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137" r:id="rId1"/>
  </p:sldMasterIdLst>
  <p:notesMasterIdLst>
    <p:notesMasterId r:id="rId15"/>
  </p:notesMasterIdLst>
  <p:sldIdLst>
    <p:sldId id="1003" r:id="rId2"/>
    <p:sldId id="1019" r:id="rId3"/>
    <p:sldId id="970" r:id="rId4"/>
    <p:sldId id="1014" r:id="rId5"/>
    <p:sldId id="1011" r:id="rId6"/>
    <p:sldId id="1018" r:id="rId7"/>
    <p:sldId id="1012" r:id="rId8"/>
    <p:sldId id="1009" r:id="rId9"/>
    <p:sldId id="1013" r:id="rId10"/>
    <p:sldId id="1010" r:id="rId11"/>
    <p:sldId id="1016" r:id="rId12"/>
    <p:sldId id="1020" r:id="rId13"/>
    <p:sldId id="1017" r:id="rId14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4B4B4B"/>
    <a:srgbClr val="7F7F7F"/>
    <a:srgbClr val="4220A0"/>
    <a:srgbClr val="000000"/>
    <a:srgbClr val="8BB8DD"/>
    <a:srgbClr val="8ABFC2"/>
    <a:srgbClr val="DBFDFF"/>
    <a:srgbClr val="17FF54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5" autoAdjust="0"/>
    <p:restoredTop sz="84800" autoAdjust="0"/>
  </p:normalViewPr>
  <p:slideViewPr>
    <p:cSldViewPr snapToGrid="0" snapToObjects="1">
      <p:cViewPr varScale="1">
        <p:scale>
          <a:sx n="77" d="100"/>
          <a:sy n="77" d="100"/>
        </p:scale>
        <p:origin x="48" y="615"/>
      </p:cViewPr>
      <p:guideLst>
        <p:guide orient="horz" pos="429"/>
        <p:guide pos="279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1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88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94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23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934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9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23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18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94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75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36694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5998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5" y="4464073"/>
            <a:ext cx="10813351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999" b="0">
                <a:solidFill>
                  <a:schemeClr val="bg1"/>
                </a:solidFill>
                <a:latin typeface="+mj-lt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455614" y="304800"/>
            <a:ext cx="841815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4" y="6580413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3" tIns="41050" rIns="82103" bIns="41050" anchor="b">
            <a:spAutoFit/>
          </a:bodyPr>
          <a:lstStyle/>
          <a:p>
            <a:pPr algn="r" defTabSz="814144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144">
                <a:lnSpc>
                  <a:spcPct val="100000"/>
                </a:lnSpc>
              </a:pPr>
              <a:t>‹#›</a:t>
            </a:fld>
            <a:endParaRPr lang="en-US" sz="6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6" y="4782761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7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6" y="5273255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4460811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958" y="1520828"/>
            <a:ext cx="5190831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934" y="1520828"/>
            <a:ext cx="5190832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393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7CEB-533C-4305-8DD2-DB49F51AE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E93FFA-202C-4011-AB37-99C7245DC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IETF 106 - ROLL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3FE71-1946-4807-B342-5C813AB2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84BFB-B66B-40B8-A9B3-D7B0E2CA1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2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7DFB1-7452-43D9-B4B6-31F1690BBA2B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4" r:id="rId3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rac.ietf.org/trac/roll/ticket/17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rac.ietf.org/trac/roll/ticket/180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075" y="1615005"/>
            <a:ext cx="10387820" cy="2513024"/>
          </a:xfrm>
        </p:spPr>
        <p:txBody>
          <a:bodyPr/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>
                <a:solidFill>
                  <a:srgbClr val="4B4B4B"/>
                </a:solidFill>
              </a:rPr>
              <a:t>Root initiated routing state in RPL</a:t>
            </a:r>
            <a:br>
              <a:rPr lang="en-US" sz="5400" dirty="0">
                <a:solidFill>
                  <a:srgbClr val="333333"/>
                </a:solidFill>
              </a:rPr>
            </a:br>
            <a:br>
              <a:rPr lang="en-US" sz="5400" dirty="0">
                <a:solidFill>
                  <a:srgbClr val="333333"/>
                </a:solidFill>
              </a:rPr>
            </a:b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>
                <a:solidFill>
                  <a:srgbClr val="4B4B4B"/>
                </a:solidFill>
              </a:rPr>
              <a:t>Pascal Thubert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531532" y="4355912"/>
            <a:ext cx="10790545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b="1" dirty="0">
                <a:solidFill>
                  <a:srgbClr val="000000"/>
                </a:solidFill>
                <a:latin typeface="Arial Unicode MS"/>
              </a:rPr>
              <a:t>draft-ietf-roll-</a:t>
            </a:r>
            <a:r>
              <a:rPr lang="en-US" altLang="en-US" b="1" dirty="0" err="1">
                <a:solidFill>
                  <a:srgbClr val="000000"/>
                </a:solidFill>
                <a:latin typeface="Arial Unicode MS"/>
              </a:rPr>
              <a:t>dao</a:t>
            </a:r>
            <a:r>
              <a:rPr lang="en-US" altLang="en-US" b="1" dirty="0">
                <a:solidFill>
                  <a:srgbClr val="000000"/>
                </a:solidFill>
                <a:latin typeface="Arial Unicode MS"/>
              </a:rPr>
              <a:t>-projection</a:t>
            </a:r>
          </a:p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314325" y="5471578"/>
            <a:ext cx="261454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440"/>
              </a:spcBef>
              <a:spcAft>
                <a:spcPts val="0"/>
              </a:spcAft>
              <a:buClr>
                <a:srgbClr val="44546A"/>
              </a:buClr>
              <a:buSzPct val="9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Interim Sept 30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, 2020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315095" y="6007544"/>
            <a:ext cx="1081405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44546A"/>
              </a:buClr>
              <a:defRPr/>
            </a:pPr>
            <a:r>
              <a:rPr lang="en-US">
                <a:solidFill>
                  <a:srgbClr val="4B4B4B"/>
                </a:solidFill>
              </a:rPr>
              <a:t>ROLL Virtual Meeting</a:t>
            </a:r>
            <a:endParaRPr lang="en-US" dirty="0">
              <a:solidFill>
                <a:srgbClr val="4B4B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41034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4987" y="1846567"/>
            <a:ext cx="11890190" cy="5114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0                   1                   2                   3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0 1 2 3 4 5 6 7 8 9 0 1 2 3 4 5 6 7 8 9 0 1 2 3 4 5 6 7 8 9 0 1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TrackID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| PDR-ACK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     Flags     | Track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Lifetime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PDRSequence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|               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Reserved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|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|  Option(s)...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1724" y="94022"/>
            <a:ext cx="10512862" cy="1325563"/>
          </a:xfrm>
        </p:spPr>
        <p:txBody>
          <a:bodyPr/>
          <a:lstStyle/>
          <a:p>
            <a:r>
              <a:rPr lang="en-US" dirty="0"/>
              <a:t>New PDR-ACK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4FD26A-6C58-4CA5-AC6A-03D8A6624464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E155088-24D7-46A4-917C-B2C317BF9D1B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10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E2D8CB0-2882-40ED-A400-6DEE3FEA7083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</p:spTree>
    <p:extLst>
      <p:ext uri="{BB962C8B-B14F-4D97-AF65-F5344CB8AC3E}">
        <p14:creationId xmlns:p14="http://schemas.microsoft.com/office/powerpoint/2010/main" val="775411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420" y="103213"/>
            <a:ext cx="10512862" cy="1325563"/>
          </a:xfrm>
        </p:spPr>
        <p:txBody>
          <a:bodyPr/>
          <a:lstStyle/>
          <a:p>
            <a:r>
              <a:rPr lang="en-US" dirty="0"/>
              <a:t>Pending Issues / Missing features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910300" y="1667976"/>
            <a:ext cx="10705795" cy="5203809"/>
          </a:xfrm>
        </p:spPr>
        <p:txBody>
          <a:bodyPr>
            <a:normAutofit/>
          </a:bodyPr>
          <a:lstStyle/>
          <a:p>
            <a:endParaRPr lang="en-US" sz="3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r>
              <a:rPr lang="fr-FR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Signal </a:t>
            </a:r>
            <a:r>
              <a:rPr lang="fr-FR" sz="3600" dirty="0" err="1">
                <a:latin typeface="CiscoSansTT Light" panose="020B0503020201020303" pitchFamily="34" charset="0"/>
                <a:cs typeface="CiscoSansTT Light" panose="020B0503020201020303" pitchFamily="34" charset="0"/>
              </a:rPr>
              <a:t>Egress</a:t>
            </a:r>
            <a:r>
              <a:rPr lang="fr-FR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 as last </a:t>
            </a:r>
            <a:r>
              <a:rPr lang="fr-FR" sz="3600" dirty="0" err="1">
                <a:latin typeface="CiscoSansTT Light" panose="020B0503020201020303" pitchFamily="34" charset="0"/>
                <a:cs typeface="CiscoSansTT Light" panose="020B0503020201020303" pitchFamily="34" charset="0"/>
              </a:rPr>
              <a:t>element</a:t>
            </a:r>
            <a:r>
              <a:rPr lang="fr-FR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 in (SR)VIO?</a:t>
            </a:r>
            <a:endParaRPr lang="en-US" sz="36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pPr lvl="1"/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Useful if RFC 8138 compression</a:t>
            </a:r>
          </a:p>
          <a:p>
            <a:pPr lvl="1"/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Needed in Global instance</a:t>
            </a:r>
          </a:p>
          <a:p>
            <a:pPr lvl="1"/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Duplicate with DODAGID in Track</a:t>
            </a:r>
          </a:p>
          <a:p>
            <a:pPr marL="457063" lvl="1" indent="0">
              <a:buNone/>
            </a:pPr>
            <a:endParaRPr lang="fr-FR" sz="32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r>
              <a:rPr lang="fr-FR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Inter </a:t>
            </a:r>
            <a:r>
              <a:rPr lang="fr-FR" sz="3600" dirty="0" err="1">
                <a:latin typeface="CiscoSansTT Light" panose="020B0503020201020303" pitchFamily="34" charset="0"/>
                <a:cs typeface="CiscoSansTT Light" panose="020B0503020201020303" pitchFamily="34" charset="0"/>
              </a:rPr>
              <a:t>DODAGs</a:t>
            </a:r>
            <a:r>
              <a:rPr lang="fr-FR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?</a:t>
            </a:r>
            <a:endParaRPr lang="en-US" sz="36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pPr lvl="1"/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Sibling in another DODAG?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9A9A2B-747D-432E-907B-23023F40AD27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24D991-06A9-4DD4-B43A-B7F52D1D0B87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11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B09FB1-6F04-44A0-945B-F96A5CACA3E4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</p:spTree>
    <p:extLst>
      <p:ext uri="{BB962C8B-B14F-4D97-AF65-F5344CB8AC3E}">
        <p14:creationId xmlns:p14="http://schemas.microsoft.com/office/powerpoint/2010/main" val="1163615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420" y="103213"/>
            <a:ext cx="10512862" cy="1325563"/>
          </a:xfrm>
        </p:spPr>
        <p:txBody>
          <a:bodyPr/>
          <a:lstStyle/>
          <a:p>
            <a:r>
              <a:rPr lang="en-US" dirty="0"/>
              <a:t>Pending Issues / Missing features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910300" y="1667976"/>
            <a:ext cx="10705795" cy="5203809"/>
          </a:xfrm>
        </p:spPr>
        <p:txBody>
          <a:bodyPr>
            <a:normAutofit/>
          </a:bodyPr>
          <a:lstStyle/>
          <a:p>
            <a:endParaRPr lang="en-US" sz="3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Security Considerations (Ticket </a:t>
            </a:r>
            <a:r>
              <a:rPr lang="fr-FR" sz="3200" b="1" dirty="0">
                <a:hlinkClick r:id="rId3"/>
              </a:rPr>
              <a:t>#179</a:t>
            </a:r>
            <a:r>
              <a:rPr lang="fr-FR" sz="3200" dirty="0"/>
              <a:t>)</a:t>
            </a:r>
          </a:p>
          <a:p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How P-DAO messages could be abused by</a:t>
            </a:r>
          </a:p>
          <a:p>
            <a:pPr marL="457063" lvl="1" indent="0">
              <a:buNone/>
            </a:pPr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a) rogue nodes </a:t>
            </a:r>
          </a:p>
          <a:p>
            <a:pPr marL="457063" lvl="1" indent="0">
              <a:buNone/>
            </a:pPr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b) via replay of messages </a:t>
            </a:r>
          </a:p>
          <a:p>
            <a:pPr marL="457063" lvl="1" indent="0">
              <a:buNone/>
            </a:pPr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c) if P-DAO messages may deal with any threats?</a:t>
            </a:r>
          </a:p>
          <a:p>
            <a:r>
              <a:rPr lang="fr-FR" sz="3200" dirty="0" err="1">
                <a:latin typeface="CiscoSansTT Light" panose="020B0503020201020303" pitchFamily="34" charset="0"/>
                <a:cs typeface="CiscoSansTT Light" panose="020B0503020201020303" pitchFamily="34" charset="0"/>
              </a:rPr>
              <a:t>Lifetime</a:t>
            </a:r>
            <a:r>
              <a:rPr lang="fr-FR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, MOP, Retransmissions, </a:t>
            </a:r>
            <a:r>
              <a:rPr lang="fr-FR" sz="3200" dirty="0" err="1">
                <a:latin typeface="CiscoSansTT Light" panose="020B0503020201020303" pitchFamily="34" charset="0"/>
                <a:cs typeface="CiscoSansTT Light" panose="020B0503020201020303" pitchFamily="34" charset="0"/>
              </a:rPr>
              <a:t>Cleanup</a:t>
            </a:r>
            <a:r>
              <a:rPr lang="fr-FR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 </a:t>
            </a:r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(Ticket </a:t>
            </a:r>
            <a:r>
              <a:rPr lang="fr-FR" sz="3200" b="1" dirty="0">
                <a:hlinkClick r:id="rId4"/>
              </a:rPr>
              <a:t>#180</a:t>
            </a:r>
            <a:r>
              <a:rPr lang="fr-FR" sz="3200" dirty="0"/>
              <a:t>)</a:t>
            </a:r>
          </a:p>
          <a:p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Configuration parameters for Local Instance in P-DAO </a:t>
            </a:r>
          </a:p>
          <a:p>
            <a:pPr lvl="1"/>
            <a:r>
              <a:rPr lang="en-US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Also P-DAO parameter option in PDAO request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9A9A2B-747D-432E-907B-23023F40AD27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24D991-06A9-4DD4-B43A-B7F52D1D0B87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B09FB1-6F04-44A0-945B-F96A5CACA3E4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</p:spTree>
    <p:extLst>
      <p:ext uri="{BB962C8B-B14F-4D97-AF65-F5344CB8AC3E}">
        <p14:creationId xmlns:p14="http://schemas.microsoft.com/office/powerpoint/2010/main" val="1278275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420" y="103213"/>
            <a:ext cx="10512862" cy="1325563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910301" y="1665679"/>
            <a:ext cx="10199348" cy="5206106"/>
          </a:xfrm>
        </p:spPr>
        <p:txBody>
          <a:bodyPr>
            <a:normAutofit/>
          </a:bodyPr>
          <a:lstStyle/>
          <a:p>
            <a:endParaRPr lang="en-US" sz="3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Gather feedback on the proposals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Remaining bugs</a:t>
            </a:r>
          </a:p>
          <a:p>
            <a:pPr lvl="1">
              <a:lnSpc>
                <a:spcPct val="150000"/>
              </a:lnSpc>
            </a:pPr>
            <a:r>
              <a:rPr lang="en-US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Dodagid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the main </a:t>
            </a:r>
            <a:r>
              <a:rPr lang="en-US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dodag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elided (we 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only storing mode)</a:t>
            </a:r>
          </a:p>
          <a:p>
            <a:pPr lvl="1">
              <a:lnSpc>
                <a:spcPct val="150000"/>
              </a:lnSpc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Duplicate and inconsistent text</a:t>
            </a:r>
            <a:endParaRPr lang="en-US" sz="32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WGLC around next IETF ?</a:t>
            </a:r>
            <a:endParaRPr lang="en-US" sz="28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9A9A2B-747D-432E-907B-23023F40AD27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24D991-06A9-4DD4-B43A-B7F52D1D0B87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B09FB1-6F04-44A0-945B-F96A5CACA3E4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/>
              <a:t>IETF 106 - ROLL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80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3C20BC-2E23-41A3-8734-138D8797D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Simplifying</a:t>
            </a:r>
            <a:r>
              <a:rPr lang="fr-FR" dirty="0"/>
              <a:t> changes</a:t>
            </a:r>
            <a:endParaRPr lang="en-US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A5A568DF-C336-4126-9183-65E566CEA6C4}"/>
              </a:ext>
            </a:extLst>
          </p:cNvPr>
          <p:cNvSpPr txBox="1">
            <a:spLocks/>
          </p:cNvSpPr>
          <p:nvPr/>
        </p:nvSpPr>
        <p:spPr>
          <a:xfrm>
            <a:off x="1048176" y="1607851"/>
            <a:ext cx="10302668" cy="48890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Only one main Instance / One main DODAG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Only non-storing mode main instance 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Only storing P-DAO in main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Storing P-Route is strict hop by hop 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And cannot be encapsulated in another track</a:t>
            </a:r>
          </a:p>
          <a:p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Multiple Targets Option but just one (SR)VIO</a:t>
            </a:r>
          </a:p>
        </p:txBody>
      </p:sp>
    </p:spTree>
    <p:extLst>
      <p:ext uri="{BB962C8B-B14F-4D97-AF65-F5344CB8AC3E}">
        <p14:creationId xmlns:p14="http://schemas.microsoft.com/office/powerpoint/2010/main" val="491177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420" y="103213"/>
            <a:ext cx="10512862" cy="1325563"/>
          </a:xfrm>
        </p:spPr>
        <p:txBody>
          <a:bodyPr/>
          <a:lstStyle/>
          <a:p>
            <a:r>
              <a:rPr lang="en-US" dirty="0"/>
              <a:t>Changes Highlights (some major!)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910301" y="1665679"/>
            <a:ext cx="9692442" cy="520610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Compressing P-DAO natively</a:t>
            </a:r>
          </a:p>
          <a:p>
            <a:pPr lvl="1"/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Using RFC 8138</a:t>
            </a:r>
          </a:p>
          <a:p>
            <a:pPr lvl="1"/>
            <a:endParaRPr lang="en-US" sz="3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r>
              <a:rPr lang="en-US" sz="3200" dirty="0">
                <a:highlight>
                  <a:srgbClr val="FFFF00"/>
                </a:highlight>
                <a:latin typeface="CiscoSansTT Light" panose="020B0503020201020303" pitchFamily="34" charset="0"/>
                <a:cs typeface="CiscoSansTT Light" panose="020B0503020201020303" pitchFamily="34" charset="0"/>
              </a:rPr>
              <a:t>Specified </a:t>
            </a:r>
            <a:r>
              <a:rPr lang="en-US" sz="3200" dirty="0" err="1">
                <a:highlight>
                  <a:srgbClr val="FFFF00"/>
                </a:highlight>
                <a:latin typeface="CiscoSansTT Light" panose="020B0503020201020303" pitchFamily="34" charset="0"/>
                <a:cs typeface="CiscoSansTT Light" panose="020B0503020201020303" pitchFamily="34" charset="0"/>
              </a:rPr>
              <a:t>TrackID</a:t>
            </a:r>
            <a:r>
              <a:rPr lang="en-US" sz="3200" dirty="0">
                <a:highlight>
                  <a:srgbClr val="FFFF00"/>
                </a:highlight>
                <a:latin typeface="CiscoSansTT Light" panose="020B0503020201020303" pitchFamily="34" charset="0"/>
                <a:cs typeface="CiscoSansTT Light" panose="020B0503020201020303" pitchFamily="34" charset="0"/>
              </a:rPr>
              <a:t> as a RPL </a:t>
            </a:r>
            <a:r>
              <a:rPr lang="en-US" sz="3200" dirty="0" err="1">
                <a:highlight>
                  <a:srgbClr val="FFFF00"/>
                </a:highlight>
                <a:latin typeface="CiscoSansTT Light" panose="020B0503020201020303" pitchFamily="34" charset="0"/>
                <a:cs typeface="CiscoSansTT Light" panose="020B0503020201020303" pitchFamily="34" charset="0"/>
              </a:rPr>
              <a:t>instanceID</a:t>
            </a:r>
            <a:endParaRPr lang="en-US" sz="3200" dirty="0">
              <a:highlight>
                <a:srgbClr val="FFFF00"/>
              </a:highlight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pPr lvl="1"/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Enables to signal the flow in the packet </a:t>
            </a:r>
          </a:p>
          <a:p>
            <a:pPr marL="457063" lvl="1" indent="0">
              <a:buNone/>
            </a:pPr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=&gt; (destination IP + local Instance)</a:t>
            </a:r>
          </a:p>
          <a:p>
            <a:pPr lvl="1"/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Missing segment ID</a:t>
            </a:r>
            <a:endParaRPr lang="en-US" sz="3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Added Sibling information</a:t>
            </a:r>
          </a:p>
          <a:p>
            <a:pPr lvl="1"/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Optional metrics container</a:t>
            </a:r>
          </a:p>
          <a:p>
            <a:pPr lvl="1"/>
            <a:r>
              <a:rPr lang="en-US" sz="28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Sibling Selection out of Scope (need OF-type plug-in)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9A9A2B-747D-432E-907B-23023F40AD27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24D991-06A9-4DD4-B43A-B7F52D1D0B87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B09FB1-6F04-44A0-945B-F96A5CACA3E4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</p:spTree>
    <p:extLst>
      <p:ext uri="{BB962C8B-B14F-4D97-AF65-F5344CB8AC3E}">
        <p14:creationId xmlns:p14="http://schemas.microsoft.com/office/powerpoint/2010/main" val="3673244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8219" y="153932"/>
            <a:ext cx="10512862" cy="1325563"/>
          </a:xfrm>
        </p:spPr>
        <p:txBody>
          <a:bodyPr/>
          <a:lstStyle/>
          <a:p>
            <a:r>
              <a:rPr lang="en-US" dirty="0"/>
              <a:t>Changes Highlights (Cont.)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18001" y="1459605"/>
            <a:ext cx="9692442" cy="488905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New Message to query a P-DAO</a:t>
            </a:r>
          </a:p>
          <a:p>
            <a:pPr lvl="1"/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P-DAO request and PDR-ACK</a:t>
            </a:r>
          </a:p>
          <a:p>
            <a:pPr lvl="1"/>
            <a:endParaRPr lang="en-US" sz="3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r>
              <a:rPr lang="en-US" sz="3600" dirty="0">
                <a:highlight>
                  <a:srgbClr val="FFFF00"/>
                </a:highlight>
                <a:latin typeface="CiscoSansTT Light" panose="020B0503020201020303" pitchFamily="34" charset="0"/>
                <a:cs typeface="CiscoSansTT Light" panose="020B0503020201020303" pitchFamily="34" charset="0"/>
              </a:rPr>
              <a:t>Stitching P-DAO segments</a:t>
            </a:r>
          </a:p>
          <a:p>
            <a:pPr lvl="1"/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Correlated by </a:t>
            </a:r>
            <a:r>
              <a:rPr lang="en-US" sz="3200" dirty="0" err="1">
                <a:latin typeface="CiscoSansTT Light" panose="020B0503020201020303" pitchFamily="34" charset="0"/>
                <a:cs typeface="CiscoSansTT Light" panose="020B0503020201020303" pitchFamily="34" charset="0"/>
              </a:rPr>
              <a:t>TrackID</a:t>
            </a:r>
            <a:endParaRPr lang="en-US" sz="32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pPr lvl="1"/>
            <a:r>
              <a:rPr lang="en-US" sz="32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Missing stitching operation (e.g. Replication)</a:t>
            </a:r>
          </a:p>
          <a:p>
            <a:pPr lvl="1"/>
            <a:endParaRPr lang="en-US" sz="3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Aligned Track def. with 6TiSCH and RAW</a:t>
            </a:r>
          </a:p>
          <a:p>
            <a:endParaRPr lang="en-US" sz="300" dirty="0">
              <a:latin typeface="CiscoSansTT Light" panose="020B0503020201020303" pitchFamily="34" charset="0"/>
              <a:cs typeface="CiscoSansTT Light" panose="020B0503020201020303" pitchFamily="34" charset="0"/>
            </a:endParaRPr>
          </a:p>
          <a:p>
            <a:r>
              <a:rPr lang="en-US" sz="3600" dirty="0">
                <a:latin typeface="CiscoSansTT Light" panose="020B0503020201020303" pitchFamily="34" charset="0"/>
                <a:cs typeface="CiscoSansTT Light" panose="020B0503020201020303" pitchFamily="34" charset="0"/>
              </a:rPr>
              <a:t>Need improvements on security section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465A221-6ABA-46E3-9079-F246F5E3BC4F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6FA39C6-7FD2-4570-8EB9-BC3A2846E519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258922F-90B6-4C0B-B09A-B347E43A9086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</p:spTree>
    <p:extLst>
      <p:ext uri="{BB962C8B-B14F-4D97-AF65-F5344CB8AC3E}">
        <p14:creationId xmlns:p14="http://schemas.microsoft.com/office/powerpoint/2010/main" val="2219444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E3C88151-0981-4BE1-9B4E-9F3E60BD761C}"/>
              </a:ext>
            </a:extLst>
          </p:cNvPr>
          <p:cNvSpPr/>
          <p:nvPr/>
        </p:nvSpPr>
        <p:spPr>
          <a:xfrm>
            <a:off x="2693463" y="3429000"/>
            <a:ext cx="5666766" cy="681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0653588-23A4-4354-B9F2-D41C3552571A}"/>
              </a:ext>
            </a:extLst>
          </p:cNvPr>
          <p:cNvSpPr/>
          <p:nvPr/>
        </p:nvSpPr>
        <p:spPr>
          <a:xfrm>
            <a:off x="1556850" y="2160309"/>
            <a:ext cx="1709142" cy="3908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066" y="42759"/>
            <a:ext cx="10512862" cy="1325563"/>
          </a:xfrm>
        </p:spPr>
        <p:txBody>
          <a:bodyPr/>
          <a:lstStyle/>
          <a:p>
            <a:r>
              <a:rPr lang="en-US" dirty="0"/>
              <a:t>P-DAO Format for a Track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8F303A9-D2E7-4CF6-8607-AF963AF599F7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8D063F8-CDDB-4A14-B125-82ABB884C813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79DE1D8-1386-46E3-A85F-150179A1CB27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073971" y="1248293"/>
            <a:ext cx="10203456" cy="5114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0                   1                   2                   3      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0 1 2 3 4 5 6 7 8 9 0 1 2 3 4 5 6 7 8 9 0 1 2 3 4 5 6 7 8 9 0 1     +-+-+-+-+-+-+-+-+-+-+-+-+-+-+-+-+-+-+-+-+-+-+-+-+-+-+-+-+-+-+-+-+     |    TrackID    |K|D|   Flags   |   Reserved    |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DAOSequence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|     +-+-+-+-+-+-+-+-+-+-+-+-+-+-+-+-+-+-+-+-+-+-+-+-+-+-+-+-+-+-+-+-+     |                                                               |     +                                                               +     |                                                               |     +            IPv6 Address of the Track Egress                   +     |                                                               |     +                                                               +     |                                                               |     +-+-+-+-+-+-+-+-+-+-+-+-+-+-+-+-+-+-+-+-+-+-+-+-+-+-+-+-+-+-+-+-+     |   Option(s)... 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</a:t>
            </a:r>
          </a:p>
        </p:txBody>
      </p:sp>
    </p:spTree>
    <p:extLst>
      <p:ext uri="{BB962C8B-B14F-4D97-AF65-F5344CB8AC3E}">
        <p14:creationId xmlns:p14="http://schemas.microsoft.com/office/powerpoint/2010/main" val="135826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BC3C29B7-0368-4081-8BCB-49609B42F6D8}"/>
              </a:ext>
            </a:extLst>
          </p:cNvPr>
          <p:cNvSpPr/>
          <p:nvPr/>
        </p:nvSpPr>
        <p:spPr>
          <a:xfrm>
            <a:off x="8468579" y="1826911"/>
            <a:ext cx="2078708" cy="46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C88151-0981-4BE1-9B4E-9F3E60BD761C}"/>
              </a:ext>
            </a:extLst>
          </p:cNvPr>
          <p:cNvSpPr/>
          <p:nvPr/>
        </p:nvSpPr>
        <p:spPr>
          <a:xfrm>
            <a:off x="6005898" y="2316844"/>
            <a:ext cx="4760946" cy="46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0653588-23A4-4354-B9F2-D41C3552571A}"/>
              </a:ext>
            </a:extLst>
          </p:cNvPr>
          <p:cNvSpPr/>
          <p:nvPr/>
        </p:nvSpPr>
        <p:spPr>
          <a:xfrm>
            <a:off x="3768937" y="2295598"/>
            <a:ext cx="2298963" cy="413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6E7E547-CD6D-45F5-87E5-018EB759C2A4}"/>
              </a:ext>
            </a:extLst>
          </p:cNvPr>
          <p:cNvSpPr/>
          <p:nvPr/>
        </p:nvSpPr>
        <p:spPr>
          <a:xfrm>
            <a:off x="1185803" y="2278740"/>
            <a:ext cx="2616652" cy="46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066" y="42759"/>
            <a:ext cx="10512862" cy="1325563"/>
          </a:xfrm>
        </p:spPr>
        <p:txBody>
          <a:bodyPr/>
          <a:lstStyle/>
          <a:p>
            <a:r>
              <a:rPr lang="en-US" dirty="0"/>
              <a:t>Updated Route Projection Options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8F303A9-D2E7-4CF6-8607-AF963AF599F7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8D063F8-CDDB-4A14-B125-82ABB884C813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79DE1D8-1386-46E3-A85F-150179A1CB27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85803" y="1101384"/>
            <a:ext cx="10112922" cy="51146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0                   1                   2                   3         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0 1 2 3 4 5 6 7 8 9 0 1 2 3 4 5 6 7 8 9 0 1 2 3 4 5 6 7 8 9 0 1       +-+-+-+-+-+-+-+-+-+-+-+-+-+-+-+-+-+-+-+-+-+-+-+-+-+-+-+-+-+-+-+-+       |   Type        | Option Length |     Flags     |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SegmentID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|       +-+-+-+-+-+-+-+-+-+-+-+-+-+-+-+-+-+-+-+-+-+-+-+-+-+-+-+-+-+-+-+-+       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Segm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 Sequence | Seg. Lifetime |      SRH-6LoRH header         |       +-+-+-+-+-+-+-+-+-+-+-+-+-+-+-+-+-+-+-+-+-+-+-+-+-+-+-+-+-+-+-+-+       .                                                               .       .                     Via Address 1                             .       .                                                               .       +-+-+-+-+-+-+-+-+-+-+-+-+-+-+-+-+-+-+-+-+-+-+-+-+-+-+-+-+-+-+-+-+       |                                                               |       .                              ....                             .       |                                                               |       +-+-+-+-+-+-+-+-+-+-+-+-+-+-+-+-+-+-+-+-+-+-+-+-+-+-+-+-+-+-+-+-+       .                                                               .       .                     Via Address n                             .       .                                                               .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 </a:t>
            </a:r>
          </a:p>
        </p:txBody>
      </p:sp>
    </p:spTree>
    <p:extLst>
      <p:ext uri="{BB962C8B-B14F-4D97-AF65-F5344CB8AC3E}">
        <p14:creationId xmlns:p14="http://schemas.microsoft.com/office/powerpoint/2010/main" val="995653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828CD-BAC3-4900-B503-EE1181234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34" y="185209"/>
            <a:ext cx="10512862" cy="1325563"/>
          </a:xfrm>
        </p:spPr>
        <p:txBody>
          <a:bodyPr/>
          <a:lstStyle/>
          <a:p>
            <a:r>
              <a:rPr lang="fr-FR" dirty="0" err="1"/>
              <a:t>Signaling</a:t>
            </a:r>
            <a:r>
              <a:rPr lang="fr-FR" dirty="0"/>
              <a:t> the Track in </a:t>
            </a:r>
            <a:r>
              <a:rPr lang="fr-FR" dirty="0" err="1"/>
              <a:t>Packet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A2425-EF0E-4085-9C18-B9DF5F52D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438" y="4546247"/>
            <a:ext cx="8577905" cy="1360110"/>
          </a:xfrm>
        </p:spPr>
        <p:txBody>
          <a:bodyPr/>
          <a:lstStyle/>
          <a:p>
            <a:r>
              <a:rPr lang="fr-FR" dirty="0"/>
              <a:t>A Track </a:t>
            </a:r>
            <a:r>
              <a:rPr lang="fr-FR" dirty="0" err="1"/>
              <a:t>is</a:t>
            </a:r>
            <a:r>
              <a:rPr lang="fr-FR" dirty="0"/>
              <a:t> a Local Instance of the destination</a:t>
            </a:r>
          </a:p>
          <a:p>
            <a:r>
              <a:rPr lang="fr-FR" dirty="0" err="1"/>
              <a:t>Signaled</a:t>
            </a:r>
            <a:r>
              <a:rPr lang="fr-FR" dirty="0"/>
              <a:t> in the </a:t>
            </a:r>
            <a:r>
              <a:rPr lang="fr-FR" dirty="0" err="1"/>
              <a:t>packet</a:t>
            </a:r>
            <a:r>
              <a:rPr lang="fr-FR" dirty="0"/>
              <a:t> in the </a:t>
            </a:r>
            <a:r>
              <a:rPr lang="fr-FR" dirty="0" err="1"/>
              <a:t>classical</a:t>
            </a:r>
            <a:r>
              <a:rPr lang="fr-FR" dirty="0"/>
              <a:t> RPL fashion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FC80E8-0961-4C5D-9B0F-6C97471E9E11}"/>
              </a:ext>
            </a:extLst>
          </p:cNvPr>
          <p:cNvSpPr/>
          <p:nvPr/>
        </p:nvSpPr>
        <p:spPr>
          <a:xfrm>
            <a:off x="276607" y="2490479"/>
            <a:ext cx="5041250" cy="726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49082C-9726-4D58-B87D-C040239B7B56}"/>
              </a:ext>
            </a:extLst>
          </p:cNvPr>
          <p:cNvSpPr/>
          <p:nvPr/>
        </p:nvSpPr>
        <p:spPr>
          <a:xfrm>
            <a:off x="441113" y="2697253"/>
            <a:ext cx="1773661" cy="3170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SRC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01509A-7965-41C9-8394-5120E1FDC309}"/>
              </a:ext>
            </a:extLst>
          </p:cNvPr>
          <p:cNvSpPr/>
          <p:nvPr/>
        </p:nvSpPr>
        <p:spPr>
          <a:xfrm>
            <a:off x="2312034" y="2697253"/>
            <a:ext cx="1773661" cy="3170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DEST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02285E-7049-4AC7-AA74-45794368AA1D}"/>
              </a:ext>
            </a:extLst>
          </p:cNvPr>
          <p:cNvSpPr txBox="1"/>
          <p:nvPr/>
        </p:nvSpPr>
        <p:spPr>
          <a:xfrm>
            <a:off x="1833391" y="2150183"/>
            <a:ext cx="143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IPv6 Header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0554D9-34DF-406C-B7FD-6C7BB5D16EF6}"/>
              </a:ext>
            </a:extLst>
          </p:cNvPr>
          <p:cNvSpPr/>
          <p:nvPr/>
        </p:nvSpPr>
        <p:spPr>
          <a:xfrm>
            <a:off x="5415117" y="2486650"/>
            <a:ext cx="5041250" cy="726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05DB6D-2372-4883-92FA-CC8B644BEE2C}"/>
              </a:ext>
            </a:extLst>
          </p:cNvPr>
          <p:cNvSpPr/>
          <p:nvPr/>
        </p:nvSpPr>
        <p:spPr>
          <a:xfrm>
            <a:off x="5905869" y="2693424"/>
            <a:ext cx="1307474" cy="3170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G/L=Local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3763ED-0549-4C0F-B401-233B6EA3C2DA}"/>
              </a:ext>
            </a:extLst>
          </p:cNvPr>
          <p:cNvSpPr/>
          <p:nvPr/>
        </p:nvSpPr>
        <p:spPr>
          <a:xfrm>
            <a:off x="7358645" y="2693424"/>
            <a:ext cx="1307474" cy="3170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S/D=DEST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342CFB-8B80-4F9E-8AB7-F1CFDA7E639A}"/>
              </a:ext>
            </a:extLst>
          </p:cNvPr>
          <p:cNvSpPr txBox="1"/>
          <p:nvPr/>
        </p:nvSpPr>
        <p:spPr>
          <a:xfrm>
            <a:off x="6369293" y="2136380"/>
            <a:ext cx="4593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RPLInstanceID</a:t>
            </a:r>
            <a:r>
              <a:rPr lang="fr-FR" dirty="0"/>
              <a:t> in RPI in </a:t>
            </a:r>
            <a:r>
              <a:rPr lang="fr-FR" dirty="0" err="1"/>
              <a:t>HbH</a:t>
            </a:r>
            <a:r>
              <a:rPr lang="fr-FR" dirty="0"/>
              <a:t> Header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88F57E-2F0B-49BB-A1E7-B16430BB6CB0}"/>
              </a:ext>
            </a:extLst>
          </p:cNvPr>
          <p:cNvSpPr/>
          <p:nvPr/>
        </p:nvSpPr>
        <p:spPr>
          <a:xfrm>
            <a:off x="8811421" y="2693424"/>
            <a:ext cx="1307474" cy="3170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Instance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BB8CF68-B362-4FA2-8FC9-1E022EDA4292}"/>
              </a:ext>
            </a:extLst>
          </p:cNvPr>
          <p:cNvSpPr/>
          <p:nvPr/>
        </p:nvSpPr>
        <p:spPr>
          <a:xfrm>
            <a:off x="10553627" y="2490479"/>
            <a:ext cx="1230424" cy="726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…</a:t>
            </a: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B09E4911-3136-4738-BB05-DBB783FECFD0}"/>
              </a:ext>
            </a:extLst>
          </p:cNvPr>
          <p:cNvSpPr/>
          <p:nvPr/>
        </p:nvSpPr>
        <p:spPr>
          <a:xfrm rot="10800000">
            <a:off x="2914893" y="3034859"/>
            <a:ext cx="5041251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60B5FA3-113A-4425-8D01-3AE8E4374AD3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9915344-2D8C-48A6-A465-417B89028218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FBE05C94-AF33-4C67-9272-DB3326CBA84C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</p:spTree>
    <p:extLst>
      <p:ext uri="{BB962C8B-B14F-4D97-AF65-F5344CB8AC3E}">
        <p14:creationId xmlns:p14="http://schemas.microsoft.com/office/powerpoint/2010/main" val="59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30" y="1238390"/>
            <a:ext cx="11890190" cy="53416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0                   1                   2                   3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0 1 2 3 4 5 6 7 8 9 0 1 2 3 4 5 6 7 8 9 0 1 2 3 4 5 6 7 8 9 0 1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+-+-+-+-+-+-+-+-+-+-+-+-+-+-+-+-+-+-+-+-+-+-+-+-+-+-+-+-+-+-+-+-+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|   Type        | Option Length 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Comp.|B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 Flags |    Opaque     |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+-+-+-+-+-+-+-+-+-+-+-+-+-+-+-+-+-+-+-+-+-+-+-+-+-+-+-+-+-+-+-+-+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|            Step of Rank       |       Reserved                |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+-+-+-+-+-+-+-+-+-+-+-+-+-+-+-+-+-+-+-+-+-+-+-+-+-+-+-+-+-+-+-+-+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|                                                               |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                                                               +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.                                                               .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.                     Sibling Address                           .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.                                                               .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                                                               +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|                                                               |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+-+-+-+-+-+-+-+-+-+-+-+-+-+-+-+-+-+-+-+-+-+-+-+-+-+-+-+-+-+-+-+-+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7129" y="164108"/>
            <a:ext cx="10512862" cy="1325563"/>
          </a:xfrm>
        </p:spPr>
        <p:txBody>
          <a:bodyPr/>
          <a:lstStyle/>
          <a:p>
            <a:r>
              <a:rPr lang="en-US" dirty="0"/>
              <a:t>New Sibling Information option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2E0FAEB-EBFF-4630-B853-B2B9194A1D73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25F27C6-8FC4-4452-A7B9-858A630CD9A7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8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AC6707B-7659-4D68-BEB1-E9467C822535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</p:spTree>
    <p:extLst>
      <p:ext uri="{BB962C8B-B14F-4D97-AF65-F5344CB8AC3E}">
        <p14:creationId xmlns:p14="http://schemas.microsoft.com/office/powerpoint/2010/main" val="3865295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49317" y="2163620"/>
            <a:ext cx="11890190" cy="5114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0                   1                   2                   3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0 1 2 3 4 5 6 7 8 9 0 1 2 3 4 5 6 7 8 9 0 1 2 3 4 5 6 7 8 9 0 1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+-+-+-+-+-+-+-+-+-+-+-+-+-+-+-+-+-+-+-+-+-+-+-+-+-+-+-+-+-+-+-+-+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|  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TrackID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|K|R|   Flags   | 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PDRLifetime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|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PDRSequence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|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+-+-+-+-+-+-+-+-+-+-+-+-+-+-+-+-+-+-+-+-+-+-+-+-+-+-+-+-+-+-+-+-+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|   Option(s)...</a:t>
            </a: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+-+-+-+-+-+-+-+-+</a:t>
            </a:r>
          </a:p>
          <a:p>
            <a:pPr marL="0" indent="0">
              <a:buNone/>
            </a:pPr>
            <a:endParaRPr lang="fr-F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Figure 1: New P-DAO </a:t>
            </a:r>
            <a:r>
              <a:rPr lang="fr-F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  <a:r>
              <a:rPr lang="fr-F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Format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0914" y="98617"/>
            <a:ext cx="10512862" cy="1325563"/>
          </a:xfrm>
        </p:spPr>
        <p:txBody>
          <a:bodyPr/>
          <a:lstStyle/>
          <a:p>
            <a:r>
              <a:rPr lang="en-US" dirty="0"/>
              <a:t>New P-DAO Request 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5B644C-C8BC-4C9B-9473-CC49A3E5579E}"/>
              </a:ext>
            </a:extLst>
          </p:cNvPr>
          <p:cNvSpPr txBox="1">
            <a:spLocks/>
          </p:cNvSpPr>
          <p:nvPr/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draft-ietf-roll-dao-projection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5B81FFB-4B7B-48CD-9CBD-7436849E4F14}"/>
              </a:ext>
            </a:extLst>
          </p:cNvPr>
          <p:cNvSpPr txBox="1">
            <a:spLocks/>
          </p:cNvSpPr>
          <p:nvPr/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8BF9C3C-0004-4145-8BE2-5FBA8C817ACA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25EBF0-F0BE-4E30-9602-F1D09551FFAC}"/>
              </a:ext>
            </a:extLst>
          </p:cNvPr>
          <p:cNvSpPr txBox="1">
            <a:spLocks/>
          </p:cNvSpPr>
          <p:nvPr/>
        </p:nvSpPr>
        <p:spPr>
          <a:xfrm>
            <a:off x="298005" y="6320460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 err="1"/>
              <a:t>Interim</a:t>
            </a:r>
            <a:r>
              <a:rPr lang="fr-FR" b="1" dirty="0"/>
              <a:t> Sept 30, 2020</a:t>
            </a:r>
          </a:p>
        </p:txBody>
      </p:sp>
    </p:spTree>
    <p:extLst>
      <p:ext uri="{BB962C8B-B14F-4D97-AF65-F5344CB8AC3E}">
        <p14:creationId xmlns:p14="http://schemas.microsoft.com/office/powerpoint/2010/main" val="391600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11116</TotalTime>
  <Words>849</Words>
  <Application>Microsoft Office PowerPoint</Application>
  <PresentationFormat>Custom</PresentationFormat>
  <Paragraphs>158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Unicode MS</vt:lpstr>
      <vt:lpstr>Calibri</vt:lpstr>
      <vt:lpstr>Calibri Light</vt:lpstr>
      <vt:lpstr>CiscoSansTT Light</vt:lpstr>
      <vt:lpstr>Courier New</vt:lpstr>
      <vt:lpstr>Office Theme</vt:lpstr>
      <vt:lpstr>Root initiated routing state in RPL  </vt:lpstr>
      <vt:lpstr>Simplifying changes</vt:lpstr>
      <vt:lpstr>Changes Highlights (some major!)</vt:lpstr>
      <vt:lpstr>Changes Highlights (Cont.)</vt:lpstr>
      <vt:lpstr>P-DAO Format for a Track</vt:lpstr>
      <vt:lpstr>Updated Route Projection Options</vt:lpstr>
      <vt:lpstr>Signaling the Track in Packet</vt:lpstr>
      <vt:lpstr>New Sibling Information option</vt:lpstr>
      <vt:lpstr>New P-DAO Request </vt:lpstr>
      <vt:lpstr>New PDR-ACK</vt:lpstr>
      <vt:lpstr>Pending Issues / Missing features</vt:lpstr>
      <vt:lpstr>Pending Issues / Missing features</vt:lpstr>
      <vt:lpstr>Next Steps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1036</cp:revision>
  <dcterms:created xsi:type="dcterms:W3CDTF">2012-09-20T00:45:54Z</dcterms:created>
  <dcterms:modified xsi:type="dcterms:W3CDTF">2020-09-30T07:24:15Z</dcterms:modified>
</cp:coreProperties>
</file>