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4137" r:id="rId1"/>
  </p:sldMasterIdLst>
  <p:notesMasterIdLst>
    <p:notesMasterId r:id="rId4"/>
  </p:notesMasterIdLst>
  <p:sldIdLst>
    <p:sldId id="1003" r:id="rId2"/>
    <p:sldId id="1020" r:id="rId3"/>
  </p:sldIdLst>
  <p:sldSz cx="12188825" cy="6858000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9">
          <p15:clr>
            <a:srgbClr val="A4A3A4"/>
          </p15:clr>
        </p15:guide>
        <p15:guide id="2" pos="27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33"/>
    <a:srgbClr val="4B4B4B"/>
    <a:srgbClr val="7F7F7F"/>
    <a:srgbClr val="4220A0"/>
    <a:srgbClr val="000000"/>
    <a:srgbClr val="8BB8DD"/>
    <a:srgbClr val="8ABFC2"/>
    <a:srgbClr val="DBFDFF"/>
    <a:srgbClr val="17FF54"/>
    <a:srgbClr val="F68B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825" autoAdjust="0"/>
    <p:restoredTop sz="84800" autoAdjust="0"/>
  </p:normalViewPr>
  <p:slideViewPr>
    <p:cSldViewPr snapToGrid="0" snapToObjects="1">
      <p:cViewPr varScale="1">
        <p:scale>
          <a:sx n="103" d="100"/>
          <a:sy n="103" d="100"/>
        </p:scale>
        <p:origin x="1197" y="57"/>
      </p:cViewPr>
      <p:guideLst>
        <p:guide orient="horz" pos="429"/>
        <p:guide pos="279"/>
      </p:guideLst>
    </p:cSldViewPr>
  </p:slideViewPr>
  <p:outlineViewPr>
    <p:cViewPr>
      <p:scale>
        <a:sx n="33" d="100"/>
        <a:sy n="33" d="100"/>
      </p:scale>
      <p:origin x="0" y="3253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77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E897D5-C396-4944-A86E-A2AAE0A4A06F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31788" y="696913"/>
            <a:ext cx="6194425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6425"/>
            <a:ext cx="548640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241518-0DAE-4D83-8FDF-A3233A4521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566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241518-0DAE-4D83-8FDF-A3233A4521B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2475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95115" y="1236694"/>
            <a:ext cx="10813350" cy="2918779"/>
          </a:xfrm>
        </p:spPr>
        <p:txBody>
          <a:bodyPr/>
          <a:lstStyle>
            <a:lvl1pPr>
              <a:lnSpc>
                <a:spcPct val="90000"/>
              </a:lnSpc>
              <a:defRPr sz="5998" b="0" spc="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Presentation 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5095" y="4464073"/>
            <a:ext cx="10813351" cy="384175"/>
          </a:xfrm>
        </p:spPr>
        <p:txBody>
          <a:bodyPr anchor="b" anchorCtr="0">
            <a:noAutofit/>
          </a:bodyPr>
          <a:lstStyle>
            <a:lvl1pPr marL="0" indent="0" algn="l">
              <a:buNone/>
              <a:defRPr sz="1999" b="0">
                <a:solidFill>
                  <a:schemeClr val="bg1"/>
                </a:solidFill>
                <a:latin typeface="+mj-lt"/>
              </a:defRPr>
            </a:lvl1pPr>
            <a:lvl2pPr marL="457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2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3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Presenter Name</a:t>
            </a:r>
          </a:p>
        </p:txBody>
      </p:sp>
      <p:grpSp>
        <p:nvGrpSpPr>
          <p:cNvPr id="4" name="Group 5"/>
          <p:cNvGrpSpPr>
            <a:grpSpLocks/>
          </p:cNvGrpSpPr>
          <p:nvPr userDrawn="1"/>
        </p:nvGrpSpPr>
        <p:grpSpPr bwMode="auto">
          <a:xfrm>
            <a:off x="455614" y="304800"/>
            <a:ext cx="841815" cy="447676"/>
            <a:chOff x="384" y="331"/>
            <a:chExt cx="912" cy="485"/>
          </a:xfrm>
        </p:grpSpPr>
        <p:sp>
          <p:nvSpPr>
            <p:cNvPr id="54" name="AutoShape 6"/>
            <p:cNvSpPr>
              <a:spLocks noChangeAspect="1" noChangeArrowheads="1" noTextEdit="1"/>
            </p:cNvSpPr>
            <p:nvPr/>
          </p:nvSpPr>
          <p:spPr bwMode="invGray">
            <a:xfrm>
              <a:off x="384" y="331"/>
              <a:ext cx="912" cy="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91412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5" name="Rectangle 7"/>
            <p:cNvSpPr>
              <a:spLocks noChangeArrowheads="1"/>
            </p:cNvSpPr>
            <p:nvPr/>
          </p:nvSpPr>
          <p:spPr bwMode="invGray">
            <a:xfrm>
              <a:off x="640" y="652"/>
              <a:ext cx="42" cy="15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91412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6" name="Freeform 8"/>
            <p:cNvSpPr>
              <a:spLocks/>
            </p:cNvSpPr>
            <p:nvPr/>
          </p:nvSpPr>
          <p:spPr bwMode="invGray">
            <a:xfrm>
              <a:off x="882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12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7" name="Freeform 9"/>
            <p:cNvSpPr>
              <a:spLocks/>
            </p:cNvSpPr>
            <p:nvPr/>
          </p:nvSpPr>
          <p:spPr bwMode="invGray">
            <a:xfrm>
              <a:off x="467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12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0" name="Freeform 10"/>
            <p:cNvSpPr>
              <a:spLocks noEditPoints="1"/>
            </p:cNvSpPr>
            <p:nvPr/>
          </p:nvSpPr>
          <p:spPr bwMode="invGray">
            <a:xfrm>
              <a:off x="1046" y="648"/>
              <a:ext cx="165" cy="166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12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1" name="Freeform 11"/>
            <p:cNvSpPr>
              <a:spLocks/>
            </p:cNvSpPr>
            <p:nvPr/>
          </p:nvSpPr>
          <p:spPr bwMode="invGray">
            <a:xfrm>
              <a:off x="735" y="648"/>
              <a:ext cx="108" cy="166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12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2" name="Freeform 12"/>
            <p:cNvSpPr>
              <a:spLocks/>
            </p:cNvSpPr>
            <p:nvPr/>
          </p:nvSpPr>
          <p:spPr bwMode="invGray">
            <a:xfrm>
              <a:off x="384" y="462"/>
              <a:ext cx="39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12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3" name="Freeform 13"/>
            <p:cNvSpPr>
              <a:spLocks/>
            </p:cNvSpPr>
            <p:nvPr/>
          </p:nvSpPr>
          <p:spPr bwMode="invGray">
            <a:xfrm>
              <a:off x="494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12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78" name="Freeform 14"/>
            <p:cNvSpPr>
              <a:spLocks/>
            </p:cNvSpPr>
            <p:nvPr/>
          </p:nvSpPr>
          <p:spPr bwMode="invGray">
            <a:xfrm>
              <a:off x="601" y="333"/>
              <a:ext cx="39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12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79" name="Freeform 15"/>
            <p:cNvSpPr>
              <a:spLocks/>
            </p:cNvSpPr>
            <p:nvPr/>
          </p:nvSpPr>
          <p:spPr bwMode="invGray">
            <a:xfrm>
              <a:off x="711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12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0" name="Freeform 16"/>
            <p:cNvSpPr>
              <a:spLocks/>
            </p:cNvSpPr>
            <p:nvPr/>
          </p:nvSpPr>
          <p:spPr bwMode="invGray">
            <a:xfrm>
              <a:off x="818" y="462"/>
              <a:ext cx="42" cy="81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12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1" name="Freeform 17"/>
            <p:cNvSpPr>
              <a:spLocks/>
            </p:cNvSpPr>
            <p:nvPr/>
          </p:nvSpPr>
          <p:spPr bwMode="invGray">
            <a:xfrm>
              <a:off x="928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12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2" name="Freeform 18"/>
            <p:cNvSpPr>
              <a:spLocks/>
            </p:cNvSpPr>
            <p:nvPr/>
          </p:nvSpPr>
          <p:spPr bwMode="invGray">
            <a:xfrm>
              <a:off x="1037" y="333"/>
              <a:ext cx="40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12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3" name="Freeform 19"/>
            <p:cNvSpPr>
              <a:spLocks/>
            </p:cNvSpPr>
            <p:nvPr/>
          </p:nvSpPr>
          <p:spPr bwMode="invGray">
            <a:xfrm>
              <a:off x="1145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12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4" name="Freeform 20"/>
            <p:cNvSpPr>
              <a:spLocks/>
            </p:cNvSpPr>
            <p:nvPr/>
          </p:nvSpPr>
          <p:spPr bwMode="invGray">
            <a:xfrm>
              <a:off x="1254" y="462"/>
              <a:ext cx="40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12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</p:grpSp>
      <p:sp>
        <p:nvSpPr>
          <p:cNvPr id="38" name="Rectangle 7"/>
          <p:cNvSpPr>
            <a:spLocks noChangeArrowheads="1"/>
          </p:cNvSpPr>
          <p:nvPr userDrawn="1"/>
        </p:nvSpPr>
        <p:spPr bwMode="ltGray">
          <a:xfrm>
            <a:off x="11578314" y="6580413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03" tIns="41050" rIns="82103" bIns="41050" anchor="b">
            <a:spAutoFit/>
          </a:bodyPr>
          <a:lstStyle/>
          <a:p>
            <a:pPr algn="r" defTabSz="814144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2"/>
                </a:solidFill>
                <a:latin typeface="+mj-lt"/>
              </a:rPr>
              <a:pPr algn="r" defTabSz="814144">
                <a:lnSpc>
                  <a:spcPct val="100000"/>
                </a:lnSpc>
              </a:pPr>
              <a:t>‹#›</a:t>
            </a:fld>
            <a:endParaRPr lang="en-US" sz="60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9" name="Text Placeholder 38"/>
          <p:cNvSpPr>
            <a:spLocks noGrp="1"/>
          </p:cNvSpPr>
          <p:nvPr>
            <p:ph type="body" sz="quarter" idx="10" hasCustomPrompt="1"/>
          </p:nvPr>
        </p:nvSpPr>
        <p:spPr>
          <a:xfrm>
            <a:off x="314326" y="4782761"/>
            <a:ext cx="10814050" cy="384175"/>
          </a:xfrm>
        </p:spPr>
        <p:txBody>
          <a:bodyPr/>
          <a:lstStyle>
            <a:lvl1pPr marL="0" indent="0">
              <a:buFontTx/>
              <a:buNone/>
              <a:defRPr lang="en-US" sz="1799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>
              <a:buFontTx/>
              <a:buNone/>
              <a:defRPr lang="en-US" sz="1999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999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999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999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Presenter Title</a:t>
            </a:r>
          </a:p>
        </p:txBody>
      </p:sp>
      <p:sp>
        <p:nvSpPr>
          <p:cNvPr id="41" name="Text Placeholder 40"/>
          <p:cNvSpPr>
            <a:spLocks noGrp="1"/>
          </p:cNvSpPr>
          <p:nvPr>
            <p:ph type="body" sz="quarter" idx="11" hasCustomPrompt="1"/>
          </p:nvPr>
        </p:nvSpPr>
        <p:spPr>
          <a:xfrm>
            <a:off x="314326" y="5273255"/>
            <a:ext cx="10814050" cy="384175"/>
          </a:xfrm>
        </p:spPr>
        <p:txBody>
          <a:bodyPr/>
          <a:lstStyle>
            <a:lvl1pPr marL="0" indent="0">
              <a:buFontTx/>
              <a:buNone/>
              <a:defRPr lang="en-US" sz="14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>
              <a:buFontTx/>
              <a:buNone/>
              <a:defRPr lang="en-US" sz="1999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999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999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999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44608119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73958" y="1520828"/>
            <a:ext cx="5190831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934" y="1520828"/>
            <a:ext cx="5190832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13933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4E7CEB-533C-4305-8DD2-DB49F51AE0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1E93FFA-202C-4011-AB37-99C7245DC1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IETF 106 - ROLL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AB3FE71-1946-4807-B342-5C813AB295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1C84BFB-B66B-40B8-A9B3-D7B0E2CA1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010D7-F674-4B3B-B724-A97D09AD34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827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7982" y="365126"/>
            <a:ext cx="10512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7982" y="1825625"/>
            <a:ext cx="105128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7982" y="6356351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07DFB1-7452-43D9-B4B6-31F1690BBA2B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7549" y="6356351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8357" y="6356351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010D7-F674-4B3B-B724-A97D09AD34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7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41" r:id="rId1"/>
    <p:sldLayoutId id="2147484142" r:id="rId2"/>
    <p:sldLayoutId id="2147484144" r:id="rId3"/>
  </p:sldLayoutIdLst>
  <p:txStyles>
    <p:titleStyle>
      <a:lvl1pPr algn="l" defTabSz="914126" rtl="0" eaLnBrk="1" latinLnBrk="0" hangingPunct="1">
        <a:lnSpc>
          <a:spcPct val="90000"/>
        </a:lnSpc>
        <a:spcBef>
          <a:spcPct val="0"/>
        </a:spcBef>
        <a:buNone/>
        <a:defRPr sz="43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31" indent="-228531" algn="l" defTabSz="91412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9" kern="1200">
          <a:solidFill>
            <a:schemeClr val="tx1"/>
          </a:solidFill>
          <a:latin typeface="+mn-lt"/>
          <a:ea typeface="+mn-ea"/>
          <a:cs typeface="+mn-cs"/>
        </a:defRPr>
      </a:lvl1pPr>
      <a:lvl2pPr marL="68559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142657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3pPr>
      <a:lvl4pPr marL="1599720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783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846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0908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7971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503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075" y="1615005"/>
            <a:ext cx="10387820" cy="2513024"/>
          </a:xfrm>
        </p:spPr>
        <p:txBody>
          <a:bodyPr>
            <a:normAutofit/>
          </a:bodyPr>
          <a:lstStyle/>
          <a:p>
            <a:pPr lvl="0" algn="ctr"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en-US" sz="5400" dirty="0">
                <a:solidFill>
                  <a:srgbClr val="4B4B4B"/>
                </a:solidFill>
              </a:rPr>
              <a:t>Configuration option for RFC 8138</a:t>
            </a:r>
            <a:endParaRPr sz="1600" i="1" spc="0" dirty="0">
              <a:solidFill>
                <a:srgbClr val="333333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2713" y="4923137"/>
            <a:ext cx="9307444" cy="421293"/>
          </a:xfrm>
        </p:spPr>
        <p:txBody>
          <a:bodyPr/>
          <a:lstStyle/>
          <a:p>
            <a:r>
              <a:rPr lang="en-US" dirty="0">
                <a:solidFill>
                  <a:srgbClr val="4B4B4B"/>
                </a:solidFill>
              </a:rPr>
              <a:t>Pascal Thubert</a:t>
            </a:r>
          </a:p>
        </p:txBody>
      </p:sp>
      <p:sp>
        <p:nvSpPr>
          <p:cNvPr id="4" name="Rectangle 1"/>
          <p:cNvSpPr>
            <a:spLocks noGrp="1" noChangeArrowheads="1"/>
          </p:cNvSpPr>
          <p:nvPr>
            <p:ph type="body" sz="quarter" idx="10"/>
          </p:nvPr>
        </p:nvSpPr>
        <p:spPr bwMode="auto">
          <a:xfrm>
            <a:off x="531532" y="4217541"/>
            <a:ext cx="10790545" cy="11692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en-US" altLang="en-US" b="1" dirty="0">
                <a:solidFill>
                  <a:srgbClr val="000000"/>
                </a:solidFill>
                <a:latin typeface="Arial Unicode MS"/>
              </a:rPr>
              <a:t>draft-thubert-roll-turnon-rfc8138</a:t>
            </a:r>
          </a:p>
          <a:p>
            <a:pPr lvl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en-US" altLang="en-US" b="1" dirty="0">
                <a:solidFill>
                  <a:srgbClr val="000000"/>
                </a:solidFill>
                <a:latin typeface="Arial Unicode MS"/>
              </a:rPr>
              <a:t> </a:t>
            </a:r>
          </a:p>
          <a:p>
            <a:pPr lvl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en-US" altLang="en-US" sz="16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Text Placeholder 3"/>
          <p:cNvSpPr txBox="1">
            <a:spLocks/>
          </p:cNvSpPr>
          <p:nvPr/>
        </p:nvSpPr>
        <p:spPr>
          <a:xfrm>
            <a:off x="314324" y="5471578"/>
            <a:ext cx="2503141" cy="3841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chemeClr val="tx2"/>
              </a:buClr>
              <a:buSzPct val="90000"/>
              <a:buFontTx/>
              <a:buNone/>
              <a:tabLst/>
              <a:defRPr lang="en-US" sz="18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5000"/>
              </a:lnSpc>
              <a:spcBef>
                <a:spcPts val="1440"/>
              </a:spcBef>
              <a:spcAft>
                <a:spcPts val="0"/>
              </a:spcAft>
              <a:buClr>
                <a:srgbClr val="44546A"/>
              </a:buClr>
              <a:buSzPct val="90000"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4B4B4B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Interim Sept 30</a:t>
            </a:r>
            <a:r>
              <a:rPr kumimoji="0" lang="en-US" sz="1800" b="0" i="0" u="none" strike="noStrike" kern="1200" cap="none" spc="0" normalizeH="0" baseline="30000" noProof="0">
                <a:ln>
                  <a:noFill/>
                </a:ln>
                <a:solidFill>
                  <a:srgbClr val="4B4B4B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th</a:t>
            </a: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4B4B4B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, 2020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4B4B4B"/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</p:txBody>
      </p:sp>
      <p:sp>
        <p:nvSpPr>
          <p:cNvPr id="9" name="Text Placeholder 4"/>
          <p:cNvSpPr txBox="1">
            <a:spLocks/>
          </p:cNvSpPr>
          <p:nvPr/>
        </p:nvSpPr>
        <p:spPr>
          <a:xfrm>
            <a:off x="315095" y="6007544"/>
            <a:ext cx="10814050" cy="3841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chemeClr val="tx2"/>
              </a:buClr>
              <a:buSzPct val="90000"/>
              <a:buFontTx/>
              <a:buNone/>
              <a:tabLst/>
              <a:defRPr lang="en-US" sz="14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buClr>
                <a:srgbClr val="44546A"/>
              </a:buClr>
              <a:defRPr/>
            </a:pPr>
            <a:r>
              <a:rPr lang="en-US" dirty="0">
                <a:solidFill>
                  <a:srgbClr val="4B4B4B"/>
                </a:solidFill>
              </a:rPr>
              <a:t>ROLL Virtual Meeting</a:t>
            </a:r>
          </a:p>
        </p:txBody>
      </p:sp>
    </p:spTree>
    <p:extLst>
      <p:ext uri="{BB962C8B-B14F-4D97-AF65-F5344CB8AC3E}">
        <p14:creationId xmlns:p14="http://schemas.microsoft.com/office/powerpoint/2010/main" val="4206410344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4420" y="103213"/>
            <a:ext cx="10512862" cy="1325563"/>
          </a:xfrm>
        </p:spPr>
        <p:txBody>
          <a:bodyPr/>
          <a:lstStyle/>
          <a:p>
            <a:r>
              <a:rPr lang="en-US" dirty="0"/>
              <a:t>Status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11132" y="1523235"/>
            <a:ext cx="9071297" cy="4555917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</a:pPr>
            <a:r>
              <a:rPr lang="fr-FR" sz="3200" dirty="0">
                <a:latin typeface="CiscoSansTT" panose="020B0503020201020303" pitchFamily="34" charset="0"/>
                <a:cs typeface="CiscoSansTT" panose="020B0503020201020303" pitchFamily="34" charset="0"/>
              </a:rPr>
              <a:t>IESG Evaluation::AD </a:t>
            </a:r>
            <a:r>
              <a:rPr lang="fr-FR" sz="3200" dirty="0" err="1">
                <a:latin typeface="CiscoSansTT" panose="020B0503020201020303" pitchFamily="34" charset="0"/>
                <a:cs typeface="CiscoSansTT" panose="020B0503020201020303" pitchFamily="34" charset="0"/>
              </a:rPr>
              <a:t>Followup</a:t>
            </a:r>
            <a:r>
              <a:rPr lang="fr-FR" sz="3200" dirty="0">
                <a:latin typeface="CiscoSansTT" panose="020B0503020201020303" pitchFamily="34" charset="0"/>
                <a:cs typeface="CiscoSansTT" panose="020B0503020201020303" pitchFamily="34" charset="0"/>
              </a:rPr>
              <a:t> </a:t>
            </a:r>
          </a:p>
          <a:p>
            <a:pPr>
              <a:lnSpc>
                <a:spcPct val="110000"/>
              </a:lnSpc>
            </a:pPr>
            <a:r>
              <a:rPr lang="fr-FR" sz="3200" dirty="0">
                <a:latin typeface="CiscoSansTT" panose="020B0503020201020303" pitchFamily="34" charset="0"/>
                <a:cs typeface="CiscoSansTT" panose="020B0503020201020303" pitchFamily="34" charset="0"/>
              </a:rPr>
              <a:t>I</a:t>
            </a:r>
            <a:r>
              <a:rPr lang="en-US" sz="3200" dirty="0">
                <a:latin typeface="CiscoSansTT" panose="020B0503020201020303" pitchFamily="34" charset="0"/>
                <a:cs typeface="CiscoSansTT" panose="020B0503020201020303" pitchFamily="34" charset="0"/>
              </a:rPr>
              <a:t>ESG review blocking (Martin &amp; Benjamin)</a:t>
            </a:r>
          </a:p>
          <a:p>
            <a:pPr>
              <a:lnSpc>
                <a:spcPct val="110000"/>
              </a:lnSpc>
            </a:pPr>
            <a:r>
              <a:rPr lang="en-US" sz="3200" dirty="0" err="1">
                <a:latin typeface="CiscoSansTT" panose="020B0503020201020303" pitchFamily="34" charset="0"/>
                <a:cs typeface="CiscoSansTT" panose="020B0503020201020303" pitchFamily="34" charset="0"/>
              </a:rPr>
              <a:t>DISCUSSes</a:t>
            </a:r>
            <a:r>
              <a:rPr lang="en-US" sz="3200" dirty="0">
                <a:latin typeface="CiscoSansTT" panose="020B0503020201020303" pitchFamily="34" charset="0"/>
                <a:cs typeface="CiscoSansTT" panose="020B0503020201020303" pitchFamily="34" charset="0"/>
              </a:rPr>
              <a:t> on MOP vs RPL config option </a:t>
            </a:r>
          </a:p>
          <a:p>
            <a:pPr>
              <a:lnSpc>
                <a:spcPct val="110000"/>
              </a:lnSpc>
            </a:pPr>
            <a:r>
              <a:rPr lang="en-US" sz="3200" dirty="0">
                <a:latin typeface="CiscoSansTT" panose="020B0503020201020303" pitchFamily="34" charset="0"/>
                <a:cs typeface="CiscoSansTT" panose="020B0503020201020303" pitchFamily="34" charset="0"/>
              </a:rPr>
              <a:t>Related formal update of RFC 6550</a:t>
            </a:r>
          </a:p>
          <a:p>
            <a:pPr>
              <a:lnSpc>
                <a:spcPct val="110000"/>
              </a:lnSpc>
            </a:pPr>
            <a:r>
              <a:rPr lang="en-US" sz="3200" dirty="0">
                <a:latin typeface="CiscoSansTT" panose="020B0503020201020303" pitchFamily="34" charset="0"/>
                <a:cs typeface="CiscoSansTT" panose="020B0503020201020303" pitchFamily="34" charset="0"/>
              </a:rPr>
              <a:t>Resolution proposed in useofrplinfo</a:t>
            </a:r>
          </a:p>
          <a:p>
            <a:pPr>
              <a:lnSpc>
                <a:spcPct val="110000"/>
              </a:lnSpc>
            </a:pPr>
            <a:r>
              <a:rPr lang="en-US" sz="3200" dirty="0">
                <a:latin typeface="CiscoSansTT" panose="020B0503020201020303" pitchFamily="34" charset="0"/>
                <a:cs typeface="CiscoSansTT" panose="020B0503020201020303" pitchFamily="34" charset="0"/>
              </a:rPr>
              <a:t>Published 16, 17 upcoming</a:t>
            </a:r>
          </a:p>
          <a:p>
            <a:pPr>
              <a:lnSpc>
                <a:spcPct val="110000"/>
              </a:lnSpc>
            </a:pPr>
            <a:r>
              <a:rPr lang="en-US" sz="2200" dirty="0">
                <a:latin typeface="CiscoSansTT" panose="020B0503020201020303" pitchFamily="34" charset="0"/>
                <a:cs typeface="CiscoSansTT" panose="020B0503020201020303" pitchFamily="34" charset="0"/>
              </a:rPr>
              <a:t>“For a MOP value of 7, [RFC8138] MUST be used on Links where 6LoWPAN Header Compression [RFC6282] applies and MUST NOT be used otherwise.”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C24D991-06A9-4DD4-B43A-B7F52D1D0B87}"/>
              </a:ext>
            </a:extLst>
          </p:cNvPr>
          <p:cNvSpPr txBox="1">
            <a:spLocks/>
          </p:cNvSpPr>
          <p:nvPr/>
        </p:nvSpPr>
        <p:spPr>
          <a:xfrm>
            <a:off x="9036733" y="6320460"/>
            <a:ext cx="274248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18BF9C3C-0004-4145-8BE2-5FBA8C817ACA}" type="slidenum">
              <a:rPr lang="en-US" smtClean="0"/>
              <a:pPr algn="r"/>
              <a:t>2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D2B09FB1-6F04-44A0-945B-F96A5CACA3E4}"/>
              </a:ext>
            </a:extLst>
          </p:cNvPr>
          <p:cNvSpPr txBox="1">
            <a:spLocks/>
          </p:cNvSpPr>
          <p:nvPr/>
        </p:nvSpPr>
        <p:spPr>
          <a:xfrm>
            <a:off x="298005" y="6320460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b="1" dirty="0" err="1"/>
              <a:t>Interim</a:t>
            </a:r>
            <a:r>
              <a:rPr lang="fr-FR" b="1" dirty="0"/>
              <a:t> Sept 30, 2020 - ROLL</a:t>
            </a:r>
            <a:endParaRPr lang="en-US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B8BCB0B8-0DA6-4600-B605-684A76F712AA}"/>
              </a:ext>
            </a:extLst>
          </p:cNvPr>
          <p:cNvSpPr txBox="1">
            <a:spLocks/>
          </p:cNvSpPr>
          <p:nvPr/>
        </p:nvSpPr>
        <p:spPr>
          <a:xfrm>
            <a:off x="4037549" y="6328767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 dirty="0"/>
              <a:t>draft-thubert-roll-turnon-rfc8138 </a:t>
            </a:r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30FB817-691A-40A4-A2B6-129F9E3BCCB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6657" t="25239" r="65536" b="26424"/>
          <a:stretch/>
        </p:blipFill>
        <p:spPr>
          <a:xfrm>
            <a:off x="9682430" y="589485"/>
            <a:ext cx="1666342" cy="5803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18219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Cisco Arial 16x9 template</Template>
  <TotalTime>11293</TotalTime>
  <Words>95</Words>
  <Application>Microsoft Office PowerPoint</Application>
  <PresentationFormat>Custom</PresentationFormat>
  <Paragraphs>18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Arial Unicode MS</vt:lpstr>
      <vt:lpstr>Calibri</vt:lpstr>
      <vt:lpstr>Calibri Light</vt:lpstr>
      <vt:lpstr>CiscoSansTT</vt:lpstr>
      <vt:lpstr>Office Theme</vt:lpstr>
      <vt:lpstr>Configuration option for RFC 8138</vt:lpstr>
      <vt:lpstr>Status</vt:lpstr>
    </vt:vector>
  </TitlesOfParts>
  <Company>Cisco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Slide Must Match Session Title</dc:title>
  <dc:creator>Pascal Thubert;JP Vasseur (jvasseur)</dc:creator>
  <cp:keywords>Deterministic Wireless</cp:keywords>
  <cp:lastModifiedBy>Pascal Thubert (pthubert)</cp:lastModifiedBy>
  <cp:revision>1097</cp:revision>
  <dcterms:created xsi:type="dcterms:W3CDTF">2012-09-20T00:45:54Z</dcterms:created>
  <dcterms:modified xsi:type="dcterms:W3CDTF">2020-09-25T13:11:22Z</dcterms:modified>
</cp:coreProperties>
</file>