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137" r:id="rId1"/>
  </p:sldMasterIdLst>
  <p:notesMasterIdLst>
    <p:notesMasterId r:id="rId14"/>
  </p:notesMasterIdLst>
  <p:sldIdLst>
    <p:sldId id="1003" r:id="rId2"/>
    <p:sldId id="1019" r:id="rId3"/>
    <p:sldId id="1700" r:id="rId4"/>
    <p:sldId id="1432" r:id="rId5"/>
    <p:sldId id="1688" r:id="rId6"/>
    <p:sldId id="1693" r:id="rId7"/>
    <p:sldId id="1692" r:id="rId8"/>
    <p:sldId id="1433" r:id="rId9"/>
    <p:sldId id="1697" r:id="rId10"/>
    <p:sldId id="1694" r:id="rId11"/>
    <p:sldId id="1699" r:id="rId12"/>
    <p:sldId id="1698" r:id="rId13"/>
  </p:sldIdLst>
  <p:sldSz cx="12188825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">
          <p15:clr>
            <a:srgbClr val="A4A3A4"/>
          </p15:clr>
        </p15:guide>
        <p15:guide id="2" pos="2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4B4B4B"/>
    <a:srgbClr val="7F7F7F"/>
    <a:srgbClr val="4220A0"/>
    <a:srgbClr val="000000"/>
    <a:srgbClr val="8BB8DD"/>
    <a:srgbClr val="8ABFC2"/>
    <a:srgbClr val="DBFDFF"/>
    <a:srgbClr val="17FF54"/>
    <a:srgbClr val="F68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5" autoAdjust="0"/>
    <p:restoredTop sz="84800" autoAdjust="0"/>
  </p:normalViewPr>
  <p:slideViewPr>
    <p:cSldViewPr snapToGrid="0" snapToObjects="1">
      <p:cViewPr varScale="1">
        <p:scale>
          <a:sx n="103" d="100"/>
          <a:sy n="103" d="100"/>
        </p:scale>
        <p:origin x="1197" y="57"/>
      </p:cViewPr>
      <p:guideLst>
        <p:guide orient="horz" pos="429"/>
        <p:guide pos="279"/>
      </p:guideLst>
    </p:cSldViewPr>
  </p:slideViewPr>
  <p:outlineViewPr>
    <p:cViewPr>
      <p:scale>
        <a:sx n="33" d="100"/>
        <a:sy n="33" d="100"/>
      </p:scale>
      <p:origin x="0" y="325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897D5-C396-4944-A86E-A2AAE0A4A06F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17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41518-0DAE-4D83-8FDF-A3233A452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66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41518-0DAE-4D83-8FDF-A3233A4521B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98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15" y="1236694"/>
            <a:ext cx="10813350" cy="2918779"/>
          </a:xfrm>
        </p:spPr>
        <p:txBody>
          <a:bodyPr/>
          <a:lstStyle>
            <a:lvl1pPr>
              <a:lnSpc>
                <a:spcPct val="90000"/>
              </a:lnSpc>
              <a:defRPr sz="5998" b="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095" y="4464073"/>
            <a:ext cx="10813351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sz="1999" b="0">
                <a:solidFill>
                  <a:schemeClr val="bg1"/>
                </a:solidFill>
                <a:latin typeface="+mj-lt"/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</a:p>
        </p:txBody>
      </p:sp>
      <p:grpSp>
        <p:nvGrpSpPr>
          <p:cNvPr id="4" name="Group 5"/>
          <p:cNvGrpSpPr>
            <a:grpSpLocks/>
          </p:cNvGrpSpPr>
          <p:nvPr userDrawn="1"/>
        </p:nvGrpSpPr>
        <p:grpSpPr bwMode="auto">
          <a:xfrm>
            <a:off x="455614" y="304800"/>
            <a:ext cx="841815" cy="447676"/>
            <a:chOff x="384" y="331"/>
            <a:chExt cx="912" cy="485"/>
          </a:xfrm>
        </p:grpSpPr>
        <p:sp>
          <p:nvSpPr>
            <p:cNvPr id="54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38" name="Rectangle 7"/>
          <p:cNvSpPr>
            <a:spLocks noChangeArrowheads="1"/>
          </p:cNvSpPr>
          <p:nvPr userDrawn="1"/>
        </p:nvSpPr>
        <p:spPr bwMode="ltGray">
          <a:xfrm>
            <a:off x="11578314" y="6580413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3" tIns="41050" rIns="82103" bIns="41050" anchor="b">
            <a:spAutoFit/>
          </a:bodyPr>
          <a:lstStyle/>
          <a:p>
            <a:pPr algn="r" defTabSz="814144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2"/>
                </a:solidFill>
                <a:latin typeface="+mj-lt"/>
              </a:rPr>
              <a:pPr algn="r" defTabSz="814144">
                <a:lnSpc>
                  <a:spcPct val="100000"/>
                </a:lnSpc>
              </a:pPr>
              <a:t>‹#›</a:t>
            </a:fld>
            <a:endParaRPr lang="en-US" sz="60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314326" y="4782761"/>
            <a:ext cx="10814050" cy="384175"/>
          </a:xfrm>
        </p:spPr>
        <p:txBody>
          <a:bodyPr/>
          <a:lstStyle>
            <a:lvl1pPr marL="0" indent="0">
              <a:buFontTx/>
              <a:buNone/>
              <a:defRPr lang="en-US" sz="17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Presenter Title</a:t>
            </a:r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314326" y="5273255"/>
            <a:ext cx="10814050" cy="384175"/>
          </a:xfrm>
        </p:spPr>
        <p:txBody>
          <a:bodyPr/>
          <a:lstStyle>
            <a:lvl1pPr marL="0" indent="0">
              <a:buFontTx/>
              <a:buNone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4460811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3958" y="1520828"/>
            <a:ext cx="5190831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934" y="1520828"/>
            <a:ext cx="5190832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13933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E7CEB-533C-4305-8DD2-DB49F51AE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E93FFA-202C-4011-AB37-99C7245DC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IETF 106 - ROLL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B3FE71-1946-4807-B342-5C813AB29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C84BFB-B66B-40B8-A9B3-D7B0E2CA1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010D7-F674-4B3B-B724-A97D09AD3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827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>
            <a:lvl1pPr eaLnBrk="0" hangingPunct="0">
              <a:lnSpc>
                <a:spcPct val="90000"/>
              </a:lnSpc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F07A42D0-C1C9-4159-B349-0E4B73277419}" type="datetime1">
              <a:rPr lang="en-US" altLang="en-US"/>
              <a:pPr>
                <a:defRPr/>
              </a:pPr>
              <a:t>9/25/2020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rtlCol="0"/>
          <a:lstStyle>
            <a:lvl1pPr eaLnBrk="0" hangingPunct="0">
              <a:lnSpc>
                <a:spcPct val="90000"/>
              </a:lnSpc>
              <a:defRPr>
                <a:solidFill>
                  <a:prstClr val="black">
                    <a:tint val="75000"/>
                  </a:prstClr>
                </a:solidFill>
                <a:latin typeface="Arial" pitchFamily="34" charset="0"/>
                <a:ea typeface="ＭＳ Ｐゴシック" pitchFamily="30" charset="-128"/>
                <a:cs typeface="ＭＳ Ｐゴシック" pitchFamily="30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>
            <a:lvl1pPr eaLnBrk="0" hangingPunct="0">
              <a:lnSpc>
                <a:spcPct val="90000"/>
              </a:lnSpc>
              <a:defRPr>
                <a:latin typeface="Arial" panose="020B0604020202020204" pitchFamily="34" charset="0"/>
              </a:defRPr>
            </a:lvl1pPr>
          </a:lstStyle>
          <a:p>
            <a:fld id="{A90567E4-6650-4337-85C3-1222D14576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8825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7DFB1-7452-43D9-B4B6-31F1690BBA2B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010D7-F674-4B3B-B724-A97D09AD3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4" r:id="rId3"/>
    <p:sldLayoutId id="2147484145" r:id="rId4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075" y="1615005"/>
            <a:ext cx="10387820" cy="2513024"/>
          </a:xfrm>
        </p:spPr>
        <p:txBody>
          <a:bodyPr/>
          <a:lstStyle/>
          <a:p>
            <a:pPr lvl="0" algn="ctr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US" sz="5400" dirty="0">
                <a:solidFill>
                  <a:srgbClr val="4B4B4B"/>
                </a:solidFill>
              </a:rPr>
              <a:t>RPL Unaware Leaves</a:t>
            </a:r>
            <a:endParaRPr sz="1600" i="1" spc="0" dirty="0">
              <a:solidFill>
                <a:srgbClr val="33333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2713" y="4923137"/>
            <a:ext cx="9307444" cy="421293"/>
          </a:xfrm>
        </p:spPr>
        <p:txBody>
          <a:bodyPr/>
          <a:lstStyle/>
          <a:p>
            <a:r>
              <a:rPr lang="en-US" dirty="0">
                <a:solidFill>
                  <a:srgbClr val="4B4B4B"/>
                </a:solidFill>
              </a:rPr>
              <a:t>Pascal Thubert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531532" y="4217541"/>
            <a:ext cx="10790545" cy="1169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b="1">
                <a:solidFill>
                  <a:srgbClr val="000000"/>
                </a:solidFill>
                <a:latin typeface="Arial Unicode MS"/>
              </a:rPr>
              <a:t>draft-</a:t>
            </a:r>
            <a:r>
              <a:rPr lang="en-US" altLang="en-US" b="1" dirty="0" err="1">
                <a:solidFill>
                  <a:srgbClr val="000000"/>
                </a:solidFill>
                <a:latin typeface="Arial Unicode MS"/>
              </a:rPr>
              <a:t>ietf</a:t>
            </a:r>
            <a:r>
              <a:rPr lang="en-US" altLang="en-US" b="1" dirty="0">
                <a:solidFill>
                  <a:srgbClr val="000000"/>
                </a:solidFill>
                <a:latin typeface="Arial Unicode MS"/>
              </a:rPr>
              <a:t>-roll-unaware-leaves</a:t>
            </a:r>
          </a:p>
          <a:p>
            <a:pPr lvl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b="1" dirty="0">
                <a:solidFill>
                  <a:srgbClr val="000000"/>
                </a:solidFill>
                <a:latin typeface="Arial Unicode MS"/>
              </a:rPr>
              <a:t> </a:t>
            </a:r>
          </a:p>
          <a:p>
            <a:pPr lvl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314324" y="5471578"/>
            <a:ext cx="2433517" cy="384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tx2"/>
              </a:buClr>
              <a:buSzPct val="90000"/>
              <a:buFontTx/>
              <a:buNone/>
              <a:tabLst/>
              <a:defRPr lang="en-US" sz="1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1440"/>
              </a:spcBef>
              <a:spcAft>
                <a:spcPts val="0"/>
              </a:spcAft>
              <a:buClr>
                <a:srgbClr val="44546A"/>
              </a:buClr>
              <a:buSzPct val="90000"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Interim Sept 30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, 2020</a:t>
            </a: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315095" y="6007544"/>
            <a:ext cx="10814050" cy="384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tx2"/>
              </a:buClr>
              <a:buSzPct val="90000"/>
              <a:buFontTx/>
              <a:buNone/>
              <a:tabLst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44546A"/>
              </a:buClr>
              <a:defRPr/>
            </a:pPr>
            <a:r>
              <a:rPr lang="en-US" dirty="0">
                <a:solidFill>
                  <a:srgbClr val="4B4B4B"/>
                </a:solidFill>
              </a:rPr>
              <a:t>ROLL Virtual Meeting</a:t>
            </a:r>
          </a:p>
        </p:txBody>
      </p:sp>
    </p:spTree>
    <p:extLst>
      <p:ext uri="{BB962C8B-B14F-4D97-AF65-F5344CB8AC3E}">
        <p14:creationId xmlns:p14="http://schemas.microsoft.com/office/powerpoint/2010/main" val="4206410344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14"/>
          <p:cNvGrpSpPr>
            <a:grpSpLocks/>
          </p:cNvGrpSpPr>
          <p:nvPr/>
        </p:nvGrpSpPr>
        <p:grpSpPr bwMode="auto">
          <a:xfrm>
            <a:off x="2452688" y="203200"/>
            <a:ext cx="6569075" cy="5708650"/>
            <a:chOff x="1280346" y="201756"/>
            <a:chExt cx="5972431" cy="5537951"/>
          </a:xfrm>
        </p:grpSpPr>
        <p:sp>
          <p:nvSpPr>
            <p:cNvPr id="8209" name="TextBox 43"/>
            <p:cNvSpPr txBox="1">
              <a:spLocks noChangeArrowheads="1"/>
            </p:cNvSpPr>
            <p:nvPr/>
          </p:nvSpPr>
          <p:spPr bwMode="auto">
            <a:xfrm>
              <a:off x="3192234" y="2639863"/>
              <a:ext cx="451119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</a:p>
          </p:txBody>
        </p:sp>
        <p:sp>
          <p:nvSpPr>
            <p:cNvPr id="51215" name="TextBox 44"/>
            <p:cNvSpPr txBox="1">
              <a:spLocks noChangeArrowheads="1"/>
            </p:cNvSpPr>
            <p:nvPr/>
          </p:nvSpPr>
          <p:spPr bwMode="auto">
            <a:xfrm>
              <a:off x="4455636" y="2639625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</a:p>
          </p:txBody>
        </p:sp>
        <p:sp>
          <p:nvSpPr>
            <p:cNvPr id="51216" name="TextBox 45"/>
            <p:cNvSpPr txBox="1">
              <a:spLocks noChangeArrowheads="1"/>
            </p:cNvSpPr>
            <p:nvPr/>
          </p:nvSpPr>
          <p:spPr bwMode="auto">
            <a:xfrm>
              <a:off x="5808021" y="2614985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</a:p>
          </p:txBody>
        </p:sp>
        <p:sp>
          <p:nvSpPr>
            <p:cNvPr id="51217" name="TextBox 47"/>
            <p:cNvSpPr txBox="1">
              <a:spLocks noChangeArrowheads="1"/>
            </p:cNvSpPr>
            <p:nvPr/>
          </p:nvSpPr>
          <p:spPr bwMode="auto">
            <a:xfrm>
              <a:off x="6640812" y="3472782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25</a:t>
              </a:r>
            </a:p>
          </p:txBody>
        </p:sp>
        <p:sp>
          <p:nvSpPr>
            <p:cNvPr id="51218" name="TextBox 48"/>
            <p:cNvSpPr txBox="1">
              <a:spLocks noChangeArrowheads="1"/>
            </p:cNvSpPr>
            <p:nvPr/>
          </p:nvSpPr>
          <p:spPr bwMode="auto">
            <a:xfrm>
              <a:off x="5399563" y="3472782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</a:p>
          </p:txBody>
        </p:sp>
        <p:sp>
          <p:nvSpPr>
            <p:cNvPr id="51219" name="TextBox 49"/>
            <p:cNvSpPr txBox="1">
              <a:spLocks noChangeArrowheads="1"/>
            </p:cNvSpPr>
            <p:nvPr/>
          </p:nvSpPr>
          <p:spPr bwMode="auto">
            <a:xfrm>
              <a:off x="4050065" y="3472782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23</a:t>
              </a:r>
            </a:p>
          </p:txBody>
        </p:sp>
        <p:sp>
          <p:nvSpPr>
            <p:cNvPr id="8215" name="TextBox 50"/>
            <p:cNvSpPr txBox="1">
              <a:spLocks noChangeArrowheads="1"/>
            </p:cNvSpPr>
            <p:nvPr/>
          </p:nvSpPr>
          <p:spPr bwMode="auto">
            <a:xfrm>
              <a:off x="2566395" y="3468929"/>
              <a:ext cx="461144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22</a:t>
              </a:r>
            </a:p>
          </p:txBody>
        </p:sp>
        <p:sp>
          <p:nvSpPr>
            <p:cNvPr id="51223" name="TextBox 53"/>
            <p:cNvSpPr txBox="1">
              <a:spLocks noChangeArrowheads="1"/>
            </p:cNvSpPr>
            <p:nvPr/>
          </p:nvSpPr>
          <p:spPr bwMode="auto">
            <a:xfrm>
              <a:off x="5946579" y="4412200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35</a:t>
              </a:r>
            </a:p>
          </p:txBody>
        </p:sp>
        <p:sp>
          <p:nvSpPr>
            <p:cNvPr id="51224" name="TextBox 54"/>
            <p:cNvSpPr txBox="1">
              <a:spLocks noChangeArrowheads="1"/>
            </p:cNvSpPr>
            <p:nvPr/>
          </p:nvSpPr>
          <p:spPr bwMode="auto">
            <a:xfrm>
              <a:off x="4960795" y="4416821"/>
              <a:ext cx="458974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34</a:t>
              </a:r>
            </a:p>
          </p:txBody>
        </p:sp>
        <p:sp>
          <p:nvSpPr>
            <p:cNvPr id="51225" name="TextBox 55"/>
            <p:cNvSpPr txBox="1">
              <a:spLocks noChangeArrowheads="1"/>
            </p:cNvSpPr>
            <p:nvPr/>
          </p:nvSpPr>
          <p:spPr bwMode="auto">
            <a:xfrm>
              <a:off x="3966353" y="4416821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33</a:t>
              </a:r>
            </a:p>
          </p:txBody>
        </p:sp>
        <p:pic>
          <p:nvPicPr>
            <p:cNvPr id="8219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727" y="2349418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0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9014" y="3171665"/>
              <a:ext cx="519861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1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1291" y="2349418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2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2379" y="2349418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3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7610" y="1618531"/>
              <a:ext cx="516998" cy="373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4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0357" y="4122091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5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3623" y="4122091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6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9753" y="4122091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7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4216" y="4933430"/>
              <a:ext cx="516997" cy="37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8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4369" y="4944338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9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7635" y="4944338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0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765" y="4944338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2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9952" y="3189392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33" name="TextBox 114"/>
            <p:cNvSpPr txBox="1">
              <a:spLocks noChangeArrowheads="1"/>
            </p:cNvSpPr>
            <p:nvPr/>
          </p:nvSpPr>
          <p:spPr bwMode="auto">
            <a:xfrm>
              <a:off x="2792670" y="4434354"/>
              <a:ext cx="459713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32</a:t>
              </a:r>
            </a:p>
          </p:txBody>
        </p:sp>
        <p:sp>
          <p:nvSpPr>
            <p:cNvPr id="182" name="TextBox 115"/>
            <p:cNvSpPr txBox="1">
              <a:spLocks noChangeArrowheads="1"/>
            </p:cNvSpPr>
            <p:nvPr/>
          </p:nvSpPr>
          <p:spPr bwMode="auto">
            <a:xfrm>
              <a:off x="1797052" y="4435301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31</a:t>
              </a:r>
            </a:p>
          </p:txBody>
        </p:sp>
        <p:pic>
          <p:nvPicPr>
            <p:cNvPr id="8235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5385" y="4141181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6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1516" y="4141181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7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4217" y="4933430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8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0346" y="4933430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27" name="TextBox 112"/>
            <p:cNvSpPr txBox="1">
              <a:spLocks noChangeArrowheads="1"/>
            </p:cNvSpPr>
            <p:nvPr/>
          </p:nvSpPr>
          <p:spPr bwMode="auto">
            <a:xfrm>
              <a:off x="6349263" y="5220717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46</a:t>
              </a:r>
            </a:p>
          </p:txBody>
        </p:sp>
        <p:sp>
          <p:nvSpPr>
            <p:cNvPr id="8240" name="TextBox 113"/>
            <p:cNvSpPr txBox="1">
              <a:spLocks noChangeArrowheads="1"/>
            </p:cNvSpPr>
            <p:nvPr/>
          </p:nvSpPr>
          <p:spPr bwMode="auto">
            <a:xfrm>
              <a:off x="5260222" y="5233420"/>
              <a:ext cx="461144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45</a:t>
              </a:r>
            </a:p>
          </p:txBody>
        </p:sp>
        <p:sp>
          <p:nvSpPr>
            <p:cNvPr id="8241" name="TextBox 114"/>
            <p:cNvSpPr txBox="1">
              <a:spLocks noChangeArrowheads="1"/>
            </p:cNvSpPr>
            <p:nvPr/>
          </p:nvSpPr>
          <p:spPr bwMode="auto">
            <a:xfrm>
              <a:off x="4274920" y="5237512"/>
              <a:ext cx="459712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</a:p>
          </p:txBody>
        </p:sp>
        <p:sp>
          <p:nvSpPr>
            <p:cNvPr id="51230" name="TextBox 115"/>
            <p:cNvSpPr txBox="1">
              <a:spLocks noChangeArrowheads="1"/>
            </p:cNvSpPr>
            <p:nvPr/>
          </p:nvSpPr>
          <p:spPr bwMode="auto">
            <a:xfrm>
              <a:off x="3279336" y="5237657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43</a:t>
              </a:r>
            </a:p>
          </p:txBody>
        </p:sp>
        <p:sp>
          <p:nvSpPr>
            <p:cNvPr id="8243" name="TextBox 114"/>
            <p:cNvSpPr txBox="1">
              <a:spLocks noChangeArrowheads="1"/>
            </p:cNvSpPr>
            <p:nvPr/>
          </p:nvSpPr>
          <p:spPr bwMode="auto">
            <a:xfrm>
              <a:off x="2321502" y="5226603"/>
              <a:ext cx="459712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</a:p>
          </p:txBody>
        </p:sp>
        <p:sp>
          <p:nvSpPr>
            <p:cNvPr id="186" name="TextBox 115"/>
            <p:cNvSpPr txBox="1">
              <a:spLocks noChangeArrowheads="1"/>
            </p:cNvSpPr>
            <p:nvPr/>
          </p:nvSpPr>
          <p:spPr bwMode="auto">
            <a:xfrm>
              <a:off x="1326532" y="5226877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41</a:t>
              </a:r>
            </a:p>
          </p:txBody>
        </p:sp>
        <p:cxnSp>
          <p:nvCxnSpPr>
            <p:cNvPr id="3" name="Straight Connector 2"/>
            <p:cNvCxnSpPr>
              <a:cxnSpLocks noChangeShapeType="1"/>
              <a:endCxn id="8219" idx="0"/>
            </p:cNvCxnSpPr>
            <p:nvPr/>
          </p:nvCxnSpPr>
          <p:spPr bwMode="auto">
            <a:xfrm flipH="1">
              <a:off x="3419337" y="1992812"/>
              <a:ext cx="1036299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" name="Straight Connector 67"/>
            <p:cNvCxnSpPr>
              <a:cxnSpLocks noChangeShapeType="1"/>
              <a:endCxn id="8222" idx="0"/>
            </p:cNvCxnSpPr>
            <p:nvPr/>
          </p:nvCxnSpPr>
          <p:spPr bwMode="auto">
            <a:xfrm>
              <a:off x="4435429" y="1992812"/>
              <a:ext cx="223714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" name="Straight Connector 70"/>
            <p:cNvCxnSpPr>
              <a:cxnSpLocks noChangeShapeType="1"/>
              <a:endCxn id="8221" idx="0"/>
            </p:cNvCxnSpPr>
            <p:nvPr/>
          </p:nvCxnSpPr>
          <p:spPr bwMode="auto">
            <a:xfrm>
              <a:off x="4426769" y="1992812"/>
              <a:ext cx="1522696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" name="Straight Connector 72"/>
            <p:cNvCxnSpPr>
              <a:cxnSpLocks noChangeShapeType="1"/>
            </p:cNvCxnSpPr>
            <p:nvPr/>
          </p:nvCxnSpPr>
          <p:spPr bwMode="auto">
            <a:xfrm flipH="1">
              <a:off x="4275222" y="2639625"/>
              <a:ext cx="383921" cy="5497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5" name="Straight Connector 74"/>
            <p:cNvCxnSpPr>
              <a:cxnSpLocks noChangeShapeType="1"/>
            </p:cNvCxnSpPr>
            <p:nvPr/>
          </p:nvCxnSpPr>
          <p:spPr bwMode="auto">
            <a:xfrm flipH="1">
              <a:off x="5691112" y="2685826"/>
              <a:ext cx="258354" cy="5035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" name="Straight Connector 76"/>
            <p:cNvCxnSpPr>
              <a:cxnSpLocks noChangeShapeType="1"/>
            </p:cNvCxnSpPr>
            <p:nvPr/>
          </p:nvCxnSpPr>
          <p:spPr bwMode="auto">
            <a:xfrm>
              <a:off x="5984105" y="2708926"/>
              <a:ext cx="827018" cy="4804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9" name="Straight Connector 78"/>
            <p:cNvCxnSpPr>
              <a:cxnSpLocks noChangeShapeType="1"/>
            </p:cNvCxnSpPr>
            <p:nvPr/>
          </p:nvCxnSpPr>
          <p:spPr bwMode="auto">
            <a:xfrm flipH="1">
              <a:off x="3028199" y="2708926"/>
              <a:ext cx="360828" cy="4804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" name="Straight Connector 82"/>
            <p:cNvCxnSpPr>
              <a:cxnSpLocks noChangeShapeType="1"/>
            </p:cNvCxnSpPr>
            <p:nvPr/>
          </p:nvCxnSpPr>
          <p:spPr bwMode="auto">
            <a:xfrm>
              <a:off x="2969023" y="3491262"/>
              <a:ext cx="0" cy="753076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" name="Straight Connector 84"/>
            <p:cNvCxnSpPr>
              <a:cxnSpLocks noChangeShapeType="1"/>
            </p:cNvCxnSpPr>
            <p:nvPr/>
          </p:nvCxnSpPr>
          <p:spPr bwMode="auto">
            <a:xfrm flipH="1">
              <a:off x="1991900" y="3491262"/>
              <a:ext cx="968463" cy="649893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Straight Connector 86"/>
            <p:cNvCxnSpPr>
              <a:cxnSpLocks noChangeShapeType="1"/>
            </p:cNvCxnSpPr>
            <p:nvPr/>
          </p:nvCxnSpPr>
          <p:spPr bwMode="auto">
            <a:xfrm>
              <a:off x="4341614" y="3515902"/>
              <a:ext cx="851555" cy="60677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" name="Straight Connector 88"/>
            <p:cNvCxnSpPr>
              <a:cxnSpLocks noChangeShapeType="1"/>
            </p:cNvCxnSpPr>
            <p:nvPr/>
          </p:nvCxnSpPr>
          <p:spPr bwMode="auto">
            <a:xfrm>
              <a:off x="5618946" y="3542083"/>
              <a:ext cx="515263" cy="59907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Straight Connector 90"/>
            <p:cNvCxnSpPr>
              <a:cxnSpLocks noChangeShapeType="1"/>
            </p:cNvCxnSpPr>
            <p:nvPr/>
          </p:nvCxnSpPr>
          <p:spPr bwMode="auto">
            <a:xfrm>
              <a:off x="6225138" y="4459942"/>
              <a:ext cx="382479" cy="485109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Straight Connector 92"/>
            <p:cNvCxnSpPr>
              <a:cxnSpLocks noChangeShapeType="1"/>
            </p:cNvCxnSpPr>
            <p:nvPr/>
          </p:nvCxnSpPr>
          <p:spPr bwMode="auto">
            <a:xfrm flipH="1">
              <a:off x="5499152" y="4452241"/>
              <a:ext cx="672584" cy="55595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5" name="Straight Connector 94"/>
            <p:cNvCxnSpPr>
              <a:cxnSpLocks noChangeShapeType="1"/>
            </p:cNvCxnSpPr>
            <p:nvPr/>
          </p:nvCxnSpPr>
          <p:spPr bwMode="auto">
            <a:xfrm flipH="1">
              <a:off x="4510481" y="4412200"/>
              <a:ext cx="694234" cy="59599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Straight Connector 96"/>
            <p:cNvCxnSpPr>
              <a:cxnSpLocks noChangeShapeType="1"/>
            </p:cNvCxnSpPr>
            <p:nvPr/>
          </p:nvCxnSpPr>
          <p:spPr bwMode="auto">
            <a:xfrm flipH="1">
              <a:off x="3500162" y="4435301"/>
              <a:ext cx="635058" cy="50975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Straight Connector 98"/>
            <p:cNvCxnSpPr>
              <a:cxnSpLocks noChangeShapeType="1"/>
            </p:cNvCxnSpPr>
            <p:nvPr/>
          </p:nvCxnSpPr>
          <p:spPr bwMode="auto">
            <a:xfrm flipH="1">
              <a:off x="2566339" y="4481502"/>
              <a:ext cx="421448" cy="5266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1" name="Straight Connector 100"/>
            <p:cNvCxnSpPr>
              <a:cxnSpLocks noChangeShapeType="1"/>
            </p:cNvCxnSpPr>
            <p:nvPr/>
          </p:nvCxnSpPr>
          <p:spPr bwMode="auto">
            <a:xfrm flipH="1">
              <a:off x="1561793" y="4435301"/>
              <a:ext cx="402684" cy="5728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Straight Connector 24"/>
            <p:cNvCxnSpPr>
              <a:cxnSpLocks noChangeShapeType="1"/>
            </p:cNvCxnSpPr>
            <p:nvPr/>
          </p:nvCxnSpPr>
          <p:spPr bwMode="auto">
            <a:xfrm flipV="1">
              <a:off x="4455636" y="994872"/>
              <a:ext cx="0" cy="62371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5" name="Straight Connector 104"/>
            <p:cNvCxnSpPr>
              <a:cxnSpLocks noChangeShapeType="1"/>
            </p:cNvCxnSpPr>
            <p:nvPr/>
          </p:nvCxnSpPr>
          <p:spPr bwMode="auto">
            <a:xfrm flipH="1">
              <a:off x="2566339" y="994872"/>
              <a:ext cx="468643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64" name="TextBox 198"/>
            <p:cNvSpPr txBox="1">
              <a:spLocks noChangeArrowheads="1"/>
            </p:cNvSpPr>
            <p:nvPr/>
          </p:nvSpPr>
          <p:spPr bwMode="auto">
            <a:xfrm>
              <a:off x="4801670" y="1394688"/>
              <a:ext cx="1237356" cy="298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DAG Root</a:t>
              </a:r>
            </a:p>
          </p:txBody>
        </p:sp>
        <p:pic>
          <p:nvPicPr>
            <p:cNvPr id="8265" name="Picture 107" descr="Device_server_3156_RGB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765" y="201756"/>
              <a:ext cx="481194" cy="530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4" name="Straight Connector 83"/>
            <p:cNvCxnSpPr>
              <a:cxnSpLocks noChangeShapeType="1"/>
              <a:stCxn id="186" idx="0"/>
            </p:cNvCxnSpPr>
            <p:nvPr/>
          </p:nvCxnSpPr>
          <p:spPr bwMode="auto">
            <a:xfrm flipH="1">
              <a:off x="1531483" y="5226877"/>
              <a:ext cx="25258" cy="51283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6" name="Straight Connector 85"/>
            <p:cNvCxnSpPr>
              <a:cxnSpLocks noChangeShapeType="1"/>
            </p:cNvCxnSpPr>
            <p:nvPr/>
          </p:nvCxnSpPr>
          <p:spPr bwMode="auto">
            <a:xfrm>
              <a:off x="2424894" y="5229957"/>
              <a:ext cx="0" cy="4188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8" name="Straight Connector 87"/>
            <p:cNvCxnSpPr>
              <a:cxnSpLocks noChangeShapeType="1"/>
            </p:cNvCxnSpPr>
            <p:nvPr/>
          </p:nvCxnSpPr>
          <p:spPr bwMode="auto">
            <a:xfrm flipH="1">
              <a:off x="3250469" y="5229957"/>
              <a:ext cx="109692" cy="42196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69" name="TextBox 198"/>
            <p:cNvSpPr txBox="1">
              <a:spLocks noChangeArrowheads="1"/>
            </p:cNvSpPr>
            <p:nvPr/>
          </p:nvSpPr>
          <p:spPr bwMode="auto">
            <a:xfrm>
              <a:off x="3715677" y="211103"/>
              <a:ext cx="12373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Application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Server D</a:t>
              </a:r>
            </a:p>
          </p:txBody>
        </p:sp>
      </p:grpSp>
      <p:cxnSp>
        <p:nvCxnSpPr>
          <p:cNvPr id="92" name="Straight Connector 91"/>
          <p:cNvCxnSpPr>
            <a:cxnSpLocks noChangeShapeType="1"/>
            <a:stCxn id="8232" idx="2"/>
            <a:endCxn id="8226" idx="0"/>
          </p:cNvCxnSpPr>
          <p:nvPr/>
        </p:nvCxnSpPr>
        <p:spPr bwMode="auto">
          <a:xfrm flipH="1">
            <a:off x="5640388" y="3665538"/>
            <a:ext cx="87313" cy="57785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196" name="Picture 1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26" y="4264025"/>
            <a:ext cx="568325" cy="382588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TextBox 112"/>
          <p:cNvSpPr txBox="1">
            <a:spLocks noChangeArrowheads="1"/>
          </p:cNvSpPr>
          <p:nvPr/>
        </p:nvSpPr>
        <p:spPr bwMode="auto">
          <a:xfrm>
            <a:off x="2451100" y="6369051"/>
            <a:ext cx="5064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51</a:t>
            </a:r>
          </a:p>
        </p:txBody>
      </p:sp>
      <p:sp>
        <p:nvSpPr>
          <p:cNvPr id="106" name="TextBox 112"/>
          <p:cNvSpPr txBox="1">
            <a:spLocks noChangeArrowheads="1"/>
          </p:cNvSpPr>
          <p:nvPr/>
        </p:nvSpPr>
        <p:spPr bwMode="auto">
          <a:xfrm>
            <a:off x="3457575" y="6294439"/>
            <a:ext cx="508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52</a:t>
            </a:r>
          </a:p>
        </p:txBody>
      </p:sp>
      <p:sp>
        <p:nvSpPr>
          <p:cNvPr id="107" name="TextBox 112"/>
          <p:cNvSpPr txBox="1">
            <a:spLocks noChangeArrowheads="1"/>
          </p:cNvSpPr>
          <p:nvPr/>
        </p:nvSpPr>
        <p:spPr bwMode="auto">
          <a:xfrm>
            <a:off x="4367212" y="6334126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53</a:t>
            </a:r>
          </a:p>
        </p:txBody>
      </p:sp>
      <p:sp>
        <p:nvSpPr>
          <p:cNvPr id="181" name="TextBox 112"/>
          <p:cNvSpPr txBox="1">
            <a:spLocks noChangeArrowheads="1"/>
          </p:cNvSpPr>
          <p:nvPr/>
        </p:nvSpPr>
        <p:spPr bwMode="auto">
          <a:xfrm>
            <a:off x="6794501" y="6325802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55</a:t>
            </a:r>
          </a:p>
        </p:txBody>
      </p:sp>
      <p:cxnSp>
        <p:nvCxnSpPr>
          <p:cNvPr id="183" name="Straight Connector 182"/>
          <p:cNvCxnSpPr>
            <a:cxnSpLocks noChangeShapeType="1"/>
          </p:cNvCxnSpPr>
          <p:nvPr/>
        </p:nvCxnSpPr>
        <p:spPr bwMode="auto">
          <a:xfrm>
            <a:off x="7012018" y="5463051"/>
            <a:ext cx="0" cy="5207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206" name="Picture 1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6" y="3235325"/>
            <a:ext cx="573087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1" name="Straight Connector 80"/>
          <p:cNvCxnSpPr>
            <a:cxnSpLocks noChangeShapeType="1"/>
          </p:cNvCxnSpPr>
          <p:nvPr/>
        </p:nvCxnSpPr>
        <p:spPr bwMode="auto">
          <a:xfrm>
            <a:off x="8191500" y="5394325"/>
            <a:ext cx="0" cy="5207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" name="TextBox 112"/>
          <p:cNvSpPr txBox="1">
            <a:spLocks noChangeArrowheads="1"/>
          </p:cNvSpPr>
          <p:nvPr/>
        </p:nvSpPr>
        <p:spPr bwMode="auto">
          <a:xfrm>
            <a:off x="8056562" y="6337301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</p:txBody>
      </p:sp>
      <p:pic>
        <p:nvPicPr>
          <p:cNvPr id="103" name="Picture 10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909" y="5814475"/>
            <a:ext cx="511686" cy="356450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838" y="5847347"/>
            <a:ext cx="511686" cy="35989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777" y="5943600"/>
            <a:ext cx="511686" cy="356450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064" y="5813907"/>
            <a:ext cx="511686" cy="356450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402" y="5846592"/>
            <a:ext cx="511686" cy="356450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628" y="3159078"/>
            <a:ext cx="511686" cy="3564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943014" y="3440262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</a:t>
            </a:r>
          </a:p>
        </p:txBody>
      </p:sp>
      <p:sp>
        <p:nvSpPr>
          <p:cNvPr id="90" name="Rectangle 89"/>
          <p:cNvSpPr/>
          <p:nvPr/>
        </p:nvSpPr>
        <p:spPr>
          <a:xfrm>
            <a:off x="8943014" y="3863572"/>
            <a:ext cx="1743919" cy="39739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56</a:t>
            </a:r>
          </a:p>
        </p:txBody>
      </p:sp>
      <p:sp>
        <p:nvSpPr>
          <p:cNvPr id="6" name="Bent-Up Arrow 5"/>
          <p:cNvSpPr/>
          <p:nvPr/>
        </p:nvSpPr>
        <p:spPr>
          <a:xfrm rot="10800000">
            <a:off x="5779943" y="759330"/>
            <a:ext cx="2111520" cy="731520"/>
          </a:xfrm>
          <a:prstGeom prst="bentUp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 rot="18270838">
            <a:off x="6661398" y="1878555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Down Arrow 95"/>
          <p:cNvSpPr/>
          <p:nvPr/>
        </p:nvSpPr>
        <p:spPr>
          <a:xfrm rot="1884446">
            <a:off x="6847132" y="2587804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Down Arrow 97"/>
          <p:cNvSpPr/>
          <p:nvPr/>
        </p:nvSpPr>
        <p:spPr>
          <a:xfrm rot="18996366">
            <a:off x="7081744" y="3593688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Down Arrow 99"/>
          <p:cNvSpPr/>
          <p:nvPr/>
        </p:nvSpPr>
        <p:spPr>
          <a:xfrm rot="18996366">
            <a:off x="8039636" y="4628951"/>
            <a:ext cx="343985" cy="509491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Down Arrow 101"/>
          <p:cNvSpPr/>
          <p:nvPr/>
        </p:nvSpPr>
        <p:spPr>
          <a:xfrm>
            <a:off x="8364094" y="5523999"/>
            <a:ext cx="343985" cy="342437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Rectangle 114"/>
          <p:cNvSpPr/>
          <p:nvPr/>
        </p:nvSpPr>
        <p:spPr>
          <a:xfrm>
            <a:off x="8937977" y="4296819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16" name="Rectangle 115"/>
          <p:cNvSpPr/>
          <p:nvPr/>
        </p:nvSpPr>
        <p:spPr>
          <a:xfrm>
            <a:off x="8124879" y="281645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Internet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8124879" y="704955"/>
            <a:ext cx="1743919" cy="39739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56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8119842" y="1145164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8937977" y="2120455"/>
            <a:ext cx="1743919" cy="397397"/>
          </a:xfrm>
          <a:prstGeom prst="rect">
            <a:avLst/>
          </a:prstGeom>
          <a:solidFill>
            <a:schemeClr val="accent3">
              <a:lumMod val="2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Root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8937977" y="2543765"/>
            <a:ext cx="1743919" cy="397397"/>
          </a:xfrm>
          <a:prstGeom prst="rect">
            <a:avLst/>
          </a:prstGeom>
          <a:solidFill>
            <a:schemeClr val="accent3">
              <a:lumMod val="2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46</a:t>
            </a:r>
          </a:p>
        </p:txBody>
      </p:sp>
      <p:sp>
        <p:nvSpPr>
          <p:cNvPr id="119" name="Rectangle 107"/>
          <p:cNvSpPr txBox="1">
            <a:spLocks noChangeArrowheads="1"/>
          </p:cNvSpPr>
          <p:nvPr/>
        </p:nvSpPr>
        <p:spPr>
          <a:xfrm>
            <a:off x="561022" y="876354"/>
            <a:ext cx="10969943" cy="1053419"/>
          </a:xfrm>
          <a:prstGeom prst="rect">
            <a:avLst/>
          </a:prstGeom>
          <a:noFill/>
          <a:ln/>
        </p:spPr>
        <p:txBody>
          <a:bodyPr vert="horz" lIns="82296" tIns="45720" rIns="82296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40000">
                      <a:srgbClr val="85F7FD"/>
                    </a:gs>
                    <a:gs pos="13000">
                      <a:srgbClr val="01BBBB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>
                <a:solidFill>
                  <a:schemeClr val="tx1"/>
                </a:solidFill>
              </a:rPr>
              <a:t>Storing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Mode </a:t>
            </a:r>
          </a:p>
          <a:p>
            <a:r>
              <a:rPr lang="fr-FR" dirty="0">
                <a:solidFill>
                  <a:schemeClr val="tx1"/>
                </a:solidFill>
              </a:rPr>
              <a:t>To RUL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8945996" y="2984921"/>
            <a:ext cx="1743919" cy="39739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RPI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D465D87A-ED9E-48E7-888C-F31498E2CD23}"/>
              </a:ext>
            </a:extLst>
          </p:cNvPr>
          <p:cNvSpPr/>
          <p:nvPr/>
        </p:nvSpPr>
        <p:spPr>
          <a:xfrm>
            <a:off x="350779" y="5182233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51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A6A6D311-1321-4F55-8BB4-6C9D184A32F9}"/>
              </a:ext>
            </a:extLst>
          </p:cNvPr>
          <p:cNvSpPr/>
          <p:nvPr/>
        </p:nvSpPr>
        <p:spPr>
          <a:xfrm>
            <a:off x="350779" y="5605543"/>
            <a:ext cx="1743919" cy="39739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56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FB329011-3088-46F1-9AD2-94A433A8ACF2}"/>
              </a:ext>
            </a:extLst>
          </p:cNvPr>
          <p:cNvSpPr/>
          <p:nvPr/>
        </p:nvSpPr>
        <p:spPr>
          <a:xfrm>
            <a:off x="345742" y="6045752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2" name="Flowchart: Magnetic Disk 1">
            <a:extLst>
              <a:ext uri="{FF2B5EF4-FFF2-40B4-BE49-F238E27FC236}">
                <a16:creationId xmlns:a16="http://schemas.microsoft.com/office/drawing/2014/main" id="{5419AE6E-B174-4443-AA42-B99FE9BD432C}"/>
              </a:ext>
            </a:extLst>
          </p:cNvPr>
          <p:cNvSpPr/>
          <p:nvPr/>
        </p:nvSpPr>
        <p:spPr>
          <a:xfrm rot="19635681">
            <a:off x="6154355" y="1789803"/>
            <a:ext cx="297292" cy="807275"/>
          </a:xfrm>
          <a:prstGeom prst="flowChartMagneticDisk">
            <a:avLst/>
          </a:prstGeom>
          <a:solidFill>
            <a:schemeClr val="bg2"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Flowchart: Magnetic Disk 127">
            <a:extLst>
              <a:ext uri="{FF2B5EF4-FFF2-40B4-BE49-F238E27FC236}">
                <a16:creationId xmlns:a16="http://schemas.microsoft.com/office/drawing/2014/main" id="{9239F4DC-FB1F-415E-960C-9FC287514788}"/>
              </a:ext>
            </a:extLst>
          </p:cNvPr>
          <p:cNvSpPr/>
          <p:nvPr/>
        </p:nvSpPr>
        <p:spPr>
          <a:xfrm rot="19635681">
            <a:off x="6487263" y="2316201"/>
            <a:ext cx="297292" cy="807275"/>
          </a:xfrm>
          <a:prstGeom prst="flowChartMagneticDisk">
            <a:avLst/>
          </a:prstGeom>
          <a:solidFill>
            <a:schemeClr val="bg2"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Flowchart: Magnetic Disk 128">
            <a:extLst>
              <a:ext uri="{FF2B5EF4-FFF2-40B4-BE49-F238E27FC236}">
                <a16:creationId xmlns:a16="http://schemas.microsoft.com/office/drawing/2014/main" id="{D911FC8B-254F-4B63-8280-78C301F1A51B}"/>
              </a:ext>
            </a:extLst>
          </p:cNvPr>
          <p:cNvSpPr/>
          <p:nvPr/>
        </p:nvSpPr>
        <p:spPr>
          <a:xfrm rot="19635681">
            <a:off x="7566683" y="3891091"/>
            <a:ext cx="297292" cy="807275"/>
          </a:xfrm>
          <a:prstGeom prst="flowChartMagneticDisk">
            <a:avLst/>
          </a:prstGeom>
          <a:solidFill>
            <a:schemeClr val="bg2"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0" name="Flowchart: Magnetic Disk 129">
            <a:extLst>
              <a:ext uri="{FF2B5EF4-FFF2-40B4-BE49-F238E27FC236}">
                <a16:creationId xmlns:a16="http://schemas.microsoft.com/office/drawing/2014/main" id="{02F769F4-5196-414E-ABF4-B00D5B3D29B8}"/>
              </a:ext>
            </a:extLst>
          </p:cNvPr>
          <p:cNvSpPr/>
          <p:nvPr/>
        </p:nvSpPr>
        <p:spPr>
          <a:xfrm rot="19635681">
            <a:off x="7916195" y="4457862"/>
            <a:ext cx="297292" cy="807275"/>
          </a:xfrm>
          <a:prstGeom prst="flowChartMagneticDisk">
            <a:avLst/>
          </a:prstGeom>
          <a:solidFill>
            <a:schemeClr val="bg2"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Flowchart: Magnetic Disk 130">
            <a:extLst>
              <a:ext uri="{FF2B5EF4-FFF2-40B4-BE49-F238E27FC236}">
                <a16:creationId xmlns:a16="http://schemas.microsoft.com/office/drawing/2014/main" id="{1FFA7DF9-406D-40E4-8DAC-8714CA6C1578}"/>
              </a:ext>
            </a:extLst>
          </p:cNvPr>
          <p:cNvSpPr/>
          <p:nvPr/>
        </p:nvSpPr>
        <p:spPr>
          <a:xfrm rot="19635681">
            <a:off x="6306755" y="1942203"/>
            <a:ext cx="297292" cy="807275"/>
          </a:xfrm>
          <a:prstGeom prst="flowChartMagneticDisk">
            <a:avLst/>
          </a:prstGeom>
          <a:solidFill>
            <a:schemeClr val="bg2"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Flowchart: Magnetic Disk 131">
            <a:extLst>
              <a:ext uri="{FF2B5EF4-FFF2-40B4-BE49-F238E27FC236}">
                <a16:creationId xmlns:a16="http://schemas.microsoft.com/office/drawing/2014/main" id="{FE465123-1A2E-46CF-841B-434F7291463D}"/>
              </a:ext>
            </a:extLst>
          </p:cNvPr>
          <p:cNvSpPr/>
          <p:nvPr/>
        </p:nvSpPr>
        <p:spPr>
          <a:xfrm rot="19635681">
            <a:off x="6639663" y="2468601"/>
            <a:ext cx="297292" cy="807275"/>
          </a:xfrm>
          <a:prstGeom prst="flowChartMagneticDisk">
            <a:avLst/>
          </a:prstGeom>
          <a:solidFill>
            <a:schemeClr val="bg2"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Flowchart: Magnetic Disk 132">
            <a:extLst>
              <a:ext uri="{FF2B5EF4-FFF2-40B4-BE49-F238E27FC236}">
                <a16:creationId xmlns:a16="http://schemas.microsoft.com/office/drawing/2014/main" id="{EB8AF738-5A35-42BD-A157-312E496815AD}"/>
              </a:ext>
            </a:extLst>
          </p:cNvPr>
          <p:cNvSpPr/>
          <p:nvPr/>
        </p:nvSpPr>
        <p:spPr>
          <a:xfrm rot="19635681">
            <a:off x="6798678" y="2742261"/>
            <a:ext cx="297292" cy="807275"/>
          </a:xfrm>
          <a:prstGeom prst="flowChartMagneticDisk">
            <a:avLst/>
          </a:prstGeom>
          <a:solidFill>
            <a:schemeClr val="bg2"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4" name="Flowchart: Magnetic Disk 133">
            <a:extLst>
              <a:ext uri="{FF2B5EF4-FFF2-40B4-BE49-F238E27FC236}">
                <a16:creationId xmlns:a16="http://schemas.microsoft.com/office/drawing/2014/main" id="{CE8DA97B-E10D-4275-9185-DEF5E0A354DF}"/>
              </a:ext>
            </a:extLst>
          </p:cNvPr>
          <p:cNvSpPr/>
          <p:nvPr/>
        </p:nvSpPr>
        <p:spPr>
          <a:xfrm rot="19644332">
            <a:off x="7147807" y="3315175"/>
            <a:ext cx="297292" cy="807275"/>
          </a:xfrm>
          <a:prstGeom prst="flowChartMagneticDisk">
            <a:avLst/>
          </a:prstGeom>
          <a:solidFill>
            <a:schemeClr val="bg2"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6F34651-3368-4872-9DEA-DD681081E5A9}"/>
              </a:ext>
            </a:extLst>
          </p:cNvPr>
          <p:cNvSpPr/>
          <p:nvPr/>
        </p:nvSpPr>
        <p:spPr>
          <a:xfrm>
            <a:off x="10132522" y="515133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Root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00409BDA-3F9E-4884-809B-016999D2A385}"/>
              </a:ext>
            </a:extLst>
          </p:cNvPr>
          <p:cNvSpPr/>
          <p:nvPr/>
        </p:nvSpPr>
        <p:spPr>
          <a:xfrm>
            <a:off x="10132522" y="938443"/>
            <a:ext cx="1743919" cy="39739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56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3E6EA91C-9FC3-4A19-82F4-08973DA8D9C6}"/>
              </a:ext>
            </a:extLst>
          </p:cNvPr>
          <p:cNvSpPr/>
          <p:nvPr/>
        </p:nvSpPr>
        <p:spPr>
          <a:xfrm>
            <a:off x="10127485" y="1378652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38" name="Down Arrow 134">
            <a:extLst>
              <a:ext uri="{FF2B5EF4-FFF2-40B4-BE49-F238E27FC236}">
                <a16:creationId xmlns:a16="http://schemas.microsoft.com/office/drawing/2014/main" id="{E47F2560-5306-41E4-8F16-37F91C502EFB}"/>
              </a:ext>
            </a:extLst>
          </p:cNvPr>
          <p:cNvSpPr/>
          <p:nvPr/>
        </p:nvSpPr>
        <p:spPr>
          <a:xfrm rot="12951929">
            <a:off x="2517609" y="4351305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Down Arrow 135">
            <a:extLst>
              <a:ext uri="{FF2B5EF4-FFF2-40B4-BE49-F238E27FC236}">
                <a16:creationId xmlns:a16="http://schemas.microsoft.com/office/drawing/2014/main" id="{6B3031A7-5942-4E69-88E2-539E494D8E0C}"/>
              </a:ext>
            </a:extLst>
          </p:cNvPr>
          <p:cNvSpPr/>
          <p:nvPr/>
        </p:nvSpPr>
        <p:spPr>
          <a:xfrm rot="14076747">
            <a:off x="3423424" y="3434244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0" name="Down Arrow 136">
            <a:extLst>
              <a:ext uri="{FF2B5EF4-FFF2-40B4-BE49-F238E27FC236}">
                <a16:creationId xmlns:a16="http://schemas.microsoft.com/office/drawing/2014/main" id="{4E4E0E61-98CC-4703-A40E-A04BFDC91A16}"/>
              </a:ext>
            </a:extLst>
          </p:cNvPr>
          <p:cNvSpPr/>
          <p:nvPr/>
        </p:nvSpPr>
        <p:spPr>
          <a:xfrm rot="13254501">
            <a:off x="4078749" y="2605274"/>
            <a:ext cx="392748" cy="625434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1" name="Down Arrow 137">
            <a:extLst>
              <a:ext uri="{FF2B5EF4-FFF2-40B4-BE49-F238E27FC236}">
                <a16:creationId xmlns:a16="http://schemas.microsoft.com/office/drawing/2014/main" id="{212F67F4-4A0A-4679-9B86-FC1B0889278F}"/>
              </a:ext>
            </a:extLst>
          </p:cNvPr>
          <p:cNvSpPr/>
          <p:nvPr/>
        </p:nvSpPr>
        <p:spPr>
          <a:xfrm rot="15103441">
            <a:off x="5038645" y="1677276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Down Arrow 138">
            <a:extLst>
              <a:ext uri="{FF2B5EF4-FFF2-40B4-BE49-F238E27FC236}">
                <a16:creationId xmlns:a16="http://schemas.microsoft.com/office/drawing/2014/main" id="{64BC3452-93F1-44F9-94DA-F296C747B17C}"/>
              </a:ext>
            </a:extLst>
          </p:cNvPr>
          <p:cNvSpPr/>
          <p:nvPr/>
        </p:nvSpPr>
        <p:spPr>
          <a:xfrm rot="10989191">
            <a:off x="2304543" y="5445130"/>
            <a:ext cx="343985" cy="342437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B5853803-4201-4F08-92D4-A5C1445FC6EE}"/>
              </a:ext>
            </a:extLst>
          </p:cNvPr>
          <p:cNvSpPr txBox="1"/>
          <p:nvPr/>
        </p:nvSpPr>
        <p:spPr>
          <a:xfrm>
            <a:off x="546193" y="2171491"/>
            <a:ext cx="262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4E3622"/>
                </a:solidFill>
              </a:rPr>
              <a:t>RUL </a:t>
            </a:r>
            <a:r>
              <a:rPr lang="fr-FR" dirty="0" err="1">
                <a:solidFill>
                  <a:srgbClr val="4E3622"/>
                </a:solidFill>
              </a:rPr>
              <a:t>addresses</a:t>
            </a:r>
            <a:r>
              <a:rPr lang="fr-FR" dirty="0">
                <a:solidFill>
                  <a:srgbClr val="4E3622"/>
                </a:solidFill>
              </a:rPr>
              <a:t> </a:t>
            </a:r>
            <a:r>
              <a:rPr lang="fr-FR" dirty="0" err="1">
                <a:solidFill>
                  <a:srgbClr val="4E3622"/>
                </a:solidFill>
              </a:rPr>
              <a:t>injected</a:t>
            </a:r>
            <a:endParaRPr lang="fr-FR" dirty="0">
              <a:solidFill>
                <a:srgbClr val="4E3622"/>
              </a:solidFill>
            </a:endParaRPr>
          </a:p>
          <a:p>
            <a:r>
              <a:rPr lang="fr-FR" dirty="0">
                <a:solidFill>
                  <a:srgbClr val="4E3622"/>
                </a:solidFill>
              </a:rPr>
              <a:t> in non-</a:t>
            </a:r>
            <a:r>
              <a:rPr lang="fr-FR" dirty="0" err="1">
                <a:solidFill>
                  <a:srgbClr val="4E3622"/>
                </a:solidFill>
              </a:rPr>
              <a:t>storing</a:t>
            </a:r>
            <a:r>
              <a:rPr lang="fr-FR" dirty="0">
                <a:solidFill>
                  <a:srgbClr val="4E3622"/>
                </a:solidFill>
              </a:rPr>
              <a:t> mode </a:t>
            </a:r>
            <a:r>
              <a:rPr lang="fr-FR" dirty="0" err="1">
                <a:solidFill>
                  <a:srgbClr val="4E3622"/>
                </a:solidFill>
              </a:rPr>
              <a:t>so</a:t>
            </a:r>
            <a:r>
              <a:rPr lang="fr-FR" dirty="0">
                <a:solidFill>
                  <a:srgbClr val="4E3622"/>
                </a:solidFill>
              </a:rPr>
              <a:t> </a:t>
            </a:r>
            <a:r>
              <a:rPr lang="fr-FR" dirty="0" err="1">
                <a:solidFill>
                  <a:srgbClr val="4E3622"/>
                </a:solidFill>
              </a:rPr>
              <a:t>packet</a:t>
            </a:r>
            <a:r>
              <a:rPr lang="fr-FR" dirty="0">
                <a:solidFill>
                  <a:srgbClr val="4E3622"/>
                </a:solidFill>
              </a:rPr>
              <a:t> </a:t>
            </a:r>
            <a:r>
              <a:rPr lang="fr-FR" dirty="0" err="1">
                <a:solidFill>
                  <a:srgbClr val="4E3622"/>
                </a:solidFill>
              </a:rPr>
              <a:t>flies</a:t>
            </a:r>
            <a:r>
              <a:rPr lang="fr-FR" dirty="0">
                <a:solidFill>
                  <a:srgbClr val="4E3622"/>
                </a:solidFill>
              </a:rPr>
              <a:t> to the Root </a:t>
            </a:r>
            <a:r>
              <a:rPr lang="fr-FR" dirty="0" err="1">
                <a:solidFill>
                  <a:srgbClr val="4E3622"/>
                </a:solidFill>
              </a:rPr>
              <a:t>which</a:t>
            </a:r>
            <a:r>
              <a:rPr lang="fr-FR" dirty="0">
                <a:solidFill>
                  <a:srgbClr val="4E3622"/>
                </a:solidFill>
              </a:rPr>
              <a:t> </a:t>
            </a:r>
            <a:r>
              <a:rPr lang="fr-FR" dirty="0" err="1">
                <a:solidFill>
                  <a:srgbClr val="4E3622"/>
                </a:solidFill>
              </a:rPr>
              <a:t>encapsulated</a:t>
            </a:r>
            <a:endParaRPr lang="fr-FR" dirty="0">
              <a:solidFill>
                <a:srgbClr val="4E3622"/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70F04CE7-B53F-4E23-929F-A3AD23E4A222}"/>
              </a:ext>
            </a:extLst>
          </p:cNvPr>
          <p:cNvSpPr/>
          <p:nvPr/>
        </p:nvSpPr>
        <p:spPr>
          <a:xfrm>
            <a:off x="9891660" y="5015634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1DFDC5CD-D990-4D2C-9F21-3384884C6A72}"/>
              </a:ext>
            </a:extLst>
          </p:cNvPr>
          <p:cNvSpPr/>
          <p:nvPr/>
        </p:nvSpPr>
        <p:spPr>
          <a:xfrm>
            <a:off x="9891660" y="5438944"/>
            <a:ext cx="1743919" cy="39739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56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204E16F6-1475-4469-8B51-BD2ED0FA3EF7}"/>
              </a:ext>
            </a:extLst>
          </p:cNvPr>
          <p:cNvSpPr/>
          <p:nvPr/>
        </p:nvSpPr>
        <p:spPr>
          <a:xfrm>
            <a:off x="9886623" y="5872191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45EF88D0-FFD0-49F3-940A-9766BE8E87D9}"/>
              </a:ext>
            </a:extLst>
          </p:cNvPr>
          <p:cNvCxnSpPr/>
          <p:nvPr/>
        </p:nvCxnSpPr>
        <p:spPr>
          <a:xfrm flipH="1">
            <a:off x="7598341" y="3523262"/>
            <a:ext cx="1249651" cy="224611"/>
          </a:xfrm>
          <a:prstGeom prst="straightConnector1">
            <a:avLst/>
          </a:prstGeom>
          <a:ln w="28575">
            <a:solidFill>
              <a:srgbClr val="28282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8893567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14"/>
          <p:cNvGrpSpPr>
            <a:grpSpLocks/>
          </p:cNvGrpSpPr>
          <p:nvPr/>
        </p:nvGrpSpPr>
        <p:grpSpPr bwMode="auto">
          <a:xfrm>
            <a:off x="2452688" y="203200"/>
            <a:ext cx="6569075" cy="5708650"/>
            <a:chOff x="1280346" y="201756"/>
            <a:chExt cx="5972431" cy="5537951"/>
          </a:xfrm>
        </p:grpSpPr>
        <p:sp>
          <p:nvSpPr>
            <p:cNvPr id="8209" name="TextBox 43"/>
            <p:cNvSpPr txBox="1">
              <a:spLocks noChangeArrowheads="1"/>
            </p:cNvSpPr>
            <p:nvPr/>
          </p:nvSpPr>
          <p:spPr bwMode="auto">
            <a:xfrm>
              <a:off x="3192234" y="2639863"/>
              <a:ext cx="451119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</a:p>
          </p:txBody>
        </p:sp>
        <p:sp>
          <p:nvSpPr>
            <p:cNvPr id="51215" name="TextBox 44"/>
            <p:cNvSpPr txBox="1">
              <a:spLocks noChangeArrowheads="1"/>
            </p:cNvSpPr>
            <p:nvPr/>
          </p:nvSpPr>
          <p:spPr bwMode="auto">
            <a:xfrm>
              <a:off x="4455636" y="2639625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</a:p>
          </p:txBody>
        </p:sp>
        <p:sp>
          <p:nvSpPr>
            <p:cNvPr id="51216" name="TextBox 45"/>
            <p:cNvSpPr txBox="1">
              <a:spLocks noChangeArrowheads="1"/>
            </p:cNvSpPr>
            <p:nvPr/>
          </p:nvSpPr>
          <p:spPr bwMode="auto">
            <a:xfrm>
              <a:off x="5808021" y="2614985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</a:p>
          </p:txBody>
        </p:sp>
        <p:sp>
          <p:nvSpPr>
            <p:cNvPr id="51217" name="TextBox 47"/>
            <p:cNvSpPr txBox="1">
              <a:spLocks noChangeArrowheads="1"/>
            </p:cNvSpPr>
            <p:nvPr/>
          </p:nvSpPr>
          <p:spPr bwMode="auto">
            <a:xfrm>
              <a:off x="6640812" y="3472782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25</a:t>
              </a:r>
            </a:p>
          </p:txBody>
        </p:sp>
        <p:sp>
          <p:nvSpPr>
            <p:cNvPr id="51218" name="TextBox 48"/>
            <p:cNvSpPr txBox="1">
              <a:spLocks noChangeArrowheads="1"/>
            </p:cNvSpPr>
            <p:nvPr/>
          </p:nvSpPr>
          <p:spPr bwMode="auto">
            <a:xfrm>
              <a:off x="5399563" y="3472782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</a:p>
          </p:txBody>
        </p:sp>
        <p:sp>
          <p:nvSpPr>
            <p:cNvPr id="51219" name="TextBox 49"/>
            <p:cNvSpPr txBox="1">
              <a:spLocks noChangeArrowheads="1"/>
            </p:cNvSpPr>
            <p:nvPr/>
          </p:nvSpPr>
          <p:spPr bwMode="auto">
            <a:xfrm>
              <a:off x="4050065" y="3472782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23</a:t>
              </a:r>
            </a:p>
          </p:txBody>
        </p:sp>
        <p:sp>
          <p:nvSpPr>
            <p:cNvPr id="8215" name="TextBox 50"/>
            <p:cNvSpPr txBox="1">
              <a:spLocks noChangeArrowheads="1"/>
            </p:cNvSpPr>
            <p:nvPr/>
          </p:nvSpPr>
          <p:spPr bwMode="auto">
            <a:xfrm>
              <a:off x="2566395" y="3468929"/>
              <a:ext cx="461144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22</a:t>
              </a:r>
            </a:p>
          </p:txBody>
        </p:sp>
        <p:sp>
          <p:nvSpPr>
            <p:cNvPr id="51223" name="TextBox 53"/>
            <p:cNvSpPr txBox="1">
              <a:spLocks noChangeArrowheads="1"/>
            </p:cNvSpPr>
            <p:nvPr/>
          </p:nvSpPr>
          <p:spPr bwMode="auto">
            <a:xfrm>
              <a:off x="5946579" y="4412200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35</a:t>
              </a:r>
            </a:p>
          </p:txBody>
        </p:sp>
        <p:sp>
          <p:nvSpPr>
            <p:cNvPr id="51224" name="TextBox 54"/>
            <p:cNvSpPr txBox="1">
              <a:spLocks noChangeArrowheads="1"/>
            </p:cNvSpPr>
            <p:nvPr/>
          </p:nvSpPr>
          <p:spPr bwMode="auto">
            <a:xfrm>
              <a:off x="4960795" y="4416821"/>
              <a:ext cx="458974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34</a:t>
              </a:r>
            </a:p>
          </p:txBody>
        </p:sp>
        <p:sp>
          <p:nvSpPr>
            <p:cNvPr id="51225" name="TextBox 55"/>
            <p:cNvSpPr txBox="1">
              <a:spLocks noChangeArrowheads="1"/>
            </p:cNvSpPr>
            <p:nvPr/>
          </p:nvSpPr>
          <p:spPr bwMode="auto">
            <a:xfrm>
              <a:off x="3966353" y="4416821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33</a:t>
              </a:r>
            </a:p>
          </p:txBody>
        </p:sp>
        <p:pic>
          <p:nvPicPr>
            <p:cNvPr id="8219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727" y="2349418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0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9014" y="3171665"/>
              <a:ext cx="519861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1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1291" y="2349418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2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2379" y="2349418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3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7610" y="1618531"/>
              <a:ext cx="516998" cy="373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4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0357" y="4122091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5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3623" y="4122091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6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9753" y="4122091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7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4216" y="4933430"/>
              <a:ext cx="516997" cy="37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8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4369" y="4944338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9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7635" y="4944338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0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765" y="4944338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2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9952" y="3189392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33" name="TextBox 114"/>
            <p:cNvSpPr txBox="1">
              <a:spLocks noChangeArrowheads="1"/>
            </p:cNvSpPr>
            <p:nvPr/>
          </p:nvSpPr>
          <p:spPr bwMode="auto">
            <a:xfrm>
              <a:off x="2792670" y="4434354"/>
              <a:ext cx="459713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32</a:t>
              </a:r>
            </a:p>
          </p:txBody>
        </p:sp>
        <p:sp>
          <p:nvSpPr>
            <p:cNvPr id="182" name="TextBox 115"/>
            <p:cNvSpPr txBox="1">
              <a:spLocks noChangeArrowheads="1"/>
            </p:cNvSpPr>
            <p:nvPr/>
          </p:nvSpPr>
          <p:spPr bwMode="auto">
            <a:xfrm>
              <a:off x="1797052" y="4435301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31</a:t>
              </a:r>
            </a:p>
          </p:txBody>
        </p:sp>
        <p:pic>
          <p:nvPicPr>
            <p:cNvPr id="8235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5385" y="4141181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6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1516" y="4141181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7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4217" y="4933430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8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0346" y="4933430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27" name="TextBox 112"/>
            <p:cNvSpPr txBox="1">
              <a:spLocks noChangeArrowheads="1"/>
            </p:cNvSpPr>
            <p:nvPr/>
          </p:nvSpPr>
          <p:spPr bwMode="auto">
            <a:xfrm>
              <a:off x="6349263" y="5220717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46</a:t>
              </a:r>
            </a:p>
          </p:txBody>
        </p:sp>
        <p:sp>
          <p:nvSpPr>
            <p:cNvPr id="8240" name="TextBox 113"/>
            <p:cNvSpPr txBox="1">
              <a:spLocks noChangeArrowheads="1"/>
            </p:cNvSpPr>
            <p:nvPr/>
          </p:nvSpPr>
          <p:spPr bwMode="auto">
            <a:xfrm>
              <a:off x="5260222" y="5233420"/>
              <a:ext cx="461144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45</a:t>
              </a:r>
            </a:p>
          </p:txBody>
        </p:sp>
        <p:sp>
          <p:nvSpPr>
            <p:cNvPr id="8241" name="TextBox 114"/>
            <p:cNvSpPr txBox="1">
              <a:spLocks noChangeArrowheads="1"/>
            </p:cNvSpPr>
            <p:nvPr/>
          </p:nvSpPr>
          <p:spPr bwMode="auto">
            <a:xfrm>
              <a:off x="4274920" y="5237512"/>
              <a:ext cx="459712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</a:p>
          </p:txBody>
        </p:sp>
        <p:sp>
          <p:nvSpPr>
            <p:cNvPr id="51230" name="TextBox 115"/>
            <p:cNvSpPr txBox="1">
              <a:spLocks noChangeArrowheads="1"/>
            </p:cNvSpPr>
            <p:nvPr/>
          </p:nvSpPr>
          <p:spPr bwMode="auto">
            <a:xfrm>
              <a:off x="3279336" y="5237657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43</a:t>
              </a:r>
            </a:p>
          </p:txBody>
        </p:sp>
        <p:sp>
          <p:nvSpPr>
            <p:cNvPr id="8243" name="TextBox 114"/>
            <p:cNvSpPr txBox="1">
              <a:spLocks noChangeArrowheads="1"/>
            </p:cNvSpPr>
            <p:nvPr/>
          </p:nvSpPr>
          <p:spPr bwMode="auto">
            <a:xfrm>
              <a:off x="2321502" y="5226603"/>
              <a:ext cx="459712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</a:p>
          </p:txBody>
        </p:sp>
        <p:sp>
          <p:nvSpPr>
            <p:cNvPr id="186" name="TextBox 115"/>
            <p:cNvSpPr txBox="1">
              <a:spLocks noChangeArrowheads="1"/>
            </p:cNvSpPr>
            <p:nvPr/>
          </p:nvSpPr>
          <p:spPr bwMode="auto">
            <a:xfrm>
              <a:off x="1326532" y="5226877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41</a:t>
              </a:r>
            </a:p>
          </p:txBody>
        </p:sp>
        <p:cxnSp>
          <p:nvCxnSpPr>
            <p:cNvPr id="3" name="Straight Connector 2"/>
            <p:cNvCxnSpPr>
              <a:cxnSpLocks noChangeShapeType="1"/>
              <a:endCxn id="8219" idx="0"/>
            </p:cNvCxnSpPr>
            <p:nvPr/>
          </p:nvCxnSpPr>
          <p:spPr bwMode="auto">
            <a:xfrm flipH="1">
              <a:off x="3419337" y="1992812"/>
              <a:ext cx="1036299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" name="Straight Connector 67"/>
            <p:cNvCxnSpPr>
              <a:cxnSpLocks noChangeShapeType="1"/>
              <a:endCxn id="8222" idx="0"/>
            </p:cNvCxnSpPr>
            <p:nvPr/>
          </p:nvCxnSpPr>
          <p:spPr bwMode="auto">
            <a:xfrm>
              <a:off x="4435429" y="1992812"/>
              <a:ext cx="223714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" name="Straight Connector 70"/>
            <p:cNvCxnSpPr>
              <a:cxnSpLocks noChangeShapeType="1"/>
              <a:endCxn id="8221" idx="0"/>
            </p:cNvCxnSpPr>
            <p:nvPr/>
          </p:nvCxnSpPr>
          <p:spPr bwMode="auto">
            <a:xfrm>
              <a:off x="4426769" y="1992812"/>
              <a:ext cx="1522696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" name="Straight Connector 72"/>
            <p:cNvCxnSpPr>
              <a:cxnSpLocks noChangeShapeType="1"/>
            </p:cNvCxnSpPr>
            <p:nvPr/>
          </p:nvCxnSpPr>
          <p:spPr bwMode="auto">
            <a:xfrm flipH="1">
              <a:off x="4275222" y="2639625"/>
              <a:ext cx="383921" cy="5497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5" name="Straight Connector 74"/>
            <p:cNvCxnSpPr>
              <a:cxnSpLocks noChangeShapeType="1"/>
            </p:cNvCxnSpPr>
            <p:nvPr/>
          </p:nvCxnSpPr>
          <p:spPr bwMode="auto">
            <a:xfrm flipH="1">
              <a:off x="5691112" y="2685826"/>
              <a:ext cx="258354" cy="5035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" name="Straight Connector 76"/>
            <p:cNvCxnSpPr>
              <a:cxnSpLocks noChangeShapeType="1"/>
            </p:cNvCxnSpPr>
            <p:nvPr/>
          </p:nvCxnSpPr>
          <p:spPr bwMode="auto">
            <a:xfrm>
              <a:off x="5984105" y="2708926"/>
              <a:ext cx="827018" cy="4804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9" name="Straight Connector 78"/>
            <p:cNvCxnSpPr>
              <a:cxnSpLocks noChangeShapeType="1"/>
            </p:cNvCxnSpPr>
            <p:nvPr/>
          </p:nvCxnSpPr>
          <p:spPr bwMode="auto">
            <a:xfrm flipH="1">
              <a:off x="3028199" y="2708926"/>
              <a:ext cx="360828" cy="4804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" name="Straight Connector 82"/>
            <p:cNvCxnSpPr>
              <a:cxnSpLocks noChangeShapeType="1"/>
            </p:cNvCxnSpPr>
            <p:nvPr/>
          </p:nvCxnSpPr>
          <p:spPr bwMode="auto">
            <a:xfrm>
              <a:off x="2969023" y="3491262"/>
              <a:ext cx="0" cy="753076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" name="Straight Connector 84"/>
            <p:cNvCxnSpPr>
              <a:cxnSpLocks noChangeShapeType="1"/>
            </p:cNvCxnSpPr>
            <p:nvPr/>
          </p:nvCxnSpPr>
          <p:spPr bwMode="auto">
            <a:xfrm flipH="1">
              <a:off x="1991900" y="3491262"/>
              <a:ext cx="968463" cy="649893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Straight Connector 86"/>
            <p:cNvCxnSpPr>
              <a:cxnSpLocks noChangeShapeType="1"/>
            </p:cNvCxnSpPr>
            <p:nvPr/>
          </p:nvCxnSpPr>
          <p:spPr bwMode="auto">
            <a:xfrm>
              <a:off x="4341614" y="3515902"/>
              <a:ext cx="851555" cy="60677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" name="Straight Connector 88"/>
            <p:cNvCxnSpPr>
              <a:cxnSpLocks noChangeShapeType="1"/>
            </p:cNvCxnSpPr>
            <p:nvPr/>
          </p:nvCxnSpPr>
          <p:spPr bwMode="auto">
            <a:xfrm>
              <a:off x="5618946" y="3542083"/>
              <a:ext cx="515263" cy="59907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Straight Connector 90"/>
            <p:cNvCxnSpPr>
              <a:cxnSpLocks noChangeShapeType="1"/>
            </p:cNvCxnSpPr>
            <p:nvPr/>
          </p:nvCxnSpPr>
          <p:spPr bwMode="auto">
            <a:xfrm>
              <a:off x="6225138" y="4459942"/>
              <a:ext cx="382479" cy="485109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Straight Connector 92"/>
            <p:cNvCxnSpPr>
              <a:cxnSpLocks noChangeShapeType="1"/>
            </p:cNvCxnSpPr>
            <p:nvPr/>
          </p:nvCxnSpPr>
          <p:spPr bwMode="auto">
            <a:xfrm flipH="1">
              <a:off x="5499152" y="4452241"/>
              <a:ext cx="672584" cy="55595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5" name="Straight Connector 94"/>
            <p:cNvCxnSpPr>
              <a:cxnSpLocks noChangeShapeType="1"/>
            </p:cNvCxnSpPr>
            <p:nvPr/>
          </p:nvCxnSpPr>
          <p:spPr bwMode="auto">
            <a:xfrm flipH="1">
              <a:off x="4510481" y="4412200"/>
              <a:ext cx="694234" cy="59599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Straight Connector 96"/>
            <p:cNvCxnSpPr>
              <a:cxnSpLocks noChangeShapeType="1"/>
            </p:cNvCxnSpPr>
            <p:nvPr/>
          </p:nvCxnSpPr>
          <p:spPr bwMode="auto">
            <a:xfrm flipH="1">
              <a:off x="3500162" y="4435301"/>
              <a:ext cx="635058" cy="50975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Straight Connector 98"/>
            <p:cNvCxnSpPr>
              <a:cxnSpLocks noChangeShapeType="1"/>
            </p:cNvCxnSpPr>
            <p:nvPr/>
          </p:nvCxnSpPr>
          <p:spPr bwMode="auto">
            <a:xfrm flipH="1">
              <a:off x="2566339" y="4481502"/>
              <a:ext cx="421448" cy="5266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1" name="Straight Connector 100"/>
            <p:cNvCxnSpPr>
              <a:cxnSpLocks noChangeShapeType="1"/>
            </p:cNvCxnSpPr>
            <p:nvPr/>
          </p:nvCxnSpPr>
          <p:spPr bwMode="auto">
            <a:xfrm flipH="1">
              <a:off x="1561793" y="4435301"/>
              <a:ext cx="402684" cy="5728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Straight Connector 24"/>
            <p:cNvCxnSpPr>
              <a:cxnSpLocks noChangeShapeType="1"/>
            </p:cNvCxnSpPr>
            <p:nvPr/>
          </p:nvCxnSpPr>
          <p:spPr bwMode="auto">
            <a:xfrm flipV="1">
              <a:off x="4455636" y="994872"/>
              <a:ext cx="0" cy="62371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5" name="Straight Connector 104"/>
            <p:cNvCxnSpPr>
              <a:cxnSpLocks noChangeShapeType="1"/>
            </p:cNvCxnSpPr>
            <p:nvPr/>
          </p:nvCxnSpPr>
          <p:spPr bwMode="auto">
            <a:xfrm flipH="1">
              <a:off x="2566339" y="994872"/>
              <a:ext cx="468643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64" name="TextBox 198"/>
            <p:cNvSpPr txBox="1">
              <a:spLocks noChangeArrowheads="1"/>
            </p:cNvSpPr>
            <p:nvPr/>
          </p:nvSpPr>
          <p:spPr bwMode="auto">
            <a:xfrm>
              <a:off x="4801670" y="1394688"/>
              <a:ext cx="1237356" cy="298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DAG Root</a:t>
              </a:r>
            </a:p>
          </p:txBody>
        </p:sp>
        <p:pic>
          <p:nvPicPr>
            <p:cNvPr id="8265" name="Picture 107" descr="Device_server_3156_RGB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765" y="201756"/>
              <a:ext cx="481194" cy="530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4" name="Straight Connector 83"/>
            <p:cNvCxnSpPr>
              <a:cxnSpLocks noChangeShapeType="1"/>
              <a:stCxn id="186" idx="0"/>
            </p:cNvCxnSpPr>
            <p:nvPr/>
          </p:nvCxnSpPr>
          <p:spPr bwMode="auto">
            <a:xfrm flipH="1">
              <a:off x="1531483" y="5226877"/>
              <a:ext cx="25258" cy="51283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6" name="Straight Connector 85"/>
            <p:cNvCxnSpPr>
              <a:cxnSpLocks noChangeShapeType="1"/>
            </p:cNvCxnSpPr>
            <p:nvPr/>
          </p:nvCxnSpPr>
          <p:spPr bwMode="auto">
            <a:xfrm>
              <a:off x="2424894" y="5229957"/>
              <a:ext cx="0" cy="4188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8" name="Straight Connector 87"/>
            <p:cNvCxnSpPr>
              <a:cxnSpLocks noChangeShapeType="1"/>
            </p:cNvCxnSpPr>
            <p:nvPr/>
          </p:nvCxnSpPr>
          <p:spPr bwMode="auto">
            <a:xfrm flipH="1">
              <a:off x="3250469" y="5229957"/>
              <a:ext cx="109692" cy="42196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69" name="TextBox 198"/>
            <p:cNvSpPr txBox="1">
              <a:spLocks noChangeArrowheads="1"/>
            </p:cNvSpPr>
            <p:nvPr/>
          </p:nvSpPr>
          <p:spPr bwMode="auto">
            <a:xfrm>
              <a:off x="3715677" y="211103"/>
              <a:ext cx="12373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Application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Server D</a:t>
              </a:r>
            </a:p>
          </p:txBody>
        </p:sp>
      </p:grpSp>
      <p:cxnSp>
        <p:nvCxnSpPr>
          <p:cNvPr id="92" name="Straight Connector 91"/>
          <p:cNvCxnSpPr>
            <a:cxnSpLocks noChangeShapeType="1"/>
            <a:stCxn id="8232" idx="2"/>
            <a:endCxn id="8226" idx="0"/>
          </p:cNvCxnSpPr>
          <p:nvPr/>
        </p:nvCxnSpPr>
        <p:spPr bwMode="auto">
          <a:xfrm flipH="1">
            <a:off x="5640388" y="3665538"/>
            <a:ext cx="87313" cy="57785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196" name="Picture 1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26" y="4264025"/>
            <a:ext cx="568325" cy="382588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TextBox 112"/>
          <p:cNvSpPr txBox="1">
            <a:spLocks noChangeArrowheads="1"/>
          </p:cNvSpPr>
          <p:nvPr/>
        </p:nvSpPr>
        <p:spPr bwMode="auto">
          <a:xfrm>
            <a:off x="2451100" y="6369051"/>
            <a:ext cx="5064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51</a:t>
            </a:r>
          </a:p>
        </p:txBody>
      </p:sp>
      <p:sp>
        <p:nvSpPr>
          <p:cNvPr id="106" name="TextBox 112"/>
          <p:cNvSpPr txBox="1">
            <a:spLocks noChangeArrowheads="1"/>
          </p:cNvSpPr>
          <p:nvPr/>
        </p:nvSpPr>
        <p:spPr bwMode="auto">
          <a:xfrm>
            <a:off x="3457575" y="6294439"/>
            <a:ext cx="508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52</a:t>
            </a:r>
          </a:p>
        </p:txBody>
      </p:sp>
      <p:sp>
        <p:nvSpPr>
          <p:cNvPr id="107" name="TextBox 112"/>
          <p:cNvSpPr txBox="1">
            <a:spLocks noChangeArrowheads="1"/>
          </p:cNvSpPr>
          <p:nvPr/>
        </p:nvSpPr>
        <p:spPr bwMode="auto">
          <a:xfrm>
            <a:off x="4367212" y="6334126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53</a:t>
            </a:r>
          </a:p>
        </p:txBody>
      </p:sp>
      <p:sp>
        <p:nvSpPr>
          <p:cNvPr id="181" name="TextBox 112"/>
          <p:cNvSpPr txBox="1">
            <a:spLocks noChangeArrowheads="1"/>
          </p:cNvSpPr>
          <p:nvPr/>
        </p:nvSpPr>
        <p:spPr bwMode="auto">
          <a:xfrm>
            <a:off x="6794501" y="6325802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55</a:t>
            </a:r>
          </a:p>
        </p:txBody>
      </p:sp>
      <p:cxnSp>
        <p:nvCxnSpPr>
          <p:cNvPr id="183" name="Straight Connector 182"/>
          <p:cNvCxnSpPr>
            <a:cxnSpLocks noChangeShapeType="1"/>
          </p:cNvCxnSpPr>
          <p:nvPr/>
        </p:nvCxnSpPr>
        <p:spPr bwMode="auto">
          <a:xfrm>
            <a:off x="7012018" y="5463051"/>
            <a:ext cx="0" cy="5207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206" name="Picture 1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6" y="3235325"/>
            <a:ext cx="573087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1" name="Straight Connector 80"/>
          <p:cNvCxnSpPr>
            <a:cxnSpLocks noChangeShapeType="1"/>
          </p:cNvCxnSpPr>
          <p:nvPr/>
        </p:nvCxnSpPr>
        <p:spPr bwMode="auto">
          <a:xfrm>
            <a:off x="8191500" y="5394325"/>
            <a:ext cx="0" cy="5207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" name="TextBox 112"/>
          <p:cNvSpPr txBox="1">
            <a:spLocks noChangeArrowheads="1"/>
          </p:cNvSpPr>
          <p:nvPr/>
        </p:nvSpPr>
        <p:spPr bwMode="auto">
          <a:xfrm>
            <a:off x="8056562" y="6337301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</p:txBody>
      </p:sp>
      <p:pic>
        <p:nvPicPr>
          <p:cNvPr id="103" name="Picture 10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909" y="5814475"/>
            <a:ext cx="511686" cy="356450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838" y="5847347"/>
            <a:ext cx="511686" cy="35989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777" y="5943600"/>
            <a:ext cx="511686" cy="356450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064" y="5813907"/>
            <a:ext cx="511686" cy="356450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402" y="5846592"/>
            <a:ext cx="511686" cy="356450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628" y="3159078"/>
            <a:ext cx="511686" cy="356450"/>
          </a:xfrm>
          <a:prstGeom prst="rect">
            <a:avLst/>
          </a:prstGeom>
        </p:spPr>
      </p:pic>
      <p:sp>
        <p:nvSpPr>
          <p:cNvPr id="6" name="Bent-Up Arrow 5"/>
          <p:cNvSpPr/>
          <p:nvPr/>
        </p:nvSpPr>
        <p:spPr>
          <a:xfrm rot="10800000">
            <a:off x="5779943" y="759330"/>
            <a:ext cx="2111520" cy="731520"/>
          </a:xfrm>
          <a:prstGeom prst="bentUp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 rot="18270838">
            <a:off x="6661398" y="1878555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Down Arrow 95"/>
          <p:cNvSpPr/>
          <p:nvPr/>
        </p:nvSpPr>
        <p:spPr>
          <a:xfrm rot="1884446">
            <a:off x="6847132" y="2587804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Down Arrow 97"/>
          <p:cNvSpPr/>
          <p:nvPr/>
        </p:nvSpPr>
        <p:spPr>
          <a:xfrm rot="18996366">
            <a:off x="7081744" y="3593688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Down Arrow 99"/>
          <p:cNvSpPr/>
          <p:nvPr/>
        </p:nvSpPr>
        <p:spPr>
          <a:xfrm rot="18996366">
            <a:off x="8039636" y="4628951"/>
            <a:ext cx="343985" cy="509491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Down Arrow 101"/>
          <p:cNvSpPr/>
          <p:nvPr/>
        </p:nvSpPr>
        <p:spPr>
          <a:xfrm>
            <a:off x="8364094" y="5523999"/>
            <a:ext cx="343985" cy="342437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9" name="Rectangle 107"/>
          <p:cNvSpPr txBox="1">
            <a:spLocks noChangeArrowheads="1"/>
          </p:cNvSpPr>
          <p:nvPr/>
        </p:nvSpPr>
        <p:spPr>
          <a:xfrm>
            <a:off x="561022" y="876354"/>
            <a:ext cx="10969943" cy="1053419"/>
          </a:xfrm>
          <a:prstGeom prst="rect">
            <a:avLst/>
          </a:prstGeom>
          <a:noFill/>
          <a:ln/>
        </p:spPr>
        <p:txBody>
          <a:bodyPr vert="horz" lIns="82296" tIns="45720" rIns="82296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40000">
                      <a:srgbClr val="85F7FD"/>
                    </a:gs>
                    <a:gs pos="13000">
                      <a:srgbClr val="01BBBB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>
                <a:solidFill>
                  <a:schemeClr val="tx1"/>
                </a:solidFill>
              </a:rPr>
              <a:t>Storing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Mode </a:t>
            </a:r>
          </a:p>
          <a:p>
            <a:r>
              <a:rPr lang="fr-FR" dirty="0">
                <a:solidFill>
                  <a:schemeClr val="tx1"/>
                </a:solidFill>
              </a:rPr>
              <a:t>To RUL (Alt)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D465D87A-ED9E-48E7-888C-F31498E2CD23}"/>
              </a:ext>
            </a:extLst>
          </p:cNvPr>
          <p:cNvSpPr/>
          <p:nvPr/>
        </p:nvSpPr>
        <p:spPr>
          <a:xfrm>
            <a:off x="460919" y="5232221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51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A6A6D311-1321-4F55-8BB4-6C9D184A32F9}"/>
              </a:ext>
            </a:extLst>
          </p:cNvPr>
          <p:cNvSpPr/>
          <p:nvPr/>
        </p:nvSpPr>
        <p:spPr>
          <a:xfrm>
            <a:off x="460919" y="5655531"/>
            <a:ext cx="1743919" cy="39739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56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FB329011-3088-46F1-9AD2-94A433A8ACF2}"/>
              </a:ext>
            </a:extLst>
          </p:cNvPr>
          <p:cNvSpPr/>
          <p:nvPr/>
        </p:nvSpPr>
        <p:spPr>
          <a:xfrm>
            <a:off x="455882" y="6095740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2" name="Flowchart: Magnetic Disk 1">
            <a:extLst>
              <a:ext uri="{FF2B5EF4-FFF2-40B4-BE49-F238E27FC236}">
                <a16:creationId xmlns:a16="http://schemas.microsoft.com/office/drawing/2014/main" id="{5419AE6E-B174-4443-AA42-B99FE9BD432C}"/>
              </a:ext>
            </a:extLst>
          </p:cNvPr>
          <p:cNvSpPr/>
          <p:nvPr/>
        </p:nvSpPr>
        <p:spPr>
          <a:xfrm rot="19635681">
            <a:off x="6154355" y="1789803"/>
            <a:ext cx="297292" cy="807275"/>
          </a:xfrm>
          <a:prstGeom prst="flowChartMagneticDisk">
            <a:avLst/>
          </a:prstGeom>
          <a:solidFill>
            <a:schemeClr val="bg2"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Flowchart: Magnetic Disk 127">
            <a:extLst>
              <a:ext uri="{FF2B5EF4-FFF2-40B4-BE49-F238E27FC236}">
                <a16:creationId xmlns:a16="http://schemas.microsoft.com/office/drawing/2014/main" id="{9239F4DC-FB1F-415E-960C-9FC287514788}"/>
              </a:ext>
            </a:extLst>
          </p:cNvPr>
          <p:cNvSpPr/>
          <p:nvPr/>
        </p:nvSpPr>
        <p:spPr>
          <a:xfrm rot="19635681">
            <a:off x="6487263" y="2316201"/>
            <a:ext cx="297292" cy="807275"/>
          </a:xfrm>
          <a:prstGeom prst="flowChartMagneticDisk">
            <a:avLst/>
          </a:prstGeom>
          <a:solidFill>
            <a:schemeClr val="bg2"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Flowchart: Magnetic Disk 128">
            <a:extLst>
              <a:ext uri="{FF2B5EF4-FFF2-40B4-BE49-F238E27FC236}">
                <a16:creationId xmlns:a16="http://schemas.microsoft.com/office/drawing/2014/main" id="{D911FC8B-254F-4B63-8280-78C301F1A51B}"/>
              </a:ext>
            </a:extLst>
          </p:cNvPr>
          <p:cNvSpPr/>
          <p:nvPr/>
        </p:nvSpPr>
        <p:spPr>
          <a:xfrm rot="19635681">
            <a:off x="7566683" y="3891091"/>
            <a:ext cx="297292" cy="807275"/>
          </a:xfrm>
          <a:prstGeom prst="flowChartMagneticDisk">
            <a:avLst/>
          </a:prstGeom>
          <a:solidFill>
            <a:schemeClr val="bg2"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0" name="Flowchart: Magnetic Disk 129">
            <a:extLst>
              <a:ext uri="{FF2B5EF4-FFF2-40B4-BE49-F238E27FC236}">
                <a16:creationId xmlns:a16="http://schemas.microsoft.com/office/drawing/2014/main" id="{02F769F4-5196-414E-ABF4-B00D5B3D29B8}"/>
              </a:ext>
            </a:extLst>
          </p:cNvPr>
          <p:cNvSpPr/>
          <p:nvPr/>
        </p:nvSpPr>
        <p:spPr>
          <a:xfrm rot="19635681">
            <a:off x="7916195" y="4457862"/>
            <a:ext cx="297292" cy="807275"/>
          </a:xfrm>
          <a:prstGeom prst="flowChartMagneticDisk">
            <a:avLst/>
          </a:prstGeom>
          <a:solidFill>
            <a:schemeClr val="bg2"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Flowchart: Magnetic Disk 130">
            <a:extLst>
              <a:ext uri="{FF2B5EF4-FFF2-40B4-BE49-F238E27FC236}">
                <a16:creationId xmlns:a16="http://schemas.microsoft.com/office/drawing/2014/main" id="{1FFA7DF9-406D-40E4-8DAC-8714CA6C1578}"/>
              </a:ext>
            </a:extLst>
          </p:cNvPr>
          <p:cNvSpPr/>
          <p:nvPr/>
        </p:nvSpPr>
        <p:spPr>
          <a:xfrm rot="19635681">
            <a:off x="6306755" y="1942203"/>
            <a:ext cx="297292" cy="807275"/>
          </a:xfrm>
          <a:prstGeom prst="flowChartMagneticDisk">
            <a:avLst/>
          </a:prstGeom>
          <a:solidFill>
            <a:schemeClr val="bg2"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Flowchart: Magnetic Disk 131">
            <a:extLst>
              <a:ext uri="{FF2B5EF4-FFF2-40B4-BE49-F238E27FC236}">
                <a16:creationId xmlns:a16="http://schemas.microsoft.com/office/drawing/2014/main" id="{FE465123-1A2E-46CF-841B-434F7291463D}"/>
              </a:ext>
            </a:extLst>
          </p:cNvPr>
          <p:cNvSpPr/>
          <p:nvPr/>
        </p:nvSpPr>
        <p:spPr>
          <a:xfrm rot="19635681">
            <a:off x="6639663" y="2468601"/>
            <a:ext cx="297292" cy="807275"/>
          </a:xfrm>
          <a:prstGeom prst="flowChartMagneticDisk">
            <a:avLst/>
          </a:prstGeom>
          <a:solidFill>
            <a:schemeClr val="bg2"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Flowchart: Magnetic Disk 132">
            <a:extLst>
              <a:ext uri="{FF2B5EF4-FFF2-40B4-BE49-F238E27FC236}">
                <a16:creationId xmlns:a16="http://schemas.microsoft.com/office/drawing/2014/main" id="{EB8AF738-5A35-42BD-A157-312E496815AD}"/>
              </a:ext>
            </a:extLst>
          </p:cNvPr>
          <p:cNvSpPr/>
          <p:nvPr/>
        </p:nvSpPr>
        <p:spPr>
          <a:xfrm rot="19635681">
            <a:off x="6798678" y="2742261"/>
            <a:ext cx="297292" cy="807275"/>
          </a:xfrm>
          <a:prstGeom prst="flowChartMagneticDisk">
            <a:avLst/>
          </a:prstGeom>
          <a:solidFill>
            <a:schemeClr val="bg2"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4" name="Flowchart: Magnetic Disk 133">
            <a:extLst>
              <a:ext uri="{FF2B5EF4-FFF2-40B4-BE49-F238E27FC236}">
                <a16:creationId xmlns:a16="http://schemas.microsoft.com/office/drawing/2014/main" id="{CE8DA97B-E10D-4275-9185-DEF5E0A354DF}"/>
              </a:ext>
            </a:extLst>
          </p:cNvPr>
          <p:cNvSpPr/>
          <p:nvPr/>
        </p:nvSpPr>
        <p:spPr>
          <a:xfrm rot="19644332">
            <a:off x="7147807" y="3315175"/>
            <a:ext cx="297292" cy="807275"/>
          </a:xfrm>
          <a:prstGeom prst="flowChartMagneticDisk">
            <a:avLst/>
          </a:prstGeom>
          <a:solidFill>
            <a:schemeClr val="bg2"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6F34651-3368-4872-9DEA-DD681081E5A9}"/>
              </a:ext>
            </a:extLst>
          </p:cNvPr>
          <p:cNvSpPr/>
          <p:nvPr/>
        </p:nvSpPr>
        <p:spPr>
          <a:xfrm>
            <a:off x="8353700" y="262362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Root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00409BDA-3F9E-4884-809B-016999D2A385}"/>
              </a:ext>
            </a:extLst>
          </p:cNvPr>
          <p:cNvSpPr/>
          <p:nvPr/>
        </p:nvSpPr>
        <p:spPr>
          <a:xfrm>
            <a:off x="8353700" y="685672"/>
            <a:ext cx="1743919" cy="39739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46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3E6EA91C-9FC3-4A19-82F4-08973DA8D9C6}"/>
              </a:ext>
            </a:extLst>
          </p:cNvPr>
          <p:cNvSpPr/>
          <p:nvPr/>
        </p:nvSpPr>
        <p:spPr>
          <a:xfrm>
            <a:off x="8348663" y="1576191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38" name="Down Arrow 134">
            <a:extLst>
              <a:ext uri="{FF2B5EF4-FFF2-40B4-BE49-F238E27FC236}">
                <a16:creationId xmlns:a16="http://schemas.microsoft.com/office/drawing/2014/main" id="{E47F2560-5306-41E4-8F16-37F91C502EFB}"/>
              </a:ext>
            </a:extLst>
          </p:cNvPr>
          <p:cNvSpPr/>
          <p:nvPr/>
        </p:nvSpPr>
        <p:spPr>
          <a:xfrm rot="12951929">
            <a:off x="2517609" y="4351305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Down Arrow 135">
            <a:extLst>
              <a:ext uri="{FF2B5EF4-FFF2-40B4-BE49-F238E27FC236}">
                <a16:creationId xmlns:a16="http://schemas.microsoft.com/office/drawing/2014/main" id="{6B3031A7-5942-4E69-88E2-539E494D8E0C}"/>
              </a:ext>
            </a:extLst>
          </p:cNvPr>
          <p:cNvSpPr/>
          <p:nvPr/>
        </p:nvSpPr>
        <p:spPr>
          <a:xfrm rot="14076747">
            <a:off x="3423424" y="3434244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0" name="Down Arrow 136">
            <a:extLst>
              <a:ext uri="{FF2B5EF4-FFF2-40B4-BE49-F238E27FC236}">
                <a16:creationId xmlns:a16="http://schemas.microsoft.com/office/drawing/2014/main" id="{4E4E0E61-98CC-4703-A40E-A04BFDC91A16}"/>
              </a:ext>
            </a:extLst>
          </p:cNvPr>
          <p:cNvSpPr/>
          <p:nvPr/>
        </p:nvSpPr>
        <p:spPr>
          <a:xfrm rot="13254501">
            <a:off x="4078749" y="2605274"/>
            <a:ext cx="392748" cy="625434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1" name="Down Arrow 137">
            <a:extLst>
              <a:ext uri="{FF2B5EF4-FFF2-40B4-BE49-F238E27FC236}">
                <a16:creationId xmlns:a16="http://schemas.microsoft.com/office/drawing/2014/main" id="{212F67F4-4A0A-4679-9B86-FC1B0889278F}"/>
              </a:ext>
            </a:extLst>
          </p:cNvPr>
          <p:cNvSpPr/>
          <p:nvPr/>
        </p:nvSpPr>
        <p:spPr>
          <a:xfrm rot="15103441">
            <a:off x="5038645" y="1677276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Down Arrow 138">
            <a:extLst>
              <a:ext uri="{FF2B5EF4-FFF2-40B4-BE49-F238E27FC236}">
                <a16:creationId xmlns:a16="http://schemas.microsoft.com/office/drawing/2014/main" id="{64BC3452-93F1-44F9-94DA-F296C747B17C}"/>
              </a:ext>
            </a:extLst>
          </p:cNvPr>
          <p:cNvSpPr/>
          <p:nvPr/>
        </p:nvSpPr>
        <p:spPr>
          <a:xfrm rot="10989191">
            <a:off x="2304543" y="5445130"/>
            <a:ext cx="343985" cy="342437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B5853803-4201-4F08-92D4-A5C1445FC6EE}"/>
              </a:ext>
            </a:extLst>
          </p:cNvPr>
          <p:cNvSpPr txBox="1"/>
          <p:nvPr/>
        </p:nvSpPr>
        <p:spPr>
          <a:xfrm>
            <a:off x="546193" y="2171491"/>
            <a:ext cx="262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4E3622"/>
                </a:solidFill>
              </a:rPr>
              <a:t>RUL </a:t>
            </a:r>
            <a:r>
              <a:rPr lang="fr-FR" dirty="0" err="1">
                <a:solidFill>
                  <a:srgbClr val="4E3622"/>
                </a:solidFill>
              </a:rPr>
              <a:t>addresses</a:t>
            </a:r>
            <a:r>
              <a:rPr lang="fr-FR" dirty="0">
                <a:solidFill>
                  <a:srgbClr val="4E3622"/>
                </a:solidFill>
              </a:rPr>
              <a:t> </a:t>
            </a:r>
            <a:r>
              <a:rPr lang="fr-FR" dirty="0" err="1">
                <a:solidFill>
                  <a:srgbClr val="4E3622"/>
                </a:solidFill>
              </a:rPr>
              <a:t>injected</a:t>
            </a:r>
            <a:endParaRPr lang="fr-FR" dirty="0">
              <a:solidFill>
                <a:srgbClr val="4E3622"/>
              </a:solidFill>
            </a:endParaRPr>
          </a:p>
          <a:p>
            <a:r>
              <a:rPr lang="fr-FR" dirty="0">
                <a:solidFill>
                  <a:srgbClr val="4E3622"/>
                </a:solidFill>
              </a:rPr>
              <a:t> in non-</a:t>
            </a:r>
            <a:r>
              <a:rPr lang="fr-FR" dirty="0" err="1">
                <a:solidFill>
                  <a:srgbClr val="4E3622"/>
                </a:solidFill>
              </a:rPr>
              <a:t>storing</a:t>
            </a:r>
            <a:r>
              <a:rPr lang="fr-FR" dirty="0">
                <a:solidFill>
                  <a:srgbClr val="4E3622"/>
                </a:solidFill>
              </a:rPr>
              <a:t> mode </a:t>
            </a:r>
            <a:r>
              <a:rPr lang="fr-FR" dirty="0" err="1">
                <a:solidFill>
                  <a:srgbClr val="4E3622"/>
                </a:solidFill>
              </a:rPr>
              <a:t>so</a:t>
            </a:r>
            <a:r>
              <a:rPr lang="fr-FR" dirty="0">
                <a:solidFill>
                  <a:srgbClr val="4E3622"/>
                </a:solidFill>
              </a:rPr>
              <a:t> </a:t>
            </a:r>
            <a:r>
              <a:rPr lang="fr-FR" dirty="0" err="1">
                <a:solidFill>
                  <a:srgbClr val="4E3622"/>
                </a:solidFill>
              </a:rPr>
              <a:t>packet</a:t>
            </a:r>
            <a:r>
              <a:rPr lang="fr-FR" dirty="0">
                <a:solidFill>
                  <a:srgbClr val="4E3622"/>
                </a:solidFill>
              </a:rPr>
              <a:t> </a:t>
            </a:r>
            <a:r>
              <a:rPr lang="fr-FR" dirty="0" err="1">
                <a:solidFill>
                  <a:srgbClr val="4E3622"/>
                </a:solidFill>
              </a:rPr>
              <a:t>flies</a:t>
            </a:r>
            <a:r>
              <a:rPr lang="fr-FR" dirty="0">
                <a:solidFill>
                  <a:srgbClr val="4E3622"/>
                </a:solidFill>
              </a:rPr>
              <a:t> to the Root </a:t>
            </a:r>
            <a:r>
              <a:rPr lang="fr-FR" dirty="0" err="1">
                <a:solidFill>
                  <a:srgbClr val="4E3622"/>
                </a:solidFill>
              </a:rPr>
              <a:t>which</a:t>
            </a:r>
            <a:r>
              <a:rPr lang="fr-FR" dirty="0">
                <a:solidFill>
                  <a:srgbClr val="4E3622"/>
                </a:solidFill>
              </a:rPr>
              <a:t> </a:t>
            </a:r>
            <a:r>
              <a:rPr lang="fr-FR" dirty="0" err="1">
                <a:solidFill>
                  <a:srgbClr val="4E3622"/>
                </a:solidFill>
              </a:rPr>
              <a:t>encapsulated</a:t>
            </a:r>
            <a:endParaRPr lang="fr-FR" dirty="0">
              <a:solidFill>
                <a:srgbClr val="4E3622"/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70F04CE7-B53F-4E23-929F-A3AD23E4A222}"/>
              </a:ext>
            </a:extLst>
          </p:cNvPr>
          <p:cNvSpPr/>
          <p:nvPr/>
        </p:nvSpPr>
        <p:spPr>
          <a:xfrm>
            <a:off x="9891660" y="4671009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1DFDC5CD-D990-4D2C-9F21-3384884C6A72}"/>
              </a:ext>
            </a:extLst>
          </p:cNvPr>
          <p:cNvSpPr/>
          <p:nvPr/>
        </p:nvSpPr>
        <p:spPr>
          <a:xfrm>
            <a:off x="9891660" y="5094319"/>
            <a:ext cx="1743919" cy="39739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56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204E16F6-1475-4469-8B51-BD2ED0FA3EF7}"/>
              </a:ext>
            </a:extLst>
          </p:cNvPr>
          <p:cNvSpPr/>
          <p:nvPr/>
        </p:nvSpPr>
        <p:spPr>
          <a:xfrm>
            <a:off x="9886623" y="5959496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45EF88D0-FFD0-49F3-940A-9766BE8E87D9}"/>
              </a:ext>
            </a:extLst>
          </p:cNvPr>
          <p:cNvCxnSpPr/>
          <p:nvPr/>
        </p:nvCxnSpPr>
        <p:spPr>
          <a:xfrm flipH="1">
            <a:off x="7598341" y="3523262"/>
            <a:ext cx="1249651" cy="224611"/>
          </a:xfrm>
          <a:prstGeom prst="straightConnector1">
            <a:avLst/>
          </a:prstGeom>
          <a:ln w="28575">
            <a:solidFill>
              <a:srgbClr val="28282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Rectangle 121">
            <a:extLst>
              <a:ext uri="{FF2B5EF4-FFF2-40B4-BE49-F238E27FC236}">
                <a16:creationId xmlns:a16="http://schemas.microsoft.com/office/drawing/2014/main" id="{3C2D5123-1B31-465E-B183-CA10928F4CC4}"/>
              </a:ext>
            </a:extLst>
          </p:cNvPr>
          <p:cNvSpPr/>
          <p:nvPr/>
        </p:nvSpPr>
        <p:spPr>
          <a:xfrm>
            <a:off x="8364094" y="1126828"/>
            <a:ext cx="1743919" cy="397397"/>
          </a:xfrm>
          <a:prstGeom prst="rect">
            <a:avLst/>
          </a:prstGeom>
          <a:solidFill>
            <a:srgbClr val="56565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Next: 56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82F02663-D5FF-4703-A189-C589C5CDA259}"/>
              </a:ext>
            </a:extLst>
          </p:cNvPr>
          <p:cNvSpPr/>
          <p:nvPr/>
        </p:nvSpPr>
        <p:spPr>
          <a:xfrm>
            <a:off x="8951760" y="2612587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Root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39F616E0-FB3F-40C7-B0D6-18AD322E7CC4}"/>
              </a:ext>
            </a:extLst>
          </p:cNvPr>
          <p:cNvSpPr/>
          <p:nvPr/>
        </p:nvSpPr>
        <p:spPr>
          <a:xfrm>
            <a:off x="8951760" y="3035897"/>
            <a:ext cx="1743919" cy="39739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46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F8A37A17-4524-40E6-B9C5-CE50FD744AF2}"/>
              </a:ext>
            </a:extLst>
          </p:cNvPr>
          <p:cNvSpPr/>
          <p:nvPr/>
        </p:nvSpPr>
        <p:spPr>
          <a:xfrm>
            <a:off x="8946723" y="3926416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0A8B87EA-5E0D-4F16-B0E6-200C0E9612C5}"/>
              </a:ext>
            </a:extLst>
          </p:cNvPr>
          <p:cNvSpPr/>
          <p:nvPr/>
        </p:nvSpPr>
        <p:spPr>
          <a:xfrm>
            <a:off x="8962154" y="3477053"/>
            <a:ext cx="1743919" cy="397397"/>
          </a:xfrm>
          <a:prstGeom prst="rect">
            <a:avLst/>
          </a:prstGeom>
          <a:solidFill>
            <a:srgbClr val="56565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Next: 56</a:t>
            </a:r>
          </a:p>
        </p:txBody>
      </p: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C6F56872-CA23-4E76-81E9-324D6C77F889}"/>
              </a:ext>
            </a:extLst>
          </p:cNvPr>
          <p:cNvCxnSpPr/>
          <p:nvPr/>
        </p:nvCxnSpPr>
        <p:spPr>
          <a:xfrm flipH="1">
            <a:off x="8518664" y="5831294"/>
            <a:ext cx="1249651" cy="224611"/>
          </a:xfrm>
          <a:prstGeom prst="straightConnector1">
            <a:avLst/>
          </a:prstGeom>
          <a:ln w="28575">
            <a:solidFill>
              <a:srgbClr val="28282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Rectangle 151">
            <a:extLst>
              <a:ext uri="{FF2B5EF4-FFF2-40B4-BE49-F238E27FC236}">
                <a16:creationId xmlns:a16="http://schemas.microsoft.com/office/drawing/2014/main" id="{0CA4F71C-8E1D-4346-B963-AB566AEC2ECA}"/>
              </a:ext>
            </a:extLst>
          </p:cNvPr>
          <p:cNvSpPr/>
          <p:nvPr/>
        </p:nvSpPr>
        <p:spPr>
          <a:xfrm>
            <a:off x="9901137" y="5526260"/>
            <a:ext cx="1743919" cy="397397"/>
          </a:xfrm>
          <a:prstGeom prst="rect">
            <a:avLst/>
          </a:prstGeom>
          <a:solidFill>
            <a:srgbClr val="56565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Via: 46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168020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14"/>
          <p:cNvGrpSpPr>
            <a:grpSpLocks/>
          </p:cNvGrpSpPr>
          <p:nvPr/>
        </p:nvGrpSpPr>
        <p:grpSpPr bwMode="auto">
          <a:xfrm>
            <a:off x="2452688" y="203200"/>
            <a:ext cx="6569075" cy="5708650"/>
            <a:chOff x="1280346" y="201756"/>
            <a:chExt cx="5972431" cy="5537951"/>
          </a:xfrm>
        </p:grpSpPr>
        <p:sp>
          <p:nvSpPr>
            <p:cNvPr id="8209" name="TextBox 43"/>
            <p:cNvSpPr txBox="1">
              <a:spLocks noChangeArrowheads="1"/>
            </p:cNvSpPr>
            <p:nvPr/>
          </p:nvSpPr>
          <p:spPr bwMode="auto">
            <a:xfrm>
              <a:off x="3192234" y="2639863"/>
              <a:ext cx="451119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</a:p>
          </p:txBody>
        </p:sp>
        <p:sp>
          <p:nvSpPr>
            <p:cNvPr id="51215" name="TextBox 44"/>
            <p:cNvSpPr txBox="1">
              <a:spLocks noChangeArrowheads="1"/>
            </p:cNvSpPr>
            <p:nvPr/>
          </p:nvSpPr>
          <p:spPr bwMode="auto">
            <a:xfrm>
              <a:off x="4455636" y="2639625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</a:p>
          </p:txBody>
        </p:sp>
        <p:sp>
          <p:nvSpPr>
            <p:cNvPr id="51216" name="TextBox 45"/>
            <p:cNvSpPr txBox="1">
              <a:spLocks noChangeArrowheads="1"/>
            </p:cNvSpPr>
            <p:nvPr/>
          </p:nvSpPr>
          <p:spPr bwMode="auto">
            <a:xfrm>
              <a:off x="5808021" y="2614985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</a:p>
          </p:txBody>
        </p:sp>
        <p:sp>
          <p:nvSpPr>
            <p:cNvPr id="51217" name="TextBox 47"/>
            <p:cNvSpPr txBox="1">
              <a:spLocks noChangeArrowheads="1"/>
            </p:cNvSpPr>
            <p:nvPr/>
          </p:nvSpPr>
          <p:spPr bwMode="auto">
            <a:xfrm>
              <a:off x="6640812" y="3472782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25</a:t>
              </a:r>
            </a:p>
          </p:txBody>
        </p:sp>
        <p:sp>
          <p:nvSpPr>
            <p:cNvPr id="51218" name="TextBox 48"/>
            <p:cNvSpPr txBox="1">
              <a:spLocks noChangeArrowheads="1"/>
            </p:cNvSpPr>
            <p:nvPr/>
          </p:nvSpPr>
          <p:spPr bwMode="auto">
            <a:xfrm>
              <a:off x="5399563" y="3472782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</a:p>
          </p:txBody>
        </p:sp>
        <p:sp>
          <p:nvSpPr>
            <p:cNvPr id="51219" name="TextBox 49"/>
            <p:cNvSpPr txBox="1">
              <a:spLocks noChangeArrowheads="1"/>
            </p:cNvSpPr>
            <p:nvPr/>
          </p:nvSpPr>
          <p:spPr bwMode="auto">
            <a:xfrm>
              <a:off x="4050065" y="3472782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23</a:t>
              </a:r>
            </a:p>
          </p:txBody>
        </p:sp>
        <p:sp>
          <p:nvSpPr>
            <p:cNvPr id="8215" name="TextBox 50"/>
            <p:cNvSpPr txBox="1">
              <a:spLocks noChangeArrowheads="1"/>
            </p:cNvSpPr>
            <p:nvPr/>
          </p:nvSpPr>
          <p:spPr bwMode="auto">
            <a:xfrm>
              <a:off x="2566395" y="3468929"/>
              <a:ext cx="461144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22</a:t>
              </a:r>
            </a:p>
          </p:txBody>
        </p:sp>
        <p:sp>
          <p:nvSpPr>
            <p:cNvPr id="51223" name="TextBox 53"/>
            <p:cNvSpPr txBox="1">
              <a:spLocks noChangeArrowheads="1"/>
            </p:cNvSpPr>
            <p:nvPr/>
          </p:nvSpPr>
          <p:spPr bwMode="auto">
            <a:xfrm>
              <a:off x="5946579" y="4412200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35</a:t>
              </a:r>
            </a:p>
          </p:txBody>
        </p:sp>
        <p:sp>
          <p:nvSpPr>
            <p:cNvPr id="51224" name="TextBox 54"/>
            <p:cNvSpPr txBox="1">
              <a:spLocks noChangeArrowheads="1"/>
            </p:cNvSpPr>
            <p:nvPr/>
          </p:nvSpPr>
          <p:spPr bwMode="auto">
            <a:xfrm>
              <a:off x="4960795" y="4416821"/>
              <a:ext cx="458974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34</a:t>
              </a:r>
            </a:p>
          </p:txBody>
        </p:sp>
        <p:sp>
          <p:nvSpPr>
            <p:cNvPr id="51225" name="TextBox 55"/>
            <p:cNvSpPr txBox="1">
              <a:spLocks noChangeArrowheads="1"/>
            </p:cNvSpPr>
            <p:nvPr/>
          </p:nvSpPr>
          <p:spPr bwMode="auto">
            <a:xfrm>
              <a:off x="3966353" y="4416821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33</a:t>
              </a:r>
            </a:p>
          </p:txBody>
        </p:sp>
        <p:pic>
          <p:nvPicPr>
            <p:cNvPr id="8219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727" y="2349418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0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9014" y="3171665"/>
              <a:ext cx="519861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1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1291" y="2349418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2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2379" y="2349418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3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7610" y="1618531"/>
              <a:ext cx="516998" cy="373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4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0357" y="4122091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5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3623" y="4122091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6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9753" y="4122091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7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4216" y="4933430"/>
              <a:ext cx="516997" cy="37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8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4369" y="4944338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9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7635" y="4944338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0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765" y="4944338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2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9952" y="3189392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33" name="TextBox 114"/>
            <p:cNvSpPr txBox="1">
              <a:spLocks noChangeArrowheads="1"/>
            </p:cNvSpPr>
            <p:nvPr/>
          </p:nvSpPr>
          <p:spPr bwMode="auto">
            <a:xfrm>
              <a:off x="2792670" y="4434354"/>
              <a:ext cx="459713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32</a:t>
              </a:r>
            </a:p>
          </p:txBody>
        </p:sp>
        <p:sp>
          <p:nvSpPr>
            <p:cNvPr id="182" name="TextBox 115"/>
            <p:cNvSpPr txBox="1">
              <a:spLocks noChangeArrowheads="1"/>
            </p:cNvSpPr>
            <p:nvPr/>
          </p:nvSpPr>
          <p:spPr bwMode="auto">
            <a:xfrm>
              <a:off x="1797052" y="4435301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31</a:t>
              </a:r>
            </a:p>
          </p:txBody>
        </p:sp>
        <p:pic>
          <p:nvPicPr>
            <p:cNvPr id="8235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5385" y="4141181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6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1516" y="4141181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7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4217" y="4933430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8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0346" y="4933430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27" name="TextBox 112"/>
            <p:cNvSpPr txBox="1">
              <a:spLocks noChangeArrowheads="1"/>
            </p:cNvSpPr>
            <p:nvPr/>
          </p:nvSpPr>
          <p:spPr bwMode="auto">
            <a:xfrm>
              <a:off x="6349263" y="5220717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46</a:t>
              </a:r>
            </a:p>
          </p:txBody>
        </p:sp>
        <p:sp>
          <p:nvSpPr>
            <p:cNvPr id="8240" name="TextBox 113"/>
            <p:cNvSpPr txBox="1">
              <a:spLocks noChangeArrowheads="1"/>
            </p:cNvSpPr>
            <p:nvPr/>
          </p:nvSpPr>
          <p:spPr bwMode="auto">
            <a:xfrm>
              <a:off x="5260222" y="5233420"/>
              <a:ext cx="461144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45</a:t>
              </a:r>
            </a:p>
          </p:txBody>
        </p:sp>
        <p:sp>
          <p:nvSpPr>
            <p:cNvPr id="8241" name="TextBox 114"/>
            <p:cNvSpPr txBox="1">
              <a:spLocks noChangeArrowheads="1"/>
            </p:cNvSpPr>
            <p:nvPr/>
          </p:nvSpPr>
          <p:spPr bwMode="auto">
            <a:xfrm>
              <a:off x="4274920" y="5237512"/>
              <a:ext cx="459712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</a:p>
          </p:txBody>
        </p:sp>
        <p:sp>
          <p:nvSpPr>
            <p:cNvPr id="51230" name="TextBox 115"/>
            <p:cNvSpPr txBox="1">
              <a:spLocks noChangeArrowheads="1"/>
            </p:cNvSpPr>
            <p:nvPr/>
          </p:nvSpPr>
          <p:spPr bwMode="auto">
            <a:xfrm>
              <a:off x="3279336" y="5237657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43</a:t>
              </a:r>
            </a:p>
          </p:txBody>
        </p:sp>
        <p:sp>
          <p:nvSpPr>
            <p:cNvPr id="8243" name="TextBox 114"/>
            <p:cNvSpPr txBox="1">
              <a:spLocks noChangeArrowheads="1"/>
            </p:cNvSpPr>
            <p:nvPr/>
          </p:nvSpPr>
          <p:spPr bwMode="auto">
            <a:xfrm>
              <a:off x="2321502" y="5226603"/>
              <a:ext cx="459712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</a:p>
          </p:txBody>
        </p:sp>
        <p:sp>
          <p:nvSpPr>
            <p:cNvPr id="186" name="TextBox 115"/>
            <p:cNvSpPr txBox="1">
              <a:spLocks noChangeArrowheads="1"/>
            </p:cNvSpPr>
            <p:nvPr/>
          </p:nvSpPr>
          <p:spPr bwMode="auto">
            <a:xfrm>
              <a:off x="1326532" y="5226877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41</a:t>
              </a:r>
            </a:p>
          </p:txBody>
        </p:sp>
        <p:cxnSp>
          <p:nvCxnSpPr>
            <p:cNvPr id="3" name="Straight Connector 2"/>
            <p:cNvCxnSpPr>
              <a:cxnSpLocks noChangeShapeType="1"/>
              <a:endCxn id="8219" idx="0"/>
            </p:cNvCxnSpPr>
            <p:nvPr/>
          </p:nvCxnSpPr>
          <p:spPr bwMode="auto">
            <a:xfrm flipH="1">
              <a:off x="3419337" y="1992812"/>
              <a:ext cx="1036299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" name="Straight Connector 67"/>
            <p:cNvCxnSpPr>
              <a:cxnSpLocks noChangeShapeType="1"/>
              <a:endCxn id="8222" idx="0"/>
            </p:cNvCxnSpPr>
            <p:nvPr/>
          </p:nvCxnSpPr>
          <p:spPr bwMode="auto">
            <a:xfrm>
              <a:off x="4435429" y="1992812"/>
              <a:ext cx="223714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" name="Straight Connector 70"/>
            <p:cNvCxnSpPr>
              <a:cxnSpLocks noChangeShapeType="1"/>
              <a:endCxn id="8221" idx="0"/>
            </p:cNvCxnSpPr>
            <p:nvPr/>
          </p:nvCxnSpPr>
          <p:spPr bwMode="auto">
            <a:xfrm>
              <a:off x="4426769" y="1992812"/>
              <a:ext cx="1522696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" name="Straight Connector 72"/>
            <p:cNvCxnSpPr>
              <a:cxnSpLocks noChangeShapeType="1"/>
            </p:cNvCxnSpPr>
            <p:nvPr/>
          </p:nvCxnSpPr>
          <p:spPr bwMode="auto">
            <a:xfrm flipH="1">
              <a:off x="4275222" y="2639625"/>
              <a:ext cx="383921" cy="5497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5" name="Straight Connector 74"/>
            <p:cNvCxnSpPr>
              <a:cxnSpLocks noChangeShapeType="1"/>
            </p:cNvCxnSpPr>
            <p:nvPr/>
          </p:nvCxnSpPr>
          <p:spPr bwMode="auto">
            <a:xfrm flipH="1">
              <a:off x="5691112" y="2685826"/>
              <a:ext cx="258354" cy="5035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" name="Straight Connector 76"/>
            <p:cNvCxnSpPr>
              <a:cxnSpLocks noChangeShapeType="1"/>
            </p:cNvCxnSpPr>
            <p:nvPr/>
          </p:nvCxnSpPr>
          <p:spPr bwMode="auto">
            <a:xfrm>
              <a:off x="5984105" y="2708926"/>
              <a:ext cx="827018" cy="4804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9" name="Straight Connector 78"/>
            <p:cNvCxnSpPr>
              <a:cxnSpLocks noChangeShapeType="1"/>
            </p:cNvCxnSpPr>
            <p:nvPr/>
          </p:nvCxnSpPr>
          <p:spPr bwMode="auto">
            <a:xfrm flipH="1">
              <a:off x="3028199" y="2708926"/>
              <a:ext cx="360828" cy="4804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" name="Straight Connector 82"/>
            <p:cNvCxnSpPr>
              <a:cxnSpLocks noChangeShapeType="1"/>
            </p:cNvCxnSpPr>
            <p:nvPr/>
          </p:nvCxnSpPr>
          <p:spPr bwMode="auto">
            <a:xfrm>
              <a:off x="2969023" y="3491262"/>
              <a:ext cx="0" cy="753076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" name="Straight Connector 84"/>
            <p:cNvCxnSpPr>
              <a:cxnSpLocks noChangeShapeType="1"/>
            </p:cNvCxnSpPr>
            <p:nvPr/>
          </p:nvCxnSpPr>
          <p:spPr bwMode="auto">
            <a:xfrm flipH="1">
              <a:off x="1991900" y="3491262"/>
              <a:ext cx="968463" cy="649893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Straight Connector 86"/>
            <p:cNvCxnSpPr>
              <a:cxnSpLocks noChangeShapeType="1"/>
            </p:cNvCxnSpPr>
            <p:nvPr/>
          </p:nvCxnSpPr>
          <p:spPr bwMode="auto">
            <a:xfrm>
              <a:off x="4341614" y="3515902"/>
              <a:ext cx="851555" cy="60677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" name="Straight Connector 88"/>
            <p:cNvCxnSpPr>
              <a:cxnSpLocks noChangeShapeType="1"/>
            </p:cNvCxnSpPr>
            <p:nvPr/>
          </p:nvCxnSpPr>
          <p:spPr bwMode="auto">
            <a:xfrm>
              <a:off x="5618946" y="3542083"/>
              <a:ext cx="515263" cy="59907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Straight Connector 90"/>
            <p:cNvCxnSpPr>
              <a:cxnSpLocks noChangeShapeType="1"/>
            </p:cNvCxnSpPr>
            <p:nvPr/>
          </p:nvCxnSpPr>
          <p:spPr bwMode="auto">
            <a:xfrm>
              <a:off x="6225138" y="4459942"/>
              <a:ext cx="382479" cy="485109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Straight Connector 92"/>
            <p:cNvCxnSpPr>
              <a:cxnSpLocks noChangeShapeType="1"/>
            </p:cNvCxnSpPr>
            <p:nvPr/>
          </p:nvCxnSpPr>
          <p:spPr bwMode="auto">
            <a:xfrm flipH="1">
              <a:off x="5499152" y="4452241"/>
              <a:ext cx="672584" cy="55595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5" name="Straight Connector 94"/>
            <p:cNvCxnSpPr>
              <a:cxnSpLocks noChangeShapeType="1"/>
            </p:cNvCxnSpPr>
            <p:nvPr/>
          </p:nvCxnSpPr>
          <p:spPr bwMode="auto">
            <a:xfrm flipH="1">
              <a:off x="4510481" y="4412200"/>
              <a:ext cx="694234" cy="59599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Straight Connector 96"/>
            <p:cNvCxnSpPr>
              <a:cxnSpLocks noChangeShapeType="1"/>
            </p:cNvCxnSpPr>
            <p:nvPr/>
          </p:nvCxnSpPr>
          <p:spPr bwMode="auto">
            <a:xfrm flipH="1">
              <a:off x="3500162" y="4435301"/>
              <a:ext cx="635058" cy="50975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Straight Connector 98"/>
            <p:cNvCxnSpPr>
              <a:cxnSpLocks noChangeShapeType="1"/>
            </p:cNvCxnSpPr>
            <p:nvPr/>
          </p:nvCxnSpPr>
          <p:spPr bwMode="auto">
            <a:xfrm flipH="1">
              <a:off x="2566339" y="4481502"/>
              <a:ext cx="421448" cy="5266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1" name="Straight Connector 100"/>
            <p:cNvCxnSpPr>
              <a:cxnSpLocks noChangeShapeType="1"/>
            </p:cNvCxnSpPr>
            <p:nvPr/>
          </p:nvCxnSpPr>
          <p:spPr bwMode="auto">
            <a:xfrm flipH="1">
              <a:off x="1561793" y="4435301"/>
              <a:ext cx="402684" cy="5728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Straight Connector 24"/>
            <p:cNvCxnSpPr>
              <a:cxnSpLocks noChangeShapeType="1"/>
            </p:cNvCxnSpPr>
            <p:nvPr/>
          </p:nvCxnSpPr>
          <p:spPr bwMode="auto">
            <a:xfrm flipV="1">
              <a:off x="4455636" y="994872"/>
              <a:ext cx="0" cy="62371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5" name="Straight Connector 104"/>
            <p:cNvCxnSpPr>
              <a:cxnSpLocks noChangeShapeType="1"/>
            </p:cNvCxnSpPr>
            <p:nvPr/>
          </p:nvCxnSpPr>
          <p:spPr bwMode="auto">
            <a:xfrm flipH="1">
              <a:off x="2566339" y="994872"/>
              <a:ext cx="468643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64" name="TextBox 198"/>
            <p:cNvSpPr txBox="1">
              <a:spLocks noChangeArrowheads="1"/>
            </p:cNvSpPr>
            <p:nvPr/>
          </p:nvSpPr>
          <p:spPr bwMode="auto">
            <a:xfrm>
              <a:off x="4801670" y="1394688"/>
              <a:ext cx="1237356" cy="298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DAG Root</a:t>
              </a:r>
            </a:p>
          </p:txBody>
        </p:sp>
        <p:pic>
          <p:nvPicPr>
            <p:cNvPr id="8265" name="Picture 107" descr="Device_server_3156_RGB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765" y="201756"/>
              <a:ext cx="481194" cy="530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4" name="Straight Connector 83"/>
            <p:cNvCxnSpPr>
              <a:cxnSpLocks noChangeShapeType="1"/>
              <a:stCxn id="186" idx="0"/>
            </p:cNvCxnSpPr>
            <p:nvPr/>
          </p:nvCxnSpPr>
          <p:spPr bwMode="auto">
            <a:xfrm flipH="1">
              <a:off x="1531483" y="5226877"/>
              <a:ext cx="25258" cy="51283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6" name="Straight Connector 85"/>
            <p:cNvCxnSpPr>
              <a:cxnSpLocks noChangeShapeType="1"/>
            </p:cNvCxnSpPr>
            <p:nvPr/>
          </p:nvCxnSpPr>
          <p:spPr bwMode="auto">
            <a:xfrm>
              <a:off x="2424894" y="5229957"/>
              <a:ext cx="0" cy="4188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8" name="Straight Connector 87"/>
            <p:cNvCxnSpPr>
              <a:cxnSpLocks noChangeShapeType="1"/>
            </p:cNvCxnSpPr>
            <p:nvPr/>
          </p:nvCxnSpPr>
          <p:spPr bwMode="auto">
            <a:xfrm flipH="1">
              <a:off x="3250469" y="5229957"/>
              <a:ext cx="109692" cy="42196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69" name="TextBox 198"/>
            <p:cNvSpPr txBox="1">
              <a:spLocks noChangeArrowheads="1"/>
            </p:cNvSpPr>
            <p:nvPr/>
          </p:nvSpPr>
          <p:spPr bwMode="auto">
            <a:xfrm>
              <a:off x="3715677" y="211103"/>
              <a:ext cx="12373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Application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Server D</a:t>
              </a:r>
            </a:p>
          </p:txBody>
        </p:sp>
      </p:grpSp>
      <p:cxnSp>
        <p:nvCxnSpPr>
          <p:cNvPr id="92" name="Straight Connector 91"/>
          <p:cNvCxnSpPr>
            <a:cxnSpLocks noChangeShapeType="1"/>
            <a:stCxn id="8232" idx="2"/>
            <a:endCxn id="8226" idx="0"/>
          </p:cNvCxnSpPr>
          <p:nvPr/>
        </p:nvCxnSpPr>
        <p:spPr bwMode="auto">
          <a:xfrm flipH="1">
            <a:off x="5640388" y="3665538"/>
            <a:ext cx="87313" cy="57785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196" name="Picture 1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26" y="4264025"/>
            <a:ext cx="568325" cy="382588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TextBox 112"/>
          <p:cNvSpPr txBox="1">
            <a:spLocks noChangeArrowheads="1"/>
          </p:cNvSpPr>
          <p:nvPr/>
        </p:nvSpPr>
        <p:spPr bwMode="auto">
          <a:xfrm>
            <a:off x="2451100" y="6369051"/>
            <a:ext cx="5064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51</a:t>
            </a:r>
          </a:p>
        </p:txBody>
      </p:sp>
      <p:sp>
        <p:nvSpPr>
          <p:cNvPr id="106" name="TextBox 112"/>
          <p:cNvSpPr txBox="1">
            <a:spLocks noChangeArrowheads="1"/>
          </p:cNvSpPr>
          <p:nvPr/>
        </p:nvSpPr>
        <p:spPr bwMode="auto">
          <a:xfrm>
            <a:off x="3457575" y="6294439"/>
            <a:ext cx="508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52</a:t>
            </a:r>
          </a:p>
        </p:txBody>
      </p:sp>
      <p:sp>
        <p:nvSpPr>
          <p:cNvPr id="107" name="TextBox 112"/>
          <p:cNvSpPr txBox="1">
            <a:spLocks noChangeArrowheads="1"/>
          </p:cNvSpPr>
          <p:nvPr/>
        </p:nvSpPr>
        <p:spPr bwMode="auto">
          <a:xfrm>
            <a:off x="4367212" y="6334126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53</a:t>
            </a:r>
          </a:p>
        </p:txBody>
      </p:sp>
      <p:sp>
        <p:nvSpPr>
          <p:cNvPr id="181" name="TextBox 112"/>
          <p:cNvSpPr txBox="1">
            <a:spLocks noChangeArrowheads="1"/>
          </p:cNvSpPr>
          <p:nvPr/>
        </p:nvSpPr>
        <p:spPr bwMode="auto">
          <a:xfrm>
            <a:off x="6794501" y="6325802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55</a:t>
            </a:r>
          </a:p>
        </p:txBody>
      </p:sp>
      <p:cxnSp>
        <p:nvCxnSpPr>
          <p:cNvPr id="183" name="Straight Connector 182"/>
          <p:cNvCxnSpPr>
            <a:cxnSpLocks noChangeShapeType="1"/>
          </p:cNvCxnSpPr>
          <p:nvPr/>
        </p:nvCxnSpPr>
        <p:spPr bwMode="auto">
          <a:xfrm>
            <a:off x="7012018" y="5463051"/>
            <a:ext cx="0" cy="5207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206" name="Picture 1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6" y="3235325"/>
            <a:ext cx="573087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1" name="Straight Connector 80"/>
          <p:cNvCxnSpPr>
            <a:cxnSpLocks noChangeShapeType="1"/>
          </p:cNvCxnSpPr>
          <p:nvPr/>
        </p:nvCxnSpPr>
        <p:spPr bwMode="auto">
          <a:xfrm>
            <a:off x="8191500" y="5394325"/>
            <a:ext cx="0" cy="5207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" name="TextBox 112"/>
          <p:cNvSpPr txBox="1">
            <a:spLocks noChangeArrowheads="1"/>
          </p:cNvSpPr>
          <p:nvPr/>
        </p:nvSpPr>
        <p:spPr bwMode="auto">
          <a:xfrm>
            <a:off x="8056562" y="6337301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</p:txBody>
      </p:sp>
      <p:pic>
        <p:nvPicPr>
          <p:cNvPr id="103" name="Picture 10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909" y="5814475"/>
            <a:ext cx="511686" cy="356450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838" y="5847347"/>
            <a:ext cx="511686" cy="35989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777" y="5943600"/>
            <a:ext cx="511686" cy="356450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064" y="5813907"/>
            <a:ext cx="511686" cy="356450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402" y="5846592"/>
            <a:ext cx="511686" cy="356450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628" y="3159078"/>
            <a:ext cx="511686" cy="3564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970935" y="4050001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</a:t>
            </a:r>
          </a:p>
        </p:txBody>
      </p:sp>
      <p:sp>
        <p:nvSpPr>
          <p:cNvPr id="90" name="Rectangle 89"/>
          <p:cNvSpPr/>
          <p:nvPr/>
        </p:nvSpPr>
        <p:spPr>
          <a:xfrm>
            <a:off x="9970935" y="4473311"/>
            <a:ext cx="1743919" cy="39739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56</a:t>
            </a:r>
          </a:p>
        </p:txBody>
      </p:sp>
      <p:sp>
        <p:nvSpPr>
          <p:cNvPr id="6" name="Bent-Up Arrow 5"/>
          <p:cNvSpPr/>
          <p:nvPr/>
        </p:nvSpPr>
        <p:spPr>
          <a:xfrm rot="10800000">
            <a:off x="5779943" y="759330"/>
            <a:ext cx="2111520" cy="731520"/>
          </a:xfrm>
          <a:prstGeom prst="bentUp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 rot="18270838">
            <a:off x="6661398" y="1878555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Down Arrow 95"/>
          <p:cNvSpPr/>
          <p:nvPr/>
        </p:nvSpPr>
        <p:spPr>
          <a:xfrm rot="1884446">
            <a:off x="6847132" y="2587804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Down Arrow 97"/>
          <p:cNvSpPr/>
          <p:nvPr/>
        </p:nvSpPr>
        <p:spPr>
          <a:xfrm rot="18996366">
            <a:off x="7081744" y="3593688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Down Arrow 99"/>
          <p:cNvSpPr/>
          <p:nvPr/>
        </p:nvSpPr>
        <p:spPr>
          <a:xfrm rot="18996366">
            <a:off x="8039636" y="4628951"/>
            <a:ext cx="343985" cy="509491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Down Arrow 101"/>
          <p:cNvSpPr/>
          <p:nvPr/>
        </p:nvSpPr>
        <p:spPr>
          <a:xfrm>
            <a:off x="8364094" y="5523999"/>
            <a:ext cx="343985" cy="342437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Rectangle 114"/>
          <p:cNvSpPr/>
          <p:nvPr/>
        </p:nvSpPr>
        <p:spPr>
          <a:xfrm>
            <a:off x="9965898" y="4906558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16" name="Rectangle 115"/>
          <p:cNvSpPr/>
          <p:nvPr/>
        </p:nvSpPr>
        <p:spPr>
          <a:xfrm>
            <a:off x="8124879" y="281645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Internet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8124879" y="704955"/>
            <a:ext cx="1743919" cy="39739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56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8119842" y="1145164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9964781" y="1455951"/>
            <a:ext cx="1743919" cy="397397"/>
          </a:xfrm>
          <a:prstGeom prst="rect">
            <a:avLst/>
          </a:prstGeom>
          <a:solidFill>
            <a:schemeClr val="accent3">
              <a:lumMod val="2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Root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9964781" y="1879261"/>
            <a:ext cx="1743919" cy="397397"/>
          </a:xfrm>
          <a:prstGeom prst="rect">
            <a:avLst/>
          </a:prstGeom>
          <a:solidFill>
            <a:schemeClr val="accent3">
              <a:lumMod val="2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46</a:t>
            </a:r>
          </a:p>
        </p:txBody>
      </p:sp>
      <p:sp>
        <p:nvSpPr>
          <p:cNvPr id="119" name="Rectangle 107"/>
          <p:cNvSpPr txBox="1">
            <a:spLocks noChangeArrowheads="1"/>
          </p:cNvSpPr>
          <p:nvPr/>
        </p:nvSpPr>
        <p:spPr>
          <a:xfrm>
            <a:off x="561022" y="876354"/>
            <a:ext cx="10969943" cy="1053419"/>
          </a:xfrm>
          <a:prstGeom prst="rect">
            <a:avLst/>
          </a:prstGeom>
          <a:noFill/>
          <a:ln/>
        </p:spPr>
        <p:txBody>
          <a:bodyPr vert="horz" lIns="82296" tIns="45720" rIns="82296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40000">
                      <a:srgbClr val="85F7FD"/>
                    </a:gs>
                    <a:gs pos="13000">
                      <a:srgbClr val="01BBBB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tx1"/>
                </a:solidFill>
              </a:rPr>
              <a:t>Non-</a:t>
            </a:r>
            <a:r>
              <a:rPr lang="fr-FR" dirty="0" err="1">
                <a:solidFill>
                  <a:schemeClr val="tx1"/>
                </a:solidFill>
              </a:rPr>
              <a:t>Storing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Mode </a:t>
            </a:r>
          </a:p>
          <a:p>
            <a:r>
              <a:rPr lang="fr-FR" dirty="0">
                <a:solidFill>
                  <a:schemeClr val="tx1"/>
                </a:solidFill>
              </a:rPr>
              <a:t>To RUL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9972800" y="2320417"/>
            <a:ext cx="1743919" cy="39739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RPI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D465D87A-ED9E-48E7-888C-F31498E2CD23}"/>
              </a:ext>
            </a:extLst>
          </p:cNvPr>
          <p:cNvSpPr/>
          <p:nvPr/>
        </p:nvSpPr>
        <p:spPr>
          <a:xfrm>
            <a:off x="481306" y="5196018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51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A6A6D311-1321-4F55-8BB4-6C9D184A32F9}"/>
              </a:ext>
            </a:extLst>
          </p:cNvPr>
          <p:cNvSpPr/>
          <p:nvPr/>
        </p:nvSpPr>
        <p:spPr>
          <a:xfrm>
            <a:off x="481306" y="5619328"/>
            <a:ext cx="1743919" cy="39739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56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FB329011-3088-46F1-9AD2-94A433A8ACF2}"/>
              </a:ext>
            </a:extLst>
          </p:cNvPr>
          <p:cNvSpPr/>
          <p:nvPr/>
        </p:nvSpPr>
        <p:spPr>
          <a:xfrm>
            <a:off x="476269" y="6059537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2" name="Flowchart: Magnetic Disk 1">
            <a:extLst>
              <a:ext uri="{FF2B5EF4-FFF2-40B4-BE49-F238E27FC236}">
                <a16:creationId xmlns:a16="http://schemas.microsoft.com/office/drawing/2014/main" id="{5419AE6E-B174-4443-AA42-B99FE9BD432C}"/>
              </a:ext>
            </a:extLst>
          </p:cNvPr>
          <p:cNvSpPr/>
          <p:nvPr/>
        </p:nvSpPr>
        <p:spPr>
          <a:xfrm rot="19635681">
            <a:off x="6154355" y="1789803"/>
            <a:ext cx="297292" cy="807275"/>
          </a:xfrm>
          <a:prstGeom prst="flowChartMagneticDisk">
            <a:avLst/>
          </a:prstGeom>
          <a:solidFill>
            <a:schemeClr val="bg1">
              <a:lumMod val="50000"/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Flowchart: Magnetic Disk 127">
            <a:extLst>
              <a:ext uri="{FF2B5EF4-FFF2-40B4-BE49-F238E27FC236}">
                <a16:creationId xmlns:a16="http://schemas.microsoft.com/office/drawing/2014/main" id="{9239F4DC-FB1F-415E-960C-9FC287514788}"/>
              </a:ext>
            </a:extLst>
          </p:cNvPr>
          <p:cNvSpPr/>
          <p:nvPr/>
        </p:nvSpPr>
        <p:spPr>
          <a:xfrm rot="19635681">
            <a:off x="6487263" y="2316201"/>
            <a:ext cx="297292" cy="807275"/>
          </a:xfrm>
          <a:prstGeom prst="flowChartMagneticDisk">
            <a:avLst/>
          </a:prstGeom>
          <a:solidFill>
            <a:schemeClr val="bg2"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Flowchart: Magnetic Disk 128">
            <a:extLst>
              <a:ext uri="{FF2B5EF4-FFF2-40B4-BE49-F238E27FC236}">
                <a16:creationId xmlns:a16="http://schemas.microsoft.com/office/drawing/2014/main" id="{D911FC8B-254F-4B63-8280-78C301F1A51B}"/>
              </a:ext>
            </a:extLst>
          </p:cNvPr>
          <p:cNvSpPr/>
          <p:nvPr/>
        </p:nvSpPr>
        <p:spPr>
          <a:xfrm rot="19635681">
            <a:off x="7566683" y="3891091"/>
            <a:ext cx="297292" cy="807275"/>
          </a:xfrm>
          <a:prstGeom prst="flowChartMagneticDisk">
            <a:avLst/>
          </a:prstGeom>
          <a:solidFill>
            <a:srgbClr val="4E3622">
              <a:alpha val="68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0" name="Flowchart: Magnetic Disk 129">
            <a:extLst>
              <a:ext uri="{FF2B5EF4-FFF2-40B4-BE49-F238E27FC236}">
                <a16:creationId xmlns:a16="http://schemas.microsoft.com/office/drawing/2014/main" id="{02F769F4-5196-414E-ABF4-B00D5B3D29B8}"/>
              </a:ext>
            </a:extLst>
          </p:cNvPr>
          <p:cNvSpPr/>
          <p:nvPr/>
        </p:nvSpPr>
        <p:spPr>
          <a:xfrm rot="19635681">
            <a:off x="7916195" y="4457862"/>
            <a:ext cx="297292" cy="807275"/>
          </a:xfrm>
          <a:prstGeom prst="flowChartMagneticDisk">
            <a:avLst/>
          </a:prstGeom>
          <a:solidFill>
            <a:srgbClr val="4E3622">
              <a:alpha val="68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Flowchart: Magnetic Disk 130">
            <a:extLst>
              <a:ext uri="{FF2B5EF4-FFF2-40B4-BE49-F238E27FC236}">
                <a16:creationId xmlns:a16="http://schemas.microsoft.com/office/drawing/2014/main" id="{1FFA7DF9-406D-40E4-8DAC-8714CA6C1578}"/>
              </a:ext>
            </a:extLst>
          </p:cNvPr>
          <p:cNvSpPr/>
          <p:nvPr/>
        </p:nvSpPr>
        <p:spPr>
          <a:xfrm rot="19635681">
            <a:off x="6261161" y="1911862"/>
            <a:ext cx="297292" cy="807275"/>
          </a:xfrm>
          <a:prstGeom prst="flowChartMagneticDisk">
            <a:avLst/>
          </a:prstGeom>
          <a:solidFill>
            <a:srgbClr val="4E3622">
              <a:alpha val="68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Flowchart: Magnetic Disk 131">
            <a:extLst>
              <a:ext uri="{FF2B5EF4-FFF2-40B4-BE49-F238E27FC236}">
                <a16:creationId xmlns:a16="http://schemas.microsoft.com/office/drawing/2014/main" id="{FE465123-1A2E-46CF-841B-434F7291463D}"/>
              </a:ext>
            </a:extLst>
          </p:cNvPr>
          <p:cNvSpPr/>
          <p:nvPr/>
        </p:nvSpPr>
        <p:spPr>
          <a:xfrm rot="19635681">
            <a:off x="6639663" y="2468601"/>
            <a:ext cx="297292" cy="807275"/>
          </a:xfrm>
          <a:prstGeom prst="flowChartMagneticDisk">
            <a:avLst/>
          </a:prstGeom>
          <a:solidFill>
            <a:srgbClr val="4E3622">
              <a:alpha val="68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Flowchart: Magnetic Disk 132">
            <a:extLst>
              <a:ext uri="{FF2B5EF4-FFF2-40B4-BE49-F238E27FC236}">
                <a16:creationId xmlns:a16="http://schemas.microsoft.com/office/drawing/2014/main" id="{EB8AF738-5A35-42BD-A157-312E496815AD}"/>
              </a:ext>
            </a:extLst>
          </p:cNvPr>
          <p:cNvSpPr/>
          <p:nvPr/>
        </p:nvSpPr>
        <p:spPr>
          <a:xfrm rot="19635681">
            <a:off x="6840803" y="2809133"/>
            <a:ext cx="297292" cy="807275"/>
          </a:xfrm>
          <a:prstGeom prst="flowChartMagneticDisk">
            <a:avLst/>
          </a:prstGeom>
          <a:solidFill>
            <a:schemeClr val="bg1">
              <a:lumMod val="50000"/>
              <a:alpha val="8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4" name="Flowchart: Magnetic Disk 133">
            <a:extLst>
              <a:ext uri="{FF2B5EF4-FFF2-40B4-BE49-F238E27FC236}">
                <a16:creationId xmlns:a16="http://schemas.microsoft.com/office/drawing/2014/main" id="{CE8DA97B-E10D-4275-9185-DEF5E0A354DF}"/>
              </a:ext>
            </a:extLst>
          </p:cNvPr>
          <p:cNvSpPr/>
          <p:nvPr/>
        </p:nvSpPr>
        <p:spPr>
          <a:xfrm rot="19644332">
            <a:off x="7177437" y="3314802"/>
            <a:ext cx="297292" cy="807275"/>
          </a:xfrm>
          <a:prstGeom prst="flowChartMagneticDisk">
            <a:avLst/>
          </a:prstGeom>
          <a:solidFill>
            <a:srgbClr val="4E3622">
              <a:alpha val="68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6F34651-3368-4872-9DEA-DD681081E5A9}"/>
              </a:ext>
            </a:extLst>
          </p:cNvPr>
          <p:cNvSpPr/>
          <p:nvPr/>
        </p:nvSpPr>
        <p:spPr>
          <a:xfrm>
            <a:off x="10132522" y="78485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Root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00409BDA-3F9E-4884-809B-016999D2A385}"/>
              </a:ext>
            </a:extLst>
          </p:cNvPr>
          <p:cNvSpPr/>
          <p:nvPr/>
        </p:nvSpPr>
        <p:spPr>
          <a:xfrm>
            <a:off x="10132522" y="501795"/>
            <a:ext cx="1743919" cy="39739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56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3E6EA91C-9FC3-4A19-82F4-08973DA8D9C6}"/>
              </a:ext>
            </a:extLst>
          </p:cNvPr>
          <p:cNvSpPr/>
          <p:nvPr/>
        </p:nvSpPr>
        <p:spPr>
          <a:xfrm>
            <a:off x="10127485" y="942004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38" name="Down Arrow 134">
            <a:extLst>
              <a:ext uri="{FF2B5EF4-FFF2-40B4-BE49-F238E27FC236}">
                <a16:creationId xmlns:a16="http://schemas.microsoft.com/office/drawing/2014/main" id="{E47F2560-5306-41E4-8F16-37F91C502EFB}"/>
              </a:ext>
            </a:extLst>
          </p:cNvPr>
          <p:cNvSpPr/>
          <p:nvPr/>
        </p:nvSpPr>
        <p:spPr>
          <a:xfrm rot="12951929">
            <a:off x="2517609" y="4351305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Down Arrow 135">
            <a:extLst>
              <a:ext uri="{FF2B5EF4-FFF2-40B4-BE49-F238E27FC236}">
                <a16:creationId xmlns:a16="http://schemas.microsoft.com/office/drawing/2014/main" id="{6B3031A7-5942-4E69-88E2-539E494D8E0C}"/>
              </a:ext>
            </a:extLst>
          </p:cNvPr>
          <p:cNvSpPr/>
          <p:nvPr/>
        </p:nvSpPr>
        <p:spPr>
          <a:xfrm rot="14076747">
            <a:off x="3423424" y="3434244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0" name="Down Arrow 136">
            <a:extLst>
              <a:ext uri="{FF2B5EF4-FFF2-40B4-BE49-F238E27FC236}">
                <a16:creationId xmlns:a16="http://schemas.microsoft.com/office/drawing/2014/main" id="{4E4E0E61-98CC-4703-A40E-A04BFDC91A16}"/>
              </a:ext>
            </a:extLst>
          </p:cNvPr>
          <p:cNvSpPr/>
          <p:nvPr/>
        </p:nvSpPr>
        <p:spPr>
          <a:xfrm rot="13254501">
            <a:off x="4078749" y="2605274"/>
            <a:ext cx="392748" cy="625434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1" name="Down Arrow 137">
            <a:extLst>
              <a:ext uri="{FF2B5EF4-FFF2-40B4-BE49-F238E27FC236}">
                <a16:creationId xmlns:a16="http://schemas.microsoft.com/office/drawing/2014/main" id="{212F67F4-4A0A-4679-9B86-FC1B0889278F}"/>
              </a:ext>
            </a:extLst>
          </p:cNvPr>
          <p:cNvSpPr/>
          <p:nvPr/>
        </p:nvSpPr>
        <p:spPr>
          <a:xfrm rot="15103441">
            <a:off x="5038645" y="1677276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Down Arrow 138">
            <a:extLst>
              <a:ext uri="{FF2B5EF4-FFF2-40B4-BE49-F238E27FC236}">
                <a16:creationId xmlns:a16="http://schemas.microsoft.com/office/drawing/2014/main" id="{64BC3452-93F1-44F9-94DA-F296C747B17C}"/>
              </a:ext>
            </a:extLst>
          </p:cNvPr>
          <p:cNvSpPr/>
          <p:nvPr/>
        </p:nvSpPr>
        <p:spPr>
          <a:xfrm rot="10989191">
            <a:off x="2304543" y="5445130"/>
            <a:ext cx="343985" cy="342437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B5853803-4201-4F08-92D4-A5C1445FC6EE}"/>
              </a:ext>
            </a:extLst>
          </p:cNvPr>
          <p:cNvSpPr txBox="1"/>
          <p:nvPr/>
        </p:nvSpPr>
        <p:spPr>
          <a:xfrm>
            <a:off x="546193" y="2171491"/>
            <a:ext cx="262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4E3622"/>
                </a:solidFill>
              </a:rPr>
              <a:t>RUL </a:t>
            </a:r>
            <a:r>
              <a:rPr lang="fr-FR" dirty="0" err="1">
                <a:solidFill>
                  <a:srgbClr val="4E3622"/>
                </a:solidFill>
              </a:rPr>
              <a:t>addresses</a:t>
            </a:r>
            <a:r>
              <a:rPr lang="fr-FR" dirty="0">
                <a:solidFill>
                  <a:srgbClr val="4E3622"/>
                </a:solidFill>
              </a:rPr>
              <a:t> </a:t>
            </a:r>
            <a:r>
              <a:rPr lang="fr-FR" dirty="0" err="1">
                <a:solidFill>
                  <a:srgbClr val="4E3622"/>
                </a:solidFill>
              </a:rPr>
              <a:t>injected</a:t>
            </a:r>
            <a:endParaRPr lang="fr-FR" dirty="0">
              <a:solidFill>
                <a:srgbClr val="4E3622"/>
              </a:solidFill>
            </a:endParaRPr>
          </a:p>
          <a:p>
            <a:r>
              <a:rPr lang="fr-FR" dirty="0">
                <a:solidFill>
                  <a:srgbClr val="4E3622"/>
                </a:solidFill>
              </a:rPr>
              <a:t> in non-</a:t>
            </a:r>
            <a:r>
              <a:rPr lang="fr-FR" dirty="0" err="1">
                <a:solidFill>
                  <a:srgbClr val="4E3622"/>
                </a:solidFill>
              </a:rPr>
              <a:t>storing</a:t>
            </a:r>
            <a:r>
              <a:rPr lang="fr-FR" dirty="0">
                <a:solidFill>
                  <a:srgbClr val="4E3622"/>
                </a:solidFill>
              </a:rPr>
              <a:t> mode </a:t>
            </a:r>
            <a:r>
              <a:rPr lang="fr-FR" dirty="0" err="1">
                <a:solidFill>
                  <a:srgbClr val="4E3622"/>
                </a:solidFill>
              </a:rPr>
              <a:t>so</a:t>
            </a:r>
            <a:r>
              <a:rPr lang="fr-FR" dirty="0">
                <a:solidFill>
                  <a:srgbClr val="4E3622"/>
                </a:solidFill>
              </a:rPr>
              <a:t> </a:t>
            </a:r>
            <a:r>
              <a:rPr lang="fr-FR" dirty="0" err="1">
                <a:solidFill>
                  <a:srgbClr val="4E3622"/>
                </a:solidFill>
              </a:rPr>
              <a:t>packet</a:t>
            </a:r>
            <a:r>
              <a:rPr lang="fr-FR" dirty="0">
                <a:solidFill>
                  <a:srgbClr val="4E3622"/>
                </a:solidFill>
              </a:rPr>
              <a:t> </a:t>
            </a:r>
            <a:r>
              <a:rPr lang="fr-FR" dirty="0" err="1">
                <a:solidFill>
                  <a:srgbClr val="4E3622"/>
                </a:solidFill>
              </a:rPr>
              <a:t>flies</a:t>
            </a:r>
            <a:r>
              <a:rPr lang="fr-FR" dirty="0">
                <a:solidFill>
                  <a:srgbClr val="4E3622"/>
                </a:solidFill>
              </a:rPr>
              <a:t> to the Root </a:t>
            </a:r>
            <a:r>
              <a:rPr lang="fr-FR" dirty="0" err="1">
                <a:solidFill>
                  <a:srgbClr val="4E3622"/>
                </a:solidFill>
              </a:rPr>
              <a:t>which</a:t>
            </a:r>
            <a:r>
              <a:rPr lang="fr-FR" dirty="0">
                <a:solidFill>
                  <a:srgbClr val="4E3622"/>
                </a:solidFill>
              </a:rPr>
              <a:t> </a:t>
            </a:r>
            <a:r>
              <a:rPr lang="fr-FR" dirty="0" err="1">
                <a:solidFill>
                  <a:srgbClr val="4E3622"/>
                </a:solidFill>
              </a:rPr>
              <a:t>encapsulated</a:t>
            </a:r>
            <a:endParaRPr lang="fr-FR" dirty="0">
              <a:solidFill>
                <a:srgbClr val="4E3622"/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70F04CE7-B53F-4E23-929F-A3AD23E4A222}"/>
              </a:ext>
            </a:extLst>
          </p:cNvPr>
          <p:cNvSpPr/>
          <p:nvPr/>
        </p:nvSpPr>
        <p:spPr>
          <a:xfrm>
            <a:off x="8818017" y="5426596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1DFDC5CD-D990-4D2C-9F21-3384884C6A72}"/>
              </a:ext>
            </a:extLst>
          </p:cNvPr>
          <p:cNvSpPr/>
          <p:nvPr/>
        </p:nvSpPr>
        <p:spPr>
          <a:xfrm>
            <a:off x="8818017" y="5849906"/>
            <a:ext cx="1743919" cy="39739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56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204E16F6-1475-4469-8B51-BD2ED0FA3EF7}"/>
              </a:ext>
            </a:extLst>
          </p:cNvPr>
          <p:cNvSpPr/>
          <p:nvPr/>
        </p:nvSpPr>
        <p:spPr>
          <a:xfrm>
            <a:off x="8812980" y="6283153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27FB70DA-69C5-4517-9FFA-F97DC88449E9}"/>
              </a:ext>
            </a:extLst>
          </p:cNvPr>
          <p:cNvSpPr/>
          <p:nvPr/>
        </p:nvSpPr>
        <p:spPr>
          <a:xfrm>
            <a:off x="9975569" y="2762846"/>
            <a:ext cx="1743919" cy="397397"/>
          </a:xfrm>
          <a:prstGeom prst="rect">
            <a:avLst/>
          </a:prstGeom>
          <a:solidFill>
            <a:srgbClr val="56565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Via: 13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9EF0ABCE-3DD4-4DDC-8B72-EDB3A9199AE3}"/>
              </a:ext>
            </a:extLst>
          </p:cNvPr>
          <p:cNvSpPr/>
          <p:nvPr/>
        </p:nvSpPr>
        <p:spPr>
          <a:xfrm>
            <a:off x="9975569" y="3186156"/>
            <a:ext cx="1743919" cy="397397"/>
          </a:xfrm>
          <a:prstGeom prst="rect">
            <a:avLst/>
          </a:prstGeom>
          <a:solidFill>
            <a:srgbClr val="56565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Via: 24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10C5EECC-0BDD-4066-A1AD-9D7131528719}"/>
              </a:ext>
            </a:extLst>
          </p:cNvPr>
          <p:cNvSpPr/>
          <p:nvPr/>
        </p:nvSpPr>
        <p:spPr>
          <a:xfrm>
            <a:off x="9975569" y="3614676"/>
            <a:ext cx="1743919" cy="397397"/>
          </a:xfrm>
          <a:prstGeom prst="rect">
            <a:avLst/>
          </a:prstGeom>
          <a:solidFill>
            <a:srgbClr val="56565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Via: 35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5CDADCB-B810-4EF4-915E-146C083DB258}"/>
              </a:ext>
            </a:extLst>
          </p:cNvPr>
          <p:cNvCxnSpPr/>
          <p:nvPr/>
        </p:nvCxnSpPr>
        <p:spPr>
          <a:xfrm flipH="1">
            <a:off x="8500524" y="4691666"/>
            <a:ext cx="1249651" cy="224611"/>
          </a:xfrm>
          <a:prstGeom prst="straightConnector1">
            <a:avLst/>
          </a:prstGeom>
          <a:ln w="28575">
            <a:solidFill>
              <a:srgbClr val="28282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8616262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4420" y="103213"/>
            <a:ext cx="10512862" cy="1325563"/>
          </a:xfrm>
        </p:spPr>
        <p:txBody>
          <a:bodyPr/>
          <a:lstStyle/>
          <a:p>
            <a:r>
              <a:rPr lang="en-US" dirty="0"/>
              <a:t>Status to the draft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11132" y="1523235"/>
            <a:ext cx="10940635" cy="4555917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fr-FR" sz="3200" dirty="0">
                <a:latin typeface="CiscoSansTT" panose="020B0503020201020303" pitchFamily="34" charset="0"/>
                <a:cs typeface="CiscoSansTT" panose="020B0503020201020303" pitchFamily="34" charset="0"/>
              </a:rPr>
              <a:t>AD </a:t>
            </a:r>
            <a:r>
              <a:rPr lang="en-US" sz="3200" dirty="0">
                <a:latin typeface="CiscoSansTT" panose="020B0503020201020303" pitchFamily="34" charset="0"/>
                <a:cs typeface="CiscoSansTT" panose="020B0503020201020303" pitchFamily="34" charset="0"/>
              </a:rPr>
              <a:t>review (thx Alvaro!) AD Evaluation::AD </a:t>
            </a:r>
            <a:r>
              <a:rPr lang="en-US" sz="3200" dirty="0" err="1">
                <a:latin typeface="CiscoSansTT" panose="020B0503020201020303" pitchFamily="34" charset="0"/>
                <a:cs typeface="CiscoSansTT" panose="020B0503020201020303" pitchFamily="34" charset="0"/>
              </a:rPr>
              <a:t>Followup</a:t>
            </a:r>
            <a:r>
              <a:rPr lang="en-US" sz="3200" dirty="0">
                <a:latin typeface="CiscoSansTT" panose="020B0503020201020303" pitchFamily="34" charset="0"/>
                <a:cs typeface="CiscoSansTT" panose="020B0503020201020303" pitchFamily="34" charset="0"/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en-US" sz="3200" dirty="0">
                <a:latin typeface="CiscoSansTT" panose="020B0503020201020303" pitchFamily="34" charset="0"/>
                <a:cs typeface="CiscoSansTT" panose="020B0503020201020303" pitchFamily="34" charset="0"/>
              </a:rPr>
              <a:t>Discussion on terms RUL, 6LN, 6LR; rewording there</a:t>
            </a:r>
          </a:p>
          <a:p>
            <a:pPr>
              <a:lnSpc>
                <a:spcPct val="110000"/>
              </a:lnSpc>
            </a:pPr>
            <a:r>
              <a:rPr lang="en-US" sz="3200" dirty="0">
                <a:latin typeface="CiscoSansTT" panose="020B0503020201020303" pitchFamily="34" charset="0"/>
                <a:cs typeface="CiscoSansTT" panose="020B0503020201020303" pitchFamily="34" charset="0"/>
              </a:rPr>
              <a:t>Blocked on the status of the RPL config option flags</a:t>
            </a:r>
          </a:p>
          <a:p>
            <a:pPr>
              <a:lnSpc>
                <a:spcPct val="110000"/>
              </a:lnSpc>
            </a:pPr>
            <a:r>
              <a:rPr lang="en-US" sz="3200" dirty="0">
                <a:latin typeface="CiscoSansTT" panose="020B0503020201020303" pitchFamily="34" charset="0"/>
                <a:cs typeface="CiscoSansTT" panose="020B0503020201020303" pitchFamily="34" charset="0"/>
              </a:rPr>
              <a:t>Resolution posted on 3 drafts (see useofrplinfo)</a:t>
            </a:r>
          </a:p>
          <a:p>
            <a:pPr>
              <a:lnSpc>
                <a:spcPct val="110000"/>
              </a:lnSpc>
            </a:pPr>
            <a:r>
              <a:rPr lang="en-US" sz="3200" dirty="0">
                <a:latin typeface="CiscoSansTT" panose="020B0503020201020303" pitchFamily="34" charset="0"/>
                <a:cs typeface="CiscoSansTT" panose="020B0503020201020303" pitchFamily="34" charset="0"/>
              </a:rPr>
              <a:t>Published -20, 21 coming up</a:t>
            </a:r>
          </a:p>
          <a:p>
            <a:pPr>
              <a:lnSpc>
                <a:spcPct val="110000"/>
              </a:lnSpc>
            </a:pPr>
            <a:r>
              <a:rPr lang="en-US" sz="3200" dirty="0">
                <a:latin typeface="CiscoSansTT" panose="020B0503020201020303" pitchFamily="34" charset="0"/>
                <a:cs typeface="CiscoSansTT" panose="020B0503020201020303" pitchFamily="34" charset="0"/>
              </a:rPr>
              <a:t>In Mop 7: “the Root is expected to perform the proxy operation by default.”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C24D991-06A9-4DD4-B43A-B7F52D1D0B87}"/>
              </a:ext>
            </a:extLst>
          </p:cNvPr>
          <p:cNvSpPr txBox="1">
            <a:spLocks/>
          </p:cNvSpPr>
          <p:nvPr/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8BF9C3C-0004-4145-8BE2-5FBA8C817ACA}" type="slidenum">
              <a:rPr lang="en-US" smtClean="0"/>
              <a:pPr algn="r"/>
              <a:t>2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2B09FB1-6F04-44A0-945B-F96A5CACA3E4}"/>
              </a:ext>
            </a:extLst>
          </p:cNvPr>
          <p:cNvSpPr txBox="1">
            <a:spLocks/>
          </p:cNvSpPr>
          <p:nvPr/>
        </p:nvSpPr>
        <p:spPr>
          <a:xfrm>
            <a:off x="298005" y="6320460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b="1" dirty="0" err="1"/>
              <a:t>Interim</a:t>
            </a:r>
            <a:r>
              <a:rPr lang="fr-FR" b="1" dirty="0"/>
              <a:t> Sept 30, 2020 - ROLL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B8BCB0B8-0DA6-4600-B605-684A76F712AA}"/>
              </a:ext>
            </a:extLst>
          </p:cNvPr>
          <p:cNvSpPr txBox="1">
            <a:spLocks/>
          </p:cNvSpPr>
          <p:nvPr/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/>
              <a:t>draft-</a:t>
            </a:r>
            <a:r>
              <a:rPr lang="fr-FR" b="1" dirty="0" err="1"/>
              <a:t>ietf</a:t>
            </a:r>
            <a:r>
              <a:rPr lang="fr-FR" b="1" dirty="0"/>
              <a:t>-roll-</a:t>
            </a:r>
            <a:r>
              <a:rPr lang="fr-FR" b="1" dirty="0" err="1"/>
              <a:t>unaware</a:t>
            </a:r>
            <a:r>
              <a:rPr lang="fr-FR" b="1" dirty="0"/>
              <a:t>-</a:t>
            </a:r>
            <a:r>
              <a:rPr lang="fr-FR" b="1" dirty="0" err="1"/>
              <a:t>leaves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80503B-7EDD-4C39-9CB0-CC3D1373C4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463" t="55161" r="17154" b="34416"/>
          <a:stretch/>
        </p:blipFill>
        <p:spPr>
          <a:xfrm>
            <a:off x="7389467" y="421443"/>
            <a:ext cx="4228520" cy="71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806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3458BF6-E4EF-4AEB-835E-7CA60CD2C1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/>
              <a:t>THANKS!</a:t>
            </a:r>
            <a:endParaRPr lang="en-US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4B88DCB-36C6-4829-907F-29E02A6DAF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952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107"/>
          <p:cNvSpPr txBox="1">
            <a:spLocks noChangeArrowheads="1"/>
          </p:cNvSpPr>
          <p:nvPr/>
        </p:nvSpPr>
        <p:spPr>
          <a:xfrm>
            <a:off x="326819" y="882418"/>
            <a:ext cx="10969943" cy="1053419"/>
          </a:xfrm>
          <a:prstGeom prst="rect">
            <a:avLst/>
          </a:prstGeom>
          <a:noFill/>
          <a:ln/>
        </p:spPr>
        <p:txBody>
          <a:bodyPr vert="horz" lIns="82296" tIns="45720" rIns="82296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40000">
                      <a:srgbClr val="85F7FD"/>
                    </a:gs>
                    <a:gs pos="13000">
                      <a:srgbClr val="01BBBB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>
                <a:solidFill>
                  <a:schemeClr val="tx1"/>
                </a:solidFill>
              </a:rPr>
              <a:t>Storing</a:t>
            </a:r>
            <a:r>
              <a:rPr lang="fr-FR" dirty="0">
                <a:solidFill>
                  <a:schemeClr val="tx1"/>
                </a:solidFill>
              </a:rPr>
              <a:t>-Mode </a:t>
            </a:r>
          </a:p>
          <a:p>
            <a:r>
              <a:rPr lang="fr-FR" dirty="0" err="1">
                <a:solidFill>
                  <a:schemeClr val="tx1"/>
                </a:solidFill>
              </a:rPr>
              <a:t>Overhead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(RAN)</a:t>
            </a:r>
          </a:p>
        </p:txBody>
      </p:sp>
      <p:grpSp>
        <p:nvGrpSpPr>
          <p:cNvPr id="8194" name="Group 14"/>
          <p:cNvGrpSpPr>
            <a:grpSpLocks/>
          </p:cNvGrpSpPr>
          <p:nvPr/>
        </p:nvGrpSpPr>
        <p:grpSpPr bwMode="auto">
          <a:xfrm>
            <a:off x="2452688" y="203200"/>
            <a:ext cx="6569075" cy="5708650"/>
            <a:chOff x="1280346" y="201756"/>
            <a:chExt cx="5972431" cy="5537951"/>
          </a:xfrm>
        </p:grpSpPr>
        <p:sp>
          <p:nvSpPr>
            <p:cNvPr id="8209" name="TextBox 43"/>
            <p:cNvSpPr txBox="1">
              <a:spLocks noChangeArrowheads="1"/>
            </p:cNvSpPr>
            <p:nvPr/>
          </p:nvSpPr>
          <p:spPr bwMode="auto">
            <a:xfrm>
              <a:off x="3192234" y="2639863"/>
              <a:ext cx="451119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</a:p>
          </p:txBody>
        </p:sp>
        <p:sp>
          <p:nvSpPr>
            <p:cNvPr id="51215" name="TextBox 44"/>
            <p:cNvSpPr txBox="1">
              <a:spLocks noChangeArrowheads="1"/>
            </p:cNvSpPr>
            <p:nvPr/>
          </p:nvSpPr>
          <p:spPr bwMode="auto">
            <a:xfrm>
              <a:off x="4455636" y="2639625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</a:p>
          </p:txBody>
        </p:sp>
        <p:sp>
          <p:nvSpPr>
            <p:cNvPr id="51216" name="TextBox 45"/>
            <p:cNvSpPr txBox="1">
              <a:spLocks noChangeArrowheads="1"/>
            </p:cNvSpPr>
            <p:nvPr/>
          </p:nvSpPr>
          <p:spPr bwMode="auto">
            <a:xfrm>
              <a:off x="5808021" y="2614985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</a:p>
          </p:txBody>
        </p:sp>
        <p:sp>
          <p:nvSpPr>
            <p:cNvPr id="51217" name="TextBox 47"/>
            <p:cNvSpPr txBox="1">
              <a:spLocks noChangeArrowheads="1"/>
            </p:cNvSpPr>
            <p:nvPr/>
          </p:nvSpPr>
          <p:spPr bwMode="auto">
            <a:xfrm>
              <a:off x="6640812" y="3472782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25</a:t>
              </a:r>
            </a:p>
          </p:txBody>
        </p:sp>
        <p:sp>
          <p:nvSpPr>
            <p:cNvPr id="51218" name="TextBox 48"/>
            <p:cNvSpPr txBox="1">
              <a:spLocks noChangeArrowheads="1"/>
            </p:cNvSpPr>
            <p:nvPr/>
          </p:nvSpPr>
          <p:spPr bwMode="auto">
            <a:xfrm>
              <a:off x="5399563" y="3472782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</a:p>
          </p:txBody>
        </p:sp>
        <p:sp>
          <p:nvSpPr>
            <p:cNvPr id="51219" name="TextBox 49"/>
            <p:cNvSpPr txBox="1">
              <a:spLocks noChangeArrowheads="1"/>
            </p:cNvSpPr>
            <p:nvPr/>
          </p:nvSpPr>
          <p:spPr bwMode="auto">
            <a:xfrm>
              <a:off x="4050065" y="3472782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23</a:t>
              </a:r>
            </a:p>
          </p:txBody>
        </p:sp>
        <p:sp>
          <p:nvSpPr>
            <p:cNvPr id="8215" name="TextBox 50"/>
            <p:cNvSpPr txBox="1">
              <a:spLocks noChangeArrowheads="1"/>
            </p:cNvSpPr>
            <p:nvPr/>
          </p:nvSpPr>
          <p:spPr bwMode="auto">
            <a:xfrm>
              <a:off x="2566395" y="3468929"/>
              <a:ext cx="461144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22</a:t>
              </a:r>
            </a:p>
          </p:txBody>
        </p:sp>
        <p:sp>
          <p:nvSpPr>
            <p:cNvPr id="51223" name="TextBox 53"/>
            <p:cNvSpPr txBox="1">
              <a:spLocks noChangeArrowheads="1"/>
            </p:cNvSpPr>
            <p:nvPr/>
          </p:nvSpPr>
          <p:spPr bwMode="auto">
            <a:xfrm>
              <a:off x="5946579" y="4412200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35</a:t>
              </a:r>
            </a:p>
          </p:txBody>
        </p:sp>
        <p:sp>
          <p:nvSpPr>
            <p:cNvPr id="51224" name="TextBox 54"/>
            <p:cNvSpPr txBox="1">
              <a:spLocks noChangeArrowheads="1"/>
            </p:cNvSpPr>
            <p:nvPr/>
          </p:nvSpPr>
          <p:spPr bwMode="auto">
            <a:xfrm>
              <a:off x="4960795" y="4416821"/>
              <a:ext cx="458974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34</a:t>
              </a:r>
            </a:p>
          </p:txBody>
        </p:sp>
        <p:sp>
          <p:nvSpPr>
            <p:cNvPr id="51225" name="TextBox 55"/>
            <p:cNvSpPr txBox="1">
              <a:spLocks noChangeArrowheads="1"/>
            </p:cNvSpPr>
            <p:nvPr/>
          </p:nvSpPr>
          <p:spPr bwMode="auto">
            <a:xfrm>
              <a:off x="3966353" y="4416821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33</a:t>
              </a:r>
            </a:p>
          </p:txBody>
        </p:sp>
        <p:pic>
          <p:nvPicPr>
            <p:cNvPr id="8219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727" y="2349418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0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9014" y="3171665"/>
              <a:ext cx="519861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1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1291" y="2349418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2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2379" y="2349418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3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7610" y="1618531"/>
              <a:ext cx="516998" cy="373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4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0357" y="4122091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5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3623" y="4122091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6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9753" y="4122091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7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4216" y="4933430"/>
              <a:ext cx="516997" cy="37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8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4369" y="4944338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9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7635" y="4944338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0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765" y="4944338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2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9952" y="3189392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33" name="TextBox 114"/>
            <p:cNvSpPr txBox="1">
              <a:spLocks noChangeArrowheads="1"/>
            </p:cNvSpPr>
            <p:nvPr/>
          </p:nvSpPr>
          <p:spPr bwMode="auto">
            <a:xfrm>
              <a:off x="2792670" y="4434354"/>
              <a:ext cx="459713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32</a:t>
              </a:r>
            </a:p>
          </p:txBody>
        </p:sp>
        <p:sp>
          <p:nvSpPr>
            <p:cNvPr id="182" name="TextBox 115"/>
            <p:cNvSpPr txBox="1">
              <a:spLocks noChangeArrowheads="1"/>
            </p:cNvSpPr>
            <p:nvPr/>
          </p:nvSpPr>
          <p:spPr bwMode="auto">
            <a:xfrm>
              <a:off x="1797052" y="4435301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31</a:t>
              </a:r>
            </a:p>
          </p:txBody>
        </p:sp>
        <p:pic>
          <p:nvPicPr>
            <p:cNvPr id="8235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5385" y="4141181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6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1516" y="4141181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7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4217" y="4933430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8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0346" y="4933430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27" name="TextBox 112"/>
            <p:cNvSpPr txBox="1">
              <a:spLocks noChangeArrowheads="1"/>
            </p:cNvSpPr>
            <p:nvPr/>
          </p:nvSpPr>
          <p:spPr bwMode="auto">
            <a:xfrm>
              <a:off x="6349263" y="5220717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46</a:t>
              </a:r>
            </a:p>
          </p:txBody>
        </p:sp>
        <p:sp>
          <p:nvSpPr>
            <p:cNvPr id="8240" name="TextBox 113"/>
            <p:cNvSpPr txBox="1">
              <a:spLocks noChangeArrowheads="1"/>
            </p:cNvSpPr>
            <p:nvPr/>
          </p:nvSpPr>
          <p:spPr bwMode="auto">
            <a:xfrm>
              <a:off x="5260222" y="5233420"/>
              <a:ext cx="461144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45</a:t>
              </a:r>
            </a:p>
          </p:txBody>
        </p:sp>
        <p:sp>
          <p:nvSpPr>
            <p:cNvPr id="8241" name="TextBox 114"/>
            <p:cNvSpPr txBox="1">
              <a:spLocks noChangeArrowheads="1"/>
            </p:cNvSpPr>
            <p:nvPr/>
          </p:nvSpPr>
          <p:spPr bwMode="auto">
            <a:xfrm>
              <a:off x="4274920" y="5237512"/>
              <a:ext cx="459712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</a:p>
          </p:txBody>
        </p:sp>
        <p:sp>
          <p:nvSpPr>
            <p:cNvPr id="51230" name="TextBox 115"/>
            <p:cNvSpPr txBox="1">
              <a:spLocks noChangeArrowheads="1"/>
            </p:cNvSpPr>
            <p:nvPr/>
          </p:nvSpPr>
          <p:spPr bwMode="auto">
            <a:xfrm>
              <a:off x="3279336" y="5237657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43</a:t>
              </a:r>
            </a:p>
          </p:txBody>
        </p:sp>
        <p:sp>
          <p:nvSpPr>
            <p:cNvPr id="8243" name="TextBox 114"/>
            <p:cNvSpPr txBox="1">
              <a:spLocks noChangeArrowheads="1"/>
            </p:cNvSpPr>
            <p:nvPr/>
          </p:nvSpPr>
          <p:spPr bwMode="auto">
            <a:xfrm>
              <a:off x="2321502" y="5226603"/>
              <a:ext cx="459712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</a:p>
          </p:txBody>
        </p:sp>
        <p:sp>
          <p:nvSpPr>
            <p:cNvPr id="186" name="TextBox 115"/>
            <p:cNvSpPr txBox="1">
              <a:spLocks noChangeArrowheads="1"/>
            </p:cNvSpPr>
            <p:nvPr/>
          </p:nvSpPr>
          <p:spPr bwMode="auto">
            <a:xfrm>
              <a:off x="1326532" y="5226877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41</a:t>
              </a:r>
            </a:p>
          </p:txBody>
        </p:sp>
        <p:cxnSp>
          <p:nvCxnSpPr>
            <p:cNvPr id="3" name="Straight Connector 2"/>
            <p:cNvCxnSpPr>
              <a:cxnSpLocks noChangeShapeType="1"/>
              <a:endCxn id="8219" idx="0"/>
            </p:cNvCxnSpPr>
            <p:nvPr/>
          </p:nvCxnSpPr>
          <p:spPr bwMode="auto">
            <a:xfrm flipH="1">
              <a:off x="3419337" y="1992812"/>
              <a:ext cx="1036299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" name="Straight Connector 67"/>
            <p:cNvCxnSpPr>
              <a:cxnSpLocks noChangeShapeType="1"/>
              <a:endCxn id="8222" idx="0"/>
            </p:cNvCxnSpPr>
            <p:nvPr/>
          </p:nvCxnSpPr>
          <p:spPr bwMode="auto">
            <a:xfrm>
              <a:off x="4435429" y="1992812"/>
              <a:ext cx="223714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" name="Straight Connector 70"/>
            <p:cNvCxnSpPr>
              <a:cxnSpLocks noChangeShapeType="1"/>
              <a:endCxn id="8221" idx="0"/>
            </p:cNvCxnSpPr>
            <p:nvPr/>
          </p:nvCxnSpPr>
          <p:spPr bwMode="auto">
            <a:xfrm>
              <a:off x="4426769" y="1992812"/>
              <a:ext cx="1522696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" name="Straight Connector 72"/>
            <p:cNvCxnSpPr>
              <a:cxnSpLocks noChangeShapeType="1"/>
            </p:cNvCxnSpPr>
            <p:nvPr/>
          </p:nvCxnSpPr>
          <p:spPr bwMode="auto">
            <a:xfrm flipH="1">
              <a:off x="4275222" y="2639625"/>
              <a:ext cx="383921" cy="5497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5" name="Straight Connector 74"/>
            <p:cNvCxnSpPr>
              <a:cxnSpLocks noChangeShapeType="1"/>
            </p:cNvCxnSpPr>
            <p:nvPr/>
          </p:nvCxnSpPr>
          <p:spPr bwMode="auto">
            <a:xfrm flipH="1">
              <a:off x="5691112" y="2685826"/>
              <a:ext cx="258354" cy="5035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" name="Straight Connector 76"/>
            <p:cNvCxnSpPr>
              <a:cxnSpLocks noChangeShapeType="1"/>
            </p:cNvCxnSpPr>
            <p:nvPr/>
          </p:nvCxnSpPr>
          <p:spPr bwMode="auto">
            <a:xfrm>
              <a:off x="5984105" y="2708926"/>
              <a:ext cx="827018" cy="4804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9" name="Straight Connector 78"/>
            <p:cNvCxnSpPr>
              <a:cxnSpLocks noChangeShapeType="1"/>
            </p:cNvCxnSpPr>
            <p:nvPr/>
          </p:nvCxnSpPr>
          <p:spPr bwMode="auto">
            <a:xfrm flipH="1">
              <a:off x="3028199" y="2708926"/>
              <a:ext cx="360828" cy="4804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" name="Straight Connector 82"/>
            <p:cNvCxnSpPr>
              <a:cxnSpLocks noChangeShapeType="1"/>
            </p:cNvCxnSpPr>
            <p:nvPr/>
          </p:nvCxnSpPr>
          <p:spPr bwMode="auto">
            <a:xfrm>
              <a:off x="2969023" y="3491262"/>
              <a:ext cx="0" cy="753076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" name="Straight Connector 84"/>
            <p:cNvCxnSpPr>
              <a:cxnSpLocks noChangeShapeType="1"/>
            </p:cNvCxnSpPr>
            <p:nvPr/>
          </p:nvCxnSpPr>
          <p:spPr bwMode="auto">
            <a:xfrm flipH="1">
              <a:off x="1991900" y="3491262"/>
              <a:ext cx="968463" cy="649893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Straight Connector 86"/>
            <p:cNvCxnSpPr>
              <a:cxnSpLocks noChangeShapeType="1"/>
            </p:cNvCxnSpPr>
            <p:nvPr/>
          </p:nvCxnSpPr>
          <p:spPr bwMode="auto">
            <a:xfrm>
              <a:off x="4341614" y="3515902"/>
              <a:ext cx="851555" cy="60677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" name="Straight Connector 88"/>
            <p:cNvCxnSpPr>
              <a:cxnSpLocks noChangeShapeType="1"/>
            </p:cNvCxnSpPr>
            <p:nvPr/>
          </p:nvCxnSpPr>
          <p:spPr bwMode="auto">
            <a:xfrm>
              <a:off x="5618946" y="3542083"/>
              <a:ext cx="515263" cy="59907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Straight Connector 90"/>
            <p:cNvCxnSpPr>
              <a:cxnSpLocks noChangeShapeType="1"/>
            </p:cNvCxnSpPr>
            <p:nvPr/>
          </p:nvCxnSpPr>
          <p:spPr bwMode="auto">
            <a:xfrm>
              <a:off x="6225138" y="4459942"/>
              <a:ext cx="382479" cy="485109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Straight Connector 92"/>
            <p:cNvCxnSpPr>
              <a:cxnSpLocks noChangeShapeType="1"/>
            </p:cNvCxnSpPr>
            <p:nvPr/>
          </p:nvCxnSpPr>
          <p:spPr bwMode="auto">
            <a:xfrm flipH="1">
              <a:off x="5499152" y="4452241"/>
              <a:ext cx="672584" cy="55595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5" name="Straight Connector 94"/>
            <p:cNvCxnSpPr>
              <a:cxnSpLocks noChangeShapeType="1"/>
            </p:cNvCxnSpPr>
            <p:nvPr/>
          </p:nvCxnSpPr>
          <p:spPr bwMode="auto">
            <a:xfrm flipH="1">
              <a:off x="4510481" y="4412200"/>
              <a:ext cx="694234" cy="59599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Straight Connector 96"/>
            <p:cNvCxnSpPr>
              <a:cxnSpLocks noChangeShapeType="1"/>
            </p:cNvCxnSpPr>
            <p:nvPr/>
          </p:nvCxnSpPr>
          <p:spPr bwMode="auto">
            <a:xfrm flipH="1">
              <a:off x="3500162" y="4435301"/>
              <a:ext cx="635058" cy="50975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Straight Connector 98"/>
            <p:cNvCxnSpPr>
              <a:cxnSpLocks noChangeShapeType="1"/>
            </p:cNvCxnSpPr>
            <p:nvPr/>
          </p:nvCxnSpPr>
          <p:spPr bwMode="auto">
            <a:xfrm flipH="1">
              <a:off x="2566339" y="4481502"/>
              <a:ext cx="421448" cy="5266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1" name="Straight Connector 100"/>
            <p:cNvCxnSpPr>
              <a:cxnSpLocks noChangeShapeType="1"/>
            </p:cNvCxnSpPr>
            <p:nvPr/>
          </p:nvCxnSpPr>
          <p:spPr bwMode="auto">
            <a:xfrm flipH="1">
              <a:off x="1561793" y="4435301"/>
              <a:ext cx="402684" cy="5728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Straight Connector 24"/>
            <p:cNvCxnSpPr>
              <a:cxnSpLocks noChangeShapeType="1"/>
            </p:cNvCxnSpPr>
            <p:nvPr/>
          </p:nvCxnSpPr>
          <p:spPr bwMode="auto">
            <a:xfrm flipV="1">
              <a:off x="4455636" y="994872"/>
              <a:ext cx="0" cy="62371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5" name="Straight Connector 104"/>
            <p:cNvCxnSpPr>
              <a:cxnSpLocks noChangeShapeType="1"/>
            </p:cNvCxnSpPr>
            <p:nvPr/>
          </p:nvCxnSpPr>
          <p:spPr bwMode="auto">
            <a:xfrm flipH="1">
              <a:off x="2566339" y="994872"/>
              <a:ext cx="468643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64" name="TextBox 198"/>
            <p:cNvSpPr txBox="1">
              <a:spLocks noChangeArrowheads="1"/>
            </p:cNvSpPr>
            <p:nvPr/>
          </p:nvSpPr>
          <p:spPr bwMode="auto">
            <a:xfrm>
              <a:off x="4801670" y="1394688"/>
              <a:ext cx="1237356" cy="298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DAG Root</a:t>
              </a:r>
            </a:p>
          </p:txBody>
        </p:sp>
        <p:pic>
          <p:nvPicPr>
            <p:cNvPr id="8265" name="Picture 107" descr="Device_server_3156_RGB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765" y="201756"/>
              <a:ext cx="481194" cy="530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4" name="Straight Connector 83"/>
            <p:cNvCxnSpPr>
              <a:cxnSpLocks noChangeShapeType="1"/>
              <a:stCxn id="186" idx="0"/>
            </p:cNvCxnSpPr>
            <p:nvPr/>
          </p:nvCxnSpPr>
          <p:spPr bwMode="auto">
            <a:xfrm flipH="1">
              <a:off x="1531483" y="5226877"/>
              <a:ext cx="25258" cy="51283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6" name="Straight Connector 85"/>
            <p:cNvCxnSpPr>
              <a:cxnSpLocks noChangeShapeType="1"/>
            </p:cNvCxnSpPr>
            <p:nvPr/>
          </p:nvCxnSpPr>
          <p:spPr bwMode="auto">
            <a:xfrm>
              <a:off x="2424894" y="5229957"/>
              <a:ext cx="0" cy="4188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8" name="Straight Connector 87"/>
            <p:cNvCxnSpPr>
              <a:cxnSpLocks noChangeShapeType="1"/>
            </p:cNvCxnSpPr>
            <p:nvPr/>
          </p:nvCxnSpPr>
          <p:spPr bwMode="auto">
            <a:xfrm flipH="1">
              <a:off x="3250469" y="5229957"/>
              <a:ext cx="109692" cy="42196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69" name="TextBox 198"/>
            <p:cNvSpPr txBox="1">
              <a:spLocks noChangeArrowheads="1"/>
            </p:cNvSpPr>
            <p:nvPr/>
          </p:nvSpPr>
          <p:spPr bwMode="auto">
            <a:xfrm>
              <a:off x="3715677" y="211103"/>
              <a:ext cx="12373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Application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Server D</a:t>
              </a:r>
            </a:p>
          </p:txBody>
        </p:sp>
      </p:grpSp>
      <p:cxnSp>
        <p:nvCxnSpPr>
          <p:cNvPr id="92" name="Straight Connector 91"/>
          <p:cNvCxnSpPr>
            <a:cxnSpLocks noChangeShapeType="1"/>
            <a:stCxn id="8232" idx="2"/>
            <a:endCxn id="8226" idx="0"/>
          </p:cNvCxnSpPr>
          <p:nvPr/>
        </p:nvCxnSpPr>
        <p:spPr bwMode="auto">
          <a:xfrm flipH="1">
            <a:off x="5640388" y="3665538"/>
            <a:ext cx="87313" cy="57785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196" name="Picture 1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26" y="4264025"/>
            <a:ext cx="568325" cy="382588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TextBox 112"/>
          <p:cNvSpPr txBox="1">
            <a:spLocks noChangeArrowheads="1"/>
          </p:cNvSpPr>
          <p:nvPr/>
        </p:nvSpPr>
        <p:spPr bwMode="auto">
          <a:xfrm>
            <a:off x="2451100" y="6369051"/>
            <a:ext cx="5064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51</a:t>
            </a:r>
          </a:p>
        </p:txBody>
      </p:sp>
      <p:sp>
        <p:nvSpPr>
          <p:cNvPr id="106" name="TextBox 112"/>
          <p:cNvSpPr txBox="1">
            <a:spLocks noChangeArrowheads="1"/>
          </p:cNvSpPr>
          <p:nvPr/>
        </p:nvSpPr>
        <p:spPr bwMode="auto">
          <a:xfrm>
            <a:off x="3457575" y="6294439"/>
            <a:ext cx="508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52</a:t>
            </a:r>
          </a:p>
        </p:txBody>
      </p:sp>
      <p:sp>
        <p:nvSpPr>
          <p:cNvPr id="107" name="TextBox 112"/>
          <p:cNvSpPr txBox="1">
            <a:spLocks noChangeArrowheads="1"/>
          </p:cNvSpPr>
          <p:nvPr/>
        </p:nvSpPr>
        <p:spPr bwMode="auto">
          <a:xfrm>
            <a:off x="4367212" y="6334126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53</a:t>
            </a:r>
          </a:p>
        </p:txBody>
      </p:sp>
      <p:sp>
        <p:nvSpPr>
          <p:cNvPr id="181" name="TextBox 112"/>
          <p:cNvSpPr txBox="1">
            <a:spLocks noChangeArrowheads="1"/>
          </p:cNvSpPr>
          <p:nvPr/>
        </p:nvSpPr>
        <p:spPr bwMode="auto">
          <a:xfrm>
            <a:off x="6794501" y="6325802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55</a:t>
            </a:r>
          </a:p>
        </p:txBody>
      </p:sp>
      <p:cxnSp>
        <p:nvCxnSpPr>
          <p:cNvPr id="183" name="Straight Connector 182"/>
          <p:cNvCxnSpPr>
            <a:cxnSpLocks noChangeShapeType="1"/>
          </p:cNvCxnSpPr>
          <p:nvPr/>
        </p:nvCxnSpPr>
        <p:spPr bwMode="auto">
          <a:xfrm>
            <a:off x="7012018" y="5463051"/>
            <a:ext cx="0" cy="5207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206" name="Picture 1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6" y="3235325"/>
            <a:ext cx="573087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1" name="Straight Connector 80"/>
          <p:cNvCxnSpPr>
            <a:cxnSpLocks noChangeShapeType="1"/>
          </p:cNvCxnSpPr>
          <p:nvPr/>
        </p:nvCxnSpPr>
        <p:spPr bwMode="auto">
          <a:xfrm>
            <a:off x="8191500" y="5394325"/>
            <a:ext cx="0" cy="5207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" name="TextBox 112"/>
          <p:cNvSpPr txBox="1">
            <a:spLocks noChangeArrowheads="1"/>
          </p:cNvSpPr>
          <p:nvPr/>
        </p:nvSpPr>
        <p:spPr bwMode="auto">
          <a:xfrm>
            <a:off x="8056562" y="6337301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</p:txBody>
      </p:sp>
      <p:pic>
        <p:nvPicPr>
          <p:cNvPr id="103" name="Picture 10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909" y="5814475"/>
            <a:ext cx="511686" cy="356450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838" y="5847347"/>
            <a:ext cx="511686" cy="359895"/>
          </a:xfrm>
          <a:prstGeom prst="rect">
            <a:avLst/>
          </a:prstGeom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777" y="5943600"/>
            <a:ext cx="511686" cy="356450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064" y="5813907"/>
            <a:ext cx="511686" cy="356450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402" y="5846592"/>
            <a:ext cx="511686" cy="356450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628" y="3159078"/>
            <a:ext cx="511686" cy="3564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047486" y="4858097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Internet</a:t>
            </a:r>
          </a:p>
        </p:txBody>
      </p:sp>
      <p:sp>
        <p:nvSpPr>
          <p:cNvPr id="90" name="Rectangle 89"/>
          <p:cNvSpPr/>
          <p:nvPr/>
        </p:nvSpPr>
        <p:spPr>
          <a:xfrm>
            <a:off x="10047486" y="5281407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56</a:t>
            </a:r>
          </a:p>
        </p:txBody>
      </p:sp>
      <p:sp>
        <p:nvSpPr>
          <p:cNvPr id="6" name="Bent-Up Arrow 5"/>
          <p:cNvSpPr/>
          <p:nvPr/>
        </p:nvSpPr>
        <p:spPr>
          <a:xfrm rot="10800000">
            <a:off x="5779943" y="759330"/>
            <a:ext cx="2111520" cy="731520"/>
          </a:xfrm>
          <a:prstGeom prst="bentUp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 rot="18270838">
            <a:off x="6661398" y="1878555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Down Arrow 95"/>
          <p:cNvSpPr/>
          <p:nvPr/>
        </p:nvSpPr>
        <p:spPr>
          <a:xfrm rot="1884446">
            <a:off x="6847132" y="2587804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Down Arrow 97"/>
          <p:cNvSpPr/>
          <p:nvPr/>
        </p:nvSpPr>
        <p:spPr>
          <a:xfrm rot="18996366">
            <a:off x="7081744" y="3593688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Down Arrow 99"/>
          <p:cNvSpPr/>
          <p:nvPr/>
        </p:nvSpPr>
        <p:spPr>
          <a:xfrm rot="18996366">
            <a:off x="8039636" y="4628951"/>
            <a:ext cx="343985" cy="509491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Down Arrow 101"/>
          <p:cNvSpPr/>
          <p:nvPr/>
        </p:nvSpPr>
        <p:spPr>
          <a:xfrm>
            <a:off x="8364094" y="5523999"/>
            <a:ext cx="343985" cy="342437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Rectangle 114"/>
          <p:cNvSpPr/>
          <p:nvPr/>
        </p:nvSpPr>
        <p:spPr>
          <a:xfrm>
            <a:off x="10042449" y="5714654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16" name="Rectangle 115"/>
          <p:cNvSpPr/>
          <p:nvPr/>
        </p:nvSpPr>
        <p:spPr>
          <a:xfrm>
            <a:off x="8124879" y="523084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Internet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8124879" y="946394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56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8119842" y="1386603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10042449" y="3558838"/>
            <a:ext cx="1743919" cy="397397"/>
          </a:xfrm>
          <a:prstGeom prst="rect">
            <a:avLst/>
          </a:prstGeom>
          <a:solidFill>
            <a:schemeClr val="accent3">
              <a:lumMod val="2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Root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10042449" y="3982148"/>
            <a:ext cx="1743919" cy="397397"/>
          </a:xfrm>
          <a:prstGeom prst="rect">
            <a:avLst/>
          </a:prstGeom>
          <a:solidFill>
            <a:schemeClr val="accent3">
              <a:lumMod val="2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56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10050468" y="4423304"/>
            <a:ext cx="1743919" cy="39739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RPI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21167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14"/>
          <p:cNvGrpSpPr>
            <a:grpSpLocks/>
          </p:cNvGrpSpPr>
          <p:nvPr/>
        </p:nvGrpSpPr>
        <p:grpSpPr bwMode="auto">
          <a:xfrm>
            <a:off x="2452688" y="203200"/>
            <a:ext cx="6569075" cy="5708650"/>
            <a:chOff x="1280346" y="201756"/>
            <a:chExt cx="5972431" cy="5537951"/>
          </a:xfrm>
        </p:grpSpPr>
        <p:sp>
          <p:nvSpPr>
            <p:cNvPr id="8209" name="TextBox 43"/>
            <p:cNvSpPr txBox="1">
              <a:spLocks noChangeArrowheads="1"/>
            </p:cNvSpPr>
            <p:nvPr/>
          </p:nvSpPr>
          <p:spPr bwMode="auto">
            <a:xfrm>
              <a:off x="3192234" y="2639863"/>
              <a:ext cx="451119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</a:p>
          </p:txBody>
        </p:sp>
        <p:sp>
          <p:nvSpPr>
            <p:cNvPr id="51215" name="TextBox 44"/>
            <p:cNvSpPr txBox="1">
              <a:spLocks noChangeArrowheads="1"/>
            </p:cNvSpPr>
            <p:nvPr/>
          </p:nvSpPr>
          <p:spPr bwMode="auto">
            <a:xfrm>
              <a:off x="4455636" y="2639625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</a:p>
          </p:txBody>
        </p:sp>
        <p:sp>
          <p:nvSpPr>
            <p:cNvPr id="51216" name="TextBox 45"/>
            <p:cNvSpPr txBox="1">
              <a:spLocks noChangeArrowheads="1"/>
            </p:cNvSpPr>
            <p:nvPr/>
          </p:nvSpPr>
          <p:spPr bwMode="auto">
            <a:xfrm>
              <a:off x="5808021" y="2614985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</a:p>
          </p:txBody>
        </p:sp>
        <p:sp>
          <p:nvSpPr>
            <p:cNvPr id="51217" name="TextBox 47"/>
            <p:cNvSpPr txBox="1">
              <a:spLocks noChangeArrowheads="1"/>
            </p:cNvSpPr>
            <p:nvPr/>
          </p:nvSpPr>
          <p:spPr bwMode="auto">
            <a:xfrm>
              <a:off x="6640812" y="3472782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25</a:t>
              </a:r>
            </a:p>
          </p:txBody>
        </p:sp>
        <p:sp>
          <p:nvSpPr>
            <p:cNvPr id="51218" name="TextBox 48"/>
            <p:cNvSpPr txBox="1">
              <a:spLocks noChangeArrowheads="1"/>
            </p:cNvSpPr>
            <p:nvPr/>
          </p:nvSpPr>
          <p:spPr bwMode="auto">
            <a:xfrm>
              <a:off x="5399563" y="3472782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</a:p>
          </p:txBody>
        </p:sp>
        <p:sp>
          <p:nvSpPr>
            <p:cNvPr id="51219" name="TextBox 49"/>
            <p:cNvSpPr txBox="1">
              <a:spLocks noChangeArrowheads="1"/>
            </p:cNvSpPr>
            <p:nvPr/>
          </p:nvSpPr>
          <p:spPr bwMode="auto">
            <a:xfrm>
              <a:off x="4050065" y="3472782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23</a:t>
              </a:r>
            </a:p>
          </p:txBody>
        </p:sp>
        <p:sp>
          <p:nvSpPr>
            <p:cNvPr id="8215" name="TextBox 50"/>
            <p:cNvSpPr txBox="1">
              <a:spLocks noChangeArrowheads="1"/>
            </p:cNvSpPr>
            <p:nvPr/>
          </p:nvSpPr>
          <p:spPr bwMode="auto">
            <a:xfrm>
              <a:off x="2566395" y="3468929"/>
              <a:ext cx="461144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22</a:t>
              </a:r>
            </a:p>
          </p:txBody>
        </p:sp>
        <p:sp>
          <p:nvSpPr>
            <p:cNvPr id="51223" name="TextBox 53"/>
            <p:cNvSpPr txBox="1">
              <a:spLocks noChangeArrowheads="1"/>
            </p:cNvSpPr>
            <p:nvPr/>
          </p:nvSpPr>
          <p:spPr bwMode="auto">
            <a:xfrm>
              <a:off x="5946579" y="4412200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35</a:t>
              </a:r>
            </a:p>
          </p:txBody>
        </p:sp>
        <p:sp>
          <p:nvSpPr>
            <p:cNvPr id="51224" name="TextBox 54"/>
            <p:cNvSpPr txBox="1">
              <a:spLocks noChangeArrowheads="1"/>
            </p:cNvSpPr>
            <p:nvPr/>
          </p:nvSpPr>
          <p:spPr bwMode="auto">
            <a:xfrm>
              <a:off x="4960795" y="4416821"/>
              <a:ext cx="458974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34</a:t>
              </a:r>
            </a:p>
          </p:txBody>
        </p:sp>
        <p:sp>
          <p:nvSpPr>
            <p:cNvPr id="51225" name="TextBox 55"/>
            <p:cNvSpPr txBox="1">
              <a:spLocks noChangeArrowheads="1"/>
            </p:cNvSpPr>
            <p:nvPr/>
          </p:nvSpPr>
          <p:spPr bwMode="auto">
            <a:xfrm>
              <a:off x="3966353" y="4416821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33</a:t>
              </a:r>
            </a:p>
          </p:txBody>
        </p:sp>
        <p:pic>
          <p:nvPicPr>
            <p:cNvPr id="8219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727" y="2349418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0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9014" y="3171665"/>
              <a:ext cx="519861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1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1291" y="2349418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2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2379" y="2349418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3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7610" y="1618531"/>
              <a:ext cx="516998" cy="373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4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0357" y="4122091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5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3623" y="4122091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6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9753" y="4122091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7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4216" y="4933430"/>
              <a:ext cx="516997" cy="37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8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4369" y="4944338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9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7635" y="4944338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0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765" y="4944338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2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9952" y="3189392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33" name="TextBox 114"/>
            <p:cNvSpPr txBox="1">
              <a:spLocks noChangeArrowheads="1"/>
            </p:cNvSpPr>
            <p:nvPr/>
          </p:nvSpPr>
          <p:spPr bwMode="auto">
            <a:xfrm>
              <a:off x="2792670" y="4434354"/>
              <a:ext cx="459713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32</a:t>
              </a:r>
            </a:p>
          </p:txBody>
        </p:sp>
        <p:sp>
          <p:nvSpPr>
            <p:cNvPr id="182" name="TextBox 115"/>
            <p:cNvSpPr txBox="1">
              <a:spLocks noChangeArrowheads="1"/>
            </p:cNvSpPr>
            <p:nvPr/>
          </p:nvSpPr>
          <p:spPr bwMode="auto">
            <a:xfrm>
              <a:off x="1797052" y="4435301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31</a:t>
              </a:r>
            </a:p>
          </p:txBody>
        </p:sp>
        <p:pic>
          <p:nvPicPr>
            <p:cNvPr id="8235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5385" y="4141181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6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1516" y="4141181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7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4217" y="4933430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8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0346" y="4933430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27" name="TextBox 112"/>
            <p:cNvSpPr txBox="1">
              <a:spLocks noChangeArrowheads="1"/>
            </p:cNvSpPr>
            <p:nvPr/>
          </p:nvSpPr>
          <p:spPr bwMode="auto">
            <a:xfrm>
              <a:off x="6349263" y="5220717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46</a:t>
              </a:r>
            </a:p>
          </p:txBody>
        </p:sp>
        <p:sp>
          <p:nvSpPr>
            <p:cNvPr id="8240" name="TextBox 113"/>
            <p:cNvSpPr txBox="1">
              <a:spLocks noChangeArrowheads="1"/>
            </p:cNvSpPr>
            <p:nvPr/>
          </p:nvSpPr>
          <p:spPr bwMode="auto">
            <a:xfrm>
              <a:off x="5260222" y="5233420"/>
              <a:ext cx="461144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45</a:t>
              </a:r>
            </a:p>
          </p:txBody>
        </p:sp>
        <p:sp>
          <p:nvSpPr>
            <p:cNvPr id="8241" name="TextBox 114"/>
            <p:cNvSpPr txBox="1">
              <a:spLocks noChangeArrowheads="1"/>
            </p:cNvSpPr>
            <p:nvPr/>
          </p:nvSpPr>
          <p:spPr bwMode="auto">
            <a:xfrm>
              <a:off x="4274920" y="5237512"/>
              <a:ext cx="459712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</a:p>
          </p:txBody>
        </p:sp>
        <p:sp>
          <p:nvSpPr>
            <p:cNvPr id="51230" name="TextBox 115"/>
            <p:cNvSpPr txBox="1">
              <a:spLocks noChangeArrowheads="1"/>
            </p:cNvSpPr>
            <p:nvPr/>
          </p:nvSpPr>
          <p:spPr bwMode="auto">
            <a:xfrm>
              <a:off x="3279336" y="5237657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43</a:t>
              </a:r>
            </a:p>
          </p:txBody>
        </p:sp>
        <p:sp>
          <p:nvSpPr>
            <p:cNvPr id="8243" name="TextBox 114"/>
            <p:cNvSpPr txBox="1">
              <a:spLocks noChangeArrowheads="1"/>
            </p:cNvSpPr>
            <p:nvPr/>
          </p:nvSpPr>
          <p:spPr bwMode="auto">
            <a:xfrm>
              <a:off x="2321502" y="5226603"/>
              <a:ext cx="459712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</a:p>
          </p:txBody>
        </p:sp>
        <p:sp>
          <p:nvSpPr>
            <p:cNvPr id="186" name="TextBox 115"/>
            <p:cNvSpPr txBox="1">
              <a:spLocks noChangeArrowheads="1"/>
            </p:cNvSpPr>
            <p:nvPr/>
          </p:nvSpPr>
          <p:spPr bwMode="auto">
            <a:xfrm>
              <a:off x="1326532" y="5226877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41</a:t>
              </a:r>
            </a:p>
          </p:txBody>
        </p:sp>
        <p:cxnSp>
          <p:nvCxnSpPr>
            <p:cNvPr id="3" name="Straight Connector 2"/>
            <p:cNvCxnSpPr>
              <a:cxnSpLocks noChangeShapeType="1"/>
              <a:endCxn id="8219" idx="0"/>
            </p:cNvCxnSpPr>
            <p:nvPr/>
          </p:nvCxnSpPr>
          <p:spPr bwMode="auto">
            <a:xfrm flipH="1">
              <a:off x="3419337" y="1992812"/>
              <a:ext cx="1036299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" name="Straight Connector 67"/>
            <p:cNvCxnSpPr>
              <a:cxnSpLocks noChangeShapeType="1"/>
              <a:endCxn id="8222" idx="0"/>
            </p:cNvCxnSpPr>
            <p:nvPr/>
          </p:nvCxnSpPr>
          <p:spPr bwMode="auto">
            <a:xfrm>
              <a:off x="4435429" y="1992812"/>
              <a:ext cx="223714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" name="Straight Connector 70"/>
            <p:cNvCxnSpPr>
              <a:cxnSpLocks noChangeShapeType="1"/>
              <a:endCxn id="8221" idx="0"/>
            </p:cNvCxnSpPr>
            <p:nvPr/>
          </p:nvCxnSpPr>
          <p:spPr bwMode="auto">
            <a:xfrm>
              <a:off x="4426769" y="1992812"/>
              <a:ext cx="1522696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" name="Straight Connector 72"/>
            <p:cNvCxnSpPr>
              <a:cxnSpLocks noChangeShapeType="1"/>
            </p:cNvCxnSpPr>
            <p:nvPr/>
          </p:nvCxnSpPr>
          <p:spPr bwMode="auto">
            <a:xfrm flipH="1">
              <a:off x="4275222" y="2639625"/>
              <a:ext cx="383921" cy="5497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5" name="Straight Connector 74"/>
            <p:cNvCxnSpPr>
              <a:cxnSpLocks noChangeShapeType="1"/>
            </p:cNvCxnSpPr>
            <p:nvPr/>
          </p:nvCxnSpPr>
          <p:spPr bwMode="auto">
            <a:xfrm flipH="1">
              <a:off x="5691112" y="2685826"/>
              <a:ext cx="258354" cy="5035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" name="Straight Connector 76"/>
            <p:cNvCxnSpPr>
              <a:cxnSpLocks noChangeShapeType="1"/>
            </p:cNvCxnSpPr>
            <p:nvPr/>
          </p:nvCxnSpPr>
          <p:spPr bwMode="auto">
            <a:xfrm>
              <a:off x="5984105" y="2708926"/>
              <a:ext cx="827018" cy="4804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9" name="Straight Connector 78"/>
            <p:cNvCxnSpPr>
              <a:cxnSpLocks noChangeShapeType="1"/>
            </p:cNvCxnSpPr>
            <p:nvPr/>
          </p:nvCxnSpPr>
          <p:spPr bwMode="auto">
            <a:xfrm flipH="1">
              <a:off x="3028199" y="2708926"/>
              <a:ext cx="360828" cy="4804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" name="Straight Connector 82"/>
            <p:cNvCxnSpPr>
              <a:cxnSpLocks noChangeShapeType="1"/>
            </p:cNvCxnSpPr>
            <p:nvPr/>
          </p:nvCxnSpPr>
          <p:spPr bwMode="auto">
            <a:xfrm>
              <a:off x="2969023" y="3491262"/>
              <a:ext cx="0" cy="753076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" name="Straight Connector 84"/>
            <p:cNvCxnSpPr>
              <a:cxnSpLocks noChangeShapeType="1"/>
            </p:cNvCxnSpPr>
            <p:nvPr/>
          </p:nvCxnSpPr>
          <p:spPr bwMode="auto">
            <a:xfrm flipH="1">
              <a:off x="1991900" y="3491262"/>
              <a:ext cx="968463" cy="649893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Straight Connector 86"/>
            <p:cNvCxnSpPr>
              <a:cxnSpLocks noChangeShapeType="1"/>
            </p:cNvCxnSpPr>
            <p:nvPr/>
          </p:nvCxnSpPr>
          <p:spPr bwMode="auto">
            <a:xfrm>
              <a:off x="4341614" y="3515902"/>
              <a:ext cx="851555" cy="60677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" name="Straight Connector 88"/>
            <p:cNvCxnSpPr>
              <a:cxnSpLocks noChangeShapeType="1"/>
            </p:cNvCxnSpPr>
            <p:nvPr/>
          </p:nvCxnSpPr>
          <p:spPr bwMode="auto">
            <a:xfrm>
              <a:off x="5618946" y="3542083"/>
              <a:ext cx="515263" cy="59907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Straight Connector 90"/>
            <p:cNvCxnSpPr>
              <a:cxnSpLocks noChangeShapeType="1"/>
            </p:cNvCxnSpPr>
            <p:nvPr/>
          </p:nvCxnSpPr>
          <p:spPr bwMode="auto">
            <a:xfrm>
              <a:off x="6225138" y="4459942"/>
              <a:ext cx="382479" cy="485109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Straight Connector 92"/>
            <p:cNvCxnSpPr>
              <a:cxnSpLocks noChangeShapeType="1"/>
            </p:cNvCxnSpPr>
            <p:nvPr/>
          </p:nvCxnSpPr>
          <p:spPr bwMode="auto">
            <a:xfrm flipH="1">
              <a:off x="5499152" y="4452241"/>
              <a:ext cx="672584" cy="55595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5" name="Straight Connector 94"/>
            <p:cNvCxnSpPr>
              <a:cxnSpLocks noChangeShapeType="1"/>
            </p:cNvCxnSpPr>
            <p:nvPr/>
          </p:nvCxnSpPr>
          <p:spPr bwMode="auto">
            <a:xfrm flipH="1">
              <a:off x="4510481" y="4412200"/>
              <a:ext cx="694234" cy="59599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Straight Connector 96"/>
            <p:cNvCxnSpPr>
              <a:cxnSpLocks noChangeShapeType="1"/>
            </p:cNvCxnSpPr>
            <p:nvPr/>
          </p:nvCxnSpPr>
          <p:spPr bwMode="auto">
            <a:xfrm flipH="1">
              <a:off x="3500162" y="4435301"/>
              <a:ext cx="635058" cy="50975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Straight Connector 98"/>
            <p:cNvCxnSpPr>
              <a:cxnSpLocks noChangeShapeType="1"/>
            </p:cNvCxnSpPr>
            <p:nvPr/>
          </p:nvCxnSpPr>
          <p:spPr bwMode="auto">
            <a:xfrm flipH="1">
              <a:off x="2566339" y="4481502"/>
              <a:ext cx="421448" cy="5266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1" name="Straight Connector 100"/>
            <p:cNvCxnSpPr>
              <a:cxnSpLocks noChangeShapeType="1"/>
            </p:cNvCxnSpPr>
            <p:nvPr/>
          </p:nvCxnSpPr>
          <p:spPr bwMode="auto">
            <a:xfrm flipH="1">
              <a:off x="1561793" y="4435301"/>
              <a:ext cx="402684" cy="5728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Straight Connector 24"/>
            <p:cNvCxnSpPr>
              <a:cxnSpLocks noChangeShapeType="1"/>
            </p:cNvCxnSpPr>
            <p:nvPr/>
          </p:nvCxnSpPr>
          <p:spPr bwMode="auto">
            <a:xfrm flipV="1">
              <a:off x="4455636" y="994872"/>
              <a:ext cx="0" cy="62371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5" name="Straight Connector 104"/>
            <p:cNvCxnSpPr>
              <a:cxnSpLocks noChangeShapeType="1"/>
            </p:cNvCxnSpPr>
            <p:nvPr/>
          </p:nvCxnSpPr>
          <p:spPr bwMode="auto">
            <a:xfrm flipH="1">
              <a:off x="2566339" y="994872"/>
              <a:ext cx="468643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64" name="TextBox 198"/>
            <p:cNvSpPr txBox="1">
              <a:spLocks noChangeArrowheads="1"/>
            </p:cNvSpPr>
            <p:nvPr/>
          </p:nvSpPr>
          <p:spPr bwMode="auto">
            <a:xfrm>
              <a:off x="4801670" y="1394688"/>
              <a:ext cx="1237356" cy="298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DAG Root</a:t>
              </a:r>
            </a:p>
          </p:txBody>
        </p:sp>
        <p:pic>
          <p:nvPicPr>
            <p:cNvPr id="8265" name="Picture 107" descr="Device_server_3156_RGB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765" y="201756"/>
              <a:ext cx="481194" cy="530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4" name="Straight Connector 83"/>
            <p:cNvCxnSpPr>
              <a:cxnSpLocks noChangeShapeType="1"/>
              <a:stCxn id="186" idx="0"/>
            </p:cNvCxnSpPr>
            <p:nvPr/>
          </p:nvCxnSpPr>
          <p:spPr bwMode="auto">
            <a:xfrm flipH="1">
              <a:off x="1531483" y="5226877"/>
              <a:ext cx="25258" cy="51283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6" name="Straight Connector 85"/>
            <p:cNvCxnSpPr>
              <a:cxnSpLocks noChangeShapeType="1"/>
            </p:cNvCxnSpPr>
            <p:nvPr/>
          </p:nvCxnSpPr>
          <p:spPr bwMode="auto">
            <a:xfrm>
              <a:off x="2424894" y="5229957"/>
              <a:ext cx="0" cy="4188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8" name="Straight Connector 87"/>
            <p:cNvCxnSpPr>
              <a:cxnSpLocks noChangeShapeType="1"/>
            </p:cNvCxnSpPr>
            <p:nvPr/>
          </p:nvCxnSpPr>
          <p:spPr bwMode="auto">
            <a:xfrm flipH="1">
              <a:off x="3250469" y="5229957"/>
              <a:ext cx="109692" cy="42196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69" name="TextBox 198"/>
            <p:cNvSpPr txBox="1">
              <a:spLocks noChangeArrowheads="1"/>
            </p:cNvSpPr>
            <p:nvPr/>
          </p:nvSpPr>
          <p:spPr bwMode="auto">
            <a:xfrm>
              <a:off x="3715677" y="211103"/>
              <a:ext cx="12373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Application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Server D</a:t>
              </a:r>
            </a:p>
          </p:txBody>
        </p:sp>
      </p:grpSp>
      <p:cxnSp>
        <p:nvCxnSpPr>
          <p:cNvPr id="92" name="Straight Connector 91"/>
          <p:cNvCxnSpPr>
            <a:cxnSpLocks noChangeShapeType="1"/>
            <a:stCxn id="8232" idx="2"/>
            <a:endCxn id="8226" idx="0"/>
          </p:cNvCxnSpPr>
          <p:nvPr/>
        </p:nvCxnSpPr>
        <p:spPr bwMode="auto">
          <a:xfrm flipH="1">
            <a:off x="5640388" y="3665538"/>
            <a:ext cx="87313" cy="57785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196" name="Picture 1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26" y="4264025"/>
            <a:ext cx="568325" cy="382588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TextBox 112"/>
          <p:cNvSpPr txBox="1">
            <a:spLocks noChangeArrowheads="1"/>
          </p:cNvSpPr>
          <p:nvPr/>
        </p:nvSpPr>
        <p:spPr bwMode="auto">
          <a:xfrm>
            <a:off x="2451100" y="6369051"/>
            <a:ext cx="5064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51</a:t>
            </a:r>
          </a:p>
        </p:txBody>
      </p:sp>
      <p:sp>
        <p:nvSpPr>
          <p:cNvPr id="106" name="TextBox 112"/>
          <p:cNvSpPr txBox="1">
            <a:spLocks noChangeArrowheads="1"/>
          </p:cNvSpPr>
          <p:nvPr/>
        </p:nvSpPr>
        <p:spPr bwMode="auto">
          <a:xfrm>
            <a:off x="3457575" y="6294439"/>
            <a:ext cx="508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52</a:t>
            </a:r>
          </a:p>
        </p:txBody>
      </p:sp>
      <p:sp>
        <p:nvSpPr>
          <p:cNvPr id="107" name="TextBox 112"/>
          <p:cNvSpPr txBox="1">
            <a:spLocks noChangeArrowheads="1"/>
          </p:cNvSpPr>
          <p:nvPr/>
        </p:nvSpPr>
        <p:spPr bwMode="auto">
          <a:xfrm>
            <a:off x="4367212" y="6334126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53</a:t>
            </a:r>
          </a:p>
        </p:txBody>
      </p:sp>
      <p:sp>
        <p:nvSpPr>
          <p:cNvPr id="181" name="TextBox 112"/>
          <p:cNvSpPr txBox="1">
            <a:spLocks noChangeArrowheads="1"/>
          </p:cNvSpPr>
          <p:nvPr/>
        </p:nvSpPr>
        <p:spPr bwMode="auto">
          <a:xfrm>
            <a:off x="6794501" y="6325802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55</a:t>
            </a:r>
          </a:p>
        </p:txBody>
      </p:sp>
      <p:cxnSp>
        <p:nvCxnSpPr>
          <p:cNvPr id="183" name="Straight Connector 182"/>
          <p:cNvCxnSpPr>
            <a:cxnSpLocks noChangeShapeType="1"/>
          </p:cNvCxnSpPr>
          <p:nvPr/>
        </p:nvCxnSpPr>
        <p:spPr bwMode="auto">
          <a:xfrm>
            <a:off x="7012018" y="5463051"/>
            <a:ext cx="0" cy="5207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206" name="Picture 1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6" y="3235325"/>
            <a:ext cx="573087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1" name="Straight Connector 80"/>
          <p:cNvCxnSpPr>
            <a:cxnSpLocks noChangeShapeType="1"/>
          </p:cNvCxnSpPr>
          <p:nvPr/>
        </p:nvCxnSpPr>
        <p:spPr bwMode="auto">
          <a:xfrm>
            <a:off x="8191500" y="5394325"/>
            <a:ext cx="0" cy="5207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" name="TextBox 112"/>
          <p:cNvSpPr txBox="1">
            <a:spLocks noChangeArrowheads="1"/>
          </p:cNvSpPr>
          <p:nvPr/>
        </p:nvSpPr>
        <p:spPr bwMode="auto">
          <a:xfrm>
            <a:off x="8056562" y="6337301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</p:txBody>
      </p:sp>
      <p:pic>
        <p:nvPicPr>
          <p:cNvPr id="103" name="Picture 10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909" y="5814475"/>
            <a:ext cx="511686" cy="356450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838" y="5847347"/>
            <a:ext cx="511686" cy="359895"/>
          </a:xfrm>
          <a:prstGeom prst="rect">
            <a:avLst/>
          </a:prstGeom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777" y="5943600"/>
            <a:ext cx="511686" cy="356450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064" y="5813907"/>
            <a:ext cx="511686" cy="356450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402" y="5846592"/>
            <a:ext cx="511686" cy="356450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628" y="3159078"/>
            <a:ext cx="511686" cy="3564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047486" y="4858097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X</a:t>
            </a:r>
          </a:p>
        </p:txBody>
      </p:sp>
      <p:sp>
        <p:nvSpPr>
          <p:cNvPr id="90" name="Rectangle 89"/>
          <p:cNvSpPr/>
          <p:nvPr/>
        </p:nvSpPr>
        <p:spPr>
          <a:xfrm>
            <a:off x="10047486" y="5281407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56</a:t>
            </a:r>
          </a:p>
        </p:txBody>
      </p:sp>
      <p:sp>
        <p:nvSpPr>
          <p:cNvPr id="6" name="Bent-Up Arrow 5"/>
          <p:cNvSpPr/>
          <p:nvPr/>
        </p:nvSpPr>
        <p:spPr>
          <a:xfrm rot="10800000">
            <a:off x="5779943" y="759330"/>
            <a:ext cx="2111520" cy="731520"/>
          </a:xfrm>
          <a:prstGeom prst="bentUp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 rot="18270838">
            <a:off x="6661398" y="1878555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Down Arrow 95"/>
          <p:cNvSpPr/>
          <p:nvPr/>
        </p:nvSpPr>
        <p:spPr>
          <a:xfrm rot="1884446">
            <a:off x="6847132" y="2587804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Down Arrow 97"/>
          <p:cNvSpPr/>
          <p:nvPr/>
        </p:nvSpPr>
        <p:spPr>
          <a:xfrm rot="18996366">
            <a:off x="7081744" y="3593688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Down Arrow 99"/>
          <p:cNvSpPr/>
          <p:nvPr/>
        </p:nvSpPr>
        <p:spPr>
          <a:xfrm rot="18996366">
            <a:off x="8039636" y="4628951"/>
            <a:ext cx="343985" cy="509491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Down Arrow 101"/>
          <p:cNvSpPr/>
          <p:nvPr/>
        </p:nvSpPr>
        <p:spPr>
          <a:xfrm>
            <a:off x="8364094" y="5523999"/>
            <a:ext cx="343985" cy="342437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Rectangle 112"/>
          <p:cNvSpPr/>
          <p:nvPr/>
        </p:nvSpPr>
        <p:spPr>
          <a:xfrm>
            <a:off x="10047486" y="3137848"/>
            <a:ext cx="1743919" cy="397397"/>
          </a:xfrm>
          <a:prstGeom prst="rect">
            <a:avLst/>
          </a:prstGeom>
          <a:solidFill>
            <a:srgbClr val="56565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Via: 13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10047486" y="3561158"/>
            <a:ext cx="1743919" cy="397397"/>
          </a:xfrm>
          <a:prstGeom prst="rect">
            <a:avLst/>
          </a:prstGeom>
          <a:solidFill>
            <a:srgbClr val="56565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Via: 24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10042449" y="5714654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16" name="Rectangle 115"/>
          <p:cNvSpPr/>
          <p:nvPr/>
        </p:nvSpPr>
        <p:spPr>
          <a:xfrm>
            <a:off x="8124879" y="523084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X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8124879" y="946394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56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8119842" y="1386603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10047486" y="3989678"/>
            <a:ext cx="1743919" cy="397397"/>
          </a:xfrm>
          <a:prstGeom prst="rect">
            <a:avLst/>
          </a:prstGeom>
          <a:solidFill>
            <a:srgbClr val="56565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Via: 35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10047486" y="4412988"/>
            <a:ext cx="1743919" cy="397397"/>
          </a:xfrm>
          <a:prstGeom prst="rect">
            <a:avLst/>
          </a:prstGeom>
          <a:solidFill>
            <a:srgbClr val="56565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Via: 46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10042449" y="1812233"/>
            <a:ext cx="1743919" cy="397397"/>
          </a:xfrm>
          <a:prstGeom prst="rect">
            <a:avLst/>
          </a:prstGeom>
          <a:solidFill>
            <a:schemeClr val="accent3">
              <a:lumMod val="2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Root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10042449" y="2235543"/>
            <a:ext cx="1743919" cy="397397"/>
          </a:xfrm>
          <a:prstGeom prst="rect">
            <a:avLst/>
          </a:prstGeom>
          <a:solidFill>
            <a:schemeClr val="accent3">
              <a:lumMod val="2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56</a:t>
            </a:r>
          </a:p>
        </p:txBody>
      </p:sp>
      <p:sp>
        <p:nvSpPr>
          <p:cNvPr id="119" name="Rectangle 107"/>
          <p:cNvSpPr txBox="1">
            <a:spLocks noChangeArrowheads="1"/>
          </p:cNvSpPr>
          <p:nvPr/>
        </p:nvSpPr>
        <p:spPr>
          <a:xfrm>
            <a:off x="439444" y="1716962"/>
            <a:ext cx="10969943" cy="1053419"/>
          </a:xfrm>
          <a:prstGeom prst="rect">
            <a:avLst/>
          </a:prstGeom>
          <a:noFill/>
          <a:ln/>
        </p:spPr>
        <p:txBody>
          <a:bodyPr vert="horz" lIns="82296" tIns="45720" rIns="82296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40000">
                      <a:srgbClr val="85F7FD"/>
                    </a:gs>
                    <a:gs pos="13000">
                      <a:srgbClr val="01BBBB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tx1"/>
                </a:solidFill>
              </a:rPr>
              <a:t>Non-</a:t>
            </a:r>
            <a:r>
              <a:rPr lang="fr-FR" dirty="0" err="1">
                <a:solidFill>
                  <a:schemeClr val="tx1"/>
                </a:solidFill>
              </a:rPr>
              <a:t>Storing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Mode </a:t>
            </a:r>
          </a:p>
          <a:p>
            <a:r>
              <a:rPr lang="fr-FR" dirty="0" err="1">
                <a:solidFill>
                  <a:schemeClr val="tx1"/>
                </a:solidFill>
              </a:rPr>
              <a:t>overhead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(RAN)</a:t>
            </a:r>
          </a:p>
          <a:p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10050468" y="2676699"/>
            <a:ext cx="1743919" cy="39739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RPI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98786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14"/>
          <p:cNvGrpSpPr>
            <a:grpSpLocks/>
          </p:cNvGrpSpPr>
          <p:nvPr/>
        </p:nvGrpSpPr>
        <p:grpSpPr bwMode="auto">
          <a:xfrm>
            <a:off x="2452688" y="203200"/>
            <a:ext cx="6569075" cy="5708650"/>
            <a:chOff x="1280346" y="201756"/>
            <a:chExt cx="5972431" cy="5537951"/>
          </a:xfrm>
        </p:grpSpPr>
        <p:sp>
          <p:nvSpPr>
            <p:cNvPr id="8209" name="TextBox 43"/>
            <p:cNvSpPr txBox="1">
              <a:spLocks noChangeArrowheads="1"/>
            </p:cNvSpPr>
            <p:nvPr/>
          </p:nvSpPr>
          <p:spPr bwMode="auto">
            <a:xfrm>
              <a:off x="3192234" y="2639863"/>
              <a:ext cx="451119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</a:p>
          </p:txBody>
        </p:sp>
        <p:sp>
          <p:nvSpPr>
            <p:cNvPr id="51215" name="TextBox 44"/>
            <p:cNvSpPr txBox="1">
              <a:spLocks noChangeArrowheads="1"/>
            </p:cNvSpPr>
            <p:nvPr/>
          </p:nvSpPr>
          <p:spPr bwMode="auto">
            <a:xfrm>
              <a:off x="4455636" y="2639625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</a:p>
          </p:txBody>
        </p:sp>
        <p:sp>
          <p:nvSpPr>
            <p:cNvPr id="51216" name="TextBox 45"/>
            <p:cNvSpPr txBox="1">
              <a:spLocks noChangeArrowheads="1"/>
            </p:cNvSpPr>
            <p:nvPr/>
          </p:nvSpPr>
          <p:spPr bwMode="auto">
            <a:xfrm>
              <a:off x="5808021" y="2614985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</a:p>
          </p:txBody>
        </p:sp>
        <p:sp>
          <p:nvSpPr>
            <p:cNvPr id="51217" name="TextBox 47"/>
            <p:cNvSpPr txBox="1">
              <a:spLocks noChangeArrowheads="1"/>
            </p:cNvSpPr>
            <p:nvPr/>
          </p:nvSpPr>
          <p:spPr bwMode="auto">
            <a:xfrm>
              <a:off x="6640812" y="3472782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25</a:t>
              </a:r>
            </a:p>
          </p:txBody>
        </p:sp>
        <p:sp>
          <p:nvSpPr>
            <p:cNvPr id="51218" name="TextBox 48"/>
            <p:cNvSpPr txBox="1">
              <a:spLocks noChangeArrowheads="1"/>
            </p:cNvSpPr>
            <p:nvPr/>
          </p:nvSpPr>
          <p:spPr bwMode="auto">
            <a:xfrm>
              <a:off x="5399563" y="3472782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</a:p>
          </p:txBody>
        </p:sp>
        <p:sp>
          <p:nvSpPr>
            <p:cNvPr id="51219" name="TextBox 49"/>
            <p:cNvSpPr txBox="1">
              <a:spLocks noChangeArrowheads="1"/>
            </p:cNvSpPr>
            <p:nvPr/>
          </p:nvSpPr>
          <p:spPr bwMode="auto">
            <a:xfrm>
              <a:off x="4050065" y="3472782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23</a:t>
              </a:r>
            </a:p>
          </p:txBody>
        </p:sp>
        <p:sp>
          <p:nvSpPr>
            <p:cNvPr id="8215" name="TextBox 50"/>
            <p:cNvSpPr txBox="1">
              <a:spLocks noChangeArrowheads="1"/>
            </p:cNvSpPr>
            <p:nvPr/>
          </p:nvSpPr>
          <p:spPr bwMode="auto">
            <a:xfrm>
              <a:off x="2566395" y="3468929"/>
              <a:ext cx="461144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22</a:t>
              </a:r>
            </a:p>
          </p:txBody>
        </p:sp>
        <p:sp>
          <p:nvSpPr>
            <p:cNvPr id="51223" name="TextBox 53"/>
            <p:cNvSpPr txBox="1">
              <a:spLocks noChangeArrowheads="1"/>
            </p:cNvSpPr>
            <p:nvPr/>
          </p:nvSpPr>
          <p:spPr bwMode="auto">
            <a:xfrm>
              <a:off x="5946579" y="4412200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35</a:t>
              </a:r>
            </a:p>
          </p:txBody>
        </p:sp>
        <p:sp>
          <p:nvSpPr>
            <p:cNvPr id="51224" name="TextBox 54"/>
            <p:cNvSpPr txBox="1">
              <a:spLocks noChangeArrowheads="1"/>
            </p:cNvSpPr>
            <p:nvPr/>
          </p:nvSpPr>
          <p:spPr bwMode="auto">
            <a:xfrm>
              <a:off x="4960795" y="4416821"/>
              <a:ext cx="458974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34</a:t>
              </a:r>
            </a:p>
          </p:txBody>
        </p:sp>
        <p:sp>
          <p:nvSpPr>
            <p:cNvPr id="51225" name="TextBox 55"/>
            <p:cNvSpPr txBox="1">
              <a:spLocks noChangeArrowheads="1"/>
            </p:cNvSpPr>
            <p:nvPr/>
          </p:nvSpPr>
          <p:spPr bwMode="auto">
            <a:xfrm>
              <a:off x="3966353" y="4416821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33</a:t>
              </a:r>
            </a:p>
          </p:txBody>
        </p:sp>
        <p:pic>
          <p:nvPicPr>
            <p:cNvPr id="8219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727" y="2349418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0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9014" y="3171665"/>
              <a:ext cx="519861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1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1291" y="2349418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2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2379" y="2349418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3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7610" y="1618531"/>
              <a:ext cx="516998" cy="373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4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0357" y="4122091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5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3623" y="4122091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6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9753" y="4122091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7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4216" y="4933430"/>
              <a:ext cx="516997" cy="37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8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4369" y="4944338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9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7635" y="4944338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0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765" y="4944338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2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9952" y="3189392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33" name="TextBox 114"/>
            <p:cNvSpPr txBox="1">
              <a:spLocks noChangeArrowheads="1"/>
            </p:cNvSpPr>
            <p:nvPr/>
          </p:nvSpPr>
          <p:spPr bwMode="auto">
            <a:xfrm>
              <a:off x="2792670" y="4434354"/>
              <a:ext cx="459713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32</a:t>
              </a:r>
            </a:p>
          </p:txBody>
        </p:sp>
        <p:sp>
          <p:nvSpPr>
            <p:cNvPr id="182" name="TextBox 115"/>
            <p:cNvSpPr txBox="1">
              <a:spLocks noChangeArrowheads="1"/>
            </p:cNvSpPr>
            <p:nvPr/>
          </p:nvSpPr>
          <p:spPr bwMode="auto">
            <a:xfrm>
              <a:off x="1797052" y="4435301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31</a:t>
              </a:r>
            </a:p>
          </p:txBody>
        </p:sp>
        <p:pic>
          <p:nvPicPr>
            <p:cNvPr id="8235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5385" y="4141181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6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1516" y="4141181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7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4217" y="4933430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8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0346" y="4933430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27" name="TextBox 112"/>
            <p:cNvSpPr txBox="1">
              <a:spLocks noChangeArrowheads="1"/>
            </p:cNvSpPr>
            <p:nvPr/>
          </p:nvSpPr>
          <p:spPr bwMode="auto">
            <a:xfrm>
              <a:off x="6349263" y="5220717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46</a:t>
              </a:r>
            </a:p>
          </p:txBody>
        </p:sp>
        <p:sp>
          <p:nvSpPr>
            <p:cNvPr id="8240" name="TextBox 113"/>
            <p:cNvSpPr txBox="1">
              <a:spLocks noChangeArrowheads="1"/>
            </p:cNvSpPr>
            <p:nvPr/>
          </p:nvSpPr>
          <p:spPr bwMode="auto">
            <a:xfrm>
              <a:off x="5260222" y="5233420"/>
              <a:ext cx="461144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45</a:t>
              </a:r>
            </a:p>
          </p:txBody>
        </p:sp>
        <p:sp>
          <p:nvSpPr>
            <p:cNvPr id="8241" name="TextBox 114"/>
            <p:cNvSpPr txBox="1">
              <a:spLocks noChangeArrowheads="1"/>
            </p:cNvSpPr>
            <p:nvPr/>
          </p:nvSpPr>
          <p:spPr bwMode="auto">
            <a:xfrm>
              <a:off x="4274920" y="5237512"/>
              <a:ext cx="459712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</a:p>
          </p:txBody>
        </p:sp>
        <p:sp>
          <p:nvSpPr>
            <p:cNvPr id="51230" name="TextBox 115"/>
            <p:cNvSpPr txBox="1">
              <a:spLocks noChangeArrowheads="1"/>
            </p:cNvSpPr>
            <p:nvPr/>
          </p:nvSpPr>
          <p:spPr bwMode="auto">
            <a:xfrm>
              <a:off x="3279336" y="5237657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43</a:t>
              </a:r>
            </a:p>
          </p:txBody>
        </p:sp>
        <p:sp>
          <p:nvSpPr>
            <p:cNvPr id="8243" name="TextBox 114"/>
            <p:cNvSpPr txBox="1">
              <a:spLocks noChangeArrowheads="1"/>
            </p:cNvSpPr>
            <p:nvPr/>
          </p:nvSpPr>
          <p:spPr bwMode="auto">
            <a:xfrm>
              <a:off x="2321502" y="5226603"/>
              <a:ext cx="459712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</a:p>
          </p:txBody>
        </p:sp>
        <p:sp>
          <p:nvSpPr>
            <p:cNvPr id="186" name="TextBox 115"/>
            <p:cNvSpPr txBox="1">
              <a:spLocks noChangeArrowheads="1"/>
            </p:cNvSpPr>
            <p:nvPr/>
          </p:nvSpPr>
          <p:spPr bwMode="auto">
            <a:xfrm>
              <a:off x="1326532" y="5226877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41</a:t>
              </a:r>
            </a:p>
          </p:txBody>
        </p:sp>
        <p:cxnSp>
          <p:nvCxnSpPr>
            <p:cNvPr id="3" name="Straight Connector 2"/>
            <p:cNvCxnSpPr>
              <a:cxnSpLocks noChangeShapeType="1"/>
              <a:endCxn id="8219" idx="0"/>
            </p:cNvCxnSpPr>
            <p:nvPr/>
          </p:nvCxnSpPr>
          <p:spPr bwMode="auto">
            <a:xfrm flipH="1">
              <a:off x="3419337" y="1992812"/>
              <a:ext cx="1036299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" name="Straight Connector 67"/>
            <p:cNvCxnSpPr>
              <a:cxnSpLocks noChangeShapeType="1"/>
              <a:endCxn id="8222" idx="0"/>
            </p:cNvCxnSpPr>
            <p:nvPr/>
          </p:nvCxnSpPr>
          <p:spPr bwMode="auto">
            <a:xfrm>
              <a:off x="4435429" y="1992812"/>
              <a:ext cx="223714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" name="Straight Connector 70"/>
            <p:cNvCxnSpPr>
              <a:cxnSpLocks noChangeShapeType="1"/>
              <a:endCxn id="8221" idx="0"/>
            </p:cNvCxnSpPr>
            <p:nvPr/>
          </p:nvCxnSpPr>
          <p:spPr bwMode="auto">
            <a:xfrm>
              <a:off x="4426769" y="1992812"/>
              <a:ext cx="1522696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" name="Straight Connector 72"/>
            <p:cNvCxnSpPr>
              <a:cxnSpLocks noChangeShapeType="1"/>
            </p:cNvCxnSpPr>
            <p:nvPr/>
          </p:nvCxnSpPr>
          <p:spPr bwMode="auto">
            <a:xfrm flipH="1">
              <a:off x="4275222" y="2639625"/>
              <a:ext cx="383921" cy="5497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5" name="Straight Connector 74"/>
            <p:cNvCxnSpPr>
              <a:cxnSpLocks noChangeShapeType="1"/>
            </p:cNvCxnSpPr>
            <p:nvPr/>
          </p:nvCxnSpPr>
          <p:spPr bwMode="auto">
            <a:xfrm flipH="1">
              <a:off x="5691112" y="2685826"/>
              <a:ext cx="258354" cy="5035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" name="Straight Connector 76"/>
            <p:cNvCxnSpPr>
              <a:cxnSpLocks noChangeShapeType="1"/>
            </p:cNvCxnSpPr>
            <p:nvPr/>
          </p:nvCxnSpPr>
          <p:spPr bwMode="auto">
            <a:xfrm>
              <a:off x="5984105" y="2708926"/>
              <a:ext cx="827018" cy="4804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9" name="Straight Connector 78"/>
            <p:cNvCxnSpPr>
              <a:cxnSpLocks noChangeShapeType="1"/>
            </p:cNvCxnSpPr>
            <p:nvPr/>
          </p:nvCxnSpPr>
          <p:spPr bwMode="auto">
            <a:xfrm flipH="1">
              <a:off x="3028199" y="2708926"/>
              <a:ext cx="360828" cy="4804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" name="Straight Connector 82"/>
            <p:cNvCxnSpPr>
              <a:cxnSpLocks noChangeShapeType="1"/>
            </p:cNvCxnSpPr>
            <p:nvPr/>
          </p:nvCxnSpPr>
          <p:spPr bwMode="auto">
            <a:xfrm>
              <a:off x="2969023" y="3491262"/>
              <a:ext cx="0" cy="753076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" name="Straight Connector 84"/>
            <p:cNvCxnSpPr>
              <a:cxnSpLocks noChangeShapeType="1"/>
            </p:cNvCxnSpPr>
            <p:nvPr/>
          </p:nvCxnSpPr>
          <p:spPr bwMode="auto">
            <a:xfrm flipH="1">
              <a:off x="1991900" y="3491262"/>
              <a:ext cx="968463" cy="649893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Straight Connector 86"/>
            <p:cNvCxnSpPr>
              <a:cxnSpLocks noChangeShapeType="1"/>
            </p:cNvCxnSpPr>
            <p:nvPr/>
          </p:nvCxnSpPr>
          <p:spPr bwMode="auto">
            <a:xfrm>
              <a:off x="4341614" y="3515902"/>
              <a:ext cx="851555" cy="60677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" name="Straight Connector 88"/>
            <p:cNvCxnSpPr>
              <a:cxnSpLocks noChangeShapeType="1"/>
            </p:cNvCxnSpPr>
            <p:nvPr/>
          </p:nvCxnSpPr>
          <p:spPr bwMode="auto">
            <a:xfrm>
              <a:off x="5618946" y="3542083"/>
              <a:ext cx="515263" cy="59907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Straight Connector 90"/>
            <p:cNvCxnSpPr>
              <a:cxnSpLocks noChangeShapeType="1"/>
            </p:cNvCxnSpPr>
            <p:nvPr/>
          </p:nvCxnSpPr>
          <p:spPr bwMode="auto">
            <a:xfrm>
              <a:off x="6225138" y="4459942"/>
              <a:ext cx="382479" cy="485109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Straight Connector 92"/>
            <p:cNvCxnSpPr>
              <a:cxnSpLocks noChangeShapeType="1"/>
            </p:cNvCxnSpPr>
            <p:nvPr/>
          </p:nvCxnSpPr>
          <p:spPr bwMode="auto">
            <a:xfrm flipH="1">
              <a:off x="5499152" y="4452241"/>
              <a:ext cx="672584" cy="55595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5" name="Straight Connector 94"/>
            <p:cNvCxnSpPr>
              <a:cxnSpLocks noChangeShapeType="1"/>
            </p:cNvCxnSpPr>
            <p:nvPr/>
          </p:nvCxnSpPr>
          <p:spPr bwMode="auto">
            <a:xfrm flipH="1">
              <a:off x="4510481" y="4412200"/>
              <a:ext cx="694234" cy="59599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Straight Connector 96"/>
            <p:cNvCxnSpPr>
              <a:cxnSpLocks noChangeShapeType="1"/>
            </p:cNvCxnSpPr>
            <p:nvPr/>
          </p:nvCxnSpPr>
          <p:spPr bwMode="auto">
            <a:xfrm flipH="1">
              <a:off x="3500162" y="4435301"/>
              <a:ext cx="635058" cy="50975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Straight Connector 98"/>
            <p:cNvCxnSpPr>
              <a:cxnSpLocks noChangeShapeType="1"/>
            </p:cNvCxnSpPr>
            <p:nvPr/>
          </p:nvCxnSpPr>
          <p:spPr bwMode="auto">
            <a:xfrm flipH="1">
              <a:off x="2566339" y="4481502"/>
              <a:ext cx="421448" cy="5266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1" name="Straight Connector 100"/>
            <p:cNvCxnSpPr>
              <a:cxnSpLocks noChangeShapeType="1"/>
            </p:cNvCxnSpPr>
            <p:nvPr/>
          </p:nvCxnSpPr>
          <p:spPr bwMode="auto">
            <a:xfrm flipH="1">
              <a:off x="1561793" y="4435301"/>
              <a:ext cx="402684" cy="5728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Straight Connector 24"/>
            <p:cNvCxnSpPr>
              <a:cxnSpLocks noChangeShapeType="1"/>
            </p:cNvCxnSpPr>
            <p:nvPr/>
          </p:nvCxnSpPr>
          <p:spPr bwMode="auto">
            <a:xfrm flipV="1">
              <a:off x="4455636" y="994872"/>
              <a:ext cx="0" cy="62371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5" name="Straight Connector 104"/>
            <p:cNvCxnSpPr>
              <a:cxnSpLocks noChangeShapeType="1"/>
            </p:cNvCxnSpPr>
            <p:nvPr/>
          </p:nvCxnSpPr>
          <p:spPr bwMode="auto">
            <a:xfrm flipH="1">
              <a:off x="2566339" y="994872"/>
              <a:ext cx="468643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64" name="TextBox 198"/>
            <p:cNvSpPr txBox="1">
              <a:spLocks noChangeArrowheads="1"/>
            </p:cNvSpPr>
            <p:nvPr/>
          </p:nvSpPr>
          <p:spPr bwMode="auto">
            <a:xfrm>
              <a:off x="4801670" y="1394688"/>
              <a:ext cx="1237356" cy="298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DAG Root</a:t>
              </a:r>
            </a:p>
          </p:txBody>
        </p:sp>
        <p:pic>
          <p:nvPicPr>
            <p:cNvPr id="8265" name="Picture 107" descr="Device_server_3156_RGB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765" y="201756"/>
              <a:ext cx="481194" cy="530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4" name="Straight Connector 83"/>
            <p:cNvCxnSpPr>
              <a:cxnSpLocks noChangeShapeType="1"/>
              <a:stCxn id="186" idx="0"/>
            </p:cNvCxnSpPr>
            <p:nvPr/>
          </p:nvCxnSpPr>
          <p:spPr bwMode="auto">
            <a:xfrm flipH="1">
              <a:off x="1531483" y="5226877"/>
              <a:ext cx="25258" cy="51283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6" name="Straight Connector 85"/>
            <p:cNvCxnSpPr>
              <a:cxnSpLocks noChangeShapeType="1"/>
            </p:cNvCxnSpPr>
            <p:nvPr/>
          </p:nvCxnSpPr>
          <p:spPr bwMode="auto">
            <a:xfrm>
              <a:off x="2424894" y="5229957"/>
              <a:ext cx="0" cy="4188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8" name="Straight Connector 87"/>
            <p:cNvCxnSpPr>
              <a:cxnSpLocks noChangeShapeType="1"/>
            </p:cNvCxnSpPr>
            <p:nvPr/>
          </p:nvCxnSpPr>
          <p:spPr bwMode="auto">
            <a:xfrm flipH="1">
              <a:off x="3250469" y="5229957"/>
              <a:ext cx="109692" cy="42196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69" name="TextBox 198"/>
            <p:cNvSpPr txBox="1">
              <a:spLocks noChangeArrowheads="1"/>
            </p:cNvSpPr>
            <p:nvPr/>
          </p:nvSpPr>
          <p:spPr bwMode="auto">
            <a:xfrm>
              <a:off x="3715677" y="211103"/>
              <a:ext cx="12373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Application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Server D</a:t>
              </a:r>
            </a:p>
          </p:txBody>
        </p:sp>
      </p:grpSp>
      <p:cxnSp>
        <p:nvCxnSpPr>
          <p:cNvPr id="92" name="Straight Connector 91"/>
          <p:cNvCxnSpPr>
            <a:cxnSpLocks noChangeShapeType="1"/>
            <a:stCxn id="8232" idx="2"/>
            <a:endCxn id="8226" idx="0"/>
          </p:cNvCxnSpPr>
          <p:nvPr/>
        </p:nvCxnSpPr>
        <p:spPr bwMode="auto">
          <a:xfrm flipH="1">
            <a:off x="5640388" y="3665538"/>
            <a:ext cx="87313" cy="57785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196" name="Picture 1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26" y="4264025"/>
            <a:ext cx="568325" cy="382588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TextBox 112"/>
          <p:cNvSpPr txBox="1">
            <a:spLocks noChangeArrowheads="1"/>
          </p:cNvSpPr>
          <p:nvPr/>
        </p:nvSpPr>
        <p:spPr bwMode="auto">
          <a:xfrm>
            <a:off x="2451100" y="6369051"/>
            <a:ext cx="5064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51</a:t>
            </a:r>
          </a:p>
        </p:txBody>
      </p:sp>
      <p:sp>
        <p:nvSpPr>
          <p:cNvPr id="106" name="TextBox 112"/>
          <p:cNvSpPr txBox="1">
            <a:spLocks noChangeArrowheads="1"/>
          </p:cNvSpPr>
          <p:nvPr/>
        </p:nvSpPr>
        <p:spPr bwMode="auto">
          <a:xfrm>
            <a:off x="3457575" y="6294439"/>
            <a:ext cx="508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52</a:t>
            </a:r>
          </a:p>
        </p:txBody>
      </p:sp>
      <p:sp>
        <p:nvSpPr>
          <p:cNvPr id="107" name="TextBox 112"/>
          <p:cNvSpPr txBox="1">
            <a:spLocks noChangeArrowheads="1"/>
          </p:cNvSpPr>
          <p:nvPr/>
        </p:nvSpPr>
        <p:spPr bwMode="auto">
          <a:xfrm>
            <a:off x="4367212" y="6334126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53</a:t>
            </a:r>
          </a:p>
        </p:txBody>
      </p:sp>
      <p:sp>
        <p:nvSpPr>
          <p:cNvPr id="181" name="TextBox 112"/>
          <p:cNvSpPr txBox="1">
            <a:spLocks noChangeArrowheads="1"/>
          </p:cNvSpPr>
          <p:nvPr/>
        </p:nvSpPr>
        <p:spPr bwMode="auto">
          <a:xfrm>
            <a:off x="6794501" y="6325802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55</a:t>
            </a:r>
          </a:p>
        </p:txBody>
      </p:sp>
      <p:cxnSp>
        <p:nvCxnSpPr>
          <p:cNvPr id="183" name="Straight Connector 182"/>
          <p:cNvCxnSpPr>
            <a:cxnSpLocks noChangeShapeType="1"/>
          </p:cNvCxnSpPr>
          <p:nvPr/>
        </p:nvCxnSpPr>
        <p:spPr bwMode="auto">
          <a:xfrm>
            <a:off x="7012018" y="5463051"/>
            <a:ext cx="0" cy="5207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206" name="Picture 1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6" y="3235325"/>
            <a:ext cx="573087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1" name="Straight Connector 80"/>
          <p:cNvCxnSpPr>
            <a:cxnSpLocks noChangeShapeType="1"/>
          </p:cNvCxnSpPr>
          <p:nvPr/>
        </p:nvCxnSpPr>
        <p:spPr bwMode="auto">
          <a:xfrm>
            <a:off x="8191500" y="5394325"/>
            <a:ext cx="0" cy="5207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" name="TextBox 112"/>
          <p:cNvSpPr txBox="1">
            <a:spLocks noChangeArrowheads="1"/>
          </p:cNvSpPr>
          <p:nvPr/>
        </p:nvSpPr>
        <p:spPr bwMode="auto">
          <a:xfrm>
            <a:off x="8056562" y="6337301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</p:txBody>
      </p:sp>
      <p:pic>
        <p:nvPicPr>
          <p:cNvPr id="103" name="Picture 10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909" y="5814475"/>
            <a:ext cx="511686" cy="356450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838" y="5847347"/>
            <a:ext cx="511686" cy="359895"/>
          </a:xfrm>
          <a:prstGeom prst="rect">
            <a:avLst/>
          </a:prstGeom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777" y="5943600"/>
            <a:ext cx="511686" cy="356450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064" y="5813907"/>
            <a:ext cx="511686" cy="356450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402" y="5846592"/>
            <a:ext cx="511686" cy="356450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628" y="3159078"/>
            <a:ext cx="511686" cy="356450"/>
          </a:xfrm>
          <a:prstGeom prst="rect">
            <a:avLst/>
          </a:prstGeom>
        </p:spPr>
      </p:pic>
      <p:sp>
        <p:nvSpPr>
          <p:cNvPr id="98" name="Down Arrow 97"/>
          <p:cNvSpPr/>
          <p:nvPr/>
        </p:nvSpPr>
        <p:spPr>
          <a:xfrm>
            <a:off x="4517152" y="3549414"/>
            <a:ext cx="337529" cy="660852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Down Arrow 99"/>
          <p:cNvSpPr/>
          <p:nvPr/>
        </p:nvSpPr>
        <p:spPr>
          <a:xfrm rot="2315815">
            <a:off x="4112719" y="4758494"/>
            <a:ext cx="343985" cy="509491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Down Arrow 101"/>
          <p:cNvSpPr/>
          <p:nvPr/>
        </p:nvSpPr>
        <p:spPr>
          <a:xfrm>
            <a:off x="3855626" y="5656989"/>
            <a:ext cx="343985" cy="342437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9" name="Rectangle 107"/>
          <p:cNvSpPr txBox="1">
            <a:spLocks noChangeArrowheads="1"/>
          </p:cNvSpPr>
          <p:nvPr/>
        </p:nvSpPr>
        <p:spPr>
          <a:xfrm>
            <a:off x="198439" y="699047"/>
            <a:ext cx="10969943" cy="1053419"/>
          </a:xfrm>
          <a:prstGeom prst="rect">
            <a:avLst/>
          </a:prstGeom>
          <a:noFill/>
          <a:ln/>
        </p:spPr>
        <p:txBody>
          <a:bodyPr vert="horz" lIns="82296" tIns="45720" rIns="82296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40000">
                      <a:srgbClr val="85F7FD"/>
                    </a:gs>
                    <a:gs pos="13000">
                      <a:srgbClr val="01BBBB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>
                <a:solidFill>
                  <a:schemeClr val="tx1"/>
                </a:solidFill>
              </a:rPr>
              <a:t>Storing</a:t>
            </a:r>
            <a:r>
              <a:rPr lang="fr-FR" dirty="0">
                <a:solidFill>
                  <a:schemeClr val="tx1"/>
                </a:solidFill>
              </a:rPr>
              <a:t>-Mode</a:t>
            </a:r>
          </a:p>
          <a:p>
            <a:r>
              <a:rPr lang="fr-FR" dirty="0">
                <a:solidFill>
                  <a:schemeClr val="tx1"/>
                </a:solidFill>
              </a:rPr>
              <a:t>Routing stretch</a:t>
            </a:r>
          </a:p>
          <a:p>
            <a:r>
              <a:rPr lang="fr-FR" dirty="0">
                <a:solidFill>
                  <a:schemeClr val="tx1"/>
                </a:solidFill>
              </a:rPr>
              <a:t>(RAN)</a:t>
            </a:r>
          </a:p>
        </p:txBody>
      </p:sp>
      <p:sp>
        <p:nvSpPr>
          <p:cNvPr id="128" name="Rectangle 127"/>
          <p:cNvSpPr/>
          <p:nvPr/>
        </p:nvSpPr>
        <p:spPr>
          <a:xfrm>
            <a:off x="1481861" y="1852857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51</a:t>
            </a:r>
          </a:p>
        </p:txBody>
      </p:sp>
      <p:sp>
        <p:nvSpPr>
          <p:cNvPr id="129" name="Rectangle 128"/>
          <p:cNvSpPr/>
          <p:nvPr/>
        </p:nvSpPr>
        <p:spPr>
          <a:xfrm>
            <a:off x="1481861" y="2276167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Root</a:t>
            </a:r>
          </a:p>
        </p:txBody>
      </p:sp>
      <p:sp>
        <p:nvSpPr>
          <p:cNvPr id="130" name="Rectangle 129"/>
          <p:cNvSpPr/>
          <p:nvPr/>
        </p:nvSpPr>
        <p:spPr>
          <a:xfrm>
            <a:off x="1476824" y="3139886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35" name="Down Arrow 134"/>
          <p:cNvSpPr/>
          <p:nvPr/>
        </p:nvSpPr>
        <p:spPr>
          <a:xfrm rot="12951929">
            <a:off x="2517609" y="4351305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6" name="Down Arrow 135"/>
          <p:cNvSpPr/>
          <p:nvPr/>
        </p:nvSpPr>
        <p:spPr>
          <a:xfrm rot="14076747">
            <a:off x="3423424" y="3434244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Down Arrow 138"/>
          <p:cNvSpPr/>
          <p:nvPr/>
        </p:nvSpPr>
        <p:spPr>
          <a:xfrm rot="10989191">
            <a:off x="2304543" y="5445130"/>
            <a:ext cx="343985" cy="342437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204B5BAA-81E6-4610-816A-3F10B7D58CA4}"/>
              </a:ext>
            </a:extLst>
          </p:cNvPr>
          <p:cNvSpPr/>
          <p:nvPr/>
        </p:nvSpPr>
        <p:spPr>
          <a:xfrm>
            <a:off x="1473578" y="2701789"/>
            <a:ext cx="1743919" cy="39739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RPI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977214C-99DE-4362-8528-2E676826A710}"/>
              </a:ext>
            </a:extLst>
          </p:cNvPr>
          <p:cNvSpPr txBox="1"/>
          <p:nvPr/>
        </p:nvSpPr>
        <p:spPr>
          <a:xfrm>
            <a:off x="9781580" y="640221"/>
            <a:ext cx="22093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4E3622"/>
                </a:solidFill>
              </a:rPr>
              <a:t>Same</a:t>
            </a:r>
            <a:r>
              <a:rPr lang="fr-FR" dirty="0">
                <a:solidFill>
                  <a:srgbClr val="4E3622"/>
                </a:solidFill>
              </a:rPr>
              <a:t> </a:t>
            </a:r>
            <a:r>
              <a:rPr lang="fr-FR" dirty="0" err="1">
                <a:solidFill>
                  <a:srgbClr val="4E3622"/>
                </a:solidFill>
              </a:rPr>
              <a:t>packet</a:t>
            </a:r>
            <a:r>
              <a:rPr lang="fr-FR" dirty="0">
                <a:solidFill>
                  <a:srgbClr val="4E3622"/>
                </a:solidFill>
              </a:rPr>
              <a:t> format </a:t>
            </a:r>
            <a:r>
              <a:rPr lang="fr-FR" dirty="0" err="1">
                <a:solidFill>
                  <a:srgbClr val="4E3622"/>
                </a:solidFill>
              </a:rPr>
              <a:t>from</a:t>
            </a:r>
            <a:r>
              <a:rPr lang="fr-FR" dirty="0">
                <a:solidFill>
                  <a:srgbClr val="4E3622"/>
                </a:solidFill>
              </a:rPr>
              <a:t> RAL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rgbClr val="4E3622"/>
                </a:solidFill>
              </a:rPr>
              <a:t>Other</a:t>
            </a:r>
            <a:r>
              <a:rPr lang="fr-FR" dirty="0">
                <a:solidFill>
                  <a:srgbClr val="4E3622"/>
                </a:solidFill>
              </a:rPr>
              <a:t> RAL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4E3622"/>
                </a:solidFill>
              </a:rPr>
              <a:t>Root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4E3622"/>
                </a:solidFill>
              </a:rPr>
              <a:t>The Internet</a:t>
            </a:r>
          </a:p>
          <a:p>
            <a:r>
              <a:rPr lang="fr-FR" dirty="0">
                <a:solidFill>
                  <a:srgbClr val="4E3622"/>
                </a:solidFill>
              </a:rPr>
              <a:t>Due to RPI option type </a:t>
            </a:r>
            <a:r>
              <a:rPr lang="fr-FR" dirty="0" err="1">
                <a:solidFill>
                  <a:srgbClr val="4E3622"/>
                </a:solidFill>
              </a:rPr>
              <a:t>now</a:t>
            </a:r>
            <a:r>
              <a:rPr lang="fr-FR" dirty="0">
                <a:solidFill>
                  <a:srgbClr val="4E3622"/>
                </a:solidFill>
              </a:rPr>
              <a:t> 0x23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57166B4-DE1A-4450-AF90-69329887224E}"/>
              </a:ext>
            </a:extLst>
          </p:cNvPr>
          <p:cNvSpPr/>
          <p:nvPr/>
        </p:nvSpPr>
        <p:spPr>
          <a:xfrm>
            <a:off x="7480716" y="92683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51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3CF738FB-874B-4492-B1EA-6D534F7B32DF}"/>
              </a:ext>
            </a:extLst>
          </p:cNvPr>
          <p:cNvSpPr/>
          <p:nvPr/>
        </p:nvSpPr>
        <p:spPr>
          <a:xfrm>
            <a:off x="7480716" y="515993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Internet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9B6FCF01-4431-4136-A66D-370DB197701B}"/>
              </a:ext>
            </a:extLst>
          </p:cNvPr>
          <p:cNvSpPr/>
          <p:nvPr/>
        </p:nvSpPr>
        <p:spPr>
          <a:xfrm>
            <a:off x="7475679" y="1379712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FC8EC906-427B-4108-A5E7-EC1DDE4426A2}"/>
              </a:ext>
            </a:extLst>
          </p:cNvPr>
          <p:cNvSpPr/>
          <p:nvPr/>
        </p:nvSpPr>
        <p:spPr>
          <a:xfrm>
            <a:off x="7472433" y="941615"/>
            <a:ext cx="1743919" cy="39739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RPI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7CAEAD39-EB94-421A-9C45-AFD1A9084F3C}"/>
              </a:ext>
            </a:extLst>
          </p:cNvPr>
          <p:cNvSpPr/>
          <p:nvPr/>
        </p:nvSpPr>
        <p:spPr>
          <a:xfrm>
            <a:off x="160701" y="4759145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51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35C0436B-6FB4-4B35-9B4B-F442CE7D1425}"/>
              </a:ext>
            </a:extLst>
          </p:cNvPr>
          <p:cNvSpPr/>
          <p:nvPr/>
        </p:nvSpPr>
        <p:spPr>
          <a:xfrm>
            <a:off x="160701" y="5182455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52</a:t>
            </a: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B00F375F-54AD-4F2F-AC2C-B7EB5E9935A7}"/>
              </a:ext>
            </a:extLst>
          </p:cNvPr>
          <p:cNvSpPr/>
          <p:nvPr/>
        </p:nvSpPr>
        <p:spPr>
          <a:xfrm>
            <a:off x="155664" y="6046174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186F115C-298D-46B3-86AB-125F1ED300C8}"/>
              </a:ext>
            </a:extLst>
          </p:cNvPr>
          <p:cNvSpPr/>
          <p:nvPr/>
        </p:nvSpPr>
        <p:spPr>
          <a:xfrm>
            <a:off x="152418" y="5608077"/>
            <a:ext cx="1743919" cy="39739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RPI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6B679E15-E0E2-4F9F-B4A3-C524CB6AA402}"/>
              </a:ext>
            </a:extLst>
          </p:cNvPr>
          <p:cNvSpPr/>
          <p:nvPr/>
        </p:nvSpPr>
        <p:spPr>
          <a:xfrm>
            <a:off x="9041400" y="4524218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Root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7888D9E1-7469-481F-8AC5-58D7A9CBAF3B}"/>
              </a:ext>
            </a:extLst>
          </p:cNvPr>
          <p:cNvSpPr/>
          <p:nvPr/>
        </p:nvSpPr>
        <p:spPr>
          <a:xfrm>
            <a:off x="9041400" y="4947528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56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C4AA4A69-CF19-4B54-B76E-4A0706A89DCB}"/>
              </a:ext>
            </a:extLst>
          </p:cNvPr>
          <p:cNvSpPr/>
          <p:nvPr/>
        </p:nvSpPr>
        <p:spPr>
          <a:xfrm>
            <a:off x="9036363" y="5811247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05D814E0-FB4A-4AEC-8D61-1A6EB4AA7F1C}"/>
              </a:ext>
            </a:extLst>
          </p:cNvPr>
          <p:cNvSpPr/>
          <p:nvPr/>
        </p:nvSpPr>
        <p:spPr>
          <a:xfrm>
            <a:off x="9033117" y="5373150"/>
            <a:ext cx="1743919" cy="39739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RPI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74351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14"/>
          <p:cNvGrpSpPr>
            <a:grpSpLocks/>
          </p:cNvGrpSpPr>
          <p:nvPr/>
        </p:nvGrpSpPr>
        <p:grpSpPr bwMode="auto">
          <a:xfrm>
            <a:off x="2452688" y="203200"/>
            <a:ext cx="6569075" cy="5708650"/>
            <a:chOff x="1280346" y="201756"/>
            <a:chExt cx="5972431" cy="5537951"/>
          </a:xfrm>
        </p:grpSpPr>
        <p:sp>
          <p:nvSpPr>
            <p:cNvPr id="8209" name="TextBox 43"/>
            <p:cNvSpPr txBox="1">
              <a:spLocks noChangeArrowheads="1"/>
            </p:cNvSpPr>
            <p:nvPr/>
          </p:nvSpPr>
          <p:spPr bwMode="auto">
            <a:xfrm>
              <a:off x="3192234" y="2639863"/>
              <a:ext cx="451119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</a:p>
          </p:txBody>
        </p:sp>
        <p:sp>
          <p:nvSpPr>
            <p:cNvPr id="51215" name="TextBox 44"/>
            <p:cNvSpPr txBox="1">
              <a:spLocks noChangeArrowheads="1"/>
            </p:cNvSpPr>
            <p:nvPr/>
          </p:nvSpPr>
          <p:spPr bwMode="auto">
            <a:xfrm>
              <a:off x="4455636" y="2639625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</a:p>
          </p:txBody>
        </p:sp>
        <p:sp>
          <p:nvSpPr>
            <p:cNvPr id="51216" name="TextBox 45"/>
            <p:cNvSpPr txBox="1">
              <a:spLocks noChangeArrowheads="1"/>
            </p:cNvSpPr>
            <p:nvPr/>
          </p:nvSpPr>
          <p:spPr bwMode="auto">
            <a:xfrm>
              <a:off x="5808021" y="2614985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</a:p>
          </p:txBody>
        </p:sp>
        <p:sp>
          <p:nvSpPr>
            <p:cNvPr id="51217" name="TextBox 47"/>
            <p:cNvSpPr txBox="1">
              <a:spLocks noChangeArrowheads="1"/>
            </p:cNvSpPr>
            <p:nvPr/>
          </p:nvSpPr>
          <p:spPr bwMode="auto">
            <a:xfrm>
              <a:off x="6640812" y="3472782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25</a:t>
              </a:r>
            </a:p>
          </p:txBody>
        </p:sp>
        <p:sp>
          <p:nvSpPr>
            <p:cNvPr id="51218" name="TextBox 48"/>
            <p:cNvSpPr txBox="1">
              <a:spLocks noChangeArrowheads="1"/>
            </p:cNvSpPr>
            <p:nvPr/>
          </p:nvSpPr>
          <p:spPr bwMode="auto">
            <a:xfrm>
              <a:off x="5399563" y="3472782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</a:p>
          </p:txBody>
        </p:sp>
        <p:sp>
          <p:nvSpPr>
            <p:cNvPr id="51219" name="TextBox 49"/>
            <p:cNvSpPr txBox="1">
              <a:spLocks noChangeArrowheads="1"/>
            </p:cNvSpPr>
            <p:nvPr/>
          </p:nvSpPr>
          <p:spPr bwMode="auto">
            <a:xfrm>
              <a:off x="4050065" y="3472782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23</a:t>
              </a:r>
            </a:p>
          </p:txBody>
        </p:sp>
        <p:sp>
          <p:nvSpPr>
            <p:cNvPr id="8215" name="TextBox 50"/>
            <p:cNvSpPr txBox="1">
              <a:spLocks noChangeArrowheads="1"/>
            </p:cNvSpPr>
            <p:nvPr/>
          </p:nvSpPr>
          <p:spPr bwMode="auto">
            <a:xfrm>
              <a:off x="2566395" y="3468929"/>
              <a:ext cx="461144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22</a:t>
              </a:r>
            </a:p>
          </p:txBody>
        </p:sp>
        <p:sp>
          <p:nvSpPr>
            <p:cNvPr id="51223" name="TextBox 53"/>
            <p:cNvSpPr txBox="1">
              <a:spLocks noChangeArrowheads="1"/>
            </p:cNvSpPr>
            <p:nvPr/>
          </p:nvSpPr>
          <p:spPr bwMode="auto">
            <a:xfrm>
              <a:off x="5946579" y="4412200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35</a:t>
              </a:r>
            </a:p>
          </p:txBody>
        </p:sp>
        <p:sp>
          <p:nvSpPr>
            <p:cNvPr id="51224" name="TextBox 54"/>
            <p:cNvSpPr txBox="1">
              <a:spLocks noChangeArrowheads="1"/>
            </p:cNvSpPr>
            <p:nvPr/>
          </p:nvSpPr>
          <p:spPr bwMode="auto">
            <a:xfrm>
              <a:off x="4960795" y="4416821"/>
              <a:ext cx="458974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34</a:t>
              </a:r>
            </a:p>
          </p:txBody>
        </p:sp>
        <p:sp>
          <p:nvSpPr>
            <p:cNvPr id="51225" name="TextBox 55"/>
            <p:cNvSpPr txBox="1">
              <a:spLocks noChangeArrowheads="1"/>
            </p:cNvSpPr>
            <p:nvPr/>
          </p:nvSpPr>
          <p:spPr bwMode="auto">
            <a:xfrm>
              <a:off x="3966353" y="4416821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33</a:t>
              </a:r>
            </a:p>
          </p:txBody>
        </p:sp>
        <p:pic>
          <p:nvPicPr>
            <p:cNvPr id="8219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727" y="2349418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0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9014" y="3171665"/>
              <a:ext cx="519861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1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1291" y="2349418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2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2379" y="2349418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3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7610" y="1618531"/>
              <a:ext cx="516998" cy="373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4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0357" y="4122091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5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3623" y="4122091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6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9753" y="4122091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7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4216" y="4933430"/>
              <a:ext cx="516997" cy="37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8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4369" y="4944338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9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7635" y="4944338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0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765" y="4944338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2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9952" y="3189392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33" name="TextBox 114"/>
            <p:cNvSpPr txBox="1">
              <a:spLocks noChangeArrowheads="1"/>
            </p:cNvSpPr>
            <p:nvPr/>
          </p:nvSpPr>
          <p:spPr bwMode="auto">
            <a:xfrm>
              <a:off x="2792670" y="4434354"/>
              <a:ext cx="459713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32</a:t>
              </a:r>
            </a:p>
          </p:txBody>
        </p:sp>
        <p:sp>
          <p:nvSpPr>
            <p:cNvPr id="182" name="TextBox 115"/>
            <p:cNvSpPr txBox="1">
              <a:spLocks noChangeArrowheads="1"/>
            </p:cNvSpPr>
            <p:nvPr/>
          </p:nvSpPr>
          <p:spPr bwMode="auto">
            <a:xfrm>
              <a:off x="1797052" y="4435301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31</a:t>
              </a:r>
            </a:p>
          </p:txBody>
        </p:sp>
        <p:pic>
          <p:nvPicPr>
            <p:cNvPr id="8235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5385" y="4141181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6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1516" y="4141181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7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4217" y="4933430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8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0346" y="4933430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27" name="TextBox 112"/>
            <p:cNvSpPr txBox="1">
              <a:spLocks noChangeArrowheads="1"/>
            </p:cNvSpPr>
            <p:nvPr/>
          </p:nvSpPr>
          <p:spPr bwMode="auto">
            <a:xfrm>
              <a:off x="6349263" y="5220717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46</a:t>
              </a:r>
            </a:p>
          </p:txBody>
        </p:sp>
        <p:sp>
          <p:nvSpPr>
            <p:cNvPr id="8240" name="TextBox 113"/>
            <p:cNvSpPr txBox="1">
              <a:spLocks noChangeArrowheads="1"/>
            </p:cNvSpPr>
            <p:nvPr/>
          </p:nvSpPr>
          <p:spPr bwMode="auto">
            <a:xfrm>
              <a:off x="5260222" y="5233420"/>
              <a:ext cx="461144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45</a:t>
              </a:r>
            </a:p>
          </p:txBody>
        </p:sp>
        <p:sp>
          <p:nvSpPr>
            <p:cNvPr id="8241" name="TextBox 114"/>
            <p:cNvSpPr txBox="1">
              <a:spLocks noChangeArrowheads="1"/>
            </p:cNvSpPr>
            <p:nvPr/>
          </p:nvSpPr>
          <p:spPr bwMode="auto">
            <a:xfrm>
              <a:off x="4274920" y="5237512"/>
              <a:ext cx="459712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</a:p>
          </p:txBody>
        </p:sp>
        <p:sp>
          <p:nvSpPr>
            <p:cNvPr id="51230" name="TextBox 115"/>
            <p:cNvSpPr txBox="1">
              <a:spLocks noChangeArrowheads="1"/>
            </p:cNvSpPr>
            <p:nvPr/>
          </p:nvSpPr>
          <p:spPr bwMode="auto">
            <a:xfrm>
              <a:off x="3279336" y="5237657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43</a:t>
              </a:r>
            </a:p>
          </p:txBody>
        </p:sp>
        <p:sp>
          <p:nvSpPr>
            <p:cNvPr id="8243" name="TextBox 114"/>
            <p:cNvSpPr txBox="1">
              <a:spLocks noChangeArrowheads="1"/>
            </p:cNvSpPr>
            <p:nvPr/>
          </p:nvSpPr>
          <p:spPr bwMode="auto">
            <a:xfrm>
              <a:off x="2321502" y="5226603"/>
              <a:ext cx="459712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</a:p>
          </p:txBody>
        </p:sp>
        <p:sp>
          <p:nvSpPr>
            <p:cNvPr id="186" name="TextBox 115"/>
            <p:cNvSpPr txBox="1">
              <a:spLocks noChangeArrowheads="1"/>
            </p:cNvSpPr>
            <p:nvPr/>
          </p:nvSpPr>
          <p:spPr bwMode="auto">
            <a:xfrm>
              <a:off x="1326532" y="5226877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41</a:t>
              </a:r>
            </a:p>
          </p:txBody>
        </p:sp>
        <p:cxnSp>
          <p:nvCxnSpPr>
            <p:cNvPr id="3" name="Straight Connector 2"/>
            <p:cNvCxnSpPr>
              <a:cxnSpLocks noChangeShapeType="1"/>
              <a:endCxn id="8219" idx="0"/>
            </p:cNvCxnSpPr>
            <p:nvPr/>
          </p:nvCxnSpPr>
          <p:spPr bwMode="auto">
            <a:xfrm flipH="1">
              <a:off x="3419337" y="1992812"/>
              <a:ext cx="1036299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" name="Straight Connector 67"/>
            <p:cNvCxnSpPr>
              <a:cxnSpLocks noChangeShapeType="1"/>
              <a:endCxn id="8222" idx="0"/>
            </p:cNvCxnSpPr>
            <p:nvPr/>
          </p:nvCxnSpPr>
          <p:spPr bwMode="auto">
            <a:xfrm>
              <a:off x="4435429" y="1992812"/>
              <a:ext cx="223714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" name="Straight Connector 70"/>
            <p:cNvCxnSpPr>
              <a:cxnSpLocks noChangeShapeType="1"/>
              <a:endCxn id="8221" idx="0"/>
            </p:cNvCxnSpPr>
            <p:nvPr/>
          </p:nvCxnSpPr>
          <p:spPr bwMode="auto">
            <a:xfrm>
              <a:off x="4426769" y="1992812"/>
              <a:ext cx="1522696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" name="Straight Connector 72"/>
            <p:cNvCxnSpPr>
              <a:cxnSpLocks noChangeShapeType="1"/>
            </p:cNvCxnSpPr>
            <p:nvPr/>
          </p:nvCxnSpPr>
          <p:spPr bwMode="auto">
            <a:xfrm flipH="1">
              <a:off x="4275222" y="2639625"/>
              <a:ext cx="383921" cy="5497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5" name="Straight Connector 74"/>
            <p:cNvCxnSpPr>
              <a:cxnSpLocks noChangeShapeType="1"/>
            </p:cNvCxnSpPr>
            <p:nvPr/>
          </p:nvCxnSpPr>
          <p:spPr bwMode="auto">
            <a:xfrm flipH="1">
              <a:off x="5691112" y="2685826"/>
              <a:ext cx="258354" cy="5035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" name="Straight Connector 76"/>
            <p:cNvCxnSpPr>
              <a:cxnSpLocks noChangeShapeType="1"/>
            </p:cNvCxnSpPr>
            <p:nvPr/>
          </p:nvCxnSpPr>
          <p:spPr bwMode="auto">
            <a:xfrm>
              <a:off x="5984105" y="2708926"/>
              <a:ext cx="827018" cy="4804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9" name="Straight Connector 78"/>
            <p:cNvCxnSpPr>
              <a:cxnSpLocks noChangeShapeType="1"/>
            </p:cNvCxnSpPr>
            <p:nvPr/>
          </p:nvCxnSpPr>
          <p:spPr bwMode="auto">
            <a:xfrm flipH="1">
              <a:off x="3028199" y="2708926"/>
              <a:ext cx="360828" cy="4804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" name="Straight Connector 82"/>
            <p:cNvCxnSpPr>
              <a:cxnSpLocks noChangeShapeType="1"/>
            </p:cNvCxnSpPr>
            <p:nvPr/>
          </p:nvCxnSpPr>
          <p:spPr bwMode="auto">
            <a:xfrm>
              <a:off x="2969023" y="3491262"/>
              <a:ext cx="0" cy="753076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" name="Straight Connector 84"/>
            <p:cNvCxnSpPr>
              <a:cxnSpLocks noChangeShapeType="1"/>
            </p:cNvCxnSpPr>
            <p:nvPr/>
          </p:nvCxnSpPr>
          <p:spPr bwMode="auto">
            <a:xfrm flipH="1">
              <a:off x="1991900" y="3491262"/>
              <a:ext cx="968463" cy="649893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Straight Connector 86"/>
            <p:cNvCxnSpPr>
              <a:cxnSpLocks noChangeShapeType="1"/>
            </p:cNvCxnSpPr>
            <p:nvPr/>
          </p:nvCxnSpPr>
          <p:spPr bwMode="auto">
            <a:xfrm>
              <a:off x="4341614" y="3515902"/>
              <a:ext cx="851555" cy="60677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" name="Straight Connector 88"/>
            <p:cNvCxnSpPr>
              <a:cxnSpLocks noChangeShapeType="1"/>
            </p:cNvCxnSpPr>
            <p:nvPr/>
          </p:nvCxnSpPr>
          <p:spPr bwMode="auto">
            <a:xfrm>
              <a:off x="5618946" y="3542083"/>
              <a:ext cx="515263" cy="59907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Straight Connector 90"/>
            <p:cNvCxnSpPr>
              <a:cxnSpLocks noChangeShapeType="1"/>
            </p:cNvCxnSpPr>
            <p:nvPr/>
          </p:nvCxnSpPr>
          <p:spPr bwMode="auto">
            <a:xfrm>
              <a:off x="6225138" y="4459942"/>
              <a:ext cx="382479" cy="485109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Straight Connector 92"/>
            <p:cNvCxnSpPr>
              <a:cxnSpLocks noChangeShapeType="1"/>
            </p:cNvCxnSpPr>
            <p:nvPr/>
          </p:nvCxnSpPr>
          <p:spPr bwMode="auto">
            <a:xfrm flipH="1">
              <a:off x="5499152" y="4452241"/>
              <a:ext cx="672584" cy="55595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5" name="Straight Connector 94"/>
            <p:cNvCxnSpPr>
              <a:cxnSpLocks noChangeShapeType="1"/>
            </p:cNvCxnSpPr>
            <p:nvPr/>
          </p:nvCxnSpPr>
          <p:spPr bwMode="auto">
            <a:xfrm flipH="1">
              <a:off x="4510481" y="4412200"/>
              <a:ext cx="694234" cy="59599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Straight Connector 96"/>
            <p:cNvCxnSpPr>
              <a:cxnSpLocks noChangeShapeType="1"/>
            </p:cNvCxnSpPr>
            <p:nvPr/>
          </p:nvCxnSpPr>
          <p:spPr bwMode="auto">
            <a:xfrm flipH="1">
              <a:off x="3500162" y="4435301"/>
              <a:ext cx="635058" cy="50975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Straight Connector 98"/>
            <p:cNvCxnSpPr>
              <a:cxnSpLocks noChangeShapeType="1"/>
            </p:cNvCxnSpPr>
            <p:nvPr/>
          </p:nvCxnSpPr>
          <p:spPr bwMode="auto">
            <a:xfrm flipH="1">
              <a:off x="2566339" y="4481502"/>
              <a:ext cx="421448" cy="5266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1" name="Straight Connector 100"/>
            <p:cNvCxnSpPr>
              <a:cxnSpLocks noChangeShapeType="1"/>
            </p:cNvCxnSpPr>
            <p:nvPr/>
          </p:nvCxnSpPr>
          <p:spPr bwMode="auto">
            <a:xfrm flipH="1">
              <a:off x="1561793" y="4435301"/>
              <a:ext cx="402684" cy="5728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Straight Connector 24"/>
            <p:cNvCxnSpPr>
              <a:cxnSpLocks noChangeShapeType="1"/>
            </p:cNvCxnSpPr>
            <p:nvPr/>
          </p:nvCxnSpPr>
          <p:spPr bwMode="auto">
            <a:xfrm flipV="1">
              <a:off x="4455636" y="994872"/>
              <a:ext cx="0" cy="62371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5" name="Straight Connector 104"/>
            <p:cNvCxnSpPr>
              <a:cxnSpLocks noChangeShapeType="1"/>
            </p:cNvCxnSpPr>
            <p:nvPr/>
          </p:nvCxnSpPr>
          <p:spPr bwMode="auto">
            <a:xfrm flipH="1">
              <a:off x="2566339" y="994872"/>
              <a:ext cx="468643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64" name="TextBox 198"/>
            <p:cNvSpPr txBox="1">
              <a:spLocks noChangeArrowheads="1"/>
            </p:cNvSpPr>
            <p:nvPr/>
          </p:nvSpPr>
          <p:spPr bwMode="auto">
            <a:xfrm>
              <a:off x="4801670" y="1394688"/>
              <a:ext cx="1237356" cy="298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DAG Root</a:t>
              </a:r>
            </a:p>
          </p:txBody>
        </p:sp>
        <p:pic>
          <p:nvPicPr>
            <p:cNvPr id="8265" name="Picture 107" descr="Device_server_3156_RGB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765" y="201756"/>
              <a:ext cx="481194" cy="530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4" name="Straight Connector 83"/>
            <p:cNvCxnSpPr>
              <a:cxnSpLocks noChangeShapeType="1"/>
              <a:stCxn id="186" idx="0"/>
            </p:cNvCxnSpPr>
            <p:nvPr/>
          </p:nvCxnSpPr>
          <p:spPr bwMode="auto">
            <a:xfrm flipH="1">
              <a:off x="1531483" y="5226877"/>
              <a:ext cx="25258" cy="51283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6" name="Straight Connector 85"/>
            <p:cNvCxnSpPr>
              <a:cxnSpLocks noChangeShapeType="1"/>
            </p:cNvCxnSpPr>
            <p:nvPr/>
          </p:nvCxnSpPr>
          <p:spPr bwMode="auto">
            <a:xfrm>
              <a:off x="2424894" y="5229957"/>
              <a:ext cx="0" cy="4188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8" name="Straight Connector 87"/>
            <p:cNvCxnSpPr>
              <a:cxnSpLocks noChangeShapeType="1"/>
            </p:cNvCxnSpPr>
            <p:nvPr/>
          </p:nvCxnSpPr>
          <p:spPr bwMode="auto">
            <a:xfrm flipH="1">
              <a:off x="3250469" y="5229957"/>
              <a:ext cx="109692" cy="42196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69" name="TextBox 198"/>
            <p:cNvSpPr txBox="1">
              <a:spLocks noChangeArrowheads="1"/>
            </p:cNvSpPr>
            <p:nvPr/>
          </p:nvSpPr>
          <p:spPr bwMode="auto">
            <a:xfrm>
              <a:off x="3715677" y="211103"/>
              <a:ext cx="12373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Application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Server D</a:t>
              </a:r>
            </a:p>
          </p:txBody>
        </p:sp>
      </p:grpSp>
      <p:cxnSp>
        <p:nvCxnSpPr>
          <p:cNvPr id="92" name="Straight Connector 91"/>
          <p:cNvCxnSpPr>
            <a:cxnSpLocks noChangeShapeType="1"/>
            <a:stCxn id="8232" idx="2"/>
            <a:endCxn id="8226" idx="0"/>
          </p:cNvCxnSpPr>
          <p:nvPr/>
        </p:nvCxnSpPr>
        <p:spPr bwMode="auto">
          <a:xfrm flipH="1">
            <a:off x="5640388" y="3665538"/>
            <a:ext cx="87313" cy="57785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196" name="Picture 1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26" y="4264025"/>
            <a:ext cx="568325" cy="382588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TextBox 112"/>
          <p:cNvSpPr txBox="1">
            <a:spLocks noChangeArrowheads="1"/>
          </p:cNvSpPr>
          <p:nvPr/>
        </p:nvSpPr>
        <p:spPr bwMode="auto">
          <a:xfrm>
            <a:off x="2451100" y="6369051"/>
            <a:ext cx="5064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51</a:t>
            </a:r>
          </a:p>
        </p:txBody>
      </p:sp>
      <p:sp>
        <p:nvSpPr>
          <p:cNvPr id="106" name="TextBox 112"/>
          <p:cNvSpPr txBox="1">
            <a:spLocks noChangeArrowheads="1"/>
          </p:cNvSpPr>
          <p:nvPr/>
        </p:nvSpPr>
        <p:spPr bwMode="auto">
          <a:xfrm>
            <a:off x="3457575" y="6294439"/>
            <a:ext cx="508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52</a:t>
            </a:r>
          </a:p>
        </p:txBody>
      </p:sp>
      <p:sp>
        <p:nvSpPr>
          <p:cNvPr id="107" name="TextBox 112"/>
          <p:cNvSpPr txBox="1">
            <a:spLocks noChangeArrowheads="1"/>
          </p:cNvSpPr>
          <p:nvPr/>
        </p:nvSpPr>
        <p:spPr bwMode="auto">
          <a:xfrm>
            <a:off x="4367212" y="6334126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53</a:t>
            </a:r>
          </a:p>
        </p:txBody>
      </p:sp>
      <p:sp>
        <p:nvSpPr>
          <p:cNvPr id="181" name="TextBox 112"/>
          <p:cNvSpPr txBox="1">
            <a:spLocks noChangeArrowheads="1"/>
          </p:cNvSpPr>
          <p:nvPr/>
        </p:nvSpPr>
        <p:spPr bwMode="auto">
          <a:xfrm>
            <a:off x="6794501" y="6325802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55</a:t>
            </a:r>
          </a:p>
        </p:txBody>
      </p:sp>
      <p:cxnSp>
        <p:nvCxnSpPr>
          <p:cNvPr id="183" name="Straight Connector 182"/>
          <p:cNvCxnSpPr>
            <a:cxnSpLocks noChangeShapeType="1"/>
          </p:cNvCxnSpPr>
          <p:nvPr/>
        </p:nvCxnSpPr>
        <p:spPr bwMode="auto">
          <a:xfrm>
            <a:off x="7012018" y="5463051"/>
            <a:ext cx="0" cy="5207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206" name="Picture 1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6" y="3235325"/>
            <a:ext cx="573087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1" name="Straight Connector 80"/>
          <p:cNvCxnSpPr>
            <a:cxnSpLocks noChangeShapeType="1"/>
          </p:cNvCxnSpPr>
          <p:nvPr/>
        </p:nvCxnSpPr>
        <p:spPr bwMode="auto">
          <a:xfrm>
            <a:off x="8191500" y="5394325"/>
            <a:ext cx="0" cy="5207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" name="TextBox 112"/>
          <p:cNvSpPr txBox="1">
            <a:spLocks noChangeArrowheads="1"/>
          </p:cNvSpPr>
          <p:nvPr/>
        </p:nvSpPr>
        <p:spPr bwMode="auto">
          <a:xfrm>
            <a:off x="8056562" y="6337301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</p:txBody>
      </p:sp>
      <p:pic>
        <p:nvPicPr>
          <p:cNvPr id="103" name="Picture 10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909" y="5814475"/>
            <a:ext cx="511686" cy="356450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838" y="5847347"/>
            <a:ext cx="511686" cy="359895"/>
          </a:xfrm>
          <a:prstGeom prst="rect">
            <a:avLst/>
          </a:prstGeom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777" y="5943600"/>
            <a:ext cx="511686" cy="356450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064" y="5813907"/>
            <a:ext cx="511686" cy="356450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402" y="5846592"/>
            <a:ext cx="511686" cy="356450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628" y="3159078"/>
            <a:ext cx="511686" cy="3564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047486" y="4858097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X</a:t>
            </a:r>
          </a:p>
        </p:txBody>
      </p:sp>
      <p:sp>
        <p:nvSpPr>
          <p:cNvPr id="90" name="Rectangle 89"/>
          <p:cNvSpPr/>
          <p:nvPr/>
        </p:nvSpPr>
        <p:spPr>
          <a:xfrm>
            <a:off x="10047486" y="5281407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52</a:t>
            </a:r>
          </a:p>
        </p:txBody>
      </p:sp>
      <p:sp>
        <p:nvSpPr>
          <p:cNvPr id="7" name="Down Arrow 6"/>
          <p:cNvSpPr/>
          <p:nvPr/>
        </p:nvSpPr>
        <p:spPr>
          <a:xfrm rot="4254757">
            <a:off x="5333871" y="2073189"/>
            <a:ext cx="386391" cy="573778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Down Arrow 95"/>
          <p:cNvSpPr/>
          <p:nvPr/>
        </p:nvSpPr>
        <p:spPr>
          <a:xfrm rot="1884446">
            <a:off x="4878202" y="2693699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Down Arrow 97"/>
          <p:cNvSpPr/>
          <p:nvPr/>
        </p:nvSpPr>
        <p:spPr>
          <a:xfrm>
            <a:off x="4517152" y="3549414"/>
            <a:ext cx="337529" cy="660852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Down Arrow 99"/>
          <p:cNvSpPr/>
          <p:nvPr/>
        </p:nvSpPr>
        <p:spPr>
          <a:xfrm rot="2315815">
            <a:off x="4112719" y="4758494"/>
            <a:ext cx="343985" cy="509491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Down Arrow 101"/>
          <p:cNvSpPr/>
          <p:nvPr/>
        </p:nvSpPr>
        <p:spPr>
          <a:xfrm>
            <a:off x="3855626" y="5656989"/>
            <a:ext cx="343985" cy="342437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Rectangle 112"/>
          <p:cNvSpPr/>
          <p:nvPr/>
        </p:nvSpPr>
        <p:spPr>
          <a:xfrm>
            <a:off x="10047486" y="3137848"/>
            <a:ext cx="1743919" cy="397397"/>
          </a:xfrm>
          <a:prstGeom prst="rect">
            <a:avLst/>
          </a:prstGeom>
          <a:solidFill>
            <a:srgbClr val="56565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Via: 11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10047486" y="3561158"/>
            <a:ext cx="1743919" cy="397397"/>
          </a:xfrm>
          <a:prstGeom prst="rect">
            <a:avLst/>
          </a:prstGeom>
          <a:solidFill>
            <a:srgbClr val="56565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Via: 22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10042449" y="6120477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10047486" y="3989678"/>
            <a:ext cx="1743919" cy="397397"/>
          </a:xfrm>
          <a:prstGeom prst="rect">
            <a:avLst/>
          </a:prstGeom>
          <a:solidFill>
            <a:srgbClr val="56565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Via: 32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10047486" y="4412988"/>
            <a:ext cx="1743919" cy="397397"/>
          </a:xfrm>
          <a:prstGeom prst="rect">
            <a:avLst/>
          </a:prstGeom>
          <a:solidFill>
            <a:srgbClr val="56565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Via: 42</a:t>
            </a:r>
          </a:p>
        </p:txBody>
      </p:sp>
      <p:sp>
        <p:nvSpPr>
          <p:cNvPr id="119" name="Rectangle 107"/>
          <p:cNvSpPr txBox="1">
            <a:spLocks noChangeArrowheads="1"/>
          </p:cNvSpPr>
          <p:nvPr/>
        </p:nvSpPr>
        <p:spPr>
          <a:xfrm>
            <a:off x="261447" y="838183"/>
            <a:ext cx="10969943" cy="1053419"/>
          </a:xfrm>
          <a:prstGeom prst="rect">
            <a:avLst/>
          </a:prstGeom>
          <a:noFill/>
          <a:ln/>
        </p:spPr>
        <p:txBody>
          <a:bodyPr vert="horz" lIns="82296" tIns="45720" rIns="82296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40000">
                      <a:srgbClr val="85F7FD"/>
                    </a:gs>
                    <a:gs pos="13000">
                      <a:srgbClr val="01BBBB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tx1"/>
                </a:solidFill>
              </a:rPr>
              <a:t>Non-</a:t>
            </a:r>
            <a:r>
              <a:rPr lang="fr-FR" dirty="0" err="1">
                <a:solidFill>
                  <a:schemeClr val="tx1"/>
                </a:solidFill>
              </a:rPr>
              <a:t>Storing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Routing stretch</a:t>
            </a:r>
          </a:p>
          <a:p>
            <a:r>
              <a:rPr lang="fr-FR" dirty="0">
                <a:solidFill>
                  <a:schemeClr val="tx1"/>
                </a:solidFill>
              </a:rPr>
              <a:t>(RAN)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10042449" y="1865176"/>
            <a:ext cx="1743919" cy="397397"/>
          </a:xfrm>
          <a:prstGeom prst="rect">
            <a:avLst/>
          </a:prstGeom>
          <a:solidFill>
            <a:schemeClr val="accent3">
              <a:lumMod val="2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Root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10042449" y="2288486"/>
            <a:ext cx="1743919" cy="397397"/>
          </a:xfrm>
          <a:prstGeom prst="rect">
            <a:avLst/>
          </a:prstGeom>
          <a:solidFill>
            <a:schemeClr val="accent3">
              <a:lumMod val="2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52</a:t>
            </a:r>
          </a:p>
        </p:txBody>
      </p:sp>
      <p:sp>
        <p:nvSpPr>
          <p:cNvPr id="127" name="Rectangle 126"/>
          <p:cNvSpPr/>
          <p:nvPr/>
        </p:nvSpPr>
        <p:spPr>
          <a:xfrm>
            <a:off x="10050468" y="2715203"/>
            <a:ext cx="1743919" cy="39739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RPI</a:t>
            </a:r>
          </a:p>
        </p:txBody>
      </p:sp>
      <p:sp>
        <p:nvSpPr>
          <p:cNvPr id="128" name="Rectangle 127"/>
          <p:cNvSpPr/>
          <p:nvPr/>
        </p:nvSpPr>
        <p:spPr>
          <a:xfrm>
            <a:off x="160701" y="4759145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51</a:t>
            </a:r>
          </a:p>
        </p:txBody>
      </p:sp>
      <p:sp>
        <p:nvSpPr>
          <p:cNvPr id="129" name="Rectangle 128"/>
          <p:cNvSpPr/>
          <p:nvPr/>
        </p:nvSpPr>
        <p:spPr>
          <a:xfrm>
            <a:off x="160701" y="5182455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52</a:t>
            </a:r>
          </a:p>
        </p:txBody>
      </p:sp>
      <p:sp>
        <p:nvSpPr>
          <p:cNvPr id="130" name="Rectangle 129"/>
          <p:cNvSpPr/>
          <p:nvPr/>
        </p:nvSpPr>
        <p:spPr>
          <a:xfrm>
            <a:off x="155664" y="6046174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33" name="Rectangle 132"/>
          <p:cNvSpPr/>
          <p:nvPr/>
        </p:nvSpPr>
        <p:spPr>
          <a:xfrm>
            <a:off x="10045898" y="5691957"/>
            <a:ext cx="1743919" cy="39739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RPI</a:t>
            </a:r>
          </a:p>
        </p:txBody>
      </p:sp>
      <p:sp>
        <p:nvSpPr>
          <p:cNvPr id="135" name="Down Arrow 134"/>
          <p:cNvSpPr/>
          <p:nvPr/>
        </p:nvSpPr>
        <p:spPr>
          <a:xfrm rot="12951929">
            <a:off x="2517609" y="4351305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6" name="Down Arrow 135"/>
          <p:cNvSpPr/>
          <p:nvPr/>
        </p:nvSpPr>
        <p:spPr>
          <a:xfrm rot="14076747">
            <a:off x="3423424" y="3434244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7" name="Down Arrow 136"/>
          <p:cNvSpPr/>
          <p:nvPr/>
        </p:nvSpPr>
        <p:spPr>
          <a:xfrm rot="13254501">
            <a:off x="4078749" y="2605274"/>
            <a:ext cx="392748" cy="625434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8" name="Down Arrow 137"/>
          <p:cNvSpPr/>
          <p:nvPr/>
        </p:nvSpPr>
        <p:spPr>
          <a:xfrm rot="15103441">
            <a:off x="5038645" y="1677276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Down Arrow 138"/>
          <p:cNvSpPr/>
          <p:nvPr/>
        </p:nvSpPr>
        <p:spPr>
          <a:xfrm rot="10989191">
            <a:off x="2304543" y="5445130"/>
            <a:ext cx="343985" cy="342437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204B5BAA-81E6-4610-816A-3F10B7D58CA4}"/>
              </a:ext>
            </a:extLst>
          </p:cNvPr>
          <p:cNvSpPr/>
          <p:nvPr/>
        </p:nvSpPr>
        <p:spPr>
          <a:xfrm>
            <a:off x="152418" y="5608077"/>
            <a:ext cx="1743919" cy="39739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RPI</a:t>
            </a:r>
          </a:p>
        </p:txBody>
      </p:sp>
      <p:sp>
        <p:nvSpPr>
          <p:cNvPr id="116" name="Flowchart: Magnetic Disk 115">
            <a:extLst>
              <a:ext uri="{FF2B5EF4-FFF2-40B4-BE49-F238E27FC236}">
                <a16:creationId xmlns:a16="http://schemas.microsoft.com/office/drawing/2014/main" id="{515FDB14-F0A6-444C-A90F-67DF2D8C2CD1}"/>
              </a:ext>
            </a:extLst>
          </p:cNvPr>
          <p:cNvSpPr/>
          <p:nvPr/>
        </p:nvSpPr>
        <p:spPr>
          <a:xfrm rot="3149062">
            <a:off x="5286365" y="1803990"/>
            <a:ext cx="297292" cy="807275"/>
          </a:xfrm>
          <a:prstGeom prst="flowChartMagneticDisk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Flowchart: Magnetic Disk 116">
            <a:extLst>
              <a:ext uri="{FF2B5EF4-FFF2-40B4-BE49-F238E27FC236}">
                <a16:creationId xmlns:a16="http://schemas.microsoft.com/office/drawing/2014/main" id="{16EDCB16-85A9-48BE-BC2A-DEFCF5A9CD18}"/>
              </a:ext>
            </a:extLst>
          </p:cNvPr>
          <p:cNvSpPr/>
          <p:nvPr/>
        </p:nvSpPr>
        <p:spPr>
          <a:xfrm rot="1540723">
            <a:off x="4449450" y="2790236"/>
            <a:ext cx="297292" cy="807275"/>
          </a:xfrm>
          <a:prstGeom prst="flowChartMagneticDisk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8" name="Flowchart: Magnetic Disk 117">
            <a:extLst>
              <a:ext uri="{FF2B5EF4-FFF2-40B4-BE49-F238E27FC236}">
                <a16:creationId xmlns:a16="http://schemas.microsoft.com/office/drawing/2014/main" id="{B249158E-695B-4641-A7BF-9FADE401AAF8}"/>
              </a:ext>
            </a:extLst>
          </p:cNvPr>
          <p:cNvSpPr/>
          <p:nvPr/>
        </p:nvSpPr>
        <p:spPr>
          <a:xfrm rot="2431015">
            <a:off x="4820929" y="2260461"/>
            <a:ext cx="297292" cy="807275"/>
          </a:xfrm>
          <a:prstGeom prst="flowChartMagneticDisk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Flowchart: Magnetic Disk 119">
            <a:extLst>
              <a:ext uri="{FF2B5EF4-FFF2-40B4-BE49-F238E27FC236}">
                <a16:creationId xmlns:a16="http://schemas.microsoft.com/office/drawing/2014/main" id="{ABE06C1B-E0F1-4AE3-A3FF-3F3AC68BE0FC}"/>
              </a:ext>
            </a:extLst>
          </p:cNvPr>
          <p:cNvSpPr/>
          <p:nvPr/>
        </p:nvSpPr>
        <p:spPr>
          <a:xfrm rot="693933">
            <a:off x="4121532" y="3957801"/>
            <a:ext cx="297292" cy="807275"/>
          </a:xfrm>
          <a:prstGeom prst="flowChartMagneticDisk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Flowchart: Magnetic Disk 122">
            <a:extLst>
              <a:ext uri="{FF2B5EF4-FFF2-40B4-BE49-F238E27FC236}">
                <a16:creationId xmlns:a16="http://schemas.microsoft.com/office/drawing/2014/main" id="{E96EC447-91DC-41BF-AC48-72E8AA5F9019}"/>
              </a:ext>
            </a:extLst>
          </p:cNvPr>
          <p:cNvSpPr/>
          <p:nvPr/>
        </p:nvSpPr>
        <p:spPr>
          <a:xfrm rot="1894215">
            <a:off x="3863891" y="4442958"/>
            <a:ext cx="297292" cy="917856"/>
          </a:xfrm>
          <a:prstGeom prst="flowChartMagneticDisk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Flowchart: Magnetic Disk 123">
            <a:extLst>
              <a:ext uri="{FF2B5EF4-FFF2-40B4-BE49-F238E27FC236}">
                <a16:creationId xmlns:a16="http://schemas.microsoft.com/office/drawing/2014/main" id="{DCA060CF-3A1F-4CFD-8E5B-A1F4F3A10CBC}"/>
              </a:ext>
            </a:extLst>
          </p:cNvPr>
          <p:cNvSpPr/>
          <p:nvPr/>
        </p:nvSpPr>
        <p:spPr>
          <a:xfrm rot="815333">
            <a:off x="3568635" y="5152851"/>
            <a:ext cx="297292" cy="807275"/>
          </a:xfrm>
          <a:prstGeom prst="flowChartMagneticDisk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Flowchart: Magnetic Disk 131">
            <a:extLst>
              <a:ext uri="{FF2B5EF4-FFF2-40B4-BE49-F238E27FC236}">
                <a16:creationId xmlns:a16="http://schemas.microsoft.com/office/drawing/2014/main" id="{30DA0653-1135-41E3-B4A5-E7121444420E}"/>
              </a:ext>
            </a:extLst>
          </p:cNvPr>
          <p:cNvSpPr/>
          <p:nvPr/>
        </p:nvSpPr>
        <p:spPr>
          <a:xfrm rot="693933">
            <a:off x="4268458" y="3313298"/>
            <a:ext cx="297292" cy="807275"/>
          </a:xfrm>
          <a:prstGeom prst="flowChartMagneticDisk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E31BB7C0-99AC-4188-B51A-703EF307028E}"/>
              </a:ext>
            </a:extLst>
          </p:cNvPr>
          <p:cNvCxnSpPr>
            <a:cxnSpLocks/>
          </p:cNvCxnSpPr>
          <p:nvPr/>
        </p:nvCxnSpPr>
        <p:spPr>
          <a:xfrm flipH="1">
            <a:off x="3840162" y="3515528"/>
            <a:ext cx="6146319" cy="2281241"/>
          </a:xfrm>
          <a:prstGeom prst="straightConnector1">
            <a:avLst/>
          </a:prstGeom>
          <a:ln w="28575">
            <a:solidFill>
              <a:srgbClr val="28282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41614085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14"/>
          <p:cNvGrpSpPr>
            <a:grpSpLocks/>
          </p:cNvGrpSpPr>
          <p:nvPr/>
        </p:nvGrpSpPr>
        <p:grpSpPr bwMode="auto">
          <a:xfrm>
            <a:off x="2452688" y="203200"/>
            <a:ext cx="6569075" cy="5708650"/>
            <a:chOff x="1280346" y="201756"/>
            <a:chExt cx="5972431" cy="5537951"/>
          </a:xfrm>
        </p:grpSpPr>
        <p:sp>
          <p:nvSpPr>
            <p:cNvPr id="8209" name="TextBox 43"/>
            <p:cNvSpPr txBox="1">
              <a:spLocks noChangeArrowheads="1"/>
            </p:cNvSpPr>
            <p:nvPr/>
          </p:nvSpPr>
          <p:spPr bwMode="auto">
            <a:xfrm>
              <a:off x="3192234" y="2639863"/>
              <a:ext cx="451119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</a:p>
          </p:txBody>
        </p:sp>
        <p:sp>
          <p:nvSpPr>
            <p:cNvPr id="51215" name="TextBox 44"/>
            <p:cNvSpPr txBox="1">
              <a:spLocks noChangeArrowheads="1"/>
            </p:cNvSpPr>
            <p:nvPr/>
          </p:nvSpPr>
          <p:spPr bwMode="auto">
            <a:xfrm>
              <a:off x="4455636" y="2639625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</a:p>
          </p:txBody>
        </p:sp>
        <p:sp>
          <p:nvSpPr>
            <p:cNvPr id="51216" name="TextBox 45"/>
            <p:cNvSpPr txBox="1">
              <a:spLocks noChangeArrowheads="1"/>
            </p:cNvSpPr>
            <p:nvPr/>
          </p:nvSpPr>
          <p:spPr bwMode="auto">
            <a:xfrm>
              <a:off x="5808021" y="2614985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</a:p>
          </p:txBody>
        </p:sp>
        <p:sp>
          <p:nvSpPr>
            <p:cNvPr id="51217" name="TextBox 47"/>
            <p:cNvSpPr txBox="1">
              <a:spLocks noChangeArrowheads="1"/>
            </p:cNvSpPr>
            <p:nvPr/>
          </p:nvSpPr>
          <p:spPr bwMode="auto">
            <a:xfrm>
              <a:off x="6640812" y="3472782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25</a:t>
              </a:r>
            </a:p>
          </p:txBody>
        </p:sp>
        <p:sp>
          <p:nvSpPr>
            <p:cNvPr id="51218" name="TextBox 48"/>
            <p:cNvSpPr txBox="1">
              <a:spLocks noChangeArrowheads="1"/>
            </p:cNvSpPr>
            <p:nvPr/>
          </p:nvSpPr>
          <p:spPr bwMode="auto">
            <a:xfrm>
              <a:off x="5399563" y="3472782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</a:p>
          </p:txBody>
        </p:sp>
        <p:sp>
          <p:nvSpPr>
            <p:cNvPr id="51219" name="TextBox 49"/>
            <p:cNvSpPr txBox="1">
              <a:spLocks noChangeArrowheads="1"/>
            </p:cNvSpPr>
            <p:nvPr/>
          </p:nvSpPr>
          <p:spPr bwMode="auto">
            <a:xfrm>
              <a:off x="4050065" y="3472782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23</a:t>
              </a:r>
            </a:p>
          </p:txBody>
        </p:sp>
        <p:sp>
          <p:nvSpPr>
            <p:cNvPr id="8215" name="TextBox 50"/>
            <p:cNvSpPr txBox="1">
              <a:spLocks noChangeArrowheads="1"/>
            </p:cNvSpPr>
            <p:nvPr/>
          </p:nvSpPr>
          <p:spPr bwMode="auto">
            <a:xfrm>
              <a:off x="2566395" y="3468929"/>
              <a:ext cx="461144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22</a:t>
              </a:r>
            </a:p>
          </p:txBody>
        </p:sp>
        <p:sp>
          <p:nvSpPr>
            <p:cNvPr id="51223" name="TextBox 53"/>
            <p:cNvSpPr txBox="1">
              <a:spLocks noChangeArrowheads="1"/>
            </p:cNvSpPr>
            <p:nvPr/>
          </p:nvSpPr>
          <p:spPr bwMode="auto">
            <a:xfrm>
              <a:off x="5946579" y="4412200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35</a:t>
              </a:r>
            </a:p>
          </p:txBody>
        </p:sp>
        <p:sp>
          <p:nvSpPr>
            <p:cNvPr id="51224" name="TextBox 54"/>
            <p:cNvSpPr txBox="1">
              <a:spLocks noChangeArrowheads="1"/>
            </p:cNvSpPr>
            <p:nvPr/>
          </p:nvSpPr>
          <p:spPr bwMode="auto">
            <a:xfrm>
              <a:off x="4960795" y="4416821"/>
              <a:ext cx="458974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34</a:t>
              </a:r>
            </a:p>
          </p:txBody>
        </p:sp>
        <p:sp>
          <p:nvSpPr>
            <p:cNvPr id="51225" name="TextBox 55"/>
            <p:cNvSpPr txBox="1">
              <a:spLocks noChangeArrowheads="1"/>
            </p:cNvSpPr>
            <p:nvPr/>
          </p:nvSpPr>
          <p:spPr bwMode="auto">
            <a:xfrm>
              <a:off x="3966353" y="4416821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33</a:t>
              </a:r>
            </a:p>
          </p:txBody>
        </p:sp>
        <p:pic>
          <p:nvPicPr>
            <p:cNvPr id="8219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727" y="2349418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0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9014" y="3171665"/>
              <a:ext cx="519861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1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1291" y="2349418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2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2379" y="2349418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3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7610" y="1618531"/>
              <a:ext cx="516998" cy="373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4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0357" y="4122091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5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3623" y="4122091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6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9753" y="4122091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7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4216" y="4933430"/>
              <a:ext cx="516997" cy="37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8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4369" y="4944338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9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7635" y="4944338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0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765" y="4944338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2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9952" y="3189392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33" name="TextBox 114"/>
            <p:cNvSpPr txBox="1">
              <a:spLocks noChangeArrowheads="1"/>
            </p:cNvSpPr>
            <p:nvPr/>
          </p:nvSpPr>
          <p:spPr bwMode="auto">
            <a:xfrm>
              <a:off x="2792670" y="4434354"/>
              <a:ext cx="459713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32</a:t>
              </a:r>
            </a:p>
          </p:txBody>
        </p:sp>
        <p:sp>
          <p:nvSpPr>
            <p:cNvPr id="182" name="TextBox 115"/>
            <p:cNvSpPr txBox="1">
              <a:spLocks noChangeArrowheads="1"/>
            </p:cNvSpPr>
            <p:nvPr/>
          </p:nvSpPr>
          <p:spPr bwMode="auto">
            <a:xfrm>
              <a:off x="1797052" y="4435301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31</a:t>
              </a:r>
            </a:p>
          </p:txBody>
        </p:sp>
        <p:pic>
          <p:nvPicPr>
            <p:cNvPr id="8235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5385" y="4141181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6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1516" y="4141181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7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4217" y="4933430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8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0346" y="4933430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27" name="TextBox 112"/>
            <p:cNvSpPr txBox="1">
              <a:spLocks noChangeArrowheads="1"/>
            </p:cNvSpPr>
            <p:nvPr/>
          </p:nvSpPr>
          <p:spPr bwMode="auto">
            <a:xfrm>
              <a:off x="6349263" y="5220717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46</a:t>
              </a:r>
            </a:p>
          </p:txBody>
        </p:sp>
        <p:sp>
          <p:nvSpPr>
            <p:cNvPr id="8240" name="TextBox 113"/>
            <p:cNvSpPr txBox="1">
              <a:spLocks noChangeArrowheads="1"/>
            </p:cNvSpPr>
            <p:nvPr/>
          </p:nvSpPr>
          <p:spPr bwMode="auto">
            <a:xfrm>
              <a:off x="5260222" y="5233420"/>
              <a:ext cx="461144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45</a:t>
              </a:r>
            </a:p>
          </p:txBody>
        </p:sp>
        <p:sp>
          <p:nvSpPr>
            <p:cNvPr id="8241" name="TextBox 114"/>
            <p:cNvSpPr txBox="1">
              <a:spLocks noChangeArrowheads="1"/>
            </p:cNvSpPr>
            <p:nvPr/>
          </p:nvSpPr>
          <p:spPr bwMode="auto">
            <a:xfrm>
              <a:off x="4274920" y="5237512"/>
              <a:ext cx="459712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</a:p>
          </p:txBody>
        </p:sp>
        <p:sp>
          <p:nvSpPr>
            <p:cNvPr id="51230" name="TextBox 115"/>
            <p:cNvSpPr txBox="1">
              <a:spLocks noChangeArrowheads="1"/>
            </p:cNvSpPr>
            <p:nvPr/>
          </p:nvSpPr>
          <p:spPr bwMode="auto">
            <a:xfrm>
              <a:off x="3279336" y="5237657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43</a:t>
              </a:r>
            </a:p>
          </p:txBody>
        </p:sp>
        <p:sp>
          <p:nvSpPr>
            <p:cNvPr id="8243" name="TextBox 114"/>
            <p:cNvSpPr txBox="1">
              <a:spLocks noChangeArrowheads="1"/>
            </p:cNvSpPr>
            <p:nvPr/>
          </p:nvSpPr>
          <p:spPr bwMode="auto">
            <a:xfrm>
              <a:off x="2321502" y="5226603"/>
              <a:ext cx="459712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</a:p>
          </p:txBody>
        </p:sp>
        <p:sp>
          <p:nvSpPr>
            <p:cNvPr id="186" name="TextBox 115"/>
            <p:cNvSpPr txBox="1">
              <a:spLocks noChangeArrowheads="1"/>
            </p:cNvSpPr>
            <p:nvPr/>
          </p:nvSpPr>
          <p:spPr bwMode="auto">
            <a:xfrm>
              <a:off x="1326532" y="5226877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41</a:t>
              </a:r>
            </a:p>
          </p:txBody>
        </p:sp>
        <p:cxnSp>
          <p:nvCxnSpPr>
            <p:cNvPr id="3" name="Straight Connector 2"/>
            <p:cNvCxnSpPr>
              <a:cxnSpLocks noChangeShapeType="1"/>
              <a:endCxn id="8219" idx="0"/>
            </p:cNvCxnSpPr>
            <p:nvPr/>
          </p:nvCxnSpPr>
          <p:spPr bwMode="auto">
            <a:xfrm flipH="1">
              <a:off x="3419337" y="1992812"/>
              <a:ext cx="1036299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" name="Straight Connector 67"/>
            <p:cNvCxnSpPr>
              <a:cxnSpLocks noChangeShapeType="1"/>
              <a:endCxn id="8222" idx="0"/>
            </p:cNvCxnSpPr>
            <p:nvPr/>
          </p:nvCxnSpPr>
          <p:spPr bwMode="auto">
            <a:xfrm>
              <a:off x="4435429" y="1992812"/>
              <a:ext cx="223714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" name="Straight Connector 70"/>
            <p:cNvCxnSpPr>
              <a:cxnSpLocks noChangeShapeType="1"/>
              <a:endCxn id="8221" idx="0"/>
            </p:cNvCxnSpPr>
            <p:nvPr/>
          </p:nvCxnSpPr>
          <p:spPr bwMode="auto">
            <a:xfrm>
              <a:off x="4426769" y="1992812"/>
              <a:ext cx="1522696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" name="Straight Connector 72"/>
            <p:cNvCxnSpPr>
              <a:cxnSpLocks noChangeShapeType="1"/>
            </p:cNvCxnSpPr>
            <p:nvPr/>
          </p:nvCxnSpPr>
          <p:spPr bwMode="auto">
            <a:xfrm flipH="1">
              <a:off x="4275222" y="2639625"/>
              <a:ext cx="383921" cy="5497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5" name="Straight Connector 74"/>
            <p:cNvCxnSpPr>
              <a:cxnSpLocks noChangeShapeType="1"/>
            </p:cNvCxnSpPr>
            <p:nvPr/>
          </p:nvCxnSpPr>
          <p:spPr bwMode="auto">
            <a:xfrm flipH="1">
              <a:off x="5691112" y="2685826"/>
              <a:ext cx="258354" cy="5035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" name="Straight Connector 76"/>
            <p:cNvCxnSpPr>
              <a:cxnSpLocks noChangeShapeType="1"/>
            </p:cNvCxnSpPr>
            <p:nvPr/>
          </p:nvCxnSpPr>
          <p:spPr bwMode="auto">
            <a:xfrm>
              <a:off x="5984105" y="2708926"/>
              <a:ext cx="827018" cy="4804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9" name="Straight Connector 78"/>
            <p:cNvCxnSpPr>
              <a:cxnSpLocks noChangeShapeType="1"/>
            </p:cNvCxnSpPr>
            <p:nvPr/>
          </p:nvCxnSpPr>
          <p:spPr bwMode="auto">
            <a:xfrm flipH="1">
              <a:off x="3028199" y="2708926"/>
              <a:ext cx="360828" cy="4804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" name="Straight Connector 82"/>
            <p:cNvCxnSpPr>
              <a:cxnSpLocks noChangeShapeType="1"/>
            </p:cNvCxnSpPr>
            <p:nvPr/>
          </p:nvCxnSpPr>
          <p:spPr bwMode="auto">
            <a:xfrm>
              <a:off x="2969023" y="3491262"/>
              <a:ext cx="0" cy="753076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" name="Straight Connector 84"/>
            <p:cNvCxnSpPr>
              <a:cxnSpLocks noChangeShapeType="1"/>
            </p:cNvCxnSpPr>
            <p:nvPr/>
          </p:nvCxnSpPr>
          <p:spPr bwMode="auto">
            <a:xfrm flipH="1">
              <a:off x="1991900" y="3491262"/>
              <a:ext cx="968463" cy="649893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Straight Connector 86"/>
            <p:cNvCxnSpPr>
              <a:cxnSpLocks noChangeShapeType="1"/>
            </p:cNvCxnSpPr>
            <p:nvPr/>
          </p:nvCxnSpPr>
          <p:spPr bwMode="auto">
            <a:xfrm>
              <a:off x="4341614" y="3515902"/>
              <a:ext cx="851555" cy="60677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" name="Straight Connector 88"/>
            <p:cNvCxnSpPr>
              <a:cxnSpLocks noChangeShapeType="1"/>
            </p:cNvCxnSpPr>
            <p:nvPr/>
          </p:nvCxnSpPr>
          <p:spPr bwMode="auto">
            <a:xfrm>
              <a:off x="5618946" y="3542083"/>
              <a:ext cx="515263" cy="59907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Straight Connector 90"/>
            <p:cNvCxnSpPr>
              <a:cxnSpLocks noChangeShapeType="1"/>
            </p:cNvCxnSpPr>
            <p:nvPr/>
          </p:nvCxnSpPr>
          <p:spPr bwMode="auto">
            <a:xfrm>
              <a:off x="6225138" y="4459942"/>
              <a:ext cx="382479" cy="485109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Straight Connector 92"/>
            <p:cNvCxnSpPr>
              <a:cxnSpLocks noChangeShapeType="1"/>
            </p:cNvCxnSpPr>
            <p:nvPr/>
          </p:nvCxnSpPr>
          <p:spPr bwMode="auto">
            <a:xfrm flipH="1">
              <a:off x="5499152" y="4452241"/>
              <a:ext cx="672584" cy="55595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5" name="Straight Connector 94"/>
            <p:cNvCxnSpPr>
              <a:cxnSpLocks noChangeShapeType="1"/>
            </p:cNvCxnSpPr>
            <p:nvPr/>
          </p:nvCxnSpPr>
          <p:spPr bwMode="auto">
            <a:xfrm flipH="1">
              <a:off x="4510481" y="4412200"/>
              <a:ext cx="694234" cy="59599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Straight Connector 96"/>
            <p:cNvCxnSpPr>
              <a:cxnSpLocks noChangeShapeType="1"/>
            </p:cNvCxnSpPr>
            <p:nvPr/>
          </p:nvCxnSpPr>
          <p:spPr bwMode="auto">
            <a:xfrm flipH="1">
              <a:off x="3500162" y="4435301"/>
              <a:ext cx="635058" cy="50975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Straight Connector 98"/>
            <p:cNvCxnSpPr>
              <a:cxnSpLocks noChangeShapeType="1"/>
            </p:cNvCxnSpPr>
            <p:nvPr/>
          </p:nvCxnSpPr>
          <p:spPr bwMode="auto">
            <a:xfrm flipH="1">
              <a:off x="2566339" y="4481502"/>
              <a:ext cx="421448" cy="5266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1" name="Straight Connector 100"/>
            <p:cNvCxnSpPr>
              <a:cxnSpLocks noChangeShapeType="1"/>
            </p:cNvCxnSpPr>
            <p:nvPr/>
          </p:nvCxnSpPr>
          <p:spPr bwMode="auto">
            <a:xfrm flipH="1">
              <a:off x="1561793" y="4435301"/>
              <a:ext cx="402684" cy="5728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Straight Connector 24"/>
            <p:cNvCxnSpPr>
              <a:cxnSpLocks noChangeShapeType="1"/>
            </p:cNvCxnSpPr>
            <p:nvPr/>
          </p:nvCxnSpPr>
          <p:spPr bwMode="auto">
            <a:xfrm flipV="1">
              <a:off x="4455636" y="994872"/>
              <a:ext cx="0" cy="62371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5" name="Straight Connector 104"/>
            <p:cNvCxnSpPr>
              <a:cxnSpLocks noChangeShapeType="1"/>
            </p:cNvCxnSpPr>
            <p:nvPr/>
          </p:nvCxnSpPr>
          <p:spPr bwMode="auto">
            <a:xfrm flipH="1">
              <a:off x="2566339" y="994872"/>
              <a:ext cx="468643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64" name="TextBox 198"/>
            <p:cNvSpPr txBox="1">
              <a:spLocks noChangeArrowheads="1"/>
            </p:cNvSpPr>
            <p:nvPr/>
          </p:nvSpPr>
          <p:spPr bwMode="auto">
            <a:xfrm>
              <a:off x="4801670" y="1394688"/>
              <a:ext cx="1237356" cy="298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DAG Root</a:t>
              </a:r>
            </a:p>
          </p:txBody>
        </p:sp>
        <p:pic>
          <p:nvPicPr>
            <p:cNvPr id="8265" name="Picture 107" descr="Device_server_3156_RGB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765" y="201756"/>
              <a:ext cx="481194" cy="530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4" name="Straight Connector 83"/>
            <p:cNvCxnSpPr>
              <a:cxnSpLocks noChangeShapeType="1"/>
              <a:stCxn id="186" idx="0"/>
            </p:cNvCxnSpPr>
            <p:nvPr/>
          </p:nvCxnSpPr>
          <p:spPr bwMode="auto">
            <a:xfrm flipH="1">
              <a:off x="1531483" y="5226877"/>
              <a:ext cx="25258" cy="51283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6" name="Straight Connector 85"/>
            <p:cNvCxnSpPr>
              <a:cxnSpLocks noChangeShapeType="1"/>
            </p:cNvCxnSpPr>
            <p:nvPr/>
          </p:nvCxnSpPr>
          <p:spPr bwMode="auto">
            <a:xfrm>
              <a:off x="2424894" y="5229957"/>
              <a:ext cx="0" cy="4188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8" name="Straight Connector 87"/>
            <p:cNvCxnSpPr>
              <a:cxnSpLocks noChangeShapeType="1"/>
            </p:cNvCxnSpPr>
            <p:nvPr/>
          </p:nvCxnSpPr>
          <p:spPr bwMode="auto">
            <a:xfrm flipH="1">
              <a:off x="3250469" y="5229957"/>
              <a:ext cx="109692" cy="42196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69" name="TextBox 198"/>
            <p:cNvSpPr txBox="1">
              <a:spLocks noChangeArrowheads="1"/>
            </p:cNvSpPr>
            <p:nvPr/>
          </p:nvSpPr>
          <p:spPr bwMode="auto">
            <a:xfrm>
              <a:off x="3715677" y="211103"/>
              <a:ext cx="12373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Application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Server D</a:t>
              </a:r>
            </a:p>
          </p:txBody>
        </p:sp>
      </p:grpSp>
      <p:cxnSp>
        <p:nvCxnSpPr>
          <p:cNvPr id="92" name="Straight Connector 91"/>
          <p:cNvCxnSpPr>
            <a:cxnSpLocks noChangeShapeType="1"/>
            <a:stCxn id="8232" idx="2"/>
            <a:endCxn id="8226" idx="0"/>
          </p:cNvCxnSpPr>
          <p:nvPr/>
        </p:nvCxnSpPr>
        <p:spPr bwMode="auto">
          <a:xfrm flipH="1">
            <a:off x="5640388" y="3665538"/>
            <a:ext cx="87313" cy="57785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196" name="Picture 1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26" y="4264025"/>
            <a:ext cx="568325" cy="382588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TextBox 112"/>
          <p:cNvSpPr txBox="1">
            <a:spLocks noChangeArrowheads="1"/>
          </p:cNvSpPr>
          <p:nvPr/>
        </p:nvSpPr>
        <p:spPr bwMode="auto">
          <a:xfrm>
            <a:off x="2451100" y="6369051"/>
            <a:ext cx="5064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51</a:t>
            </a:r>
          </a:p>
        </p:txBody>
      </p:sp>
      <p:sp>
        <p:nvSpPr>
          <p:cNvPr id="106" name="TextBox 112"/>
          <p:cNvSpPr txBox="1">
            <a:spLocks noChangeArrowheads="1"/>
          </p:cNvSpPr>
          <p:nvPr/>
        </p:nvSpPr>
        <p:spPr bwMode="auto">
          <a:xfrm>
            <a:off x="3457575" y="6294439"/>
            <a:ext cx="508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52</a:t>
            </a:r>
          </a:p>
        </p:txBody>
      </p:sp>
      <p:sp>
        <p:nvSpPr>
          <p:cNvPr id="107" name="TextBox 112"/>
          <p:cNvSpPr txBox="1">
            <a:spLocks noChangeArrowheads="1"/>
          </p:cNvSpPr>
          <p:nvPr/>
        </p:nvSpPr>
        <p:spPr bwMode="auto">
          <a:xfrm>
            <a:off x="4367212" y="6334126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53</a:t>
            </a:r>
          </a:p>
        </p:txBody>
      </p:sp>
      <p:sp>
        <p:nvSpPr>
          <p:cNvPr id="181" name="TextBox 112"/>
          <p:cNvSpPr txBox="1">
            <a:spLocks noChangeArrowheads="1"/>
          </p:cNvSpPr>
          <p:nvPr/>
        </p:nvSpPr>
        <p:spPr bwMode="auto">
          <a:xfrm>
            <a:off x="6794501" y="6325802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55</a:t>
            </a:r>
          </a:p>
        </p:txBody>
      </p:sp>
      <p:cxnSp>
        <p:nvCxnSpPr>
          <p:cNvPr id="183" name="Straight Connector 182"/>
          <p:cNvCxnSpPr>
            <a:cxnSpLocks noChangeShapeType="1"/>
          </p:cNvCxnSpPr>
          <p:nvPr/>
        </p:nvCxnSpPr>
        <p:spPr bwMode="auto">
          <a:xfrm>
            <a:off x="7012018" y="5463051"/>
            <a:ext cx="0" cy="5207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206" name="Picture 1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6" y="3235325"/>
            <a:ext cx="573087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1" name="Straight Connector 80"/>
          <p:cNvCxnSpPr>
            <a:cxnSpLocks noChangeShapeType="1"/>
          </p:cNvCxnSpPr>
          <p:nvPr/>
        </p:nvCxnSpPr>
        <p:spPr bwMode="auto">
          <a:xfrm>
            <a:off x="8191500" y="5394325"/>
            <a:ext cx="0" cy="5207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" name="TextBox 112"/>
          <p:cNvSpPr txBox="1">
            <a:spLocks noChangeArrowheads="1"/>
          </p:cNvSpPr>
          <p:nvPr/>
        </p:nvSpPr>
        <p:spPr bwMode="auto">
          <a:xfrm>
            <a:off x="8056562" y="6337301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</p:txBody>
      </p:sp>
      <p:pic>
        <p:nvPicPr>
          <p:cNvPr id="103" name="Picture 10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909" y="5814475"/>
            <a:ext cx="511686" cy="356450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838" y="5847347"/>
            <a:ext cx="511686" cy="359895"/>
          </a:xfrm>
          <a:prstGeom prst="rect">
            <a:avLst/>
          </a:prstGeom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777" y="5943600"/>
            <a:ext cx="511686" cy="356450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064" y="5813907"/>
            <a:ext cx="511686" cy="356450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402" y="5846592"/>
            <a:ext cx="511686" cy="356450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628" y="3159078"/>
            <a:ext cx="511686" cy="3564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047486" y="4858097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X</a:t>
            </a:r>
          </a:p>
        </p:txBody>
      </p:sp>
      <p:sp>
        <p:nvSpPr>
          <p:cNvPr id="90" name="Rectangle 89"/>
          <p:cNvSpPr/>
          <p:nvPr/>
        </p:nvSpPr>
        <p:spPr>
          <a:xfrm>
            <a:off x="10047486" y="5281407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52</a:t>
            </a:r>
          </a:p>
        </p:txBody>
      </p:sp>
      <p:sp>
        <p:nvSpPr>
          <p:cNvPr id="7" name="Down Arrow 6"/>
          <p:cNvSpPr/>
          <p:nvPr/>
        </p:nvSpPr>
        <p:spPr>
          <a:xfrm rot="4254757">
            <a:off x="5333871" y="2073189"/>
            <a:ext cx="386391" cy="573778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Down Arrow 95"/>
          <p:cNvSpPr/>
          <p:nvPr/>
        </p:nvSpPr>
        <p:spPr>
          <a:xfrm rot="1884446">
            <a:off x="4878202" y="2693699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Down Arrow 97"/>
          <p:cNvSpPr/>
          <p:nvPr/>
        </p:nvSpPr>
        <p:spPr>
          <a:xfrm>
            <a:off x="4517152" y="3549414"/>
            <a:ext cx="337529" cy="660852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Down Arrow 99"/>
          <p:cNvSpPr/>
          <p:nvPr/>
        </p:nvSpPr>
        <p:spPr>
          <a:xfrm rot="2315815">
            <a:off x="4112719" y="4758494"/>
            <a:ext cx="343985" cy="509491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Down Arrow 101"/>
          <p:cNvSpPr/>
          <p:nvPr/>
        </p:nvSpPr>
        <p:spPr>
          <a:xfrm>
            <a:off x="3855626" y="5656989"/>
            <a:ext cx="343985" cy="342437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Rectangle 112"/>
          <p:cNvSpPr/>
          <p:nvPr/>
        </p:nvSpPr>
        <p:spPr>
          <a:xfrm>
            <a:off x="10047486" y="3137848"/>
            <a:ext cx="1743919" cy="397397"/>
          </a:xfrm>
          <a:prstGeom prst="rect">
            <a:avLst/>
          </a:prstGeom>
          <a:solidFill>
            <a:srgbClr val="56565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Via: 11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10047486" y="3561158"/>
            <a:ext cx="1743919" cy="397397"/>
          </a:xfrm>
          <a:prstGeom prst="rect">
            <a:avLst/>
          </a:prstGeom>
          <a:solidFill>
            <a:srgbClr val="56565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Via: 22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10042449" y="5714654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16" name="Rectangle 115"/>
          <p:cNvSpPr/>
          <p:nvPr/>
        </p:nvSpPr>
        <p:spPr>
          <a:xfrm>
            <a:off x="160701" y="5020712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51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160701" y="5444022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52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155664" y="5884231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10047486" y="3989678"/>
            <a:ext cx="1743919" cy="397397"/>
          </a:xfrm>
          <a:prstGeom prst="rect">
            <a:avLst/>
          </a:prstGeom>
          <a:solidFill>
            <a:srgbClr val="56565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Via: 32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10047486" y="4412988"/>
            <a:ext cx="1743919" cy="397397"/>
          </a:xfrm>
          <a:prstGeom prst="rect">
            <a:avLst/>
          </a:prstGeom>
          <a:solidFill>
            <a:srgbClr val="56565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Via: 42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144399" y="3725025"/>
            <a:ext cx="1743919" cy="397397"/>
          </a:xfrm>
          <a:prstGeom prst="rect">
            <a:avLst/>
          </a:prstGeom>
          <a:solidFill>
            <a:schemeClr val="accent3">
              <a:lumMod val="2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51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144399" y="4148335"/>
            <a:ext cx="1743919" cy="397397"/>
          </a:xfrm>
          <a:prstGeom prst="rect">
            <a:avLst/>
          </a:prstGeom>
          <a:solidFill>
            <a:schemeClr val="accent3">
              <a:lumMod val="2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Root</a:t>
            </a:r>
          </a:p>
        </p:txBody>
      </p:sp>
      <p:sp>
        <p:nvSpPr>
          <p:cNvPr id="119" name="Rectangle 107"/>
          <p:cNvSpPr txBox="1">
            <a:spLocks noChangeArrowheads="1"/>
          </p:cNvSpPr>
          <p:nvPr/>
        </p:nvSpPr>
        <p:spPr>
          <a:xfrm>
            <a:off x="261447" y="1193434"/>
            <a:ext cx="10969943" cy="1053419"/>
          </a:xfrm>
          <a:prstGeom prst="rect">
            <a:avLst/>
          </a:prstGeom>
          <a:noFill/>
          <a:ln/>
        </p:spPr>
        <p:txBody>
          <a:bodyPr vert="horz" lIns="82296" tIns="45720" rIns="82296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40000">
                      <a:srgbClr val="85F7FD"/>
                    </a:gs>
                    <a:gs pos="13000">
                      <a:srgbClr val="01BBBB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tx1"/>
                </a:solidFill>
              </a:rPr>
              <a:t>Non-</a:t>
            </a:r>
            <a:r>
              <a:rPr lang="fr-FR" dirty="0" err="1">
                <a:solidFill>
                  <a:schemeClr val="tx1"/>
                </a:solidFill>
              </a:rPr>
              <a:t>Storing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Routing stretch</a:t>
            </a:r>
          </a:p>
          <a:p>
            <a:r>
              <a:rPr lang="fr-FR" dirty="0">
                <a:solidFill>
                  <a:schemeClr val="tx1"/>
                </a:solidFill>
              </a:rPr>
              <a:t>Alt</a:t>
            </a:r>
          </a:p>
          <a:p>
            <a:r>
              <a:rPr lang="fr-FR" dirty="0">
                <a:solidFill>
                  <a:schemeClr val="tx1"/>
                </a:solidFill>
              </a:rPr>
              <a:t>(RAN)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152418" y="4589491"/>
            <a:ext cx="1743919" cy="39739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RPI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10042449" y="1865176"/>
            <a:ext cx="1743919" cy="397397"/>
          </a:xfrm>
          <a:prstGeom prst="rect">
            <a:avLst/>
          </a:prstGeom>
          <a:solidFill>
            <a:schemeClr val="accent3">
              <a:lumMod val="2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Root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10042449" y="2288486"/>
            <a:ext cx="1743919" cy="397397"/>
          </a:xfrm>
          <a:prstGeom prst="rect">
            <a:avLst/>
          </a:prstGeom>
          <a:solidFill>
            <a:schemeClr val="accent3">
              <a:lumMod val="2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52</a:t>
            </a:r>
          </a:p>
        </p:txBody>
      </p:sp>
      <p:sp>
        <p:nvSpPr>
          <p:cNvPr id="127" name="Rectangle 126"/>
          <p:cNvSpPr/>
          <p:nvPr/>
        </p:nvSpPr>
        <p:spPr>
          <a:xfrm>
            <a:off x="10050468" y="2715203"/>
            <a:ext cx="1743919" cy="39739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RPI</a:t>
            </a:r>
          </a:p>
        </p:txBody>
      </p:sp>
      <p:sp>
        <p:nvSpPr>
          <p:cNvPr id="135" name="Down Arrow 134"/>
          <p:cNvSpPr/>
          <p:nvPr/>
        </p:nvSpPr>
        <p:spPr>
          <a:xfrm rot="12951929">
            <a:off x="2517609" y="4351305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6" name="Down Arrow 135"/>
          <p:cNvSpPr/>
          <p:nvPr/>
        </p:nvSpPr>
        <p:spPr>
          <a:xfrm rot="14076747">
            <a:off x="3423424" y="3434244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7" name="Down Arrow 136"/>
          <p:cNvSpPr/>
          <p:nvPr/>
        </p:nvSpPr>
        <p:spPr>
          <a:xfrm rot="13254501">
            <a:off x="4078749" y="2605274"/>
            <a:ext cx="392748" cy="625434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8" name="Down Arrow 137"/>
          <p:cNvSpPr/>
          <p:nvPr/>
        </p:nvSpPr>
        <p:spPr>
          <a:xfrm rot="15103441">
            <a:off x="5038645" y="1677276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Down Arrow 138"/>
          <p:cNvSpPr/>
          <p:nvPr/>
        </p:nvSpPr>
        <p:spPr>
          <a:xfrm rot="10989191">
            <a:off x="2304543" y="5445130"/>
            <a:ext cx="343985" cy="342437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Flowchart: Magnetic Disk 127">
            <a:extLst>
              <a:ext uri="{FF2B5EF4-FFF2-40B4-BE49-F238E27FC236}">
                <a16:creationId xmlns:a16="http://schemas.microsoft.com/office/drawing/2014/main" id="{C0318B98-728E-487A-BCA5-D2111E3E00DC}"/>
              </a:ext>
            </a:extLst>
          </p:cNvPr>
          <p:cNvSpPr/>
          <p:nvPr/>
        </p:nvSpPr>
        <p:spPr>
          <a:xfrm rot="3149062">
            <a:off x="5286365" y="1803990"/>
            <a:ext cx="297292" cy="807275"/>
          </a:xfrm>
          <a:prstGeom prst="flowChartMagneticDisk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Flowchart: Magnetic Disk 128">
            <a:extLst>
              <a:ext uri="{FF2B5EF4-FFF2-40B4-BE49-F238E27FC236}">
                <a16:creationId xmlns:a16="http://schemas.microsoft.com/office/drawing/2014/main" id="{48F9B7DA-FA6C-42D2-A737-89782172005D}"/>
              </a:ext>
            </a:extLst>
          </p:cNvPr>
          <p:cNvSpPr/>
          <p:nvPr/>
        </p:nvSpPr>
        <p:spPr>
          <a:xfrm rot="1540723">
            <a:off x="4449450" y="2790236"/>
            <a:ext cx="297292" cy="807275"/>
          </a:xfrm>
          <a:prstGeom prst="flowChartMagneticDisk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0" name="Flowchart: Magnetic Disk 129">
            <a:extLst>
              <a:ext uri="{FF2B5EF4-FFF2-40B4-BE49-F238E27FC236}">
                <a16:creationId xmlns:a16="http://schemas.microsoft.com/office/drawing/2014/main" id="{6EC9E600-02AA-4435-AB1B-D072CA131087}"/>
              </a:ext>
            </a:extLst>
          </p:cNvPr>
          <p:cNvSpPr/>
          <p:nvPr/>
        </p:nvSpPr>
        <p:spPr>
          <a:xfrm rot="2431015">
            <a:off x="4820929" y="2260461"/>
            <a:ext cx="297292" cy="807275"/>
          </a:xfrm>
          <a:prstGeom prst="flowChartMagneticDisk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Flowchart: Magnetic Disk 130">
            <a:extLst>
              <a:ext uri="{FF2B5EF4-FFF2-40B4-BE49-F238E27FC236}">
                <a16:creationId xmlns:a16="http://schemas.microsoft.com/office/drawing/2014/main" id="{E8935E86-20A5-462D-A87F-45E5A59EF362}"/>
              </a:ext>
            </a:extLst>
          </p:cNvPr>
          <p:cNvSpPr/>
          <p:nvPr/>
        </p:nvSpPr>
        <p:spPr>
          <a:xfrm rot="693933">
            <a:off x="4121532" y="3957801"/>
            <a:ext cx="297292" cy="807275"/>
          </a:xfrm>
          <a:prstGeom prst="flowChartMagneticDisk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Flowchart: Magnetic Disk 131">
            <a:extLst>
              <a:ext uri="{FF2B5EF4-FFF2-40B4-BE49-F238E27FC236}">
                <a16:creationId xmlns:a16="http://schemas.microsoft.com/office/drawing/2014/main" id="{EB269BB1-C503-4228-86BC-2AE28B652552}"/>
              </a:ext>
            </a:extLst>
          </p:cNvPr>
          <p:cNvSpPr/>
          <p:nvPr/>
        </p:nvSpPr>
        <p:spPr>
          <a:xfrm rot="1894215">
            <a:off x="3863891" y="4442958"/>
            <a:ext cx="297292" cy="917856"/>
          </a:xfrm>
          <a:prstGeom prst="flowChartMagneticDisk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Flowchart: Magnetic Disk 132">
            <a:extLst>
              <a:ext uri="{FF2B5EF4-FFF2-40B4-BE49-F238E27FC236}">
                <a16:creationId xmlns:a16="http://schemas.microsoft.com/office/drawing/2014/main" id="{D35DF8BA-FCFD-45D1-99C2-84C59234A9C1}"/>
              </a:ext>
            </a:extLst>
          </p:cNvPr>
          <p:cNvSpPr/>
          <p:nvPr/>
        </p:nvSpPr>
        <p:spPr>
          <a:xfrm rot="815333">
            <a:off x="3568635" y="5152851"/>
            <a:ext cx="297292" cy="807275"/>
          </a:xfrm>
          <a:prstGeom prst="flowChartMagneticDisk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4" name="Flowchart: Magnetic Disk 133">
            <a:extLst>
              <a:ext uri="{FF2B5EF4-FFF2-40B4-BE49-F238E27FC236}">
                <a16:creationId xmlns:a16="http://schemas.microsoft.com/office/drawing/2014/main" id="{84F02AA7-C54B-4EB8-9F98-B19D969C0507}"/>
              </a:ext>
            </a:extLst>
          </p:cNvPr>
          <p:cNvSpPr/>
          <p:nvPr/>
        </p:nvSpPr>
        <p:spPr>
          <a:xfrm rot="693933">
            <a:off x="4268458" y="3313298"/>
            <a:ext cx="297292" cy="807275"/>
          </a:xfrm>
          <a:prstGeom prst="flowChartMagneticDisk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80BEBD96-D400-49DF-8E43-5228F036DACE}"/>
              </a:ext>
            </a:extLst>
          </p:cNvPr>
          <p:cNvCxnSpPr>
            <a:cxnSpLocks/>
          </p:cNvCxnSpPr>
          <p:nvPr/>
        </p:nvCxnSpPr>
        <p:spPr>
          <a:xfrm flipH="1">
            <a:off x="3840162" y="3515528"/>
            <a:ext cx="6146319" cy="2281241"/>
          </a:xfrm>
          <a:prstGeom prst="straightConnector1">
            <a:avLst/>
          </a:prstGeom>
          <a:ln w="28575">
            <a:solidFill>
              <a:srgbClr val="28282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4669782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14"/>
          <p:cNvGrpSpPr>
            <a:grpSpLocks/>
          </p:cNvGrpSpPr>
          <p:nvPr/>
        </p:nvGrpSpPr>
        <p:grpSpPr bwMode="auto">
          <a:xfrm>
            <a:off x="2452688" y="203200"/>
            <a:ext cx="6569075" cy="5708650"/>
            <a:chOff x="1280346" y="201756"/>
            <a:chExt cx="5972431" cy="5537951"/>
          </a:xfrm>
        </p:grpSpPr>
        <p:sp>
          <p:nvSpPr>
            <p:cNvPr id="8209" name="TextBox 43"/>
            <p:cNvSpPr txBox="1">
              <a:spLocks noChangeArrowheads="1"/>
            </p:cNvSpPr>
            <p:nvPr/>
          </p:nvSpPr>
          <p:spPr bwMode="auto">
            <a:xfrm>
              <a:off x="3192234" y="2639863"/>
              <a:ext cx="451119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</a:p>
          </p:txBody>
        </p:sp>
        <p:sp>
          <p:nvSpPr>
            <p:cNvPr id="51215" name="TextBox 44"/>
            <p:cNvSpPr txBox="1">
              <a:spLocks noChangeArrowheads="1"/>
            </p:cNvSpPr>
            <p:nvPr/>
          </p:nvSpPr>
          <p:spPr bwMode="auto">
            <a:xfrm>
              <a:off x="4455636" y="2639625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</a:p>
          </p:txBody>
        </p:sp>
        <p:sp>
          <p:nvSpPr>
            <p:cNvPr id="51216" name="TextBox 45"/>
            <p:cNvSpPr txBox="1">
              <a:spLocks noChangeArrowheads="1"/>
            </p:cNvSpPr>
            <p:nvPr/>
          </p:nvSpPr>
          <p:spPr bwMode="auto">
            <a:xfrm>
              <a:off x="5808021" y="2614985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</a:p>
          </p:txBody>
        </p:sp>
        <p:sp>
          <p:nvSpPr>
            <p:cNvPr id="51217" name="TextBox 47"/>
            <p:cNvSpPr txBox="1">
              <a:spLocks noChangeArrowheads="1"/>
            </p:cNvSpPr>
            <p:nvPr/>
          </p:nvSpPr>
          <p:spPr bwMode="auto">
            <a:xfrm>
              <a:off x="6640812" y="3472782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25</a:t>
              </a:r>
            </a:p>
          </p:txBody>
        </p:sp>
        <p:sp>
          <p:nvSpPr>
            <p:cNvPr id="51218" name="TextBox 48"/>
            <p:cNvSpPr txBox="1">
              <a:spLocks noChangeArrowheads="1"/>
            </p:cNvSpPr>
            <p:nvPr/>
          </p:nvSpPr>
          <p:spPr bwMode="auto">
            <a:xfrm>
              <a:off x="5399563" y="3472782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24</a:t>
              </a:r>
            </a:p>
          </p:txBody>
        </p:sp>
        <p:sp>
          <p:nvSpPr>
            <p:cNvPr id="51219" name="TextBox 49"/>
            <p:cNvSpPr txBox="1">
              <a:spLocks noChangeArrowheads="1"/>
            </p:cNvSpPr>
            <p:nvPr/>
          </p:nvSpPr>
          <p:spPr bwMode="auto">
            <a:xfrm>
              <a:off x="4050065" y="3472782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23</a:t>
              </a:r>
            </a:p>
          </p:txBody>
        </p:sp>
        <p:sp>
          <p:nvSpPr>
            <p:cNvPr id="8215" name="TextBox 50"/>
            <p:cNvSpPr txBox="1">
              <a:spLocks noChangeArrowheads="1"/>
            </p:cNvSpPr>
            <p:nvPr/>
          </p:nvSpPr>
          <p:spPr bwMode="auto">
            <a:xfrm>
              <a:off x="2566395" y="3468929"/>
              <a:ext cx="461144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22</a:t>
              </a:r>
            </a:p>
          </p:txBody>
        </p:sp>
        <p:sp>
          <p:nvSpPr>
            <p:cNvPr id="51223" name="TextBox 53"/>
            <p:cNvSpPr txBox="1">
              <a:spLocks noChangeArrowheads="1"/>
            </p:cNvSpPr>
            <p:nvPr/>
          </p:nvSpPr>
          <p:spPr bwMode="auto">
            <a:xfrm>
              <a:off x="5946579" y="4412200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35</a:t>
              </a:r>
            </a:p>
          </p:txBody>
        </p:sp>
        <p:sp>
          <p:nvSpPr>
            <p:cNvPr id="51224" name="TextBox 54"/>
            <p:cNvSpPr txBox="1">
              <a:spLocks noChangeArrowheads="1"/>
            </p:cNvSpPr>
            <p:nvPr/>
          </p:nvSpPr>
          <p:spPr bwMode="auto">
            <a:xfrm>
              <a:off x="4960795" y="4416821"/>
              <a:ext cx="458974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34</a:t>
              </a:r>
            </a:p>
          </p:txBody>
        </p:sp>
        <p:sp>
          <p:nvSpPr>
            <p:cNvPr id="51225" name="TextBox 55"/>
            <p:cNvSpPr txBox="1">
              <a:spLocks noChangeArrowheads="1"/>
            </p:cNvSpPr>
            <p:nvPr/>
          </p:nvSpPr>
          <p:spPr bwMode="auto">
            <a:xfrm>
              <a:off x="3966353" y="4416821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33</a:t>
              </a:r>
            </a:p>
          </p:txBody>
        </p:sp>
        <p:pic>
          <p:nvPicPr>
            <p:cNvPr id="8219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727" y="2349418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0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9014" y="3171665"/>
              <a:ext cx="519861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1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1291" y="2349418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2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2379" y="2349418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3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7610" y="1618531"/>
              <a:ext cx="516998" cy="373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4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0357" y="4122091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5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3623" y="4122091"/>
              <a:ext cx="516998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6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9753" y="4122091"/>
              <a:ext cx="516997" cy="37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7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4216" y="4933430"/>
              <a:ext cx="516997" cy="37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8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4369" y="4944338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9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7635" y="4944338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0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765" y="4944338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2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9952" y="3189392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33" name="TextBox 114"/>
            <p:cNvSpPr txBox="1">
              <a:spLocks noChangeArrowheads="1"/>
            </p:cNvSpPr>
            <p:nvPr/>
          </p:nvSpPr>
          <p:spPr bwMode="auto">
            <a:xfrm>
              <a:off x="2792670" y="4434354"/>
              <a:ext cx="459713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32</a:t>
              </a:r>
            </a:p>
          </p:txBody>
        </p:sp>
        <p:sp>
          <p:nvSpPr>
            <p:cNvPr id="182" name="TextBox 115"/>
            <p:cNvSpPr txBox="1">
              <a:spLocks noChangeArrowheads="1"/>
            </p:cNvSpPr>
            <p:nvPr/>
          </p:nvSpPr>
          <p:spPr bwMode="auto">
            <a:xfrm>
              <a:off x="1797052" y="4435301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31</a:t>
              </a:r>
            </a:p>
          </p:txBody>
        </p:sp>
        <p:pic>
          <p:nvPicPr>
            <p:cNvPr id="8235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5385" y="4141181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6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1516" y="4141181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7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4217" y="4933430"/>
              <a:ext cx="516997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38" name="Picture 11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0346" y="4933430"/>
              <a:ext cx="516998" cy="3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27" name="TextBox 112"/>
            <p:cNvSpPr txBox="1">
              <a:spLocks noChangeArrowheads="1"/>
            </p:cNvSpPr>
            <p:nvPr/>
          </p:nvSpPr>
          <p:spPr bwMode="auto">
            <a:xfrm>
              <a:off x="6349263" y="5220717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46</a:t>
              </a:r>
            </a:p>
          </p:txBody>
        </p:sp>
        <p:sp>
          <p:nvSpPr>
            <p:cNvPr id="8240" name="TextBox 113"/>
            <p:cNvSpPr txBox="1">
              <a:spLocks noChangeArrowheads="1"/>
            </p:cNvSpPr>
            <p:nvPr/>
          </p:nvSpPr>
          <p:spPr bwMode="auto">
            <a:xfrm>
              <a:off x="5260222" y="5233420"/>
              <a:ext cx="461144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45</a:t>
              </a:r>
            </a:p>
          </p:txBody>
        </p:sp>
        <p:sp>
          <p:nvSpPr>
            <p:cNvPr id="8241" name="TextBox 114"/>
            <p:cNvSpPr txBox="1">
              <a:spLocks noChangeArrowheads="1"/>
            </p:cNvSpPr>
            <p:nvPr/>
          </p:nvSpPr>
          <p:spPr bwMode="auto">
            <a:xfrm>
              <a:off x="4274920" y="5237512"/>
              <a:ext cx="459712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</a:p>
          </p:txBody>
        </p:sp>
        <p:sp>
          <p:nvSpPr>
            <p:cNvPr id="51230" name="TextBox 115"/>
            <p:cNvSpPr txBox="1">
              <a:spLocks noChangeArrowheads="1"/>
            </p:cNvSpPr>
            <p:nvPr/>
          </p:nvSpPr>
          <p:spPr bwMode="auto">
            <a:xfrm>
              <a:off x="3279336" y="5237657"/>
              <a:ext cx="461860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43</a:t>
              </a:r>
            </a:p>
          </p:txBody>
        </p:sp>
        <p:sp>
          <p:nvSpPr>
            <p:cNvPr id="8243" name="TextBox 114"/>
            <p:cNvSpPr txBox="1">
              <a:spLocks noChangeArrowheads="1"/>
            </p:cNvSpPr>
            <p:nvPr/>
          </p:nvSpPr>
          <p:spPr bwMode="auto">
            <a:xfrm>
              <a:off x="2321502" y="5226603"/>
              <a:ext cx="459712" cy="27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</a:p>
          </p:txBody>
        </p:sp>
        <p:sp>
          <p:nvSpPr>
            <p:cNvPr id="186" name="TextBox 115"/>
            <p:cNvSpPr txBox="1">
              <a:spLocks noChangeArrowheads="1"/>
            </p:cNvSpPr>
            <p:nvPr/>
          </p:nvSpPr>
          <p:spPr bwMode="auto">
            <a:xfrm>
              <a:off x="1326532" y="5226877"/>
              <a:ext cx="460417" cy="27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41</a:t>
              </a:r>
            </a:p>
          </p:txBody>
        </p:sp>
        <p:cxnSp>
          <p:nvCxnSpPr>
            <p:cNvPr id="3" name="Straight Connector 2"/>
            <p:cNvCxnSpPr>
              <a:cxnSpLocks noChangeShapeType="1"/>
              <a:endCxn id="8219" idx="0"/>
            </p:cNvCxnSpPr>
            <p:nvPr/>
          </p:nvCxnSpPr>
          <p:spPr bwMode="auto">
            <a:xfrm flipH="1">
              <a:off x="3419337" y="1992812"/>
              <a:ext cx="1036299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" name="Straight Connector 67"/>
            <p:cNvCxnSpPr>
              <a:cxnSpLocks noChangeShapeType="1"/>
              <a:endCxn id="8222" idx="0"/>
            </p:cNvCxnSpPr>
            <p:nvPr/>
          </p:nvCxnSpPr>
          <p:spPr bwMode="auto">
            <a:xfrm>
              <a:off x="4435429" y="1992812"/>
              <a:ext cx="223714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" name="Straight Connector 70"/>
            <p:cNvCxnSpPr>
              <a:cxnSpLocks noChangeShapeType="1"/>
              <a:endCxn id="8221" idx="0"/>
            </p:cNvCxnSpPr>
            <p:nvPr/>
          </p:nvCxnSpPr>
          <p:spPr bwMode="auto">
            <a:xfrm>
              <a:off x="4426769" y="1992812"/>
              <a:ext cx="1522696" cy="35574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" name="Straight Connector 72"/>
            <p:cNvCxnSpPr>
              <a:cxnSpLocks noChangeShapeType="1"/>
            </p:cNvCxnSpPr>
            <p:nvPr/>
          </p:nvCxnSpPr>
          <p:spPr bwMode="auto">
            <a:xfrm flipH="1">
              <a:off x="4275222" y="2639625"/>
              <a:ext cx="383921" cy="5497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5" name="Straight Connector 74"/>
            <p:cNvCxnSpPr>
              <a:cxnSpLocks noChangeShapeType="1"/>
            </p:cNvCxnSpPr>
            <p:nvPr/>
          </p:nvCxnSpPr>
          <p:spPr bwMode="auto">
            <a:xfrm flipH="1">
              <a:off x="5691112" y="2685826"/>
              <a:ext cx="258354" cy="5035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" name="Straight Connector 76"/>
            <p:cNvCxnSpPr>
              <a:cxnSpLocks noChangeShapeType="1"/>
            </p:cNvCxnSpPr>
            <p:nvPr/>
          </p:nvCxnSpPr>
          <p:spPr bwMode="auto">
            <a:xfrm>
              <a:off x="5984105" y="2708926"/>
              <a:ext cx="827018" cy="4804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9" name="Straight Connector 78"/>
            <p:cNvCxnSpPr>
              <a:cxnSpLocks noChangeShapeType="1"/>
            </p:cNvCxnSpPr>
            <p:nvPr/>
          </p:nvCxnSpPr>
          <p:spPr bwMode="auto">
            <a:xfrm flipH="1">
              <a:off x="3028199" y="2708926"/>
              <a:ext cx="360828" cy="48049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" name="Straight Connector 82"/>
            <p:cNvCxnSpPr>
              <a:cxnSpLocks noChangeShapeType="1"/>
            </p:cNvCxnSpPr>
            <p:nvPr/>
          </p:nvCxnSpPr>
          <p:spPr bwMode="auto">
            <a:xfrm>
              <a:off x="2969023" y="3491262"/>
              <a:ext cx="0" cy="753076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" name="Straight Connector 84"/>
            <p:cNvCxnSpPr>
              <a:cxnSpLocks noChangeShapeType="1"/>
            </p:cNvCxnSpPr>
            <p:nvPr/>
          </p:nvCxnSpPr>
          <p:spPr bwMode="auto">
            <a:xfrm flipH="1">
              <a:off x="1991900" y="3491262"/>
              <a:ext cx="968463" cy="649893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Straight Connector 86"/>
            <p:cNvCxnSpPr>
              <a:cxnSpLocks noChangeShapeType="1"/>
            </p:cNvCxnSpPr>
            <p:nvPr/>
          </p:nvCxnSpPr>
          <p:spPr bwMode="auto">
            <a:xfrm>
              <a:off x="4341614" y="3515902"/>
              <a:ext cx="851555" cy="60677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" name="Straight Connector 88"/>
            <p:cNvCxnSpPr>
              <a:cxnSpLocks noChangeShapeType="1"/>
            </p:cNvCxnSpPr>
            <p:nvPr/>
          </p:nvCxnSpPr>
          <p:spPr bwMode="auto">
            <a:xfrm>
              <a:off x="5618946" y="3542083"/>
              <a:ext cx="515263" cy="59907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Straight Connector 90"/>
            <p:cNvCxnSpPr>
              <a:cxnSpLocks noChangeShapeType="1"/>
            </p:cNvCxnSpPr>
            <p:nvPr/>
          </p:nvCxnSpPr>
          <p:spPr bwMode="auto">
            <a:xfrm>
              <a:off x="6225138" y="4459942"/>
              <a:ext cx="382479" cy="485109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Straight Connector 92"/>
            <p:cNvCxnSpPr>
              <a:cxnSpLocks noChangeShapeType="1"/>
            </p:cNvCxnSpPr>
            <p:nvPr/>
          </p:nvCxnSpPr>
          <p:spPr bwMode="auto">
            <a:xfrm flipH="1">
              <a:off x="5499152" y="4452241"/>
              <a:ext cx="672584" cy="55595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5" name="Straight Connector 94"/>
            <p:cNvCxnSpPr>
              <a:cxnSpLocks noChangeShapeType="1"/>
            </p:cNvCxnSpPr>
            <p:nvPr/>
          </p:nvCxnSpPr>
          <p:spPr bwMode="auto">
            <a:xfrm flipH="1">
              <a:off x="4510481" y="4412200"/>
              <a:ext cx="694234" cy="595992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Straight Connector 96"/>
            <p:cNvCxnSpPr>
              <a:cxnSpLocks noChangeShapeType="1"/>
            </p:cNvCxnSpPr>
            <p:nvPr/>
          </p:nvCxnSpPr>
          <p:spPr bwMode="auto">
            <a:xfrm flipH="1">
              <a:off x="3500162" y="4435301"/>
              <a:ext cx="635058" cy="50975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Straight Connector 98"/>
            <p:cNvCxnSpPr>
              <a:cxnSpLocks noChangeShapeType="1"/>
            </p:cNvCxnSpPr>
            <p:nvPr/>
          </p:nvCxnSpPr>
          <p:spPr bwMode="auto">
            <a:xfrm flipH="1">
              <a:off x="2566339" y="4481502"/>
              <a:ext cx="421448" cy="5266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1" name="Straight Connector 100"/>
            <p:cNvCxnSpPr>
              <a:cxnSpLocks noChangeShapeType="1"/>
            </p:cNvCxnSpPr>
            <p:nvPr/>
          </p:nvCxnSpPr>
          <p:spPr bwMode="auto">
            <a:xfrm flipH="1">
              <a:off x="1561793" y="4435301"/>
              <a:ext cx="402684" cy="57289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Straight Connector 24"/>
            <p:cNvCxnSpPr>
              <a:cxnSpLocks noChangeShapeType="1"/>
            </p:cNvCxnSpPr>
            <p:nvPr/>
          </p:nvCxnSpPr>
          <p:spPr bwMode="auto">
            <a:xfrm flipV="1">
              <a:off x="4455636" y="994872"/>
              <a:ext cx="0" cy="62371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5" name="Straight Connector 104"/>
            <p:cNvCxnSpPr>
              <a:cxnSpLocks noChangeShapeType="1"/>
            </p:cNvCxnSpPr>
            <p:nvPr/>
          </p:nvCxnSpPr>
          <p:spPr bwMode="auto">
            <a:xfrm flipH="1">
              <a:off x="2566339" y="994872"/>
              <a:ext cx="468643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64" name="TextBox 198"/>
            <p:cNvSpPr txBox="1">
              <a:spLocks noChangeArrowheads="1"/>
            </p:cNvSpPr>
            <p:nvPr/>
          </p:nvSpPr>
          <p:spPr bwMode="auto">
            <a:xfrm>
              <a:off x="4801670" y="1394688"/>
              <a:ext cx="1237356" cy="298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DAG Root</a:t>
              </a:r>
            </a:p>
          </p:txBody>
        </p:sp>
        <p:pic>
          <p:nvPicPr>
            <p:cNvPr id="8265" name="Picture 107" descr="Device_server_3156_RGB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765" y="201756"/>
              <a:ext cx="481194" cy="530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4" name="Straight Connector 83"/>
            <p:cNvCxnSpPr>
              <a:cxnSpLocks noChangeShapeType="1"/>
              <a:stCxn id="186" idx="0"/>
            </p:cNvCxnSpPr>
            <p:nvPr/>
          </p:nvCxnSpPr>
          <p:spPr bwMode="auto">
            <a:xfrm flipH="1">
              <a:off x="1531483" y="5226877"/>
              <a:ext cx="25258" cy="51283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6" name="Straight Connector 85"/>
            <p:cNvCxnSpPr>
              <a:cxnSpLocks noChangeShapeType="1"/>
            </p:cNvCxnSpPr>
            <p:nvPr/>
          </p:nvCxnSpPr>
          <p:spPr bwMode="auto">
            <a:xfrm>
              <a:off x="2424894" y="5229957"/>
              <a:ext cx="0" cy="4188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8" name="Straight Connector 87"/>
            <p:cNvCxnSpPr>
              <a:cxnSpLocks noChangeShapeType="1"/>
            </p:cNvCxnSpPr>
            <p:nvPr/>
          </p:nvCxnSpPr>
          <p:spPr bwMode="auto">
            <a:xfrm flipH="1">
              <a:off x="3250469" y="5229957"/>
              <a:ext cx="109692" cy="42196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69" name="TextBox 198"/>
            <p:cNvSpPr txBox="1">
              <a:spLocks noChangeArrowheads="1"/>
            </p:cNvSpPr>
            <p:nvPr/>
          </p:nvSpPr>
          <p:spPr bwMode="auto">
            <a:xfrm>
              <a:off x="3715677" y="211103"/>
              <a:ext cx="12373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Application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Server D</a:t>
              </a:r>
            </a:p>
          </p:txBody>
        </p:sp>
      </p:grpSp>
      <p:cxnSp>
        <p:nvCxnSpPr>
          <p:cNvPr id="92" name="Straight Connector 91"/>
          <p:cNvCxnSpPr>
            <a:cxnSpLocks noChangeShapeType="1"/>
            <a:stCxn id="8232" idx="2"/>
            <a:endCxn id="8226" idx="0"/>
          </p:cNvCxnSpPr>
          <p:nvPr/>
        </p:nvCxnSpPr>
        <p:spPr bwMode="auto">
          <a:xfrm flipH="1">
            <a:off x="5640388" y="3665538"/>
            <a:ext cx="87313" cy="57785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196" name="Picture 1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26" y="4264025"/>
            <a:ext cx="568325" cy="382588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TextBox 112"/>
          <p:cNvSpPr txBox="1">
            <a:spLocks noChangeArrowheads="1"/>
          </p:cNvSpPr>
          <p:nvPr/>
        </p:nvSpPr>
        <p:spPr bwMode="auto">
          <a:xfrm>
            <a:off x="2451100" y="6369051"/>
            <a:ext cx="5064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51</a:t>
            </a:r>
          </a:p>
        </p:txBody>
      </p:sp>
      <p:sp>
        <p:nvSpPr>
          <p:cNvPr id="106" name="TextBox 112"/>
          <p:cNvSpPr txBox="1">
            <a:spLocks noChangeArrowheads="1"/>
          </p:cNvSpPr>
          <p:nvPr/>
        </p:nvSpPr>
        <p:spPr bwMode="auto">
          <a:xfrm>
            <a:off x="3457575" y="6294439"/>
            <a:ext cx="508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52</a:t>
            </a:r>
          </a:p>
        </p:txBody>
      </p:sp>
      <p:sp>
        <p:nvSpPr>
          <p:cNvPr id="107" name="TextBox 112"/>
          <p:cNvSpPr txBox="1">
            <a:spLocks noChangeArrowheads="1"/>
          </p:cNvSpPr>
          <p:nvPr/>
        </p:nvSpPr>
        <p:spPr bwMode="auto">
          <a:xfrm>
            <a:off x="4367212" y="6334126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53</a:t>
            </a:r>
          </a:p>
        </p:txBody>
      </p:sp>
      <p:sp>
        <p:nvSpPr>
          <p:cNvPr id="181" name="TextBox 112"/>
          <p:cNvSpPr txBox="1">
            <a:spLocks noChangeArrowheads="1"/>
          </p:cNvSpPr>
          <p:nvPr/>
        </p:nvSpPr>
        <p:spPr bwMode="auto">
          <a:xfrm>
            <a:off x="6794501" y="6325802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55</a:t>
            </a:r>
          </a:p>
        </p:txBody>
      </p:sp>
      <p:cxnSp>
        <p:nvCxnSpPr>
          <p:cNvPr id="183" name="Straight Connector 182"/>
          <p:cNvCxnSpPr>
            <a:cxnSpLocks noChangeShapeType="1"/>
          </p:cNvCxnSpPr>
          <p:nvPr/>
        </p:nvCxnSpPr>
        <p:spPr bwMode="auto">
          <a:xfrm>
            <a:off x="7012018" y="5463051"/>
            <a:ext cx="0" cy="5207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206" name="Picture 1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6" y="3235325"/>
            <a:ext cx="573087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1" name="Straight Connector 80"/>
          <p:cNvCxnSpPr>
            <a:cxnSpLocks noChangeShapeType="1"/>
          </p:cNvCxnSpPr>
          <p:nvPr/>
        </p:nvCxnSpPr>
        <p:spPr bwMode="auto">
          <a:xfrm>
            <a:off x="8191500" y="5394325"/>
            <a:ext cx="0" cy="5207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" name="TextBox 112"/>
          <p:cNvSpPr txBox="1">
            <a:spLocks noChangeArrowheads="1"/>
          </p:cNvSpPr>
          <p:nvPr/>
        </p:nvSpPr>
        <p:spPr bwMode="auto">
          <a:xfrm>
            <a:off x="8056562" y="6337301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</p:txBody>
      </p:sp>
      <p:pic>
        <p:nvPicPr>
          <p:cNvPr id="109" name="Picture 10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777" y="5943600"/>
            <a:ext cx="511686" cy="356450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064" y="5813907"/>
            <a:ext cx="511686" cy="356450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402" y="5846592"/>
            <a:ext cx="511686" cy="356450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628" y="3159078"/>
            <a:ext cx="511686" cy="356450"/>
          </a:xfrm>
          <a:prstGeom prst="rect">
            <a:avLst/>
          </a:prstGeom>
        </p:spPr>
      </p:pic>
      <p:sp>
        <p:nvSpPr>
          <p:cNvPr id="7" name="Down Arrow 6"/>
          <p:cNvSpPr/>
          <p:nvPr/>
        </p:nvSpPr>
        <p:spPr>
          <a:xfrm rot="18270838">
            <a:off x="6661398" y="1878555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Down Arrow 95"/>
          <p:cNvSpPr/>
          <p:nvPr/>
        </p:nvSpPr>
        <p:spPr>
          <a:xfrm rot="1884446">
            <a:off x="6847132" y="2587804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Down Arrow 97"/>
          <p:cNvSpPr/>
          <p:nvPr/>
        </p:nvSpPr>
        <p:spPr>
          <a:xfrm rot="18996366">
            <a:off x="7081744" y="3593688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Down Arrow 99"/>
          <p:cNvSpPr/>
          <p:nvPr/>
        </p:nvSpPr>
        <p:spPr>
          <a:xfrm rot="18996366">
            <a:off x="8039636" y="4628951"/>
            <a:ext cx="343985" cy="509491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Down Arrow 101"/>
          <p:cNvSpPr/>
          <p:nvPr/>
        </p:nvSpPr>
        <p:spPr>
          <a:xfrm>
            <a:off x="8364094" y="5523999"/>
            <a:ext cx="343985" cy="342437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Rectangle 122"/>
          <p:cNvSpPr/>
          <p:nvPr/>
        </p:nvSpPr>
        <p:spPr>
          <a:xfrm>
            <a:off x="9384881" y="3736988"/>
            <a:ext cx="1743919" cy="397397"/>
          </a:xfrm>
          <a:prstGeom prst="rect">
            <a:avLst/>
          </a:prstGeom>
          <a:solidFill>
            <a:schemeClr val="accent3">
              <a:lumMod val="2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Root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9384881" y="4160298"/>
            <a:ext cx="1743919" cy="397397"/>
          </a:xfrm>
          <a:prstGeom prst="rect">
            <a:avLst/>
          </a:prstGeom>
          <a:solidFill>
            <a:schemeClr val="accent3">
              <a:lumMod val="2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56</a:t>
            </a:r>
          </a:p>
        </p:txBody>
      </p:sp>
      <p:sp>
        <p:nvSpPr>
          <p:cNvPr id="119" name="Rectangle 107"/>
          <p:cNvSpPr txBox="1">
            <a:spLocks noChangeArrowheads="1"/>
          </p:cNvSpPr>
          <p:nvPr/>
        </p:nvSpPr>
        <p:spPr>
          <a:xfrm>
            <a:off x="401639" y="384367"/>
            <a:ext cx="10969943" cy="1522876"/>
          </a:xfrm>
          <a:prstGeom prst="rect">
            <a:avLst/>
          </a:prstGeom>
          <a:noFill/>
          <a:ln/>
        </p:spPr>
        <p:txBody>
          <a:bodyPr vert="horz" lIns="82296" tIns="45720" rIns="82296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40000">
                      <a:srgbClr val="85F7FD"/>
                    </a:gs>
                    <a:gs pos="13000">
                      <a:srgbClr val="01BBBB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>
                <a:solidFill>
                  <a:schemeClr val="tx1"/>
                </a:solidFill>
              </a:rPr>
              <a:t>Any</a:t>
            </a:r>
            <a:r>
              <a:rPr lang="fr-FR" dirty="0">
                <a:solidFill>
                  <a:schemeClr val="tx1"/>
                </a:solidFill>
              </a:rPr>
              <a:t> Mode </a:t>
            </a:r>
          </a:p>
          <a:p>
            <a:r>
              <a:rPr lang="fr-FR" dirty="0" err="1">
                <a:solidFill>
                  <a:schemeClr val="tx1"/>
                </a:solidFill>
              </a:rPr>
              <a:t>from</a:t>
            </a:r>
            <a:r>
              <a:rPr lang="fr-FR" dirty="0">
                <a:solidFill>
                  <a:schemeClr val="tx1"/>
                </a:solidFill>
              </a:rPr>
              <a:t> RUL</a:t>
            </a:r>
          </a:p>
          <a:p>
            <a:r>
              <a:rPr lang="fr-FR" dirty="0">
                <a:solidFill>
                  <a:schemeClr val="tx1"/>
                </a:solidFill>
              </a:rPr>
              <a:t>To *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9392900" y="4601454"/>
            <a:ext cx="1743919" cy="39739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RPI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D465D87A-ED9E-48E7-888C-F31498E2CD23}"/>
              </a:ext>
            </a:extLst>
          </p:cNvPr>
          <p:cNvSpPr/>
          <p:nvPr/>
        </p:nvSpPr>
        <p:spPr>
          <a:xfrm>
            <a:off x="821430" y="3781727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   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A6A6D311-1321-4F55-8BB4-6C9D184A32F9}"/>
              </a:ext>
            </a:extLst>
          </p:cNvPr>
          <p:cNvSpPr/>
          <p:nvPr/>
        </p:nvSpPr>
        <p:spPr>
          <a:xfrm>
            <a:off x="821430" y="3367009"/>
            <a:ext cx="1743919" cy="39739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51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FB329011-3088-46F1-9AD2-94A433A8ACF2}"/>
              </a:ext>
            </a:extLst>
          </p:cNvPr>
          <p:cNvSpPr/>
          <p:nvPr/>
        </p:nvSpPr>
        <p:spPr>
          <a:xfrm>
            <a:off x="821430" y="4195453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38" name="Down Arrow 134">
            <a:extLst>
              <a:ext uri="{FF2B5EF4-FFF2-40B4-BE49-F238E27FC236}">
                <a16:creationId xmlns:a16="http://schemas.microsoft.com/office/drawing/2014/main" id="{E47F2560-5306-41E4-8F16-37F91C502EFB}"/>
              </a:ext>
            </a:extLst>
          </p:cNvPr>
          <p:cNvSpPr/>
          <p:nvPr/>
        </p:nvSpPr>
        <p:spPr>
          <a:xfrm rot="12951929">
            <a:off x="2517609" y="4351305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Down Arrow 135">
            <a:extLst>
              <a:ext uri="{FF2B5EF4-FFF2-40B4-BE49-F238E27FC236}">
                <a16:creationId xmlns:a16="http://schemas.microsoft.com/office/drawing/2014/main" id="{6B3031A7-5942-4E69-88E2-539E494D8E0C}"/>
              </a:ext>
            </a:extLst>
          </p:cNvPr>
          <p:cNvSpPr/>
          <p:nvPr/>
        </p:nvSpPr>
        <p:spPr>
          <a:xfrm rot="14076747">
            <a:off x="3423424" y="3434244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0" name="Down Arrow 136">
            <a:extLst>
              <a:ext uri="{FF2B5EF4-FFF2-40B4-BE49-F238E27FC236}">
                <a16:creationId xmlns:a16="http://schemas.microsoft.com/office/drawing/2014/main" id="{4E4E0E61-98CC-4703-A40E-A04BFDC91A16}"/>
              </a:ext>
            </a:extLst>
          </p:cNvPr>
          <p:cNvSpPr/>
          <p:nvPr/>
        </p:nvSpPr>
        <p:spPr>
          <a:xfrm rot="13254501">
            <a:off x="4078749" y="2605274"/>
            <a:ext cx="392748" cy="625434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1" name="Down Arrow 137">
            <a:extLst>
              <a:ext uri="{FF2B5EF4-FFF2-40B4-BE49-F238E27FC236}">
                <a16:creationId xmlns:a16="http://schemas.microsoft.com/office/drawing/2014/main" id="{212F67F4-4A0A-4679-9B86-FC1B0889278F}"/>
              </a:ext>
            </a:extLst>
          </p:cNvPr>
          <p:cNvSpPr/>
          <p:nvPr/>
        </p:nvSpPr>
        <p:spPr>
          <a:xfrm rot="15103441">
            <a:off x="5038645" y="1677276"/>
            <a:ext cx="343985" cy="790936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Down Arrow 138">
            <a:extLst>
              <a:ext uri="{FF2B5EF4-FFF2-40B4-BE49-F238E27FC236}">
                <a16:creationId xmlns:a16="http://schemas.microsoft.com/office/drawing/2014/main" id="{64BC3452-93F1-44F9-94DA-F296C747B17C}"/>
              </a:ext>
            </a:extLst>
          </p:cNvPr>
          <p:cNvSpPr/>
          <p:nvPr/>
        </p:nvSpPr>
        <p:spPr>
          <a:xfrm rot="10989191">
            <a:off x="2304543" y="5445130"/>
            <a:ext cx="343985" cy="342437"/>
          </a:xfrm>
          <a:prstGeom prst="down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Flowchart: Magnetic Disk 113">
            <a:extLst>
              <a:ext uri="{FF2B5EF4-FFF2-40B4-BE49-F238E27FC236}">
                <a16:creationId xmlns:a16="http://schemas.microsoft.com/office/drawing/2014/main" id="{922AC8B2-4580-49C8-A90A-E982488A2ABC}"/>
              </a:ext>
            </a:extLst>
          </p:cNvPr>
          <p:cNvSpPr/>
          <p:nvPr/>
        </p:nvSpPr>
        <p:spPr>
          <a:xfrm rot="2251366">
            <a:off x="3037670" y="4170023"/>
            <a:ext cx="297292" cy="807275"/>
          </a:xfrm>
          <a:prstGeom prst="flowChartMagneticDisk">
            <a:avLst/>
          </a:prstGeom>
          <a:solidFill>
            <a:schemeClr val="accent6">
              <a:lumMod val="40000"/>
              <a:lumOff val="60000"/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Flowchart: Magnetic Disk 120">
            <a:extLst>
              <a:ext uri="{FF2B5EF4-FFF2-40B4-BE49-F238E27FC236}">
                <a16:creationId xmlns:a16="http://schemas.microsoft.com/office/drawing/2014/main" id="{EF1D0904-7952-44B8-8CAC-F28C98050BF1}"/>
              </a:ext>
            </a:extLst>
          </p:cNvPr>
          <p:cNvSpPr/>
          <p:nvPr/>
        </p:nvSpPr>
        <p:spPr>
          <a:xfrm rot="2802125">
            <a:off x="5354959" y="1846354"/>
            <a:ext cx="297292" cy="807275"/>
          </a:xfrm>
          <a:prstGeom prst="flowChartMagneticDisk">
            <a:avLst/>
          </a:prstGeom>
          <a:solidFill>
            <a:schemeClr val="accent6">
              <a:lumMod val="40000"/>
              <a:lumOff val="60000"/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Flowchart: Magnetic Disk 121">
            <a:extLst>
              <a:ext uri="{FF2B5EF4-FFF2-40B4-BE49-F238E27FC236}">
                <a16:creationId xmlns:a16="http://schemas.microsoft.com/office/drawing/2014/main" id="{FDCDED98-9DEF-4A6D-A478-11B8FA0FBA7C}"/>
              </a:ext>
            </a:extLst>
          </p:cNvPr>
          <p:cNvSpPr/>
          <p:nvPr/>
        </p:nvSpPr>
        <p:spPr>
          <a:xfrm rot="2802125">
            <a:off x="4423500" y="2794996"/>
            <a:ext cx="297292" cy="807275"/>
          </a:xfrm>
          <a:prstGeom prst="flowChartMagneticDisk">
            <a:avLst/>
          </a:prstGeom>
          <a:solidFill>
            <a:schemeClr val="accent6">
              <a:lumMod val="40000"/>
              <a:lumOff val="60000"/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3" name="Flowchart: Magnetic Disk 142">
            <a:extLst>
              <a:ext uri="{FF2B5EF4-FFF2-40B4-BE49-F238E27FC236}">
                <a16:creationId xmlns:a16="http://schemas.microsoft.com/office/drawing/2014/main" id="{13D19FF9-9A09-4F08-8541-9F73AF6CD878}"/>
              </a:ext>
            </a:extLst>
          </p:cNvPr>
          <p:cNvSpPr/>
          <p:nvPr/>
        </p:nvSpPr>
        <p:spPr>
          <a:xfrm rot="2802125">
            <a:off x="4875379" y="2342156"/>
            <a:ext cx="297292" cy="807275"/>
          </a:xfrm>
          <a:prstGeom prst="flowChartMagneticDisk">
            <a:avLst/>
          </a:prstGeom>
          <a:solidFill>
            <a:schemeClr val="accent6">
              <a:lumMod val="40000"/>
              <a:lumOff val="60000"/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4" name="Flowchart: Magnetic Disk 143">
            <a:extLst>
              <a:ext uri="{FF2B5EF4-FFF2-40B4-BE49-F238E27FC236}">
                <a16:creationId xmlns:a16="http://schemas.microsoft.com/office/drawing/2014/main" id="{8355E31C-0884-47CA-9FFF-DA0D40533D48}"/>
              </a:ext>
            </a:extLst>
          </p:cNvPr>
          <p:cNvSpPr/>
          <p:nvPr/>
        </p:nvSpPr>
        <p:spPr>
          <a:xfrm rot="2802125">
            <a:off x="3939030" y="3256182"/>
            <a:ext cx="297292" cy="807275"/>
          </a:xfrm>
          <a:prstGeom prst="flowChartMagneticDisk">
            <a:avLst/>
          </a:prstGeom>
          <a:solidFill>
            <a:schemeClr val="accent6">
              <a:lumMod val="40000"/>
              <a:lumOff val="60000"/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Flowchart: Magnetic Disk 144">
            <a:extLst>
              <a:ext uri="{FF2B5EF4-FFF2-40B4-BE49-F238E27FC236}">
                <a16:creationId xmlns:a16="http://schemas.microsoft.com/office/drawing/2014/main" id="{B34B6C1C-9DAE-4110-85B2-8876F69BDF56}"/>
              </a:ext>
            </a:extLst>
          </p:cNvPr>
          <p:cNvSpPr/>
          <p:nvPr/>
        </p:nvSpPr>
        <p:spPr>
          <a:xfrm rot="2606652">
            <a:off x="3494423" y="3680243"/>
            <a:ext cx="297292" cy="807275"/>
          </a:xfrm>
          <a:prstGeom prst="flowChartMagneticDisk">
            <a:avLst/>
          </a:prstGeom>
          <a:solidFill>
            <a:schemeClr val="accent6">
              <a:lumMod val="40000"/>
              <a:lumOff val="60000"/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6" name="Flowchart: Magnetic Disk 145">
            <a:extLst>
              <a:ext uri="{FF2B5EF4-FFF2-40B4-BE49-F238E27FC236}">
                <a16:creationId xmlns:a16="http://schemas.microsoft.com/office/drawing/2014/main" id="{41117E5C-2BF7-4FD7-AAAE-3C079585D373}"/>
              </a:ext>
            </a:extLst>
          </p:cNvPr>
          <p:cNvSpPr/>
          <p:nvPr/>
        </p:nvSpPr>
        <p:spPr>
          <a:xfrm rot="2076735">
            <a:off x="2796655" y="4510646"/>
            <a:ext cx="297292" cy="807275"/>
          </a:xfrm>
          <a:prstGeom prst="flowChartMagneticDisk">
            <a:avLst/>
          </a:prstGeom>
          <a:solidFill>
            <a:schemeClr val="accent6">
              <a:lumMod val="40000"/>
              <a:lumOff val="60000"/>
              <a:alpha val="68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2451EF23-FF2E-4DE9-82BF-C2BD4EFDBBE0}"/>
              </a:ext>
            </a:extLst>
          </p:cNvPr>
          <p:cNvSpPr/>
          <p:nvPr/>
        </p:nvSpPr>
        <p:spPr>
          <a:xfrm>
            <a:off x="810348" y="2061387"/>
            <a:ext cx="1743919" cy="397397"/>
          </a:xfrm>
          <a:prstGeom prst="rect">
            <a:avLst/>
          </a:prstGeom>
          <a:solidFill>
            <a:schemeClr val="accent3">
              <a:lumMod val="2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41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DB2857D6-2A44-4C4B-BC3A-C1965704C18F}"/>
              </a:ext>
            </a:extLst>
          </p:cNvPr>
          <p:cNvSpPr/>
          <p:nvPr/>
        </p:nvSpPr>
        <p:spPr>
          <a:xfrm>
            <a:off x="810348" y="2484697"/>
            <a:ext cx="1743919" cy="397397"/>
          </a:xfrm>
          <a:prstGeom prst="rect">
            <a:avLst/>
          </a:prstGeom>
          <a:solidFill>
            <a:schemeClr val="accent3">
              <a:lumMod val="2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Root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EE3BA6A1-201C-425F-A77B-30461385EE32}"/>
              </a:ext>
            </a:extLst>
          </p:cNvPr>
          <p:cNvSpPr/>
          <p:nvPr/>
        </p:nvSpPr>
        <p:spPr>
          <a:xfrm>
            <a:off x="818367" y="2925853"/>
            <a:ext cx="1743919" cy="39739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RPI</a:t>
            </a:r>
          </a:p>
        </p:txBody>
      </p:sp>
      <p:pic>
        <p:nvPicPr>
          <p:cNvPr id="150" name="Picture 149">
            <a:extLst>
              <a:ext uri="{FF2B5EF4-FFF2-40B4-BE49-F238E27FC236}">
                <a16:creationId xmlns:a16="http://schemas.microsoft.com/office/drawing/2014/main" id="{763E8A7E-0445-479C-BA4E-73BF18220973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436" y="5919858"/>
            <a:ext cx="511686" cy="35989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</p:pic>
      <p:pic>
        <p:nvPicPr>
          <p:cNvPr id="152" name="Picture 151">
            <a:extLst>
              <a:ext uri="{FF2B5EF4-FFF2-40B4-BE49-F238E27FC236}">
                <a16:creationId xmlns:a16="http://schemas.microsoft.com/office/drawing/2014/main" id="{F5A687B7-F308-45A2-80A2-D5ED655E8B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360" y="5955735"/>
            <a:ext cx="511686" cy="356450"/>
          </a:xfrm>
          <a:prstGeom prst="rect">
            <a:avLst/>
          </a:prstGeom>
        </p:spPr>
      </p:pic>
      <p:sp>
        <p:nvSpPr>
          <p:cNvPr id="153" name="Rectangle 152">
            <a:extLst>
              <a:ext uri="{FF2B5EF4-FFF2-40B4-BE49-F238E27FC236}">
                <a16:creationId xmlns:a16="http://schemas.microsoft.com/office/drawing/2014/main" id="{DE2D8555-3BE1-4793-8949-A53C545B388E}"/>
              </a:ext>
            </a:extLst>
          </p:cNvPr>
          <p:cNvSpPr/>
          <p:nvPr/>
        </p:nvSpPr>
        <p:spPr>
          <a:xfrm>
            <a:off x="7744320" y="535491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Internet</a:t>
            </a: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6C43F2BE-CFAA-4D09-8115-6B1B282D9D86}"/>
              </a:ext>
            </a:extLst>
          </p:cNvPr>
          <p:cNvSpPr/>
          <p:nvPr/>
        </p:nvSpPr>
        <p:spPr>
          <a:xfrm>
            <a:off x="7744320" y="120773"/>
            <a:ext cx="1743919" cy="39739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51</a:t>
            </a: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DD30F031-398A-40E7-92E5-E186BC4F301B}"/>
              </a:ext>
            </a:extLst>
          </p:cNvPr>
          <p:cNvSpPr/>
          <p:nvPr/>
        </p:nvSpPr>
        <p:spPr>
          <a:xfrm>
            <a:off x="7744320" y="949217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F6E9E39C-AF4F-4EFF-9730-EB7DDE47B687}"/>
              </a:ext>
            </a:extLst>
          </p:cNvPr>
          <p:cNvSpPr/>
          <p:nvPr/>
        </p:nvSpPr>
        <p:spPr>
          <a:xfrm>
            <a:off x="9384881" y="5452709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56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03CB74DD-8B6C-46E5-821F-FE8953E9A78E}"/>
              </a:ext>
            </a:extLst>
          </p:cNvPr>
          <p:cNvSpPr/>
          <p:nvPr/>
        </p:nvSpPr>
        <p:spPr>
          <a:xfrm>
            <a:off x="9384881" y="5037991"/>
            <a:ext cx="1743919" cy="39739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51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6614D092-AC09-4D50-B3AC-17C4F828073E}"/>
              </a:ext>
            </a:extLst>
          </p:cNvPr>
          <p:cNvSpPr/>
          <p:nvPr/>
        </p:nvSpPr>
        <p:spPr>
          <a:xfrm>
            <a:off x="9384881" y="5866435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FA025A29-BC51-4AF6-80D0-F60B49A873D1}"/>
              </a:ext>
            </a:extLst>
          </p:cNvPr>
          <p:cNvSpPr/>
          <p:nvPr/>
        </p:nvSpPr>
        <p:spPr>
          <a:xfrm>
            <a:off x="444531" y="5307433"/>
            <a:ext cx="1743919" cy="397397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Dest</a:t>
            </a:r>
            <a:r>
              <a:rPr lang="en-US" dirty="0"/>
              <a:t>: 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93359663-64FD-44E8-8481-88A4758BE540}"/>
              </a:ext>
            </a:extLst>
          </p:cNvPr>
          <p:cNvSpPr/>
          <p:nvPr/>
        </p:nvSpPr>
        <p:spPr>
          <a:xfrm>
            <a:off x="444531" y="4892715"/>
            <a:ext cx="1743919" cy="39739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Src</a:t>
            </a:r>
            <a:r>
              <a:rPr lang="en-US" dirty="0"/>
              <a:t>: 51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18E40EE1-A37B-4C81-AE59-2EF46AEFA3A4}"/>
              </a:ext>
            </a:extLst>
          </p:cNvPr>
          <p:cNvSpPr/>
          <p:nvPr/>
        </p:nvSpPr>
        <p:spPr>
          <a:xfrm>
            <a:off x="444531" y="5721159"/>
            <a:ext cx="1743919" cy="397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Stuff</a:t>
            </a:r>
          </a:p>
        </p:txBody>
      </p: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ED056D7C-6D48-413D-9AA7-6C190B938076}"/>
              </a:ext>
            </a:extLst>
          </p:cNvPr>
          <p:cNvCxnSpPr>
            <a:cxnSpLocks/>
          </p:cNvCxnSpPr>
          <p:nvPr/>
        </p:nvCxnSpPr>
        <p:spPr>
          <a:xfrm>
            <a:off x="2657686" y="2925853"/>
            <a:ext cx="1652378" cy="338799"/>
          </a:xfrm>
          <a:prstGeom prst="straightConnector1">
            <a:avLst/>
          </a:prstGeom>
          <a:ln w="28575">
            <a:solidFill>
              <a:srgbClr val="28282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07">
            <a:extLst>
              <a:ext uri="{FF2B5EF4-FFF2-40B4-BE49-F238E27FC236}">
                <a16:creationId xmlns:a16="http://schemas.microsoft.com/office/drawing/2014/main" id="{CEECC874-F03F-4654-9A44-E559FD50FFBD}"/>
              </a:ext>
            </a:extLst>
          </p:cNvPr>
          <p:cNvSpPr txBox="1">
            <a:spLocks noChangeArrowheads="1"/>
          </p:cNvSpPr>
          <p:nvPr/>
        </p:nvSpPr>
        <p:spPr>
          <a:xfrm>
            <a:off x="9007861" y="2024244"/>
            <a:ext cx="2561905" cy="1522876"/>
          </a:xfrm>
          <a:prstGeom prst="rect">
            <a:avLst/>
          </a:prstGeom>
          <a:noFill/>
          <a:ln/>
        </p:spPr>
        <p:txBody>
          <a:bodyPr vert="horz" lIns="82296" tIns="45720" rIns="82296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40000">
                      <a:srgbClr val="85F7FD"/>
                    </a:gs>
                    <a:gs pos="13000">
                      <a:srgbClr val="01BBBB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tx1"/>
                </a:solidFill>
              </a:rPr>
              <a:t>e.g. </a:t>
            </a:r>
            <a:r>
              <a:rPr lang="fr-FR" dirty="0" err="1">
                <a:solidFill>
                  <a:schemeClr val="tx1"/>
                </a:solidFill>
              </a:rPr>
              <a:t>Storing</a:t>
            </a:r>
            <a:r>
              <a:rPr lang="fr-FR" dirty="0">
                <a:solidFill>
                  <a:schemeClr val="tx1"/>
                </a:solidFill>
              </a:rPr>
              <a:t> to RAN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644199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9|30.3|15.5|16.6|7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9|30.3|15.5|16.6|7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9|30.3|15.5|16.6|7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9|30.3|15.5|16.6|7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9|30.3|15.5|16.6|7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9|30.3|15.5|16.6|7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9|30.3|15.5|16.6|7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9|30.3|15.5|16.6|7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9|30.3|15.5|16.6|7.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 Arial 16x9 template</Template>
  <TotalTime>11274</TotalTime>
  <Words>796</Words>
  <Application>Microsoft Office PowerPoint</Application>
  <PresentationFormat>Custom</PresentationFormat>
  <Paragraphs>434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Arial Unicode MS</vt:lpstr>
      <vt:lpstr>Calibri</vt:lpstr>
      <vt:lpstr>Calibri Light</vt:lpstr>
      <vt:lpstr>CiscoSansTT</vt:lpstr>
      <vt:lpstr>Times New Roman</vt:lpstr>
      <vt:lpstr>Office Theme</vt:lpstr>
      <vt:lpstr>RPL Unaware Leaves</vt:lpstr>
      <vt:lpstr>Status to the draft</vt:lpstr>
      <vt:lpstr>THANKS!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Cisco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Must Match Session Title</dc:title>
  <dc:creator>Pascal Thubert;JP Vasseur (jvasseur)</dc:creator>
  <cp:keywords>Deterministic Wireless</cp:keywords>
  <cp:lastModifiedBy>Pascal Thubert (pthubert)</cp:lastModifiedBy>
  <cp:revision>1105</cp:revision>
  <dcterms:created xsi:type="dcterms:W3CDTF">2012-09-20T00:45:54Z</dcterms:created>
  <dcterms:modified xsi:type="dcterms:W3CDTF">2020-09-25T13:10:57Z</dcterms:modified>
</cp:coreProperties>
</file>