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6"/>
  </p:notesMasterIdLst>
  <p:handoutMasterIdLst>
    <p:handoutMasterId r:id="rId7"/>
  </p:handoutMasterIdLst>
  <p:sldIdLst>
    <p:sldId id="304" r:id="rId2"/>
    <p:sldId id="336" r:id="rId3"/>
    <p:sldId id="331" r:id="rId4"/>
    <p:sldId id="337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bir Das" initials="sdas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BC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787" autoAdjust="0"/>
  </p:normalViewPr>
  <p:slideViewPr>
    <p:cSldViewPr>
      <p:cViewPr varScale="1">
        <p:scale>
          <a:sx n="53" d="100"/>
          <a:sy n="53" d="100"/>
        </p:scale>
        <p:origin x="166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268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108850" tIns="54425" rIns="108850" bIns="54425" rtlCol="0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8"/>
          </a:xfrm>
          <a:prstGeom prst="rect">
            <a:avLst/>
          </a:prstGeom>
        </p:spPr>
        <p:txBody>
          <a:bodyPr vert="horz" lIns="108850" tIns="54425" rIns="108850" bIns="54425" rtlCol="0"/>
          <a:lstStyle>
            <a:lvl1pPr algn="r">
              <a:defRPr sz="1400"/>
            </a:lvl1pPr>
          </a:lstStyle>
          <a:p>
            <a:fld id="{19E236D8-0DA1-4525-9912-5BAAA2723E5D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108850" tIns="54425" rIns="108850" bIns="54425" rtlCol="0" anchor="b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7"/>
          </a:xfrm>
          <a:prstGeom prst="rect">
            <a:avLst/>
          </a:prstGeom>
        </p:spPr>
        <p:txBody>
          <a:bodyPr vert="horz" lIns="108850" tIns="54425" rIns="108850" bIns="54425" rtlCol="0" anchor="b"/>
          <a:lstStyle>
            <a:lvl1pPr algn="r">
              <a:defRPr sz="1400"/>
            </a:lvl1pPr>
          </a:lstStyle>
          <a:p>
            <a:fld id="{A8020244-C9AB-49DA-A87A-692AAD935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375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850" tIns="54425" rIns="108850" bIns="54425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850" tIns="54425" rIns="108850" bIns="54425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850" tIns="54425" rIns="108850" bIns="544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850" tIns="54425" rIns="108850" bIns="54425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850" tIns="54425" rIns="108850" bIns="54425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7DF75B51-768B-4D90-AD0E-34BE2B2631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5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pic>
        <p:nvPicPr>
          <p:cNvPr id="6" name="Picture 41" descr="ietf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F0DD83-68F9-46C2-9DB0-78C9B0C342B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1CFC7-1870-4AB2-8533-234CB39C50C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56F9-A066-41EC-BF81-DD42D5FACAC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07323-997D-4A35-902A-93CDB0888E8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B6E77-E0DC-49FD-AF36-ED9E4572052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0560A-94D1-41F9-8429-F613A16EB33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CA52F-F975-4597-A392-6555620A705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452B6-0278-4A81-BCD1-FB3BAEC0A81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77020-84F8-4D5A-B659-2AF598D815B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5047C-F5F2-46DF-9B73-DD50F5B322F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16B67-4FBE-4DEA-837A-ACAB0605B4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BBA78-4868-4398-AD23-39C51615C7E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fld id="{D19BB9DF-5D52-4F36-BB88-5D796EABAA4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1032" name="Picture 40" descr="ietf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78" r:id="rId3"/>
    <p:sldLayoutId id="2147483677" r:id="rId4"/>
    <p:sldLayoutId id="2147483676" r:id="rId5"/>
    <p:sldLayoutId id="2147483675" r:id="rId6"/>
    <p:sldLayoutId id="2147483674" r:id="rId7"/>
    <p:sldLayoutId id="2147483673" r:id="rId8"/>
    <p:sldLayoutId id="2147483672" r:id="rId9"/>
    <p:sldLayoutId id="2147483671" r:id="rId10"/>
    <p:sldLayoutId id="2147483670" r:id="rId11"/>
    <p:sldLayoutId id="214748366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STIR WG</a:t>
            </a:r>
            <a:br>
              <a:rPr lang="en-US" dirty="0"/>
            </a:br>
            <a:r>
              <a:rPr lang="en-US" dirty="0"/>
              <a:t>Interim Meeting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049587"/>
            <a:ext cx="7010400" cy="3341687"/>
          </a:xfrm>
        </p:spPr>
        <p:txBody>
          <a:bodyPr/>
          <a:lstStyle/>
          <a:p>
            <a:pPr algn="ctr"/>
            <a:r>
              <a:rPr lang="en-US" sz="2800" dirty="0"/>
              <a:t>Assertion Values for a Resource Priority Header Claim in Support of Emergency Services Networks</a:t>
            </a:r>
          </a:p>
          <a:p>
            <a:br>
              <a:rPr lang="en-US" sz="1200" dirty="0"/>
            </a:br>
            <a:r>
              <a:rPr lang="en-US" sz="2400" dirty="0"/>
              <a:t>(draft-dolly-stir-rph-emergency-services-00)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Monday, Apr 20 2020 </a:t>
            </a:r>
            <a:endParaRPr lang="en-US" sz="2800" dirty="0"/>
          </a:p>
          <a:p>
            <a:pPr eaLnBrk="1" hangingPunct="1">
              <a:lnSpc>
                <a:spcPct val="90000"/>
              </a:lnSpc>
            </a:pPr>
            <a:r>
              <a:rPr lang="en-US" sz="1800" dirty="0"/>
              <a:t>Martin Dolly, and Chris Wendt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6163B-C3CB-432A-9E7B-E12859418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94931"/>
            <a:ext cx="6858000" cy="1295400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87062-558B-45AE-AB86-AF5E1EF9B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524000"/>
            <a:ext cx="8915400" cy="4411662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latin typeface="Courier"/>
              </a:rPr>
              <a:t>Personal Assertion Token (PASSporT) Extension for Resource Priority Authorization [</a:t>
            </a:r>
            <a:r>
              <a:rPr lang="en-US" sz="2000" dirty="0">
                <a:solidFill>
                  <a:srgbClr val="0000FF"/>
                </a:solidFill>
                <a:latin typeface="Courier"/>
              </a:rPr>
              <a:t>RFC8443</a:t>
            </a:r>
            <a:r>
              <a:rPr lang="en-US" sz="2000" dirty="0">
                <a:solidFill>
                  <a:srgbClr val="000000"/>
                </a:solidFill>
                <a:latin typeface="Courier"/>
              </a:rPr>
              <a:t>] extended the Personal Assertion Token(PASSporT) specification defined in [</a:t>
            </a:r>
            <a:r>
              <a:rPr lang="en-US" sz="2000" dirty="0">
                <a:solidFill>
                  <a:srgbClr val="0000FF"/>
                </a:solidFill>
                <a:latin typeface="Courier"/>
              </a:rPr>
              <a:t>RFC8225</a:t>
            </a:r>
            <a:r>
              <a:rPr lang="en-US" sz="2000" dirty="0">
                <a:solidFill>
                  <a:srgbClr val="000000"/>
                </a:solidFill>
                <a:latin typeface="Courier"/>
              </a:rPr>
              <a:t>] to allow the inclusion of cryptographically signed assertions of authorization for the values populated in the ’Resource- Priority’ header field, which is used for communications resource prioritization.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  <a:latin typeface="Courier"/>
              </a:rPr>
              <a:t>The focus was on support of Government Priority Services RPH ‘namespaces’.</a:t>
            </a:r>
          </a:p>
          <a:p>
            <a:r>
              <a:rPr lang="en-US" sz="2000" dirty="0">
                <a:solidFill>
                  <a:srgbClr val="000000"/>
                </a:solidFill>
                <a:latin typeface="Courier"/>
              </a:rPr>
              <a:t>This document adds new assertion values for a Resource Priority Header ("</a:t>
            </a:r>
            <a:r>
              <a:rPr lang="en-US" sz="2000" dirty="0" err="1">
                <a:solidFill>
                  <a:srgbClr val="000000"/>
                </a:solidFill>
                <a:latin typeface="Courier"/>
              </a:rPr>
              <a:t>rph</a:t>
            </a:r>
            <a:r>
              <a:rPr lang="en-US" sz="2000" dirty="0">
                <a:solidFill>
                  <a:srgbClr val="000000"/>
                </a:solidFill>
                <a:latin typeface="Courier"/>
              </a:rPr>
              <a:t>") claim defined in [</a:t>
            </a:r>
            <a:r>
              <a:rPr lang="en-US" sz="2000" dirty="0">
                <a:solidFill>
                  <a:srgbClr val="0000FF"/>
                </a:solidFill>
                <a:latin typeface="Courier"/>
              </a:rPr>
              <a:t>RFC8443</a:t>
            </a:r>
            <a:r>
              <a:rPr lang="en-US" sz="2000" dirty="0">
                <a:solidFill>
                  <a:srgbClr val="000000"/>
                </a:solidFill>
                <a:latin typeface="Courier"/>
              </a:rPr>
              <a:t>], in support of Emergency Services Networks for emergency call origination and callback. </a:t>
            </a:r>
          </a:p>
          <a:p>
            <a:r>
              <a:rPr lang="en-US" sz="1800" kern="1200" dirty="0">
                <a:solidFill>
                  <a:srgbClr val="000000"/>
                </a:solidFill>
                <a:latin typeface="Courier"/>
              </a:rPr>
              <a:t>This specification defines new assertions values for:</a:t>
            </a:r>
          </a:p>
          <a:p>
            <a:pPr marL="742950" lvl="1" indent="-28575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800" kern="1200" dirty="0">
                <a:solidFill>
                  <a:srgbClr val="000000"/>
                </a:solidFill>
                <a:latin typeface="Courier"/>
                <a:ea typeface="+mn-ea"/>
                <a:cs typeface="+mn-cs"/>
              </a:rPr>
              <a:t>"</a:t>
            </a:r>
            <a:r>
              <a:rPr lang="en-US" sz="1800" kern="1200" dirty="0" err="1">
                <a:solidFill>
                  <a:srgbClr val="000000"/>
                </a:solidFill>
                <a:latin typeface="Courier"/>
                <a:ea typeface="+mn-ea"/>
                <a:cs typeface="+mn-cs"/>
              </a:rPr>
              <a:t>ESorig</a:t>
            </a:r>
            <a:r>
              <a:rPr lang="en-US" sz="1800" kern="1200" dirty="0">
                <a:solidFill>
                  <a:srgbClr val="000000"/>
                </a:solidFill>
                <a:latin typeface="Courier"/>
                <a:ea typeface="+mn-ea"/>
                <a:cs typeface="+mn-cs"/>
              </a:rPr>
              <a:t>": Emergency Services call origination</a:t>
            </a:r>
          </a:p>
          <a:p>
            <a:pPr marL="742950" lvl="1" indent="-28575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800" kern="1200" dirty="0">
                <a:solidFill>
                  <a:srgbClr val="000000"/>
                </a:solidFill>
                <a:latin typeface="Courier"/>
                <a:ea typeface="+mn-ea"/>
                <a:cs typeface="+mn-cs"/>
              </a:rPr>
              <a:t>"</a:t>
            </a:r>
            <a:r>
              <a:rPr lang="en-US" sz="1800" kern="1200" dirty="0" err="1">
                <a:solidFill>
                  <a:srgbClr val="000000"/>
                </a:solidFill>
                <a:latin typeface="Courier"/>
                <a:ea typeface="+mn-ea"/>
                <a:cs typeface="+mn-cs"/>
              </a:rPr>
              <a:t>EScallback</a:t>
            </a:r>
            <a:r>
              <a:rPr lang="en-US" sz="1800" kern="1200" dirty="0">
                <a:solidFill>
                  <a:srgbClr val="000000"/>
                </a:solidFill>
                <a:latin typeface="Courier"/>
                <a:ea typeface="+mn-ea"/>
                <a:cs typeface="+mn-cs"/>
              </a:rPr>
              <a:t>": Emergency Services callback.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DD94A-D419-413B-A0CD-AEAAD3772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8B6E77-E0DC-49FD-AF36-ED9E45720528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07393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5047C-F5F2-46DF-9B73-DD50F5B322FB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52400" y="533400"/>
            <a:ext cx="8886825" cy="3812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Proposed new Assertions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5325EB-6D3E-473D-B489-F00E3175BADF}"/>
              </a:ext>
            </a:extLst>
          </p:cNvPr>
          <p:cNvSpPr/>
          <p:nvPr/>
        </p:nvSpPr>
        <p:spPr>
          <a:xfrm>
            <a:off x="457200" y="1524000"/>
            <a:ext cx="82296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urier"/>
              </a:rPr>
              <a:t>The following is an example of an "</a:t>
            </a:r>
            <a:r>
              <a:rPr lang="en-US" dirty="0" err="1">
                <a:latin typeface="Courier"/>
              </a:rPr>
              <a:t>rph</a:t>
            </a:r>
            <a:r>
              <a:rPr lang="en-US" dirty="0">
                <a:latin typeface="Courier"/>
              </a:rPr>
              <a:t>" claim for SIP ’Resource-Priority’ header field with a "</a:t>
            </a:r>
            <a:r>
              <a:rPr lang="en-US" dirty="0" err="1">
                <a:latin typeface="Courier"/>
              </a:rPr>
              <a:t>ESorig</a:t>
            </a:r>
            <a:r>
              <a:rPr lang="en-US" dirty="0">
                <a:latin typeface="Courier"/>
              </a:rPr>
              <a:t>" assertion:</a:t>
            </a:r>
          </a:p>
          <a:p>
            <a:pPr lvl="2"/>
            <a:r>
              <a:rPr lang="en-US" sz="1600" dirty="0">
                <a:latin typeface="Courier"/>
              </a:rPr>
              <a:t>{</a:t>
            </a:r>
          </a:p>
          <a:p>
            <a:pPr lvl="2"/>
            <a:r>
              <a:rPr lang="en-US" sz="1600" dirty="0">
                <a:latin typeface="Courier"/>
              </a:rPr>
              <a:t>"</a:t>
            </a:r>
            <a:r>
              <a:rPr lang="en-US" sz="1600" dirty="0" err="1">
                <a:latin typeface="Courier"/>
              </a:rPr>
              <a:t>orig</a:t>
            </a:r>
            <a:r>
              <a:rPr lang="en-US" sz="1600" dirty="0">
                <a:latin typeface="Courier"/>
              </a:rPr>
              <a:t>":{"</a:t>
            </a:r>
            <a:r>
              <a:rPr lang="en-US" sz="1600" dirty="0" err="1">
                <a:latin typeface="Courier"/>
              </a:rPr>
              <a:t>tn</a:t>
            </a:r>
            <a:r>
              <a:rPr lang="en-US" sz="1600" dirty="0">
                <a:latin typeface="Courier"/>
              </a:rPr>
              <a:t>":"CgPN"},</a:t>
            </a:r>
          </a:p>
          <a:p>
            <a:pPr lvl="2"/>
            <a:r>
              <a:rPr lang="en-US" sz="1600" dirty="0">
                <a:latin typeface="Courier"/>
              </a:rPr>
              <a:t>"</a:t>
            </a:r>
            <a:r>
              <a:rPr lang="en-US" sz="1600" dirty="0" err="1">
                <a:latin typeface="Courier"/>
              </a:rPr>
              <a:t>dest</a:t>
            </a:r>
            <a:r>
              <a:rPr lang="en-US" sz="1600" dirty="0">
                <a:latin typeface="Courier"/>
              </a:rPr>
              <a:t>":{["tn":"911 or URN-SOS"]},</a:t>
            </a:r>
          </a:p>
          <a:p>
            <a:pPr lvl="2"/>
            <a:r>
              <a:rPr lang="en-US" sz="1600" dirty="0">
                <a:latin typeface="Courier"/>
              </a:rPr>
              <a:t>"iat":1443208345,</a:t>
            </a:r>
          </a:p>
          <a:p>
            <a:pPr lvl="2"/>
            <a:r>
              <a:rPr lang="en-US" sz="1600" dirty="0">
                <a:latin typeface="Courier"/>
              </a:rPr>
              <a:t>"</a:t>
            </a:r>
            <a:r>
              <a:rPr lang="en-US" sz="1600" dirty="0" err="1">
                <a:latin typeface="Courier"/>
              </a:rPr>
              <a:t>rph</a:t>
            </a:r>
            <a:r>
              <a:rPr lang="en-US" sz="1600" dirty="0">
                <a:latin typeface="Courier"/>
              </a:rPr>
              <a:t>":{"</a:t>
            </a:r>
            <a:r>
              <a:rPr lang="en-US" sz="1600" dirty="0" err="1">
                <a:latin typeface="Courier"/>
              </a:rPr>
              <a:t>ESorig</a:t>
            </a:r>
            <a:r>
              <a:rPr lang="en-US" sz="1600" dirty="0">
                <a:latin typeface="Courier"/>
              </a:rPr>
              <a:t>":["</a:t>
            </a:r>
            <a:r>
              <a:rPr lang="en-US" sz="1600" dirty="0" err="1">
                <a:latin typeface="Courier"/>
              </a:rPr>
              <a:t>esnet,x</a:t>
            </a:r>
            <a:r>
              <a:rPr lang="en-US" sz="1600" dirty="0">
                <a:latin typeface="Courier"/>
              </a:rPr>
              <a:t>"]}</a:t>
            </a:r>
          </a:p>
          <a:p>
            <a:pPr lvl="2"/>
            <a:r>
              <a:rPr lang="en-US" sz="1600" dirty="0">
                <a:latin typeface="Courier"/>
              </a:rPr>
              <a:t>}</a:t>
            </a:r>
          </a:p>
          <a:p>
            <a:endParaRPr lang="en-US" dirty="0">
              <a:latin typeface="Courier"/>
            </a:endParaRPr>
          </a:p>
          <a:p>
            <a:r>
              <a:rPr lang="en-US" dirty="0">
                <a:latin typeface="Courier"/>
              </a:rPr>
              <a:t>The following is an example of an "</a:t>
            </a:r>
            <a:r>
              <a:rPr lang="en-US" dirty="0" err="1">
                <a:latin typeface="Courier"/>
              </a:rPr>
              <a:t>rph</a:t>
            </a:r>
            <a:r>
              <a:rPr lang="en-US" dirty="0">
                <a:latin typeface="Courier"/>
              </a:rPr>
              <a:t>" claim for SIP ’Resource-</a:t>
            </a:r>
          </a:p>
          <a:p>
            <a:r>
              <a:rPr lang="en-US" dirty="0">
                <a:latin typeface="Courier"/>
              </a:rPr>
              <a:t>Priority’ header field with a "</a:t>
            </a:r>
            <a:r>
              <a:rPr lang="en-US" dirty="0" err="1">
                <a:latin typeface="Courier"/>
              </a:rPr>
              <a:t>ESorig</a:t>
            </a:r>
            <a:r>
              <a:rPr lang="en-US" dirty="0">
                <a:latin typeface="Courier"/>
              </a:rPr>
              <a:t>" assertion:</a:t>
            </a:r>
          </a:p>
          <a:p>
            <a:pPr lvl="2"/>
            <a:r>
              <a:rPr lang="en-US" sz="1600" dirty="0">
                <a:latin typeface="Courier"/>
              </a:rPr>
              <a:t>{</a:t>
            </a:r>
          </a:p>
          <a:p>
            <a:pPr lvl="2"/>
            <a:r>
              <a:rPr lang="en-US" sz="1600" dirty="0">
                <a:latin typeface="Courier"/>
              </a:rPr>
              <a:t>"</a:t>
            </a:r>
            <a:r>
              <a:rPr lang="en-US" sz="1600" dirty="0" err="1">
                <a:latin typeface="Courier"/>
              </a:rPr>
              <a:t>orig</a:t>
            </a:r>
            <a:r>
              <a:rPr lang="en-US" sz="1600" dirty="0">
                <a:latin typeface="Courier"/>
              </a:rPr>
              <a:t>":{"</a:t>
            </a:r>
            <a:r>
              <a:rPr lang="en-US" sz="1600" dirty="0" err="1">
                <a:latin typeface="Courier"/>
              </a:rPr>
              <a:t>tn</a:t>
            </a:r>
            <a:r>
              <a:rPr lang="en-US" sz="1600" dirty="0">
                <a:latin typeface="Courier"/>
              </a:rPr>
              <a:t>":"</a:t>
            </a:r>
            <a:r>
              <a:rPr lang="en-US" sz="1600" dirty="0" err="1">
                <a:latin typeface="Courier"/>
              </a:rPr>
              <a:t>EmergNet</a:t>
            </a:r>
            <a:r>
              <a:rPr lang="en-US" sz="1600" dirty="0">
                <a:latin typeface="Courier"/>
              </a:rPr>
              <a:t> Num"},</a:t>
            </a:r>
          </a:p>
          <a:p>
            <a:pPr lvl="2"/>
            <a:r>
              <a:rPr lang="en-US" sz="1600" dirty="0">
                <a:latin typeface="Courier"/>
              </a:rPr>
              <a:t>"</a:t>
            </a:r>
            <a:r>
              <a:rPr lang="en-US" sz="1600" dirty="0" err="1">
                <a:latin typeface="Courier"/>
              </a:rPr>
              <a:t>dest</a:t>
            </a:r>
            <a:r>
              <a:rPr lang="en-US" sz="1600" dirty="0">
                <a:latin typeface="Courier"/>
              </a:rPr>
              <a:t>":{["</a:t>
            </a:r>
            <a:r>
              <a:rPr lang="en-US" sz="1600" dirty="0" err="1">
                <a:latin typeface="Courier"/>
              </a:rPr>
              <a:t>tn</a:t>
            </a:r>
            <a:r>
              <a:rPr lang="en-US" sz="1600" dirty="0">
                <a:latin typeface="Courier"/>
              </a:rPr>
              <a:t>":"CgPN that originated emergency call"]},</a:t>
            </a:r>
          </a:p>
          <a:p>
            <a:pPr lvl="2"/>
            <a:r>
              <a:rPr lang="en-US" sz="1600" dirty="0">
                <a:latin typeface="Courier"/>
              </a:rPr>
              <a:t>"iat":1443208345,</a:t>
            </a:r>
          </a:p>
          <a:p>
            <a:pPr lvl="2"/>
            <a:r>
              <a:rPr lang="en-US" sz="1600" dirty="0">
                <a:latin typeface="Courier"/>
              </a:rPr>
              <a:t>"</a:t>
            </a:r>
            <a:r>
              <a:rPr lang="en-US" sz="1600" dirty="0" err="1">
                <a:latin typeface="Courier"/>
              </a:rPr>
              <a:t>rph</a:t>
            </a:r>
            <a:r>
              <a:rPr lang="en-US" sz="1600" dirty="0">
                <a:latin typeface="Courier"/>
              </a:rPr>
              <a:t>":{"</a:t>
            </a:r>
            <a:r>
              <a:rPr lang="en-US" sz="1600" dirty="0" err="1">
                <a:latin typeface="Courier"/>
              </a:rPr>
              <a:t>EScallback</a:t>
            </a:r>
            <a:r>
              <a:rPr lang="en-US" sz="1600" dirty="0">
                <a:latin typeface="Courier"/>
              </a:rPr>
              <a:t>":["</a:t>
            </a:r>
            <a:r>
              <a:rPr lang="en-US" sz="1600" dirty="0" err="1">
                <a:latin typeface="Courier"/>
              </a:rPr>
              <a:t>esnet,x</a:t>
            </a:r>
            <a:r>
              <a:rPr lang="en-US" sz="1600" dirty="0">
                <a:latin typeface="Courier"/>
              </a:rPr>
              <a:t>"]}</a:t>
            </a:r>
          </a:p>
          <a:p>
            <a:pPr lvl="2"/>
            <a:r>
              <a:rPr lang="en-US" sz="1600" dirty="0">
                <a:latin typeface="Courier"/>
              </a:rPr>
              <a:t>}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74962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B9F3BC-17AA-4E66-B4F3-9F82C528F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and Next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47E95E-2387-4535-93F5-F04C857017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Editorial cleanup</a:t>
            </a:r>
          </a:p>
          <a:p>
            <a:r>
              <a:rPr lang="en-US" dirty="0"/>
              <a:t>Reference for “SOS” addressing</a:t>
            </a:r>
          </a:p>
          <a:p>
            <a:r>
              <a:rPr lang="en-US" dirty="0"/>
              <a:t>Reference for “anonymous”</a:t>
            </a:r>
          </a:p>
          <a:p>
            <a:r>
              <a:rPr lang="en-US" dirty="0"/>
              <a:t>“Unregistered UE”</a:t>
            </a:r>
          </a:p>
          <a:p>
            <a:endParaRPr lang="en-US" dirty="0"/>
          </a:p>
          <a:p>
            <a:r>
              <a:rPr lang="en-US" dirty="0"/>
              <a:t>Need more eyes to review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899CF3-98EB-44C5-A200-386F05E61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5047C-F5F2-46DF-9B73-DD50F5B322FB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35826273"/>
      </p:ext>
    </p:extLst>
  </p:cSld>
  <p:clrMapOvr>
    <a:masterClrMapping/>
  </p:clrMapOvr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8052</TotalTime>
  <Words>291</Words>
  <Application>Microsoft Office PowerPoint</Application>
  <PresentationFormat>On-screen Show (4:3)</PresentationFormat>
  <Paragraphs>39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Courier</vt:lpstr>
      <vt:lpstr>Wingdings</vt:lpstr>
      <vt:lpstr>IETF</vt:lpstr>
      <vt:lpstr>STIR WG Interim Meeting</vt:lpstr>
      <vt:lpstr>Background</vt:lpstr>
      <vt:lpstr>PowerPoint Presentation</vt:lpstr>
      <vt:lpstr>Updates and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RADEXT WG IETF-67</dc:title>
  <dc:creator>atriolo</dc:creator>
  <cp:lastModifiedBy>DOLLY, MARTIN C</cp:lastModifiedBy>
  <cp:revision>411</cp:revision>
  <cp:lastPrinted>2017-07-23T11:43:28Z</cp:lastPrinted>
  <dcterms:created xsi:type="dcterms:W3CDTF">2004-08-03T02:41:14Z</dcterms:created>
  <dcterms:modified xsi:type="dcterms:W3CDTF">2020-04-20T13:17:12Z</dcterms:modified>
</cp:coreProperties>
</file>