
<file path=[Content_Types].xml><?xml version="1.0" encoding="utf-8"?>
<Types xmlns="http://schemas.openxmlformats.org/package/2006/content-types">
  <Default Extension="gif" ContentType="image/gi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5" r:id="rId1"/>
  </p:sldMasterIdLst>
  <p:notesMasterIdLst>
    <p:notesMasterId r:id="rId10"/>
  </p:notesMasterIdLst>
  <p:sldIdLst>
    <p:sldId id="277" r:id="rId2"/>
    <p:sldId id="258" r:id="rId3"/>
    <p:sldId id="261" r:id="rId4"/>
    <p:sldId id="266" r:id="rId5"/>
    <p:sldId id="279" r:id="rId6"/>
    <p:sldId id="269" r:id="rId7"/>
    <p:sldId id="264" r:id="rId8"/>
    <p:sldId id="265" r:id="rId9"/>
  </p:sldIdLst>
  <p:sldSz cx="118872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86395" autoAdjust="0"/>
  </p:normalViewPr>
  <p:slideViewPr>
    <p:cSldViewPr showGuides="1">
      <p:cViewPr varScale="1">
        <p:scale>
          <a:sx n="124" d="100"/>
          <a:sy n="124" d="100"/>
        </p:scale>
        <p:origin x="125" y="538"/>
      </p:cViewPr>
      <p:guideLst>
        <p:guide orient="horz" pos="2160"/>
        <p:guide pos="3744"/>
      </p:guideLst>
    </p:cSldViewPr>
  </p:slideViewPr>
  <p:outlineViewPr>
    <p:cViewPr>
      <p:scale>
        <a:sx n="33" d="100"/>
        <a:sy n="33" d="100"/>
      </p:scale>
      <p:origin x="32" y="8240"/>
    </p:cViewPr>
    <p:sldLst>
      <p:sld r:id="rId1" collapse="1"/>
    </p:sldLst>
  </p:outlineViewPr>
  <p:notesTextViewPr>
    <p:cViewPr>
      <p:scale>
        <a:sx n="1" d="1"/>
        <a:sy n="1" d="1"/>
      </p:scale>
      <p:origin x="0" y="0"/>
    </p:cViewPr>
  </p:notesTextViewPr>
  <p:sorterViewPr>
    <p:cViewPr>
      <p:scale>
        <a:sx n="100" d="100"/>
        <a:sy n="100" d="100"/>
      </p:scale>
      <p:origin x="0" y="-16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DDBF3C-9635-4E97-9AA7-0A3790E3F916}" type="datetimeFigureOut">
              <a:rPr lang="en-US" smtClean="0"/>
              <a:t>4/22/2020</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216B4-0A9C-4F0B-A419-DB087F0AAADF}" type="slidenum">
              <a:rPr lang="en-US" smtClean="0"/>
              <a:t>‹#›</a:t>
            </a:fld>
            <a:endParaRPr lang="en-US"/>
          </a:p>
        </p:txBody>
      </p:sp>
    </p:spTree>
    <p:extLst>
      <p:ext uri="{BB962C8B-B14F-4D97-AF65-F5344CB8AC3E}">
        <p14:creationId xmlns:p14="http://schemas.microsoft.com/office/powerpoint/2010/main" val="3251068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216B4-0A9C-4F0B-A419-DB087F0AAADF}" type="slidenum">
              <a:rPr lang="en-US" smtClean="0"/>
              <a:t>1</a:t>
            </a:fld>
            <a:endParaRPr lang="en-US"/>
          </a:p>
        </p:txBody>
      </p:sp>
    </p:spTree>
    <p:extLst>
      <p:ext uri="{BB962C8B-B14F-4D97-AF65-F5344CB8AC3E}">
        <p14:creationId xmlns:p14="http://schemas.microsoft.com/office/powerpoint/2010/main" val="1537920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72EFAA44-DDFB-4A61-B84E-762F70DF301E}" type="slidenum">
              <a:rPr lang="en-GB" smtClean="0">
                <a:solidFill>
                  <a:srgbClr val="000000"/>
                </a:solidFill>
              </a:rPr>
              <a:pPr eaLnBrk="1" hangingPunct="1"/>
              <a:t>2</a:t>
            </a:fld>
            <a:endParaRPr lang="en-GB">
              <a:solidFill>
                <a:srgbClr val="000000"/>
              </a:solidFill>
            </a:endParaRPr>
          </a:p>
        </p:txBody>
      </p:sp>
      <p:sp>
        <p:nvSpPr>
          <p:cNvPr id="8195"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8196" name="Rectangle 2"/>
          <p:cNvSpPr>
            <a:spLocks noGrp="1" noChangeArrowheads="1"/>
          </p:cNvSpPr>
          <p:nvPr>
            <p:ph type="body" idx="1"/>
          </p:nvPr>
        </p:nvSpPr>
        <p:spPr>
          <a:xfrm>
            <a:off x="685800" y="4343400"/>
            <a:ext cx="5486400" cy="420846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1460855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a:solidFill>
                <a:srgbClr val="000000"/>
              </a:solidFill>
            </a:endParaRPr>
          </a:p>
        </p:txBody>
      </p:sp>
      <p:sp>
        <p:nvSpPr>
          <p:cNvPr id="9219"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1010286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9C52943-6314-4F82-9C61-F5F8817A3456}" type="slidenum">
              <a:rPr lang="en-US" smtClean="0">
                <a:solidFill>
                  <a:srgbClr val="000000"/>
                </a:solidFill>
              </a:rPr>
              <a:pPr eaLnBrk="1" hangingPunct="1"/>
              <a:t>4</a:t>
            </a:fld>
            <a:endParaRPr lang="en-US">
              <a:solidFill>
                <a:srgbClr val="000000"/>
              </a:solidFill>
            </a:endParaRPr>
          </a:p>
        </p:txBody>
      </p:sp>
      <p:sp>
        <p:nvSpPr>
          <p:cNvPr id="12291"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2292" name="Rectangle 2"/>
          <p:cNvSpPr>
            <a:spLocks noGrp="1" noChangeArrowheads="1"/>
          </p:cNvSpPr>
          <p:nvPr>
            <p:ph type="body" idx="1"/>
          </p:nvPr>
        </p:nvSpPr>
        <p:spPr>
          <a:xfrm>
            <a:off x="685800" y="4343400"/>
            <a:ext cx="5486400" cy="420846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Times New Roman" pitchFamily="18" charset="0"/>
            </a:endParaRPr>
          </a:p>
        </p:txBody>
      </p:sp>
    </p:spTree>
    <p:extLst>
      <p:ext uri="{BB962C8B-B14F-4D97-AF65-F5344CB8AC3E}">
        <p14:creationId xmlns:p14="http://schemas.microsoft.com/office/powerpoint/2010/main" val="1658905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9216B4-0A9C-4F0B-A419-DB087F0AAADF}" type="slidenum">
              <a:rPr lang="en-US" smtClean="0"/>
              <a:t>5</a:t>
            </a:fld>
            <a:endParaRPr lang="en-US"/>
          </a:p>
        </p:txBody>
      </p:sp>
    </p:spTree>
    <p:extLst>
      <p:ext uri="{BB962C8B-B14F-4D97-AF65-F5344CB8AC3E}">
        <p14:creationId xmlns:p14="http://schemas.microsoft.com/office/powerpoint/2010/main" val="1534202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6</a:t>
            </a:fld>
            <a:endParaRPr lang="en-US">
              <a:solidFill>
                <a:srgbClr val="000000"/>
              </a:solidFill>
            </a:endParaRPr>
          </a:p>
        </p:txBody>
      </p:sp>
      <p:sp>
        <p:nvSpPr>
          <p:cNvPr id="16387"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Times New Roman" pitchFamily="18" charset="0"/>
            </a:endParaRPr>
          </a:p>
        </p:txBody>
      </p:sp>
    </p:spTree>
    <p:extLst>
      <p:ext uri="{BB962C8B-B14F-4D97-AF65-F5344CB8AC3E}">
        <p14:creationId xmlns:p14="http://schemas.microsoft.com/office/powerpoint/2010/main" val="3413049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9216B4-0A9C-4F0B-A419-DB087F0AAADF}" type="slidenum">
              <a:rPr lang="en-US" smtClean="0"/>
              <a:t>7</a:t>
            </a:fld>
            <a:endParaRPr lang="en-US"/>
          </a:p>
        </p:txBody>
      </p:sp>
    </p:spTree>
    <p:extLst>
      <p:ext uri="{BB962C8B-B14F-4D97-AF65-F5344CB8AC3E}">
        <p14:creationId xmlns:p14="http://schemas.microsoft.com/office/powerpoint/2010/main" val="2191929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p:cNvSpPr>
            <a:spLocks noGrp="1" noChangeArrowheads="1"/>
          </p:cNvSpPr>
          <p:nvPr>
            <p:ph type="sldNum" sz="quarter"/>
          </p:nvPr>
        </p:nvSpPr>
        <p:spPr>
          <a:noFill/>
        </p:spPr>
        <p:txBody>
          <a:bodyPr/>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5pPr>
            <a:lvl6pPr marL="25146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6pPr>
            <a:lvl7pPr marL="29718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7pPr>
            <a:lvl8pPr marL="34290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8pPr>
            <a:lvl9pPr marL="3886200" indent="-228600" defTabSz="457200"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itchFamily="34" charset="0"/>
                <a:ea typeface="DejaVu Sans"/>
                <a:cs typeface="DejaVu Sans"/>
              </a:defRPr>
            </a:lvl9pPr>
          </a:lstStyle>
          <a:p>
            <a:pPr eaLnBrk="1" hangingPunct="1"/>
            <a:fld id="{6CA2DFE2-1B7A-4804-AB1A-2C8C6735B51D}" type="slidenum">
              <a:rPr lang="en-US" smtClean="0">
                <a:solidFill>
                  <a:srgbClr val="000000"/>
                </a:solidFill>
              </a:rPr>
              <a:pPr eaLnBrk="1" hangingPunct="1"/>
              <a:t>8</a:t>
            </a:fld>
            <a:endParaRPr lang="en-US">
              <a:solidFill>
                <a:srgbClr val="000000"/>
              </a:solidFill>
            </a:endParaRPr>
          </a:p>
        </p:txBody>
      </p:sp>
      <p:sp>
        <p:nvSpPr>
          <p:cNvPr id="16387" name="Rectangle 1"/>
          <p:cNvSpPr>
            <a:spLocks noGrp="1" noRot="1" noChangeAspect="1" noChangeArrowheads="1" noTextEdit="1"/>
          </p:cNvSpPr>
          <p:nvPr>
            <p:ph type="sldImg"/>
          </p:nvPr>
        </p:nvSpPr>
        <p:spPr>
          <a:xfrm>
            <a:off x="457200" y="685800"/>
            <a:ext cx="59436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6388" name="Rectangle 2"/>
          <p:cNvSpPr>
            <a:spLocks noGrp="1" noChangeArrowheads="1"/>
          </p:cNvSpPr>
          <p:nvPr>
            <p:ph type="body" idx="1"/>
          </p:nvPr>
        </p:nvSpPr>
        <p:spPr>
          <a:xfrm>
            <a:off x="685800" y="4343400"/>
            <a:ext cx="5486400" cy="420846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latin typeface="Times New Roman" pitchFamily="18" charset="0"/>
            </a:endParaRPr>
          </a:p>
        </p:txBody>
      </p:sp>
    </p:spTree>
    <p:extLst>
      <p:ext uri="{BB962C8B-B14F-4D97-AF65-F5344CB8AC3E}">
        <p14:creationId xmlns:p14="http://schemas.microsoft.com/office/powerpoint/2010/main" val="1200642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2130440"/>
            <a:ext cx="10104120" cy="1470025"/>
          </a:xfrm>
        </p:spPr>
        <p:txBody>
          <a:bodyPr/>
          <a:lstStyle/>
          <a:p>
            <a:r>
              <a:rPr lang="en-US"/>
              <a:t>Click to edit Master title style</a:t>
            </a:r>
          </a:p>
        </p:txBody>
      </p:sp>
      <p:sp>
        <p:nvSpPr>
          <p:cNvPr id="3" name="Subtitle 2"/>
          <p:cNvSpPr>
            <a:spLocks noGrp="1"/>
          </p:cNvSpPr>
          <p:nvPr>
            <p:ph type="subTitle" idx="1"/>
          </p:nvPr>
        </p:nvSpPr>
        <p:spPr>
          <a:xfrm>
            <a:off x="1783080" y="3886200"/>
            <a:ext cx="83210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E5866D-5641-44ED-840F-DD7735F0B045}" type="datetime1">
              <a:rPr lang="en-US" smtClean="0"/>
              <a:t>4/22/2020</a:t>
            </a:fld>
            <a:endParaRPr lang="en-US" dirty="0"/>
          </a:p>
        </p:txBody>
      </p:sp>
      <p:sp>
        <p:nvSpPr>
          <p:cNvPr id="5" name="Footer Placeholder 4"/>
          <p:cNvSpPr>
            <a:spLocks noGrp="1"/>
          </p:cNvSpPr>
          <p:nvPr>
            <p:ph type="ftr" sz="quarter" idx="11"/>
          </p:nvPr>
        </p:nvSpPr>
        <p:spPr/>
        <p:txBody>
          <a:bodyPr/>
          <a:lstStyle/>
          <a:p>
            <a:r>
              <a:rPr lang="en-US"/>
              <a:t>IETF 102 - TEAS Working Group</a:t>
            </a:r>
            <a:endParaRPr lang="en-US" dirty="0"/>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2101762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E87191-61A2-49CA-8D6F-AEDDE30FAE1D}" type="datetime1">
              <a:rPr lang="en-US" smtClean="0"/>
              <a:t>4/22/2020</a:t>
            </a:fld>
            <a:endParaRPr lang="en-US"/>
          </a:p>
        </p:txBody>
      </p:sp>
      <p:sp>
        <p:nvSpPr>
          <p:cNvPr id="5" name="Footer Placeholder 4"/>
          <p:cNvSpPr>
            <a:spLocks noGrp="1"/>
          </p:cNvSpPr>
          <p:nvPr>
            <p:ph type="ftr" sz="quarter" idx="11"/>
          </p:nvPr>
        </p:nvSpPr>
        <p:spPr/>
        <p:txBody>
          <a:bodyPr/>
          <a:lstStyle/>
          <a:p>
            <a:r>
              <a:rPr lang="en-US"/>
              <a:t>IETF 102 -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1675830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274653"/>
            <a:ext cx="267462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4360" y="274653"/>
            <a:ext cx="782574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C54829-A756-48DE-A685-962DD6A388A9}" type="datetime1">
              <a:rPr lang="en-US" smtClean="0"/>
              <a:t>4/22/2020</a:t>
            </a:fld>
            <a:endParaRPr lang="en-US"/>
          </a:p>
        </p:txBody>
      </p:sp>
      <p:sp>
        <p:nvSpPr>
          <p:cNvPr id="5" name="Footer Placeholder 4"/>
          <p:cNvSpPr>
            <a:spLocks noGrp="1"/>
          </p:cNvSpPr>
          <p:nvPr>
            <p:ph type="ftr" sz="quarter" idx="11"/>
          </p:nvPr>
        </p:nvSpPr>
        <p:spPr/>
        <p:txBody>
          <a:bodyPr/>
          <a:lstStyle/>
          <a:p>
            <a:r>
              <a:rPr lang="en-US"/>
              <a:t>IETF 102 -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244664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D60695-F28B-4C21-B8FC-BE10FBDFBB9E}" type="datetime1">
              <a:rPr lang="en-US" smtClean="0"/>
              <a:t>4/22/2020</a:t>
            </a:fld>
            <a:endParaRPr lang="en-US"/>
          </a:p>
        </p:txBody>
      </p:sp>
      <p:sp>
        <p:nvSpPr>
          <p:cNvPr id="5" name="Footer Placeholder 4"/>
          <p:cNvSpPr>
            <a:spLocks noGrp="1"/>
          </p:cNvSpPr>
          <p:nvPr>
            <p:ph type="ftr" sz="quarter" idx="11"/>
          </p:nvPr>
        </p:nvSpPr>
        <p:spPr/>
        <p:txBody>
          <a:bodyPr/>
          <a:lstStyle/>
          <a:p>
            <a:r>
              <a:rPr lang="en-US"/>
              <a:t>IETF 102 -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113217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4406915"/>
            <a:ext cx="1010412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39007" y="2906713"/>
            <a:ext cx="1010412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2A408C-5E5C-4076-8C99-346C954FEA5B}" type="datetime1">
              <a:rPr lang="en-US" smtClean="0"/>
              <a:t>4/22/2020</a:t>
            </a:fld>
            <a:endParaRPr lang="en-US"/>
          </a:p>
        </p:txBody>
      </p:sp>
      <p:sp>
        <p:nvSpPr>
          <p:cNvPr id="5" name="Footer Placeholder 4"/>
          <p:cNvSpPr>
            <a:spLocks noGrp="1"/>
          </p:cNvSpPr>
          <p:nvPr>
            <p:ph type="ftr" sz="quarter" idx="11"/>
          </p:nvPr>
        </p:nvSpPr>
        <p:spPr/>
        <p:txBody>
          <a:bodyPr/>
          <a:lstStyle/>
          <a:p>
            <a:r>
              <a:rPr lang="en-US"/>
              <a:t>IETF 102 -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2760667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4360" y="1600206"/>
            <a:ext cx="52501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42660" y="1600206"/>
            <a:ext cx="52501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EFF467-1375-4C87-9D83-FAEBFC91401A}" type="datetime1">
              <a:rPr lang="en-US" smtClean="0"/>
              <a:t>4/22/2020</a:t>
            </a:fld>
            <a:endParaRPr lang="en-US"/>
          </a:p>
        </p:txBody>
      </p:sp>
      <p:sp>
        <p:nvSpPr>
          <p:cNvPr id="6" name="Footer Placeholder 5"/>
          <p:cNvSpPr>
            <a:spLocks noGrp="1"/>
          </p:cNvSpPr>
          <p:nvPr>
            <p:ph type="ftr" sz="quarter" idx="11"/>
          </p:nvPr>
        </p:nvSpPr>
        <p:spPr/>
        <p:txBody>
          <a:bodyPr/>
          <a:lstStyle/>
          <a:p>
            <a:r>
              <a:rPr lang="en-US"/>
              <a:t>IETF 102 -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14489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0" y="1535113"/>
            <a:ext cx="525224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94360" y="2174875"/>
            <a:ext cx="525224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38534" y="1535113"/>
            <a:ext cx="525430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38534" y="2174875"/>
            <a:ext cx="52543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DD30F6-4C44-44E4-8C0D-976C85036E0C}" type="datetime1">
              <a:rPr lang="en-US" smtClean="0"/>
              <a:t>4/22/2020</a:t>
            </a:fld>
            <a:endParaRPr lang="en-US"/>
          </a:p>
        </p:txBody>
      </p:sp>
      <p:sp>
        <p:nvSpPr>
          <p:cNvPr id="8" name="Footer Placeholder 7"/>
          <p:cNvSpPr>
            <a:spLocks noGrp="1"/>
          </p:cNvSpPr>
          <p:nvPr>
            <p:ph type="ftr" sz="quarter" idx="11"/>
          </p:nvPr>
        </p:nvSpPr>
        <p:spPr/>
        <p:txBody>
          <a:bodyPr/>
          <a:lstStyle/>
          <a:p>
            <a:r>
              <a:rPr lang="en-US"/>
              <a:t>IETF 102 - TEAS Working Group</a:t>
            </a:r>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11596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2CCF4-6CB5-42C4-9E7A-D7F65BB8B1E5}" type="datetime1">
              <a:rPr lang="en-US" smtClean="0"/>
              <a:t>4/22/2020</a:t>
            </a:fld>
            <a:endParaRPr lang="en-US"/>
          </a:p>
        </p:txBody>
      </p:sp>
      <p:sp>
        <p:nvSpPr>
          <p:cNvPr id="4" name="Footer Placeholder 3"/>
          <p:cNvSpPr>
            <a:spLocks noGrp="1"/>
          </p:cNvSpPr>
          <p:nvPr>
            <p:ph type="ftr" sz="quarter" idx="11"/>
          </p:nvPr>
        </p:nvSpPr>
        <p:spPr/>
        <p:txBody>
          <a:bodyPr/>
          <a:lstStyle/>
          <a:p>
            <a:r>
              <a:rPr lang="en-US"/>
              <a:t>IETF 102 - TEAS Working Group</a:t>
            </a:r>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2620325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64C9F2-13AD-44BE-BDD3-5AFC951617C7}" type="datetime1">
              <a:rPr lang="en-US" smtClean="0"/>
              <a:t>4/22/2020</a:t>
            </a:fld>
            <a:endParaRPr lang="en-US"/>
          </a:p>
        </p:txBody>
      </p:sp>
      <p:sp>
        <p:nvSpPr>
          <p:cNvPr id="3" name="Footer Placeholder 2"/>
          <p:cNvSpPr>
            <a:spLocks noGrp="1"/>
          </p:cNvSpPr>
          <p:nvPr>
            <p:ph type="ftr" sz="quarter" idx="11"/>
          </p:nvPr>
        </p:nvSpPr>
        <p:spPr/>
        <p:txBody>
          <a:bodyPr/>
          <a:lstStyle/>
          <a:p>
            <a:r>
              <a:rPr lang="en-US"/>
              <a:t>IETF 102 - TEAS Working Group</a:t>
            </a:r>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933304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70" y="273050"/>
            <a:ext cx="3910807"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647565" y="273065"/>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94370" y="1435103"/>
            <a:ext cx="391080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CCDDB0-34C2-452D-8692-C03481A88C65}" type="datetime1">
              <a:rPr lang="en-US" smtClean="0"/>
              <a:t>4/22/2020</a:t>
            </a:fld>
            <a:endParaRPr lang="en-US"/>
          </a:p>
        </p:txBody>
      </p:sp>
      <p:sp>
        <p:nvSpPr>
          <p:cNvPr id="6" name="Footer Placeholder 5"/>
          <p:cNvSpPr>
            <a:spLocks noGrp="1"/>
          </p:cNvSpPr>
          <p:nvPr>
            <p:ph type="ftr" sz="quarter" idx="11"/>
          </p:nvPr>
        </p:nvSpPr>
        <p:spPr/>
        <p:txBody>
          <a:bodyPr/>
          <a:lstStyle/>
          <a:p>
            <a:r>
              <a:rPr lang="en-US"/>
              <a:t>IETF 102 - TEAS Working Group</a:t>
            </a:r>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470702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29974" y="4800600"/>
            <a:ext cx="713232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29974" y="612775"/>
            <a:ext cx="713232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29974" y="5367338"/>
            <a:ext cx="713232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13C87E-04B0-4C8F-A155-819F8B8A5BF1}" type="datetime1">
              <a:rPr lang="en-US" smtClean="0"/>
              <a:t>4/22/2020</a:t>
            </a:fld>
            <a:endParaRPr lang="en-US"/>
          </a:p>
        </p:txBody>
      </p:sp>
      <p:sp>
        <p:nvSpPr>
          <p:cNvPr id="6" name="Footer Placeholder 5"/>
          <p:cNvSpPr>
            <a:spLocks noGrp="1"/>
          </p:cNvSpPr>
          <p:nvPr>
            <p:ph type="ftr" sz="quarter" idx="11"/>
          </p:nvPr>
        </p:nvSpPr>
        <p:spPr/>
        <p:txBody>
          <a:bodyPr/>
          <a:lstStyle/>
          <a:p>
            <a:r>
              <a:rPr lang="en-US"/>
              <a:t>IETF 102 -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extLst>
      <p:ext uri="{BB962C8B-B14F-4D97-AF65-F5344CB8AC3E}">
        <p14:creationId xmlns:p14="http://schemas.microsoft.com/office/powerpoint/2010/main" val="3552877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274638"/>
            <a:ext cx="1069848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94360" y="1600206"/>
            <a:ext cx="1069848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94360" y="6356365"/>
            <a:ext cx="277368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6A383B-15E8-4902-B2FA-541FF73A0BA7}" type="datetime1">
              <a:rPr lang="en-US" smtClean="0"/>
              <a:t>4/22/2020</a:t>
            </a:fld>
            <a:endParaRPr lang="en-US" dirty="0"/>
          </a:p>
        </p:txBody>
      </p:sp>
      <p:sp>
        <p:nvSpPr>
          <p:cNvPr id="5" name="Footer Placeholder 4"/>
          <p:cNvSpPr>
            <a:spLocks noGrp="1"/>
          </p:cNvSpPr>
          <p:nvPr>
            <p:ph type="ftr" sz="quarter" idx="3"/>
          </p:nvPr>
        </p:nvSpPr>
        <p:spPr>
          <a:xfrm>
            <a:off x="4061460" y="6356365"/>
            <a:ext cx="376428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IETF 102 - TEAS Working Group</a:t>
            </a:r>
            <a:endParaRPr lang="en-US" dirty="0"/>
          </a:p>
        </p:txBody>
      </p:sp>
      <p:sp>
        <p:nvSpPr>
          <p:cNvPr id="6" name="Slide Number Placeholder 5"/>
          <p:cNvSpPr>
            <a:spLocks noGrp="1"/>
          </p:cNvSpPr>
          <p:nvPr>
            <p:ph type="sldNum" sz="quarter" idx="4"/>
          </p:nvPr>
        </p:nvSpPr>
        <p:spPr>
          <a:xfrm>
            <a:off x="8519160" y="6356365"/>
            <a:ext cx="27736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B540C-44DA-4F69-89C9-7C84606640D3}" type="slidenum">
              <a:rPr lang="en-US" smtClean="0"/>
              <a:pPr/>
              <a:t>‹#›</a:t>
            </a:fld>
            <a:endParaRPr lang="en-US" dirty="0"/>
          </a:p>
        </p:txBody>
      </p:sp>
    </p:spTree>
    <p:extLst>
      <p:ext uri="{BB962C8B-B14F-4D97-AF65-F5344CB8AC3E}">
        <p14:creationId xmlns:p14="http://schemas.microsoft.com/office/powerpoint/2010/main" val="932039933"/>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tools.ietf.org/wg/teas" TargetMode="External"/><Relationship Id="rId3" Type="http://schemas.openxmlformats.org/officeDocument/2006/relationships/hyperlink" Target="mailto:vbeeram@juniper.net" TargetMode="External"/><Relationship Id="rId7" Type="http://schemas.openxmlformats.org/officeDocument/2006/relationships/hyperlink" Target="http://datatracker.ietf.org/wg/tea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datatracker.ietf.org/meeting/interim-2020-teas-01/session/teas" TargetMode="External"/><Relationship Id="rId5" Type="http://schemas.openxmlformats.org/officeDocument/2006/relationships/hyperlink" Target="mailto:mhartley.ietf@gmail.com" TargetMode="External"/><Relationship Id="rId10" Type="http://schemas.openxmlformats.org/officeDocument/2006/relationships/image" Target="../media/image1.gif"/><Relationship Id="rId4" Type="http://schemas.openxmlformats.org/officeDocument/2006/relationships/hyperlink" Target="mailto:lberger@labn.net" TargetMode="External"/><Relationship Id="rId9" Type="http://schemas.openxmlformats.org/officeDocument/2006/relationships/hyperlink" Target="https://etherpad.ietf.org:9009/p/notes-ietf-107-tea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ietf.org/about/note-well.html" TargetMode="Externa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tools.ietf.org/wg/teas" TargetMode="External"/><Relationship Id="rId3" Type="http://schemas.openxmlformats.org/officeDocument/2006/relationships/hyperlink" Target="https://etherpad.ietf.org:9009/p/notes-ietf-107-teas" TargetMode="External"/><Relationship Id="rId7" Type="http://schemas.openxmlformats.org/officeDocument/2006/relationships/hyperlink" Target="http://datatracker.ietf.org/wg/netmo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datatracker.ietf.org/wg/teas/" TargetMode="External"/><Relationship Id="rId5" Type="http://schemas.openxmlformats.org/officeDocument/2006/relationships/hyperlink" Target="https://datatracker.ietf.org/meeting/101/sessions/netmod" TargetMode="External"/><Relationship Id="rId4" Type="http://schemas.openxmlformats.org/officeDocument/2006/relationships/hyperlink" Target="https://datatracker.ietf.org/meeting/interim-2020-teas-01/session/teas" TargetMode="External"/><Relationship Id="rId9" Type="http://schemas.openxmlformats.org/officeDocument/2006/relationships/hyperlink" Target="http://tools.ietf.org/wg/netmod"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tools.ietf.org/html/draft-peru-teas-actn-poi-applicability"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tools.ietf.org/html/draft-wd-teas-transport-slice-yang" TargetMode="External"/><Relationship Id="rId5" Type="http://schemas.openxmlformats.org/officeDocument/2006/relationships/hyperlink" Target="https://tools.ietf.org/html/draft-lin-teas-gmpls-proactive-protection" TargetMode="External"/><Relationship Id="rId4" Type="http://schemas.openxmlformats.org/officeDocument/2006/relationships/hyperlink" Target="https://tools.ietf.org/html/draft-geng-teas-network-slice-mappin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atatracker.ietf.org/liaison/166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ccamp@ietf.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A9B540C-44DA-4F69-89C9-7C84606640D3}" type="slidenum">
              <a:rPr lang="en-US" smtClean="0"/>
              <a:pPr/>
              <a:t>1</a:t>
            </a:fld>
            <a:endParaRPr lang="en-US" dirty="0"/>
          </a:p>
        </p:txBody>
      </p:sp>
      <p:sp>
        <p:nvSpPr>
          <p:cNvPr id="8" name="Subtitle 2"/>
          <p:cNvSpPr txBox="1">
            <a:spLocks/>
          </p:cNvSpPr>
          <p:nvPr/>
        </p:nvSpPr>
        <p:spPr>
          <a:xfrm>
            <a:off x="762000" y="762000"/>
            <a:ext cx="10541143" cy="744323"/>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3100" b="1" dirty="0">
                <a:solidFill>
                  <a:schemeClr val="accent1">
                    <a:lumMod val="50000"/>
                  </a:schemeClr>
                </a:solidFill>
              </a:rPr>
              <a:t>Chairs: </a:t>
            </a:r>
            <a:r>
              <a:rPr lang="en-US" sz="3100" dirty="0">
                <a:solidFill>
                  <a:schemeClr val="accent1">
                    <a:lumMod val="50000"/>
                  </a:schemeClr>
                </a:solidFill>
              </a:rPr>
              <a:t>Vishnu Pavan </a:t>
            </a:r>
            <a:r>
              <a:rPr lang="en-US" sz="3100" dirty="0" err="1">
                <a:solidFill>
                  <a:schemeClr val="accent1">
                    <a:lumMod val="50000"/>
                  </a:schemeClr>
                </a:solidFill>
              </a:rPr>
              <a:t>Beeram</a:t>
            </a:r>
            <a:r>
              <a:rPr lang="en-US" sz="3100" dirty="0">
                <a:solidFill>
                  <a:schemeClr val="accent1">
                    <a:lumMod val="50000"/>
                  </a:schemeClr>
                </a:solidFill>
              </a:rPr>
              <a:t> </a:t>
            </a:r>
            <a:r>
              <a:rPr lang="en-US" sz="3100" dirty="0">
                <a:solidFill>
                  <a:schemeClr val="accent1">
                    <a:lumMod val="50000"/>
                  </a:schemeClr>
                </a:solidFill>
                <a:hlinkClick r:id="rId3"/>
              </a:rPr>
              <a:t>vbeeram@juniper.net</a:t>
            </a:r>
            <a:r>
              <a:rPr lang="en-US" sz="3100" dirty="0">
                <a:solidFill>
                  <a:schemeClr val="accent1">
                    <a:lumMod val="50000"/>
                  </a:schemeClr>
                </a:solidFill>
              </a:rPr>
              <a:t>, Lou Berger </a:t>
            </a:r>
            <a:r>
              <a:rPr lang="en-US" sz="3100" dirty="0">
                <a:solidFill>
                  <a:schemeClr val="accent1">
                    <a:lumMod val="50000"/>
                  </a:schemeClr>
                </a:solidFill>
                <a:hlinkClick r:id="rId4"/>
              </a:rPr>
              <a:t>lberger@labn.net</a:t>
            </a:r>
            <a:endParaRPr lang="en-US" sz="3100" dirty="0">
              <a:solidFill>
                <a:schemeClr val="accent1">
                  <a:lumMod val="50000"/>
                </a:schemeClr>
              </a:solidFill>
            </a:endParaRPr>
          </a:p>
          <a:p>
            <a:pPr marL="0" indent="0" algn="ctr">
              <a:buNone/>
            </a:pPr>
            <a:r>
              <a:rPr lang="en-US" sz="3100" b="1" dirty="0">
                <a:solidFill>
                  <a:schemeClr val="accent1">
                    <a:lumMod val="50000"/>
                  </a:schemeClr>
                </a:solidFill>
              </a:rPr>
              <a:t>Secretary:</a:t>
            </a:r>
            <a:r>
              <a:rPr lang="en-US" sz="3100" dirty="0">
                <a:solidFill>
                  <a:schemeClr val="accent1">
                    <a:lumMod val="50000"/>
                  </a:schemeClr>
                </a:solidFill>
              </a:rPr>
              <a:t> Matt Hartley </a:t>
            </a:r>
            <a:r>
              <a:rPr lang="en-US" sz="3100" dirty="0">
                <a:solidFill>
                  <a:schemeClr val="accent1">
                    <a:lumMod val="50000"/>
                  </a:schemeClr>
                </a:solidFill>
                <a:hlinkClick r:id="rId5"/>
              </a:rPr>
              <a:t>mhartley.ietf@gmail.com</a:t>
            </a:r>
            <a:r>
              <a:rPr lang="en-US" sz="3100" dirty="0">
                <a:solidFill>
                  <a:schemeClr val="accent1">
                    <a:lumMod val="50000"/>
                  </a:schemeClr>
                </a:solidFill>
              </a:rPr>
              <a:t> </a:t>
            </a:r>
            <a:endParaRPr lang="en-US" sz="3100" b="1" dirty="0">
              <a:solidFill>
                <a:schemeClr val="accent1">
                  <a:lumMod val="50000"/>
                </a:schemeClr>
              </a:solidFill>
            </a:endParaRPr>
          </a:p>
          <a:p>
            <a:pPr marL="0" indent="0" algn="ctr">
              <a:buNone/>
            </a:pPr>
            <a:endParaRPr lang="en-US" sz="4000" b="1" dirty="0">
              <a:solidFill>
                <a:schemeClr val="accent1">
                  <a:lumMod val="50000"/>
                </a:schemeClr>
              </a:solidFill>
            </a:endParaRPr>
          </a:p>
          <a:p>
            <a:pPr marL="0" indent="0">
              <a:buNone/>
            </a:pPr>
            <a:endParaRPr lang="en-US" dirty="0"/>
          </a:p>
          <a:p>
            <a:endParaRPr lang="en-US" dirty="0"/>
          </a:p>
          <a:p>
            <a:endParaRPr lang="en-US" dirty="0"/>
          </a:p>
          <a:p>
            <a:pPr marL="0" indent="0">
              <a:buNone/>
            </a:pPr>
            <a:endParaRPr lang="en-US" dirty="0"/>
          </a:p>
        </p:txBody>
      </p:sp>
      <p:sp>
        <p:nvSpPr>
          <p:cNvPr id="9" name="Title 1"/>
          <p:cNvSpPr txBox="1">
            <a:spLocks/>
          </p:cNvSpPr>
          <p:nvPr/>
        </p:nvSpPr>
        <p:spPr>
          <a:xfrm>
            <a:off x="0" y="66855"/>
            <a:ext cx="11887200" cy="54418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8000"/>
                </a:solidFill>
              </a:rPr>
              <a:t>TEAS Working Group</a:t>
            </a:r>
            <a:r>
              <a:rPr lang="en-US" sz="4000" b="1" dirty="0">
                <a:solidFill>
                  <a:schemeClr val="accent6">
                    <a:lumMod val="50000"/>
                  </a:schemeClr>
                </a:solidFill>
              </a:rPr>
              <a:t>: Interim 107 – Many Couches </a:t>
            </a:r>
          </a:p>
        </p:txBody>
      </p:sp>
      <p:sp>
        <p:nvSpPr>
          <p:cNvPr id="10" name="Subtitle 2"/>
          <p:cNvSpPr txBox="1">
            <a:spLocks/>
          </p:cNvSpPr>
          <p:nvPr/>
        </p:nvSpPr>
        <p:spPr>
          <a:xfrm>
            <a:off x="762000" y="5695154"/>
            <a:ext cx="10541143" cy="934246"/>
          </a:xfrm>
          <a:prstGeom prst="rect">
            <a:avLst/>
          </a:prstGeom>
        </p:spPr>
        <p:txBody>
          <a:bodyPr vert="horz" lIns="91440" tIns="45720" rIns="91440" bIns="45720" rtlCol="0">
            <a:normAutofit fontScale="2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5600" dirty="0">
                <a:solidFill>
                  <a:schemeClr val="tx1"/>
                </a:solidFill>
              </a:rPr>
              <a:t>         Online Agenda and Slides: </a:t>
            </a:r>
            <a:r>
              <a:rPr lang="en-US" sz="5600" dirty="0">
                <a:hlinkClick r:id="rId6"/>
              </a:rPr>
              <a:t>https://datatracker.ietf.org/meeting/interim-2020-teas-01/session/teas</a:t>
            </a:r>
            <a:endParaRPr lang="en-US" sz="5600" dirty="0"/>
          </a:p>
          <a:p>
            <a:r>
              <a:rPr lang="en-US" sz="5500" dirty="0">
                <a:solidFill>
                  <a:srgbClr val="000000"/>
                </a:solidFill>
              </a:rPr>
              <a:t>Data tracker: </a:t>
            </a:r>
            <a:r>
              <a:rPr lang="en-US" sz="5500" dirty="0">
                <a:hlinkClick r:id="rId7"/>
              </a:rPr>
              <a:t>http://datatracker.ietf.org/wg/teas/</a:t>
            </a:r>
            <a:endParaRPr lang="en-US" sz="5500" dirty="0">
              <a:solidFill>
                <a:srgbClr val="000000"/>
              </a:solidFill>
            </a:endParaRPr>
          </a:p>
          <a:p>
            <a:r>
              <a:rPr lang="en-US" sz="5500" dirty="0">
                <a:solidFill>
                  <a:srgbClr val="000000"/>
                </a:solidFill>
              </a:rPr>
              <a:t>Tools: </a:t>
            </a:r>
            <a:r>
              <a:rPr lang="en-US" sz="5500" dirty="0">
                <a:hlinkClick r:id="rId8"/>
              </a:rPr>
              <a:t>http://tools.ietf.org/wg/teas</a:t>
            </a:r>
            <a:endParaRPr lang="en-US" sz="5500" dirty="0"/>
          </a:p>
          <a:p>
            <a:r>
              <a:rPr lang="en-US" sz="5500" dirty="0">
                <a:solidFill>
                  <a:schemeClr val="tx1"/>
                </a:solidFill>
              </a:rPr>
              <a:t>         </a:t>
            </a:r>
            <a:r>
              <a:rPr lang="en-US" sz="5500" dirty="0" err="1">
                <a:solidFill>
                  <a:schemeClr val="tx1"/>
                </a:solidFill>
              </a:rPr>
              <a:t>Etherpad</a:t>
            </a:r>
            <a:r>
              <a:rPr lang="en-US" sz="5500" dirty="0">
                <a:solidFill>
                  <a:schemeClr val="tx1"/>
                </a:solidFill>
              </a:rPr>
              <a:t>:</a:t>
            </a:r>
            <a:r>
              <a:rPr lang="en-US" sz="5500" dirty="0"/>
              <a:t> </a:t>
            </a:r>
            <a:r>
              <a:rPr lang="en-US" sz="6000" dirty="0">
                <a:hlinkClick r:id="rId9"/>
              </a:rPr>
              <a:t>https://etherpad.ietf.org:9009/p/notes-ietf-107-teas</a:t>
            </a:r>
            <a:endParaRPr lang="en-US" dirty="0"/>
          </a:p>
          <a:p>
            <a:endParaRPr lang="en-US" dirty="0"/>
          </a:p>
          <a:p>
            <a:endParaRPr lang="en-US" dirty="0"/>
          </a:p>
        </p:txBody>
      </p:sp>
      <p:sp>
        <p:nvSpPr>
          <p:cNvPr id="2" name="Footer Placeholder 1">
            <a:extLst>
              <a:ext uri="{FF2B5EF4-FFF2-40B4-BE49-F238E27FC236}">
                <a16:creationId xmlns:a16="http://schemas.microsoft.com/office/drawing/2014/main" id="{6ED87A23-2BB4-4048-B420-B4134419847B}"/>
              </a:ext>
            </a:extLst>
          </p:cNvPr>
          <p:cNvSpPr>
            <a:spLocks noGrp="1"/>
          </p:cNvSpPr>
          <p:nvPr>
            <p:ph type="ftr" sz="quarter" idx="11"/>
          </p:nvPr>
        </p:nvSpPr>
        <p:spPr>
          <a:xfrm>
            <a:off x="4061460" y="6553200"/>
            <a:ext cx="3764280" cy="304800"/>
          </a:xfrm>
        </p:spPr>
        <p:txBody>
          <a:bodyPr/>
          <a:lstStyle/>
          <a:p>
            <a:r>
              <a:rPr lang="en-US" dirty="0"/>
              <a:t>Interim 107 - TEAS Working Group</a:t>
            </a:r>
          </a:p>
        </p:txBody>
      </p:sp>
      <p:pic>
        <p:nvPicPr>
          <p:cNvPr id="11" name="Picture 5" descr="Virus Corona GIF by Androidiani">
            <a:extLst>
              <a:ext uri="{FF2B5EF4-FFF2-40B4-BE49-F238E27FC236}">
                <a16:creationId xmlns:a16="http://schemas.microsoft.com/office/drawing/2014/main" id="{58B75C39-CBBA-4018-9526-686FA64E4F6A}"/>
              </a:ext>
            </a:extLst>
          </p:cNvPr>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14800" y="2057400"/>
            <a:ext cx="3048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108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94360" y="152400"/>
            <a:ext cx="10698480" cy="457200"/>
          </a:xfrm>
        </p:spPr>
        <p:txBody>
          <a:bodyPr>
            <a:normAutofit fontScale="90000"/>
          </a:bodyPr>
          <a:lstStyle/>
          <a:p>
            <a:r>
              <a:rPr lang="en-GB" dirty="0"/>
              <a:t>IETF Note Well</a:t>
            </a:r>
          </a:p>
        </p:txBody>
      </p:sp>
      <p:sp>
        <p:nvSpPr>
          <p:cNvPr id="3075" name="Rectangle 2"/>
          <p:cNvSpPr>
            <a:spLocks noGrp="1" noChangeArrowheads="1"/>
          </p:cNvSpPr>
          <p:nvPr>
            <p:ph idx="1"/>
          </p:nvPr>
        </p:nvSpPr>
        <p:spPr>
          <a:xfrm>
            <a:off x="381000" y="914400"/>
            <a:ext cx="11125200" cy="5441965"/>
          </a:xfrm>
        </p:spPr>
        <p:txBody>
          <a:bodyPr>
            <a:normAutofit fontScale="47500" lnSpcReduction="20000"/>
          </a:bodyPr>
          <a:lstStyle/>
          <a:p>
            <a:pPr marL="0" indent="0">
              <a:buNone/>
            </a:pPr>
            <a:r>
              <a:rPr lang="en-US" alt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endParaRPr lang="en-US" altLang="en-US" dirty="0"/>
          </a:p>
          <a:p>
            <a:pPr marL="0" indent="0">
              <a:buNone/>
            </a:pPr>
            <a:r>
              <a:rPr lang="en-US" altLang="en-US" dirty="0"/>
              <a:t>As a reminder:</a:t>
            </a:r>
          </a:p>
          <a:p>
            <a:r>
              <a:rPr lang="en-US" altLang="en-US" dirty="0"/>
              <a:t>By participating in the IETF, you agree to follow IETF processes and policies.</a:t>
            </a:r>
          </a:p>
          <a:p>
            <a:r>
              <a:rPr lang="en-US" altLang="en-US" dirty="0"/>
              <a:t>If you are aware that any IETF contribution is covered by patents or patent applications that are owned or controlled by you or your sponsor, you must disclose that fact, or not participate in the discussion.</a:t>
            </a:r>
          </a:p>
          <a:p>
            <a:r>
              <a:rPr lang="en-US" altLang="en-US" dirty="0"/>
              <a:t>As a participant in or attendee to any IETF activity you acknowledge that written, audio, video, and photographic records of meetings may be made public.</a:t>
            </a:r>
          </a:p>
          <a:p>
            <a:r>
              <a:rPr lang="en-US" altLang="en-US" dirty="0"/>
              <a:t>Personal information that you provide to IETF will be handled in accordance with the IETF Privacy Statement.</a:t>
            </a:r>
          </a:p>
          <a:p>
            <a:r>
              <a:rPr lang="en-US" altLang="en-US" dirty="0"/>
              <a:t>As a participant or attendee, you agree to work respectfully with other participants; please contact the </a:t>
            </a:r>
            <a:r>
              <a:rPr lang="en-US" altLang="en-US" dirty="0" err="1"/>
              <a:t>ombudsteam</a:t>
            </a:r>
            <a:r>
              <a:rPr lang="en-US" altLang="en-US" dirty="0"/>
              <a:t> </a:t>
            </a:r>
            <a:br>
              <a:rPr lang="en-US" altLang="en-US" dirty="0"/>
            </a:br>
            <a:r>
              <a:rPr lang="en-US" altLang="en-US" dirty="0"/>
              <a:t>(</a:t>
            </a:r>
            <a:r>
              <a:rPr lang="en-US" altLang="en-US" dirty="0">
                <a:hlinkClick r:id="rId3"/>
              </a:rPr>
              <a:t>https://www.ietf.org/contact/ombudsteam/</a:t>
            </a:r>
            <a:r>
              <a:rPr lang="en-US" altLang="en-US" dirty="0"/>
              <a:t>) if you have questions or concerns about this.</a:t>
            </a:r>
          </a:p>
          <a:p>
            <a:endParaRPr lang="en-US" altLang="en-US" dirty="0"/>
          </a:p>
          <a:p>
            <a:pPr marL="0" indent="0">
              <a:buNone/>
            </a:pPr>
            <a:r>
              <a:rPr lang="en-US" altLang="en-US" dirty="0"/>
              <a:t>Definitive information is in the documents listed below and other IETF BCPs. For advice, please talk to WG chairs or ADs:</a:t>
            </a:r>
          </a:p>
          <a:p>
            <a:r>
              <a:rPr lang="en-US" altLang="en-US" dirty="0"/>
              <a:t>BCP 9 (Internet Standards Process)</a:t>
            </a:r>
          </a:p>
          <a:p>
            <a:r>
              <a:rPr lang="en-US" altLang="en-US" dirty="0"/>
              <a:t>BCP 25 (Working Group processes)</a:t>
            </a:r>
          </a:p>
          <a:p>
            <a:r>
              <a:rPr lang="en-US" altLang="en-US" dirty="0"/>
              <a:t>BCP 25 (Anti-Harassment Procedures) </a:t>
            </a:r>
          </a:p>
          <a:p>
            <a:r>
              <a:rPr lang="en-US" altLang="en-US" dirty="0"/>
              <a:t>BCP 54 (Code of Conduct)</a:t>
            </a:r>
          </a:p>
          <a:p>
            <a:r>
              <a:rPr lang="en-US" altLang="en-US" dirty="0"/>
              <a:t>BCP 78 (Copyright)</a:t>
            </a:r>
          </a:p>
          <a:p>
            <a:r>
              <a:rPr lang="en-US" altLang="en-US" dirty="0"/>
              <a:t>BCP 79 (Patents, Participation)</a:t>
            </a:r>
          </a:p>
          <a:p>
            <a:r>
              <a:rPr lang="en-US" altLang="en-US" dirty="0">
                <a:hlinkClick r:id="rId4"/>
              </a:rPr>
              <a:t>https://www.ietf.org/privacy-policy/</a:t>
            </a:r>
            <a:r>
              <a:rPr lang="en-US" altLang="en-US" dirty="0"/>
              <a:t> (Privacy Policy)</a:t>
            </a:r>
          </a:p>
          <a:p>
            <a:endParaRPr lang="en-US" altLang="en-US" dirty="0"/>
          </a:p>
          <a:p>
            <a:pPr marL="0" indent="0">
              <a:buNone/>
            </a:pPr>
            <a:r>
              <a:rPr lang="en-US" dirty="0"/>
              <a:t>Also see: </a:t>
            </a:r>
            <a:r>
              <a:rPr lang="en-US" dirty="0">
                <a:hlinkClick r:id="rId5"/>
              </a:rPr>
              <a:t>http://www.ietf.org/about/note-well.html</a:t>
            </a:r>
            <a:endParaRPr lang="en-US" dirty="0"/>
          </a:p>
        </p:txBody>
      </p:sp>
      <p:sp>
        <p:nvSpPr>
          <p:cNvPr id="6" name="Footer Placeholder 4"/>
          <p:cNvSpPr>
            <a:spLocks noGrp="1"/>
          </p:cNvSpPr>
          <p:nvPr>
            <p:ph type="ftr" sz="quarte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dirty="0">
                <a:solidFill>
                  <a:schemeClr val="tx1"/>
                </a:solidFill>
              </a:rPr>
              <a:t>Interim 107 - TEAS Working Group</a:t>
            </a:r>
          </a:p>
        </p:txBody>
      </p:sp>
      <p:sp>
        <p:nvSpPr>
          <p:cNvPr id="3" name="Slide Number Placeholder 2"/>
          <p:cNvSpPr>
            <a:spLocks noGrp="1"/>
          </p:cNvSpPr>
          <p:nvPr>
            <p:ph type="sldNum" sz="quarter" idx="12"/>
          </p:nvPr>
        </p:nvSpPr>
        <p:spPr/>
        <p:txBody>
          <a:bodyPr/>
          <a:lstStyle/>
          <a:p>
            <a:fld id="{BA9B540C-44DA-4F69-89C9-7C84606640D3}" type="slidenum">
              <a:rPr lang="en-US" smtClean="0"/>
              <a:pPr/>
              <a:t>2</a:t>
            </a:fld>
            <a:endParaRPr lang="en-US" dirty="0"/>
          </a:p>
        </p:txBody>
      </p:sp>
    </p:spTree>
    <p:extLst>
      <p:ext uri="{BB962C8B-B14F-4D97-AF65-F5344CB8AC3E}">
        <p14:creationId xmlns:p14="http://schemas.microsoft.com/office/powerpoint/2010/main" val="579358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a:t>Administrative</a:t>
            </a:r>
          </a:p>
        </p:txBody>
      </p:sp>
      <p:sp>
        <p:nvSpPr>
          <p:cNvPr id="4101" name="Rectangle 2"/>
          <p:cNvSpPr>
            <a:spLocks noGrp="1" noChangeArrowheads="1"/>
          </p:cNvSpPr>
          <p:nvPr>
            <p:ph idx="1"/>
          </p:nvPr>
        </p:nvSpPr>
        <p:spPr/>
        <p:txBody>
          <a:bodyPr>
            <a:normAutofit fontScale="70000" lnSpcReduction="20000"/>
          </a:bodyPr>
          <a:lstStyle/>
          <a:p>
            <a:r>
              <a:rPr lang="en-US" dirty="0"/>
              <a:t>WebEx </a:t>
            </a:r>
          </a:p>
          <a:p>
            <a:pPr lvl="1"/>
            <a:r>
              <a:rPr lang="en-US" dirty="0"/>
              <a:t>Please keep mics muted until called on by a chair</a:t>
            </a:r>
          </a:p>
          <a:p>
            <a:pPr lvl="1"/>
            <a:r>
              <a:rPr lang="en-US" dirty="0"/>
              <a:t>Chat for queue (questions) only</a:t>
            </a:r>
          </a:p>
          <a:p>
            <a:pPr lvl="2"/>
            <a:r>
              <a:rPr lang="en-US" b="1" dirty="0"/>
              <a:t> </a:t>
            </a:r>
            <a:r>
              <a:rPr lang="en-US" b="1" dirty="0">
                <a:solidFill>
                  <a:srgbClr val="C00000"/>
                </a:solidFill>
              </a:rPr>
              <a:t>+q</a:t>
            </a:r>
            <a:r>
              <a:rPr lang="en-US" dirty="0"/>
              <a:t> = enter queue, chair will ask you to unmute/talk</a:t>
            </a:r>
          </a:p>
          <a:p>
            <a:pPr lvl="2"/>
            <a:r>
              <a:rPr lang="en-US" b="1" dirty="0"/>
              <a:t> </a:t>
            </a:r>
            <a:r>
              <a:rPr lang="en-US" b="1" dirty="0">
                <a:solidFill>
                  <a:srgbClr val="C00000"/>
                </a:solidFill>
              </a:rPr>
              <a:t>-q</a:t>
            </a:r>
            <a:r>
              <a:rPr lang="en-US" dirty="0"/>
              <a:t> = leave queue before being called on</a:t>
            </a:r>
          </a:p>
          <a:p>
            <a:r>
              <a:rPr lang="en-US" dirty="0"/>
              <a:t>Blue sheets</a:t>
            </a:r>
          </a:p>
          <a:p>
            <a:pPr lvl="1"/>
            <a:r>
              <a:rPr lang="en-US" dirty="0">
                <a:hlinkClick r:id="rId3"/>
              </a:rPr>
              <a:t>https://etherpad.ietf.org:9009/p/notes-ietf-107-teas</a:t>
            </a:r>
            <a:endParaRPr lang="en-US" dirty="0"/>
          </a:p>
          <a:p>
            <a:pPr lvl="1"/>
            <a:r>
              <a:rPr lang="en-US" dirty="0"/>
              <a:t>Please add your name at end</a:t>
            </a:r>
          </a:p>
          <a:p>
            <a:pPr lvl="1"/>
            <a:r>
              <a:rPr lang="en-US" dirty="0"/>
              <a:t>Please stay on and help with minute taking (only discussion needs to be captured)</a:t>
            </a:r>
          </a:p>
          <a:p>
            <a:r>
              <a:rPr lang="en-US" dirty="0"/>
              <a:t>Online Agenda and Slides at: </a:t>
            </a:r>
            <a:br>
              <a:rPr lang="en-US" dirty="0"/>
            </a:br>
            <a:r>
              <a:rPr lang="en-US" dirty="0">
                <a:hlinkClick r:id="rId4"/>
              </a:rPr>
              <a:t>https://datatracker.ietf.org/meeting/interim-2020-teas-01/session/teas</a:t>
            </a:r>
            <a:endParaRPr lang="en-US" dirty="0">
              <a:hlinkClick r:id="rId5"/>
            </a:endParaRPr>
          </a:p>
          <a:p>
            <a:r>
              <a:rPr lang="en-US" dirty="0"/>
              <a:t>Data tracker: </a:t>
            </a:r>
            <a:r>
              <a:rPr lang="en-US" dirty="0">
                <a:hlinkClick r:id="rId6"/>
              </a:rPr>
              <a:t>http://datatracker.ietf.org/wg/teas/</a:t>
            </a:r>
            <a:endParaRPr lang="en-US" dirty="0">
              <a:hlinkClick r:id="rId7"/>
            </a:endParaRPr>
          </a:p>
          <a:p>
            <a:r>
              <a:rPr lang="en-US" dirty="0"/>
              <a:t>Jabber: </a:t>
            </a:r>
            <a:r>
              <a:rPr lang="en-US" dirty="0" err="1"/>
              <a:t>xmpp:teas@jabber.ietf.org?join</a:t>
            </a:r>
            <a:endParaRPr lang="en-US" dirty="0"/>
          </a:p>
          <a:p>
            <a:r>
              <a:rPr lang="en-US" dirty="0"/>
              <a:t>Tools: </a:t>
            </a:r>
            <a:r>
              <a:rPr lang="en-US" dirty="0">
                <a:hlinkClick r:id="rId8"/>
              </a:rPr>
              <a:t>http://tools.ietf.org/wg/teas</a:t>
            </a:r>
            <a:endParaRPr lang="en-US" dirty="0">
              <a:hlinkClick r:id="rId9"/>
            </a:endParaRPr>
          </a:p>
          <a:p>
            <a:endParaRPr lang="en-GB" dirty="0"/>
          </a:p>
        </p:txBody>
      </p:sp>
      <p:sp>
        <p:nvSpPr>
          <p:cNvPr id="3" name="Slide Number Placeholder 2"/>
          <p:cNvSpPr>
            <a:spLocks noGrp="1"/>
          </p:cNvSpPr>
          <p:nvPr>
            <p:ph type="sldNum" sz="quarter" idx="12"/>
          </p:nvPr>
        </p:nvSpPr>
        <p:spPr/>
        <p:txBody>
          <a:bodyPr/>
          <a:lstStyle/>
          <a:p>
            <a:fld id="{BA9B540C-44DA-4F69-89C9-7C84606640D3}" type="slidenum">
              <a:rPr lang="en-US" smtClean="0"/>
              <a:pPr/>
              <a:t>3</a:t>
            </a:fld>
            <a:endParaRPr lang="en-US"/>
          </a:p>
        </p:txBody>
      </p:sp>
      <p:sp>
        <p:nvSpPr>
          <p:cNvPr id="6" name="Footer Placeholder 4"/>
          <p:cNvSpPr>
            <a:spLocks noGrp="1"/>
          </p:cNvSpPr>
          <p:nvPr>
            <p:ph type="ftr" sz="quarter" idx="11"/>
          </p:nvPr>
        </p:nvSpPr>
        <p:spPr>
          <a:xfrm>
            <a:off x="4572000" y="6324600"/>
            <a:ext cx="2895600" cy="365125"/>
          </a:xfrm>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dirty="0">
                <a:solidFill>
                  <a:srgbClr val="000000"/>
                </a:solidFill>
              </a:rPr>
              <a:t>Interim 107 - TEAS Working Group</a:t>
            </a:r>
          </a:p>
        </p:txBody>
      </p:sp>
    </p:spTree>
    <p:extLst>
      <p:ext uri="{BB962C8B-B14F-4D97-AF65-F5344CB8AC3E}">
        <p14:creationId xmlns:p14="http://schemas.microsoft.com/office/powerpoint/2010/main" val="30533976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2"/>
          <p:cNvSpPr>
            <a:spLocks noGrp="1"/>
          </p:cNvSpPr>
          <p:nvPr>
            <p:ph type="title"/>
          </p:nvPr>
        </p:nvSpPr>
        <p:spPr>
          <a:xfrm>
            <a:off x="594360" y="0"/>
            <a:ext cx="10698480" cy="1143000"/>
          </a:xfrm>
        </p:spPr>
        <p:txBody>
          <a:bodyPr>
            <a:normAutofit fontScale="90000"/>
          </a:bodyPr>
          <a:lstStyle/>
          <a:p>
            <a:r>
              <a:rPr lang="en-GB" dirty="0"/>
              <a:t>Document Status – RFCs, IESG Processing, WG LC, New Adoptions </a:t>
            </a:r>
            <a:endParaRPr lang="en-US" dirty="0"/>
          </a:p>
        </p:txBody>
      </p:sp>
      <p:sp>
        <p:nvSpPr>
          <p:cNvPr id="7" name="Content Placeholder 3"/>
          <p:cNvSpPr>
            <a:spLocks noGrp="1"/>
          </p:cNvSpPr>
          <p:nvPr>
            <p:ph idx="1"/>
          </p:nvPr>
        </p:nvSpPr>
        <p:spPr>
          <a:xfrm>
            <a:off x="594360" y="1339836"/>
            <a:ext cx="10698480" cy="5213364"/>
          </a:xfrm>
        </p:spPr>
        <p:txBody>
          <a:bodyPr>
            <a:normAutofit/>
          </a:bodyPr>
          <a:lstStyle/>
          <a:p>
            <a:r>
              <a:rPr lang="en-GB" dirty="0"/>
              <a:t>New RFCs</a:t>
            </a:r>
          </a:p>
          <a:p>
            <a:pPr lvl="1"/>
            <a:r>
              <a:rPr lang="en-US" dirty="0"/>
              <a:t>RFC 8735: draft-ietf-teas-native-ip-scenarios-12	2019-10-30  		</a:t>
            </a:r>
            <a:endParaRPr lang="en-GB" dirty="0"/>
          </a:p>
          <a:p>
            <a:r>
              <a:rPr lang="en-GB" dirty="0"/>
              <a:t>RFC-Editor's Queue:</a:t>
            </a:r>
          </a:p>
          <a:p>
            <a:pPr lvl="1"/>
            <a:r>
              <a:rPr lang="en-US" dirty="0"/>
              <a:t>draft-ietf-teas-yang-te-topo-22</a:t>
            </a:r>
          </a:p>
          <a:p>
            <a:pPr lvl="1"/>
            <a:r>
              <a:rPr lang="en-US" dirty="0"/>
              <a:t>draft-ietf-teas-yang-te-types-13</a:t>
            </a:r>
          </a:p>
          <a:p>
            <a:r>
              <a:rPr lang="en-US" dirty="0"/>
              <a:t>IESG Processing:</a:t>
            </a:r>
          </a:p>
          <a:p>
            <a:pPr lvl="1"/>
            <a:r>
              <a:rPr lang="en-US" dirty="0"/>
              <a:t>None</a:t>
            </a:r>
          </a:p>
          <a:p>
            <a:r>
              <a:rPr lang="en-US" dirty="0"/>
              <a:t>No new adoptions</a:t>
            </a:r>
          </a:p>
          <a:p>
            <a:r>
              <a:rPr lang="en-US" dirty="0"/>
              <a:t>No new errata</a:t>
            </a:r>
          </a:p>
          <a:p>
            <a:endParaRPr lang="en-US" dirty="0"/>
          </a:p>
        </p:txBody>
      </p:sp>
      <p:sp>
        <p:nvSpPr>
          <p:cNvPr id="8" name="Footer Placeholder 4"/>
          <p:cNvSpPr>
            <a:spLocks noGrp="1"/>
          </p:cNvSpPr>
          <p:nvPr>
            <p:ph type="ftr" sz="quarter" idx="11"/>
          </p:nvPr>
        </p:nvSpPr>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r>
              <a:rPr lang="en-US" dirty="0">
                <a:solidFill>
                  <a:schemeClr val="tx1"/>
                </a:solidFill>
              </a:rPr>
              <a:t>Interim 107 - TEAS Working Group</a:t>
            </a:r>
          </a:p>
        </p:txBody>
      </p:sp>
      <p:sp>
        <p:nvSpPr>
          <p:cNvPr id="3" name="Slide Number Placeholder 2"/>
          <p:cNvSpPr>
            <a:spLocks noGrp="1"/>
          </p:cNvSpPr>
          <p:nvPr>
            <p:ph type="sldNum" sz="quarter" idx="12"/>
          </p:nvPr>
        </p:nvSpPr>
        <p:spPr/>
        <p:txBody>
          <a:bodyPr/>
          <a:lstStyle/>
          <a:p>
            <a:fld id="{BA9B540C-44DA-4F69-89C9-7C84606640D3}" type="slidenum">
              <a:rPr lang="en-US" smtClean="0"/>
              <a:pPr/>
              <a:t>4</a:t>
            </a:fld>
            <a:endParaRPr lang="en-US"/>
          </a:p>
        </p:txBody>
      </p:sp>
    </p:spTree>
    <p:extLst>
      <p:ext uri="{BB962C8B-B14F-4D97-AF65-F5344CB8AC3E}">
        <p14:creationId xmlns:p14="http://schemas.microsoft.com/office/powerpoint/2010/main" val="20880596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4870098-6D12-468A-9874-BB84539BF9D8}"/>
              </a:ext>
            </a:extLst>
          </p:cNvPr>
          <p:cNvSpPr>
            <a:spLocks noGrp="1"/>
          </p:cNvSpPr>
          <p:nvPr>
            <p:ph type="sldNum" sz="quarter" idx="12"/>
          </p:nvPr>
        </p:nvSpPr>
        <p:spPr>
          <a:xfrm>
            <a:off x="8763000" y="6547222"/>
            <a:ext cx="2674620" cy="243300"/>
          </a:xfrm>
        </p:spPr>
        <p:txBody>
          <a:bodyPr vert="horz" lIns="91440" tIns="45720" rIns="91440" bIns="45720" rtlCol="0" anchor="ctr">
            <a:normAutofit fontScale="92500" lnSpcReduction="10000"/>
          </a:bodyPr>
          <a:lstStyle/>
          <a:p>
            <a:pPr>
              <a:spcAft>
                <a:spcPts val="600"/>
              </a:spcAft>
            </a:pPr>
            <a:fld id="{BA9B540C-44DA-4F69-89C9-7C84606640D3}" type="slidenum">
              <a:rPr lang="en-US" smtClean="0"/>
              <a:pPr>
                <a:spcAft>
                  <a:spcPts val="600"/>
                </a:spcAft>
              </a:pPr>
              <a:t>5</a:t>
            </a:fld>
            <a:endParaRPr lang="en-US" dirty="0"/>
          </a:p>
        </p:txBody>
      </p:sp>
      <p:sp>
        <p:nvSpPr>
          <p:cNvPr id="7" name="Rectangle 1">
            <a:extLst>
              <a:ext uri="{FF2B5EF4-FFF2-40B4-BE49-F238E27FC236}">
                <a16:creationId xmlns:a16="http://schemas.microsoft.com/office/drawing/2014/main" id="{DAD7A9D3-5564-482F-9D3E-3C7E73123039}"/>
              </a:ext>
            </a:extLst>
          </p:cNvPr>
          <p:cNvSpPr>
            <a:spLocks noChangeArrowheads="1"/>
          </p:cNvSpPr>
          <p:nvPr/>
        </p:nvSpPr>
        <p:spPr bwMode="auto">
          <a:xfrm>
            <a:off x="1067427" y="895502"/>
            <a:ext cx="2644699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
        <p:nvSpPr>
          <p:cNvPr id="8" name="Rectangle 7">
            <a:extLst>
              <a:ext uri="{FF2B5EF4-FFF2-40B4-BE49-F238E27FC236}">
                <a16:creationId xmlns:a16="http://schemas.microsoft.com/office/drawing/2014/main" id="{83B3E4A5-8B7A-3548-8F0C-ADBB6F6A87E6}"/>
              </a:ext>
            </a:extLst>
          </p:cNvPr>
          <p:cNvSpPr/>
          <p:nvPr/>
        </p:nvSpPr>
        <p:spPr>
          <a:xfrm>
            <a:off x="5824817" y="3244334"/>
            <a:ext cx="237566" cy="369332"/>
          </a:xfrm>
          <a:prstGeom prst="rect">
            <a:avLst/>
          </a:prstGeom>
        </p:spPr>
        <p:txBody>
          <a:bodyPr wrap="none">
            <a:spAutoFit/>
          </a:bodyPr>
          <a:lstStyle/>
          <a:p>
            <a:pPr>
              <a:spcAft>
                <a:spcPts val="600"/>
              </a:spcAft>
            </a:pPr>
            <a:r>
              <a:rPr lang="en-US"/>
              <a:t> </a:t>
            </a:r>
          </a:p>
        </p:txBody>
      </p:sp>
      <p:sp>
        <p:nvSpPr>
          <p:cNvPr id="15" name="Rectangle 2">
            <a:extLst>
              <a:ext uri="{FF2B5EF4-FFF2-40B4-BE49-F238E27FC236}">
                <a16:creationId xmlns:a16="http://schemas.microsoft.com/office/drawing/2014/main" id="{92138F75-3F11-3649-996C-3129A53B4460}"/>
              </a:ext>
            </a:extLst>
          </p:cNvPr>
          <p:cNvSpPr>
            <a:spLocks noChangeArrowheads="1"/>
          </p:cNvSpPr>
          <p:nvPr/>
        </p:nvSpPr>
        <p:spPr bwMode="auto">
          <a:xfrm>
            <a:off x="7532496" y="844919"/>
            <a:ext cx="1188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3">
            <a:extLst>
              <a:ext uri="{FF2B5EF4-FFF2-40B4-BE49-F238E27FC236}">
                <a16:creationId xmlns:a16="http://schemas.microsoft.com/office/drawing/2014/main" id="{6B8E1B7A-43FA-9D44-A040-DC1E76E098BC}"/>
              </a:ext>
            </a:extLst>
          </p:cNvPr>
          <p:cNvSpPr>
            <a:spLocks noChangeArrowheads="1"/>
          </p:cNvSpPr>
          <p:nvPr/>
        </p:nvSpPr>
        <p:spPr bwMode="auto">
          <a:xfrm>
            <a:off x="5162550" y="996950"/>
            <a:ext cx="1188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Table 20">
            <a:extLst>
              <a:ext uri="{FF2B5EF4-FFF2-40B4-BE49-F238E27FC236}">
                <a16:creationId xmlns:a16="http://schemas.microsoft.com/office/drawing/2014/main" id="{BEE76B70-B55F-DD42-A39C-5D302FDDC33D}"/>
              </a:ext>
            </a:extLst>
          </p:cNvPr>
          <p:cNvGraphicFramePr>
            <a:graphicFrameLocks noGrp="1"/>
          </p:cNvGraphicFramePr>
          <p:nvPr>
            <p:extLst>
              <p:ext uri="{D42A27DB-BD31-4B8C-83A1-F6EECF244321}">
                <p14:modId xmlns:p14="http://schemas.microsoft.com/office/powerpoint/2010/main" val="4074013103"/>
              </p:ext>
            </p:extLst>
          </p:nvPr>
        </p:nvGraphicFramePr>
        <p:xfrm>
          <a:off x="457200" y="457200"/>
          <a:ext cx="10980420" cy="5989340"/>
        </p:xfrm>
        <a:graphic>
          <a:graphicData uri="http://schemas.openxmlformats.org/drawingml/2006/table">
            <a:tbl>
              <a:tblPr firstRow="1" bandRow="1">
                <a:tableStyleId>{8799B23B-EC83-4686-B30A-512413B5E67A}</a:tableStyleId>
              </a:tblPr>
              <a:tblGrid>
                <a:gridCol w="1273546">
                  <a:extLst>
                    <a:ext uri="{9D8B030D-6E8A-4147-A177-3AD203B41FA5}">
                      <a16:colId xmlns:a16="http://schemas.microsoft.com/office/drawing/2014/main" val="2625126700"/>
                    </a:ext>
                  </a:extLst>
                </a:gridCol>
                <a:gridCol w="1071679">
                  <a:extLst>
                    <a:ext uri="{9D8B030D-6E8A-4147-A177-3AD203B41FA5}">
                      <a16:colId xmlns:a16="http://schemas.microsoft.com/office/drawing/2014/main" val="543131338"/>
                    </a:ext>
                  </a:extLst>
                </a:gridCol>
                <a:gridCol w="945510">
                  <a:extLst>
                    <a:ext uri="{9D8B030D-6E8A-4147-A177-3AD203B41FA5}">
                      <a16:colId xmlns:a16="http://schemas.microsoft.com/office/drawing/2014/main" val="2338783624"/>
                    </a:ext>
                  </a:extLst>
                </a:gridCol>
                <a:gridCol w="1200369">
                  <a:extLst>
                    <a:ext uri="{9D8B030D-6E8A-4147-A177-3AD203B41FA5}">
                      <a16:colId xmlns:a16="http://schemas.microsoft.com/office/drawing/2014/main" val="1789309300"/>
                    </a:ext>
                  </a:extLst>
                </a:gridCol>
                <a:gridCol w="6489316">
                  <a:extLst>
                    <a:ext uri="{9D8B030D-6E8A-4147-A177-3AD203B41FA5}">
                      <a16:colId xmlns:a16="http://schemas.microsoft.com/office/drawing/2014/main" val="954951777"/>
                    </a:ext>
                  </a:extLst>
                </a:gridCol>
              </a:tblGrid>
              <a:tr h="114509">
                <a:tc>
                  <a:txBody>
                    <a:bodyPr/>
                    <a:lstStyle/>
                    <a:p>
                      <a:r>
                        <a:rPr lang="en-US" sz="1600"/>
                        <a:t>Presentation</a:t>
                      </a:r>
                    </a:p>
                  </a:txBody>
                  <a:tcPr marL="7640" marR="7640" marT="3820" marB="3820" anchor="ctr"/>
                </a:tc>
                <a:tc>
                  <a:txBody>
                    <a:bodyPr/>
                    <a:lstStyle/>
                    <a:p>
                      <a:r>
                        <a:rPr lang="en-US" sz="1600" dirty="0"/>
                        <a:t>Start Time</a:t>
                      </a:r>
                    </a:p>
                  </a:txBody>
                  <a:tcPr marL="7640" marR="7640" marT="3820" marB="3820" anchor="ctr"/>
                </a:tc>
                <a:tc>
                  <a:txBody>
                    <a:bodyPr/>
                    <a:lstStyle/>
                    <a:p>
                      <a:r>
                        <a:rPr lang="en-US" sz="1600"/>
                        <a:t>Duration</a:t>
                      </a:r>
                    </a:p>
                  </a:txBody>
                  <a:tcPr marL="7640" marR="7640" marT="3820" marB="3820" anchor="ctr"/>
                </a:tc>
                <a:tc>
                  <a:txBody>
                    <a:bodyPr/>
                    <a:lstStyle/>
                    <a:p>
                      <a:r>
                        <a:rPr lang="en-US" sz="1600"/>
                        <a:t>Information</a:t>
                      </a:r>
                    </a:p>
                  </a:txBody>
                  <a:tcPr marL="7640" marR="7640" marT="3820" marB="3820" anchor="ctr"/>
                </a:tc>
                <a:tc>
                  <a:txBody>
                    <a:bodyPr/>
                    <a:lstStyle/>
                    <a:p>
                      <a:endParaRPr lang="en-US" sz="1600"/>
                    </a:p>
                  </a:txBody>
                  <a:tcPr marL="7640" marR="7640" marT="3820" marB="3820" anchor="ctr"/>
                </a:tc>
                <a:extLst>
                  <a:ext uri="{0D108BD9-81ED-4DB2-BD59-A6C34878D82A}">
                    <a16:rowId xmlns:a16="http://schemas.microsoft.com/office/drawing/2014/main" val="2859123995"/>
                  </a:ext>
                </a:extLst>
              </a:tr>
              <a:tr h="114509">
                <a:tc>
                  <a:txBody>
                    <a:bodyPr/>
                    <a:lstStyle/>
                    <a:p>
                      <a:pPr algn="r" fontAlgn="b"/>
                      <a:r>
                        <a:rPr lang="en-US" sz="1400" b="0" i="0" u="none" strike="noStrike" dirty="0">
                          <a:effectLst/>
                          <a:latin typeface="Arial" panose="020B0604020202020204" pitchFamily="34" charset="0"/>
                        </a:rPr>
                        <a:t>1</a:t>
                      </a:r>
                    </a:p>
                  </a:txBody>
                  <a:tcPr marL="7620" marR="7620" marT="7620" marB="0" anchor="b"/>
                </a:tc>
                <a:tc>
                  <a:txBody>
                    <a:bodyPr/>
                    <a:lstStyle/>
                    <a:p>
                      <a:pPr algn="ctr" fontAlgn="b"/>
                      <a:r>
                        <a:rPr lang="en-US" sz="1400" b="0" i="0" u="none" strike="noStrike">
                          <a:effectLst/>
                          <a:latin typeface="Arial" panose="020B0604020202020204" pitchFamily="34" charset="0"/>
                        </a:rPr>
                        <a:t>13:00</a:t>
                      </a:r>
                    </a:p>
                  </a:txBody>
                  <a:tcPr marL="7620" marR="7620" marT="7620" marB="0" anchor="b"/>
                </a:tc>
                <a:tc>
                  <a:txBody>
                    <a:bodyPr/>
                    <a:lstStyle/>
                    <a:p>
                      <a:pPr algn="ctr" fontAlgn="b"/>
                      <a:r>
                        <a:rPr lang="en-US" sz="1400" b="0" i="0" u="none" strike="noStrike">
                          <a:effectLst/>
                          <a:latin typeface="Arial" panose="020B0604020202020204" pitchFamily="34" charset="0"/>
                        </a:rPr>
                        <a:t>5</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Administrivia &amp; WG Status</a:t>
                      </a:r>
                    </a:p>
                  </a:txBody>
                  <a:tcPr marL="7620" marR="7620" marT="7620" marB="0" anchor="b"/>
                </a:tc>
                <a:extLst>
                  <a:ext uri="{0D108BD9-81ED-4DB2-BD59-A6C34878D82A}">
                    <a16:rowId xmlns:a16="http://schemas.microsoft.com/office/drawing/2014/main" val="238282693"/>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endParaRPr lang="en-US" sz="1400" b="0" i="0" u="none" strike="noStrike">
                        <a:effectLst/>
                        <a:latin typeface="Arial" panose="020B0604020202020204" pitchFamily="34" charset="0"/>
                      </a:endParaRPr>
                    </a:p>
                  </a:txBody>
                  <a:tcPr marL="7620" marR="7620" marT="7620" marB="0" anchor="b"/>
                </a:tc>
                <a:extLst>
                  <a:ext uri="{0D108BD9-81ED-4DB2-BD59-A6C34878D82A}">
                    <a16:rowId xmlns:a16="http://schemas.microsoft.com/office/drawing/2014/main" val="485975270"/>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Chairs</a:t>
                      </a:r>
                    </a:p>
                  </a:txBody>
                  <a:tcPr marL="7620" marR="7620" marT="7620" marB="0" anchor="b"/>
                </a:tc>
                <a:extLst>
                  <a:ext uri="{0D108BD9-81ED-4DB2-BD59-A6C34878D82A}">
                    <a16:rowId xmlns:a16="http://schemas.microsoft.com/office/drawing/2014/main" val="2072054303"/>
                  </a:ext>
                </a:extLst>
              </a:tr>
              <a:tr h="114509">
                <a:tc>
                  <a:txBody>
                    <a:bodyPr/>
                    <a:lstStyle/>
                    <a:p>
                      <a:pPr algn="r" fontAlgn="b"/>
                      <a:r>
                        <a:rPr lang="en-US" sz="1400" b="0" i="0" u="none" strike="noStrike">
                          <a:effectLst/>
                          <a:latin typeface="Arial" panose="020B0604020202020204" pitchFamily="34" charset="0"/>
                        </a:rPr>
                        <a:t>2</a:t>
                      </a:r>
                    </a:p>
                  </a:txBody>
                  <a:tcPr marL="7620" marR="7620" marT="7620" marB="0" anchor="b"/>
                </a:tc>
                <a:tc>
                  <a:txBody>
                    <a:bodyPr/>
                    <a:lstStyle/>
                    <a:p>
                      <a:pPr algn="ctr" fontAlgn="b"/>
                      <a:r>
                        <a:rPr lang="en-US" sz="1400" b="0" i="0" u="none" strike="noStrike">
                          <a:effectLst/>
                          <a:latin typeface="Arial" panose="020B0604020202020204" pitchFamily="34" charset="0"/>
                        </a:rPr>
                        <a:t>13:05</a:t>
                      </a:r>
                    </a:p>
                  </a:txBody>
                  <a:tcPr marL="7620" marR="7620" marT="7620" marB="0" anchor="b"/>
                </a:tc>
                <a:tc>
                  <a:txBody>
                    <a:bodyPr/>
                    <a:lstStyle/>
                    <a:p>
                      <a:pPr algn="ctr" fontAlgn="b"/>
                      <a:r>
                        <a:rPr lang="en-US" sz="1400" b="0" i="0" u="none" strike="noStrike">
                          <a:effectLst/>
                          <a:latin typeface="Arial" panose="020B0604020202020204" pitchFamily="34" charset="0"/>
                        </a:rPr>
                        <a:t>5</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WG Draft updates</a:t>
                      </a:r>
                    </a:p>
                  </a:txBody>
                  <a:tcPr marL="7620" marR="7620" marT="7620" marB="0" anchor="b"/>
                </a:tc>
                <a:extLst>
                  <a:ext uri="{0D108BD9-81ED-4DB2-BD59-A6C34878D82A}">
                    <a16:rowId xmlns:a16="http://schemas.microsoft.com/office/drawing/2014/main" val="404422702"/>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r>
                        <a:rPr lang="en-US" sz="1400" b="0" i="0" u="none" strike="noStrike">
                          <a:effectLst/>
                          <a:latin typeface="Arial" panose="020B0604020202020204" pitchFamily="34" charset="0"/>
                        </a:rPr>
                        <a:t>Many</a:t>
                      </a:r>
                    </a:p>
                  </a:txBody>
                  <a:tcPr marL="7620" marR="7620" marT="7620" marB="0" anchor="b"/>
                </a:tc>
                <a:extLst>
                  <a:ext uri="{0D108BD9-81ED-4DB2-BD59-A6C34878D82A}">
                    <a16:rowId xmlns:a16="http://schemas.microsoft.com/office/drawing/2014/main" val="2308732219"/>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Chairs</a:t>
                      </a:r>
                    </a:p>
                  </a:txBody>
                  <a:tcPr marL="7620" marR="7620" marT="7620" marB="0" anchor="b"/>
                </a:tc>
                <a:extLst>
                  <a:ext uri="{0D108BD9-81ED-4DB2-BD59-A6C34878D82A}">
                    <a16:rowId xmlns:a16="http://schemas.microsoft.com/office/drawing/2014/main" val="3479639275"/>
                  </a:ext>
                </a:extLst>
              </a:tr>
              <a:tr h="114509">
                <a:tc>
                  <a:txBody>
                    <a:bodyPr/>
                    <a:lstStyle/>
                    <a:p>
                      <a:pPr algn="r" fontAlgn="b"/>
                      <a:r>
                        <a:rPr lang="en-US" sz="1400" b="0" i="0" u="none" strike="noStrike">
                          <a:effectLst/>
                          <a:latin typeface="Arial" panose="020B0604020202020204" pitchFamily="34" charset="0"/>
                        </a:rPr>
                        <a:t>3</a:t>
                      </a:r>
                    </a:p>
                  </a:txBody>
                  <a:tcPr marL="7620" marR="7620" marT="7620" marB="0" anchor="b"/>
                </a:tc>
                <a:tc>
                  <a:txBody>
                    <a:bodyPr/>
                    <a:lstStyle/>
                    <a:p>
                      <a:pPr algn="ctr" fontAlgn="b"/>
                      <a:r>
                        <a:rPr lang="en-US" sz="1400" b="0" i="0" u="none" strike="noStrike">
                          <a:effectLst/>
                          <a:latin typeface="Arial" panose="020B0604020202020204" pitchFamily="34" charset="0"/>
                        </a:rPr>
                        <a:t>13:10</a:t>
                      </a:r>
                    </a:p>
                  </a:txBody>
                  <a:tcPr marL="7620" marR="7620" marT="7620" marB="0" anchor="b"/>
                </a:tc>
                <a:tc>
                  <a:txBody>
                    <a:bodyPr/>
                    <a:lstStyle/>
                    <a:p>
                      <a:pPr algn="ctr" fontAlgn="b"/>
                      <a:r>
                        <a:rPr lang="en-US" sz="1400" b="0" i="0" u="none" strike="noStrike">
                          <a:effectLst/>
                          <a:latin typeface="Arial" panose="020B0604020202020204" pitchFamily="34" charset="0"/>
                        </a:rPr>
                        <a:t>15</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RFC3272 Bis Design Team</a:t>
                      </a:r>
                    </a:p>
                  </a:txBody>
                  <a:tcPr marL="7620" marR="7620" marT="7620" marB="0" anchor="b"/>
                </a:tc>
                <a:extLst>
                  <a:ext uri="{0D108BD9-81ED-4DB2-BD59-A6C34878D82A}">
                    <a16:rowId xmlns:a16="http://schemas.microsoft.com/office/drawing/2014/main" val="860835959"/>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endParaRPr lang="en-US" sz="1400" b="0" i="0" u="sng" strike="noStrike">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484082992"/>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Adrian Farrel</a:t>
                      </a:r>
                    </a:p>
                  </a:txBody>
                  <a:tcPr marL="7620" marR="7620" marT="7620" marB="0" anchor="b"/>
                </a:tc>
                <a:extLst>
                  <a:ext uri="{0D108BD9-81ED-4DB2-BD59-A6C34878D82A}">
                    <a16:rowId xmlns:a16="http://schemas.microsoft.com/office/drawing/2014/main" val="3276864745"/>
                  </a:ext>
                </a:extLst>
              </a:tr>
              <a:tr h="114509">
                <a:tc>
                  <a:txBody>
                    <a:bodyPr/>
                    <a:lstStyle/>
                    <a:p>
                      <a:pPr algn="r" fontAlgn="b"/>
                      <a:r>
                        <a:rPr lang="en-US" sz="1400" b="0" i="0" u="none" strike="noStrike">
                          <a:effectLst/>
                          <a:latin typeface="Arial" panose="020B0604020202020204" pitchFamily="34" charset="0"/>
                        </a:rPr>
                        <a:t>4</a:t>
                      </a:r>
                    </a:p>
                  </a:txBody>
                  <a:tcPr marL="7620" marR="7620" marT="7620" marB="0" anchor="b"/>
                </a:tc>
                <a:tc>
                  <a:txBody>
                    <a:bodyPr/>
                    <a:lstStyle/>
                    <a:p>
                      <a:pPr algn="ctr" fontAlgn="b"/>
                      <a:r>
                        <a:rPr lang="en-US" sz="1400" b="0" i="0" u="none" strike="noStrike">
                          <a:effectLst/>
                          <a:latin typeface="Arial" panose="020B0604020202020204" pitchFamily="34" charset="0"/>
                        </a:rPr>
                        <a:t>13:25</a:t>
                      </a:r>
                    </a:p>
                  </a:txBody>
                  <a:tcPr marL="7620" marR="7620" marT="7620" marB="0" anchor="b"/>
                </a:tc>
                <a:tc>
                  <a:txBody>
                    <a:bodyPr/>
                    <a:lstStyle/>
                    <a:p>
                      <a:pPr algn="ctr" fontAlgn="b"/>
                      <a:r>
                        <a:rPr lang="en-US" sz="1400" b="0" i="0" u="none" strike="noStrike">
                          <a:effectLst/>
                          <a:latin typeface="Arial" panose="020B0604020202020204" pitchFamily="34" charset="0"/>
                        </a:rPr>
                        <a:t>50</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Network Slicing Design Team</a:t>
                      </a:r>
                    </a:p>
                  </a:txBody>
                  <a:tcPr marL="7620" marR="7620" marT="7620" marB="0" anchor="b"/>
                </a:tc>
                <a:extLst>
                  <a:ext uri="{0D108BD9-81ED-4DB2-BD59-A6C34878D82A}">
                    <a16:rowId xmlns:a16="http://schemas.microsoft.com/office/drawing/2014/main" val="2794044180"/>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endParaRPr lang="en-US" sz="1400" b="0" i="0" u="sng" strike="noStrike">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262687227"/>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Jari Arkko</a:t>
                      </a:r>
                    </a:p>
                  </a:txBody>
                  <a:tcPr marL="7620" marR="7620" marT="7620" marB="0" anchor="b"/>
                </a:tc>
                <a:extLst>
                  <a:ext uri="{0D108BD9-81ED-4DB2-BD59-A6C34878D82A}">
                    <a16:rowId xmlns:a16="http://schemas.microsoft.com/office/drawing/2014/main" val="415005138"/>
                  </a:ext>
                </a:extLst>
              </a:tr>
              <a:tr h="114509">
                <a:tc>
                  <a:txBody>
                    <a:bodyPr/>
                    <a:lstStyle/>
                    <a:p>
                      <a:pPr algn="r" fontAlgn="b"/>
                      <a:r>
                        <a:rPr lang="en-US" sz="1400" b="0" i="0" u="none" strike="noStrike">
                          <a:effectLst/>
                          <a:latin typeface="Arial" panose="020B0604020202020204" pitchFamily="34" charset="0"/>
                        </a:rPr>
                        <a:t>5</a:t>
                      </a:r>
                    </a:p>
                  </a:txBody>
                  <a:tcPr marL="7620" marR="7620" marT="7620" marB="0" anchor="b"/>
                </a:tc>
                <a:tc>
                  <a:txBody>
                    <a:bodyPr/>
                    <a:lstStyle/>
                    <a:p>
                      <a:pPr algn="ctr" fontAlgn="b"/>
                      <a:r>
                        <a:rPr lang="en-US" sz="1400" b="0" i="0" u="none" strike="noStrike">
                          <a:effectLst/>
                          <a:latin typeface="Arial" panose="020B0604020202020204" pitchFamily="34" charset="0"/>
                        </a:rPr>
                        <a:t>14:15</a:t>
                      </a:r>
                    </a:p>
                  </a:txBody>
                  <a:tcPr marL="7620" marR="7620" marT="7620" marB="0" anchor="b"/>
                </a:tc>
                <a:tc>
                  <a:txBody>
                    <a:bodyPr/>
                    <a:lstStyle/>
                    <a:p>
                      <a:pPr algn="ctr" fontAlgn="b"/>
                      <a:r>
                        <a:rPr lang="en-US" sz="1400" b="0" i="0" u="none" strike="noStrike">
                          <a:effectLst/>
                          <a:latin typeface="Arial" panose="020B0604020202020204" pitchFamily="34" charset="0"/>
                        </a:rPr>
                        <a:t>10</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Applicability of Abstraction and Control of Traffic Engineered Networks (ACTN) to Packet Optical Integration (POI)</a:t>
                      </a:r>
                    </a:p>
                  </a:txBody>
                  <a:tcPr marL="7620" marR="7620" marT="7620" marB="0" anchor="b"/>
                </a:tc>
                <a:extLst>
                  <a:ext uri="{0D108BD9-81ED-4DB2-BD59-A6C34878D82A}">
                    <a16:rowId xmlns:a16="http://schemas.microsoft.com/office/drawing/2014/main" val="3737031818"/>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r>
                        <a:rPr lang="en-US" sz="1400" b="0" i="0" u="sng" strike="noStrike" dirty="0">
                          <a:solidFill>
                            <a:srgbClr val="0000FF"/>
                          </a:solidFill>
                          <a:effectLst/>
                          <a:latin typeface="Arial" panose="020B0604020202020204" pitchFamily="34" charset="0"/>
                          <a:hlinkClick r:id="rId3"/>
                        </a:rPr>
                        <a:t>https://tools.ietf.org/html/draft-peru-teas-actn-poi-applicability</a:t>
                      </a:r>
                      <a:endParaRPr lang="en-US" sz="1400" b="0" i="0" u="sng" strike="noStrike" dirty="0">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876199636"/>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Dan King</a:t>
                      </a:r>
                    </a:p>
                  </a:txBody>
                  <a:tcPr marL="7620" marR="7620" marT="7620" marB="0" anchor="b"/>
                </a:tc>
                <a:extLst>
                  <a:ext uri="{0D108BD9-81ED-4DB2-BD59-A6C34878D82A}">
                    <a16:rowId xmlns:a16="http://schemas.microsoft.com/office/drawing/2014/main" val="317119276"/>
                  </a:ext>
                </a:extLst>
              </a:tr>
              <a:tr h="114509">
                <a:tc>
                  <a:txBody>
                    <a:bodyPr/>
                    <a:lstStyle/>
                    <a:p>
                      <a:pPr algn="r" fontAlgn="b"/>
                      <a:r>
                        <a:rPr lang="en-US" sz="1400" b="0" i="0" u="none" strike="noStrike">
                          <a:effectLst/>
                          <a:latin typeface="Arial" panose="020B0604020202020204" pitchFamily="34" charset="0"/>
                        </a:rPr>
                        <a:t>6</a:t>
                      </a:r>
                    </a:p>
                  </a:txBody>
                  <a:tcPr marL="7620" marR="7620" marT="7620" marB="0" anchor="b"/>
                </a:tc>
                <a:tc>
                  <a:txBody>
                    <a:bodyPr/>
                    <a:lstStyle/>
                    <a:p>
                      <a:pPr algn="ctr" fontAlgn="b"/>
                      <a:r>
                        <a:rPr lang="en-US" sz="1400" b="0" i="0" u="none" strike="noStrike">
                          <a:effectLst/>
                          <a:latin typeface="Arial" panose="020B0604020202020204" pitchFamily="34" charset="0"/>
                        </a:rPr>
                        <a:t>14:25</a:t>
                      </a:r>
                    </a:p>
                  </a:txBody>
                  <a:tcPr marL="7620" marR="7620" marT="7620" marB="0" anchor="b"/>
                </a:tc>
                <a:tc>
                  <a:txBody>
                    <a:bodyPr/>
                    <a:lstStyle/>
                    <a:p>
                      <a:pPr algn="ctr" fontAlgn="b"/>
                      <a:r>
                        <a:rPr lang="en-US" sz="1400" b="0" i="0" u="none" strike="noStrike">
                          <a:effectLst/>
                          <a:latin typeface="Arial" panose="020B0604020202020204" pitchFamily="34" charset="0"/>
                        </a:rPr>
                        <a:t>10</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5G End-to-end Network Slice Mapping from the view of Transport Network</a:t>
                      </a:r>
                    </a:p>
                  </a:txBody>
                  <a:tcPr marL="7620" marR="7620" marT="7620" marB="0" anchor="b"/>
                </a:tc>
                <a:extLst>
                  <a:ext uri="{0D108BD9-81ED-4DB2-BD59-A6C34878D82A}">
                    <a16:rowId xmlns:a16="http://schemas.microsoft.com/office/drawing/2014/main" val="32365633"/>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r>
                        <a:rPr lang="en-US" sz="1400" b="0" i="0" u="sng" strike="noStrike">
                          <a:solidFill>
                            <a:srgbClr val="0000FF"/>
                          </a:solidFill>
                          <a:effectLst/>
                          <a:latin typeface="Arial" panose="020B0604020202020204" pitchFamily="34" charset="0"/>
                          <a:hlinkClick r:id="rId4"/>
                        </a:rPr>
                        <a:t>https://tools.ietf.org/html/draft-geng-teas-network-slice-mapping</a:t>
                      </a:r>
                      <a:endParaRPr lang="en-US" sz="1400" b="0" i="0" u="sng" strike="noStrike">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785981356"/>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Geng Xuesong</a:t>
                      </a:r>
                    </a:p>
                  </a:txBody>
                  <a:tcPr marL="7620" marR="7620" marT="7620" marB="0" anchor="b"/>
                </a:tc>
                <a:extLst>
                  <a:ext uri="{0D108BD9-81ED-4DB2-BD59-A6C34878D82A}">
                    <a16:rowId xmlns:a16="http://schemas.microsoft.com/office/drawing/2014/main" val="4158002532"/>
                  </a:ext>
                </a:extLst>
              </a:tr>
              <a:tr h="114509">
                <a:tc>
                  <a:txBody>
                    <a:bodyPr/>
                    <a:lstStyle/>
                    <a:p>
                      <a:pPr algn="r" fontAlgn="b"/>
                      <a:r>
                        <a:rPr lang="en-US" sz="1400" b="0" i="0" u="none" strike="noStrike">
                          <a:effectLst/>
                          <a:latin typeface="Arial" panose="020B0604020202020204" pitchFamily="34" charset="0"/>
                        </a:rPr>
                        <a:t>7</a:t>
                      </a:r>
                    </a:p>
                  </a:txBody>
                  <a:tcPr marL="7620" marR="7620" marT="7620" marB="0" anchor="b"/>
                </a:tc>
                <a:tc>
                  <a:txBody>
                    <a:bodyPr/>
                    <a:lstStyle/>
                    <a:p>
                      <a:pPr algn="ctr" fontAlgn="b"/>
                      <a:r>
                        <a:rPr lang="en-US" sz="1400" b="0" i="0" u="none" strike="noStrike">
                          <a:effectLst/>
                          <a:latin typeface="Arial" panose="020B0604020202020204" pitchFamily="34" charset="0"/>
                        </a:rPr>
                        <a:t>14:35</a:t>
                      </a:r>
                    </a:p>
                  </a:txBody>
                  <a:tcPr marL="7620" marR="7620" marT="7620" marB="0" anchor="b"/>
                </a:tc>
                <a:tc>
                  <a:txBody>
                    <a:bodyPr/>
                    <a:lstStyle/>
                    <a:p>
                      <a:pPr algn="ctr" fontAlgn="b"/>
                      <a:r>
                        <a:rPr lang="en-US" sz="1400" b="0" i="0" u="none" strike="noStrike">
                          <a:effectLst/>
                          <a:latin typeface="Arial" panose="020B0604020202020204" pitchFamily="34" charset="0"/>
                        </a:rPr>
                        <a:t>10</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RSVP-TE Extensions in Support of Proactive Protection </a:t>
                      </a:r>
                    </a:p>
                  </a:txBody>
                  <a:tcPr marL="7620" marR="7620" marT="7620" marB="0" anchor="b"/>
                </a:tc>
                <a:extLst>
                  <a:ext uri="{0D108BD9-81ED-4DB2-BD59-A6C34878D82A}">
                    <a16:rowId xmlns:a16="http://schemas.microsoft.com/office/drawing/2014/main" val="2945298349"/>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r>
                        <a:rPr lang="en-US" sz="1400" b="0" i="0" u="sng" strike="noStrike">
                          <a:solidFill>
                            <a:srgbClr val="0000FF"/>
                          </a:solidFill>
                          <a:effectLst/>
                          <a:latin typeface="Arial" panose="020B0604020202020204" pitchFamily="34" charset="0"/>
                          <a:hlinkClick r:id="rId5"/>
                        </a:rPr>
                        <a:t>https://tools.ietf.org/html/draft-lin-teas-gmpls-proactive-protection</a:t>
                      </a:r>
                      <a:endParaRPr lang="en-US" sz="1400" b="0" i="0" u="sng" strike="noStrike">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1443391889"/>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en-US" sz="1400" b="0" i="0" u="none" strike="noStrike">
                          <a:effectLst/>
                          <a:latin typeface="Arial" panose="020B0604020202020204" pitchFamily="34" charset="0"/>
                        </a:rPr>
                        <a:t>Yi Lin</a:t>
                      </a:r>
                    </a:p>
                  </a:txBody>
                  <a:tcPr marL="7620" marR="7620" marT="7620" marB="0" anchor="b"/>
                </a:tc>
                <a:extLst>
                  <a:ext uri="{0D108BD9-81ED-4DB2-BD59-A6C34878D82A}">
                    <a16:rowId xmlns:a16="http://schemas.microsoft.com/office/drawing/2014/main" val="202560181"/>
                  </a:ext>
                </a:extLst>
              </a:tr>
              <a:tr h="114509">
                <a:tc>
                  <a:txBody>
                    <a:bodyPr/>
                    <a:lstStyle/>
                    <a:p>
                      <a:pPr algn="r" fontAlgn="b"/>
                      <a:r>
                        <a:rPr lang="en-US" sz="1400" b="0" i="0" u="none" strike="noStrike">
                          <a:effectLst/>
                          <a:latin typeface="Arial" panose="020B0604020202020204" pitchFamily="34" charset="0"/>
                        </a:rPr>
                        <a:t>8</a:t>
                      </a:r>
                    </a:p>
                  </a:txBody>
                  <a:tcPr marL="7620" marR="7620" marT="7620" marB="0" anchor="b"/>
                </a:tc>
                <a:tc>
                  <a:txBody>
                    <a:bodyPr/>
                    <a:lstStyle/>
                    <a:p>
                      <a:pPr algn="ctr" fontAlgn="b"/>
                      <a:r>
                        <a:rPr lang="en-US" sz="1400" b="0" i="0" u="none" strike="noStrike">
                          <a:effectLst/>
                          <a:latin typeface="Arial" panose="020B0604020202020204" pitchFamily="34" charset="0"/>
                        </a:rPr>
                        <a:t>14:45</a:t>
                      </a:r>
                    </a:p>
                  </a:txBody>
                  <a:tcPr marL="7620" marR="7620" marT="7620" marB="0" anchor="b"/>
                </a:tc>
                <a:tc>
                  <a:txBody>
                    <a:bodyPr/>
                    <a:lstStyle/>
                    <a:p>
                      <a:pPr algn="ctr" fontAlgn="b"/>
                      <a:r>
                        <a:rPr lang="en-US" sz="1400" b="0" i="0" u="none" strike="noStrike">
                          <a:effectLst/>
                          <a:latin typeface="Arial" panose="020B0604020202020204" pitchFamily="34" charset="0"/>
                        </a:rPr>
                        <a:t>10</a:t>
                      </a:r>
                    </a:p>
                  </a:txBody>
                  <a:tcPr marL="7620" marR="7620" marT="7620" marB="0" anchor="b"/>
                </a:tc>
                <a:tc>
                  <a:txBody>
                    <a:bodyPr/>
                    <a:lstStyle/>
                    <a:p>
                      <a:pPr algn="l" fontAlgn="b"/>
                      <a:r>
                        <a:rPr lang="en-US" sz="1400" b="0" i="0" u="none" strike="noStrike">
                          <a:effectLst/>
                          <a:latin typeface="Arial" panose="020B0604020202020204" pitchFamily="34" charset="0"/>
                        </a:rPr>
                        <a:t>Title:</a:t>
                      </a:r>
                    </a:p>
                  </a:txBody>
                  <a:tcPr marL="7620" marR="7620" marT="7620" marB="0" anchor="b"/>
                </a:tc>
                <a:tc>
                  <a:txBody>
                    <a:bodyPr/>
                    <a:lstStyle/>
                    <a:p>
                      <a:pPr algn="l" fontAlgn="b"/>
                      <a:r>
                        <a:rPr lang="en-US" sz="1400" b="0" i="0" u="none" strike="noStrike">
                          <a:effectLst/>
                          <a:latin typeface="Arial" panose="020B0604020202020204" pitchFamily="34" charset="0"/>
                        </a:rPr>
                        <a:t>A Yang Data Model for Transport Slice</a:t>
                      </a:r>
                    </a:p>
                  </a:txBody>
                  <a:tcPr marL="7620" marR="7620" marT="7620" marB="0" anchor="b"/>
                </a:tc>
                <a:extLst>
                  <a:ext uri="{0D108BD9-81ED-4DB2-BD59-A6C34878D82A}">
                    <a16:rowId xmlns:a16="http://schemas.microsoft.com/office/drawing/2014/main" val="2179504058"/>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Draft:</a:t>
                      </a:r>
                    </a:p>
                  </a:txBody>
                  <a:tcPr marL="7620" marR="7620" marT="7620" marB="0" anchor="b"/>
                </a:tc>
                <a:tc>
                  <a:txBody>
                    <a:bodyPr/>
                    <a:lstStyle/>
                    <a:p>
                      <a:pPr algn="l" fontAlgn="b"/>
                      <a:r>
                        <a:rPr lang="en-US" sz="1400" b="0" i="0" u="sng" strike="noStrike">
                          <a:solidFill>
                            <a:srgbClr val="0000FF"/>
                          </a:solidFill>
                          <a:effectLst/>
                          <a:latin typeface="Arial" panose="020B0604020202020204" pitchFamily="34" charset="0"/>
                          <a:hlinkClick r:id="rId6"/>
                        </a:rPr>
                        <a:t>https://tools.ietf.org/html/draft-wd-teas-transport-slice-yang</a:t>
                      </a:r>
                      <a:endParaRPr lang="en-US" sz="1400" b="0" i="0" u="sng" strike="noStrike">
                        <a:solidFill>
                          <a:srgbClr val="0000FF"/>
                        </a:solidFill>
                        <a:effectLst/>
                        <a:latin typeface="Arial" panose="020B0604020202020204" pitchFamily="34" charset="0"/>
                      </a:endParaRPr>
                    </a:p>
                  </a:txBody>
                  <a:tcPr marL="7620" marR="7620" marT="7620" marB="0" anchor="b"/>
                </a:tc>
                <a:extLst>
                  <a:ext uri="{0D108BD9-81ED-4DB2-BD59-A6C34878D82A}">
                    <a16:rowId xmlns:a16="http://schemas.microsoft.com/office/drawing/2014/main" val="3738410913"/>
                  </a:ext>
                </a:extLst>
              </a:tr>
              <a:tr h="114509">
                <a:tc>
                  <a:txBody>
                    <a:bodyPr/>
                    <a:lstStyle/>
                    <a:p>
                      <a:pPr algn="l"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ctr" fontAlgn="b"/>
                      <a:endParaRPr lang="en-US" sz="1400" b="0" i="0" u="none" strike="noStrike">
                        <a:effectLst/>
                        <a:latin typeface="Arial" panose="020B0604020202020204" pitchFamily="34" charset="0"/>
                      </a:endParaRPr>
                    </a:p>
                  </a:txBody>
                  <a:tcPr marL="7620" marR="7620" marT="7620" marB="0" anchor="b"/>
                </a:tc>
                <a:tc>
                  <a:txBody>
                    <a:bodyPr/>
                    <a:lstStyle/>
                    <a:p>
                      <a:pPr algn="l" fontAlgn="b"/>
                      <a:r>
                        <a:rPr lang="en-US" sz="1400" b="0" i="0" u="none" strike="noStrike">
                          <a:effectLst/>
                          <a:latin typeface="Arial" panose="020B0604020202020204" pitchFamily="34" charset="0"/>
                        </a:rPr>
                        <a:t>Presenter:</a:t>
                      </a:r>
                    </a:p>
                  </a:txBody>
                  <a:tcPr marL="7620" marR="7620" marT="7620" marB="0" anchor="b"/>
                </a:tc>
                <a:tc>
                  <a:txBody>
                    <a:bodyPr/>
                    <a:lstStyle/>
                    <a:p>
                      <a:pPr algn="l" fontAlgn="b"/>
                      <a:r>
                        <a:rPr lang="pl-PL" sz="1400" b="0" i="0" u="none" strike="noStrike">
                          <a:effectLst/>
                          <a:latin typeface="Arial" panose="020B0604020202020204" pitchFamily="34" charset="0"/>
                        </a:rPr>
                        <a:t>Bo Wu  or Dhruv Dhody</a:t>
                      </a:r>
                    </a:p>
                  </a:txBody>
                  <a:tcPr marL="7620" marR="7620" marT="7620" marB="0" anchor="b"/>
                </a:tc>
                <a:extLst>
                  <a:ext uri="{0D108BD9-81ED-4DB2-BD59-A6C34878D82A}">
                    <a16:rowId xmlns:a16="http://schemas.microsoft.com/office/drawing/2014/main" val="195693349"/>
                  </a:ext>
                </a:extLst>
              </a:tr>
              <a:tr h="114509">
                <a:tc>
                  <a:txBody>
                    <a:bodyPr/>
                    <a:lstStyle/>
                    <a:p>
                      <a:pPr algn="r" fontAlgn="b"/>
                      <a:r>
                        <a:rPr lang="en-US" sz="1400" b="1" i="0" u="none" strike="noStrike">
                          <a:effectLst/>
                          <a:latin typeface="Arial" panose="020B0604020202020204" pitchFamily="34" charset="0"/>
                        </a:rPr>
                        <a:t>Adjourn</a:t>
                      </a:r>
                    </a:p>
                  </a:txBody>
                  <a:tcPr marL="7620" marR="7620" marT="7620" marB="0" anchor="b"/>
                </a:tc>
                <a:tc>
                  <a:txBody>
                    <a:bodyPr/>
                    <a:lstStyle/>
                    <a:p>
                      <a:pPr algn="ctr" fontAlgn="b"/>
                      <a:r>
                        <a:rPr lang="en-US" sz="1400" b="0" i="0" u="none" strike="noStrike">
                          <a:effectLst/>
                          <a:latin typeface="Arial" panose="020B0604020202020204" pitchFamily="34" charset="0"/>
                        </a:rPr>
                        <a:t>14:55</a:t>
                      </a:r>
                    </a:p>
                  </a:txBody>
                  <a:tcPr marL="7620" marR="7620" marT="7620" marB="0" anchor="b"/>
                </a:tc>
                <a:tc>
                  <a:txBody>
                    <a:bodyPr/>
                    <a:lstStyle/>
                    <a:p>
                      <a:pPr algn="ctr" fontAlgn="b"/>
                      <a:r>
                        <a:rPr lang="en-US" sz="1400" b="0" i="0" u="none" strike="noStrike">
                          <a:effectLst/>
                          <a:latin typeface="Arial" panose="020B0604020202020204" pitchFamily="34" charset="0"/>
                        </a:rPr>
                        <a:t> </a:t>
                      </a:r>
                    </a:p>
                  </a:txBody>
                  <a:tcPr marL="7620" marR="7620" marT="7620" marB="0" anchor="b"/>
                </a:tc>
                <a:tc>
                  <a:txBody>
                    <a:bodyPr/>
                    <a:lstStyle/>
                    <a:p>
                      <a:pPr algn="l" fontAlgn="b"/>
                      <a:r>
                        <a:rPr lang="en-US" sz="1400" b="0" i="0" u="none" strike="noStrike">
                          <a:effectLst/>
                          <a:latin typeface="Arial" panose="020B0604020202020204" pitchFamily="34" charset="0"/>
                        </a:rPr>
                        <a:t> </a:t>
                      </a:r>
                    </a:p>
                  </a:txBody>
                  <a:tcPr marL="7620" marR="7620" marT="7620" marB="0" anchor="b"/>
                </a:tc>
                <a:tc>
                  <a:txBody>
                    <a:bodyPr/>
                    <a:lstStyle/>
                    <a:p>
                      <a:pPr algn="l" fontAlgn="b"/>
                      <a:r>
                        <a:rPr lang="en-US" sz="1400" b="0" i="0" u="none" strike="noStrike" dirty="0">
                          <a:effectLst/>
                          <a:latin typeface="Arial" panose="020B0604020202020204" pitchFamily="34" charset="0"/>
                        </a:rPr>
                        <a:t> </a:t>
                      </a:r>
                    </a:p>
                  </a:txBody>
                  <a:tcPr marL="7620" marR="7620" marT="7620" marB="0" anchor="b"/>
                </a:tc>
                <a:extLst>
                  <a:ext uri="{0D108BD9-81ED-4DB2-BD59-A6C34878D82A}">
                    <a16:rowId xmlns:a16="http://schemas.microsoft.com/office/drawing/2014/main" val="3045114763"/>
                  </a:ext>
                </a:extLst>
              </a:tr>
            </a:tbl>
          </a:graphicData>
        </a:graphic>
      </p:graphicFrame>
      <p:sp>
        <p:nvSpPr>
          <p:cNvPr id="28" name="Title 1">
            <a:extLst>
              <a:ext uri="{FF2B5EF4-FFF2-40B4-BE49-F238E27FC236}">
                <a16:creationId xmlns:a16="http://schemas.microsoft.com/office/drawing/2014/main" id="{F6213A6D-1542-CC40-A1B8-837FB10FE72A}"/>
              </a:ext>
            </a:extLst>
          </p:cNvPr>
          <p:cNvSpPr>
            <a:spLocks noGrp="1"/>
          </p:cNvSpPr>
          <p:nvPr>
            <p:ph type="title"/>
          </p:nvPr>
        </p:nvSpPr>
        <p:spPr>
          <a:xfrm>
            <a:off x="594360" y="75831"/>
            <a:ext cx="10698480" cy="305169"/>
          </a:xfrm>
        </p:spPr>
        <p:txBody>
          <a:bodyPr>
            <a:noAutofit/>
          </a:bodyPr>
          <a:lstStyle/>
          <a:p>
            <a:r>
              <a:rPr lang="en-US" sz="3600" dirty="0"/>
              <a:t>Agenda – Session 1</a:t>
            </a:r>
          </a:p>
        </p:txBody>
      </p:sp>
    </p:spTree>
    <p:extLst>
      <p:ext uri="{BB962C8B-B14F-4D97-AF65-F5344CB8AC3E}">
        <p14:creationId xmlns:p14="http://schemas.microsoft.com/office/powerpoint/2010/main" val="1240275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3"/>
          <p:cNvSpPr>
            <a:spLocks noGrp="1"/>
          </p:cNvSpPr>
          <p:nvPr>
            <p:ph type="title"/>
          </p:nvPr>
        </p:nvSpPr>
        <p:spPr>
          <a:xfrm>
            <a:off x="609600" y="27008"/>
            <a:ext cx="10698480" cy="1143000"/>
          </a:xfrm>
        </p:spPr>
        <p:txBody>
          <a:bodyPr/>
          <a:lstStyle/>
          <a:p>
            <a:r>
              <a:rPr lang="en-GB" dirty="0"/>
              <a:t>Liaisons and Communications</a:t>
            </a:r>
            <a:endParaRPr lang="en-US"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6</a:t>
            </a:fld>
            <a:endParaRPr lang="en-US"/>
          </a:p>
        </p:txBody>
      </p:sp>
      <p:sp>
        <p:nvSpPr>
          <p:cNvPr id="6" name="Footer Placeholder 4"/>
          <p:cNvSpPr>
            <a:spLocks noGrp="1"/>
          </p:cNvSpPr>
          <p:nvPr>
            <p:ph type="ftr" sz="quarter" idx="11"/>
          </p:nvPr>
        </p:nvSpPr>
        <p:spPr>
          <a:xfrm>
            <a:off x="4572000" y="6324600"/>
            <a:ext cx="2895600" cy="365125"/>
          </a:xfrm>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dirty="0">
                <a:solidFill>
                  <a:srgbClr val="000000"/>
                </a:solidFill>
              </a:rPr>
              <a:t>Interim 107 - TEAS Working Group</a:t>
            </a:r>
          </a:p>
        </p:txBody>
      </p:sp>
      <p:sp>
        <p:nvSpPr>
          <p:cNvPr id="7" name="Content Placeholder 4"/>
          <p:cNvSpPr txBox="1">
            <a:spLocks/>
          </p:cNvSpPr>
          <p:nvPr/>
        </p:nvSpPr>
        <p:spPr>
          <a:xfrm>
            <a:off x="422910" y="1041402"/>
            <a:ext cx="11193780" cy="538003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base"/>
            <a:r>
              <a:rPr lang="en-US" dirty="0"/>
              <a:t>Sent:</a:t>
            </a:r>
          </a:p>
          <a:p>
            <a:pPr lvl="1" fontAlgn="base"/>
            <a:r>
              <a:rPr lang="en-US" dirty="0"/>
              <a:t>Date: ​	2020-01-14</a:t>
            </a:r>
          </a:p>
          <a:p>
            <a:pPr lvl="1" fontAlgn="base"/>
            <a:r>
              <a:rPr lang="en-US" dirty="0"/>
              <a:t>From:	ITU-T-SG-15</a:t>
            </a:r>
          </a:p>
          <a:p>
            <a:pPr lvl="1" fontAlgn="base"/>
            <a:r>
              <a:rPr lang="en-US" dirty="0"/>
              <a:t>Title: 	Updates to the OTNT Standardization work plan</a:t>
            </a:r>
          </a:p>
          <a:p>
            <a:pPr lvl="2" fontAlgn="base"/>
            <a:r>
              <a:rPr lang="en-US" dirty="0"/>
              <a:t>Lists recent RFC</a:t>
            </a:r>
          </a:p>
          <a:p>
            <a:pPr lvl="1" fontAlgn="base"/>
            <a:r>
              <a:rPr lang="en-US" dirty="0"/>
              <a:t>Link: 	</a:t>
            </a:r>
            <a:r>
              <a:rPr lang="en-US" dirty="0">
                <a:hlinkClick r:id="rId3"/>
              </a:rPr>
              <a:t>https://datatracker.ietf.org/liaison/1669/</a:t>
            </a:r>
            <a:endParaRPr lang="en-US" dirty="0"/>
          </a:p>
          <a:p>
            <a:pPr>
              <a:buFont typeface="Wingdings" charset="2"/>
              <a:buChar char="§"/>
              <a:defRPr/>
            </a:pPr>
            <a:endParaRPr lang="en-GB" dirty="0">
              <a:hlinkClick r:id="rId4"/>
            </a:endParaRPr>
          </a:p>
          <a:p>
            <a:pPr marL="0" indent="0">
              <a:buFont typeface="Arial"/>
              <a:buNone/>
              <a:defRPr/>
            </a:pPr>
            <a:endParaRPr lang="en-GB" dirty="0">
              <a:hlinkClick r:id="rId4"/>
            </a:endParaRPr>
          </a:p>
        </p:txBody>
      </p:sp>
    </p:spTree>
    <p:extLst>
      <p:ext uri="{BB962C8B-B14F-4D97-AF65-F5344CB8AC3E}">
        <p14:creationId xmlns:p14="http://schemas.microsoft.com/office/powerpoint/2010/main" val="210213129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IPR Process</a:t>
            </a:r>
          </a:p>
        </p:txBody>
      </p:sp>
      <p:sp>
        <p:nvSpPr>
          <p:cNvPr id="3" name="Subtitle 2"/>
          <p:cNvSpPr>
            <a:spLocks noGrp="1"/>
          </p:cNvSpPr>
          <p:nvPr>
            <p:ph idx="1"/>
          </p:nvPr>
        </p:nvSpPr>
        <p:spPr/>
        <p:txBody>
          <a:bodyPr/>
          <a:lstStyle/>
          <a:p>
            <a:pPr fontAlgn="base"/>
            <a:r>
              <a:rPr lang="en-US" dirty="0"/>
              <a:t>Process put in place as a result of very late IPR disclosures​</a:t>
            </a:r>
          </a:p>
          <a:p>
            <a:pPr fontAlgn="base"/>
            <a:r>
              <a:rPr lang="en-US" dirty="0"/>
              <a:t>Includes​</a:t>
            </a:r>
          </a:p>
          <a:p>
            <a:pPr lvl="1" fontAlgn="base"/>
            <a:r>
              <a:rPr lang="en-US" dirty="0"/>
              <a:t>Polling of draft authors &amp; contributors ​</a:t>
            </a:r>
          </a:p>
          <a:p>
            <a:pPr lvl="2" fontAlgn="base"/>
            <a:r>
              <a:rPr lang="en-US" dirty="0"/>
              <a:t>Prior to moving to next step in WG process​</a:t>
            </a:r>
          </a:p>
          <a:p>
            <a:pPr lvl="3" fontAlgn="base"/>
            <a:r>
              <a:rPr lang="en-US" dirty="0"/>
              <a:t>e.g., before an individual draft becomes a WG document or a WG document goes to last call​</a:t>
            </a:r>
          </a:p>
          <a:p>
            <a:pPr lvl="2" fontAlgn="base"/>
            <a:r>
              <a:rPr lang="en-US" dirty="0"/>
              <a:t>Requires IPR compliance statement from </a:t>
            </a:r>
            <a:r>
              <a:rPr lang="en-US" b="1" i="1" dirty="0"/>
              <a:t>all</a:t>
            </a:r>
            <a:r>
              <a:rPr lang="en-US" dirty="0"/>
              <a:t> listed in draft</a:t>
            </a:r>
          </a:p>
          <a:p>
            <a:pPr marL="0" indent="0">
              <a:buNone/>
            </a:pP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7</a:t>
            </a:fld>
            <a:endParaRPr lang="en-US"/>
          </a:p>
        </p:txBody>
      </p:sp>
      <p:sp>
        <p:nvSpPr>
          <p:cNvPr id="7" name="Footer Placeholder 4"/>
          <p:cNvSpPr>
            <a:spLocks noGrp="1"/>
          </p:cNvSpPr>
          <p:nvPr>
            <p:ph type="ftr" sz="quarter" idx="11"/>
          </p:nvPr>
        </p:nvSpPr>
        <p:spPr>
          <a:xfrm>
            <a:off x="4572000" y="6324600"/>
            <a:ext cx="2895600" cy="365125"/>
          </a:xfrm>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dirty="0">
                <a:solidFill>
                  <a:srgbClr val="000000"/>
                </a:solidFill>
              </a:rPr>
              <a:t>Interim 107 - TEAS Working Group</a:t>
            </a:r>
          </a:p>
        </p:txBody>
      </p:sp>
    </p:spTree>
    <p:extLst>
      <p:ext uri="{BB962C8B-B14F-4D97-AF65-F5344CB8AC3E}">
        <p14:creationId xmlns:p14="http://schemas.microsoft.com/office/powerpoint/2010/main" val="3157982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3"/>
          <p:cNvSpPr>
            <a:spLocks noGrp="1"/>
          </p:cNvSpPr>
          <p:nvPr>
            <p:ph type="title"/>
          </p:nvPr>
        </p:nvSpPr>
        <p:spPr>
          <a:xfrm>
            <a:off x="609600" y="27008"/>
            <a:ext cx="10698480" cy="1143000"/>
          </a:xfrm>
        </p:spPr>
        <p:txBody>
          <a:bodyPr>
            <a:normAutofit/>
          </a:bodyPr>
          <a:lstStyle/>
          <a:p>
            <a:r>
              <a:rPr lang="en-GB" dirty="0"/>
              <a:t>Reminder - Utilizing Mailing List</a:t>
            </a:r>
            <a:endParaRPr lang="en-US" dirty="0"/>
          </a:p>
        </p:txBody>
      </p:sp>
      <p:sp>
        <p:nvSpPr>
          <p:cNvPr id="5" name="Content Placeholder 4"/>
          <p:cNvSpPr>
            <a:spLocks noGrp="1"/>
          </p:cNvSpPr>
          <p:nvPr>
            <p:ph idx="1"/>
          </p:nvPr>
        </p:nvSpPr>
        <p:spPr>
          <a:xfrm>
            <a:off x="198120" y="1143000"/>
            <a:ext cx="11193780" cy="5380039"/>
          </a:xfrm>
        </p:spPr>
        <p:txBody>
          <a:bodyPr>
            <a:normAutofit/>
          </a:bodyPr>
          <a:lstStyle/>
          <a:p>
            <a:pPr fontAlgn="base"/>
            <a:r>
              <a:rPr lang="en-GB" dirty="0"/>
              <a:t>We strongly encourage the mailing list to be more actively used for all Working Group discussions</a:t>
            </a:r>
            <a:r>
              <a:rPr lang="en-US" dirty="0"/>
              <a:t>​</a:t>
            </a:r>
          </a:p>
          <a:p>
            <a:pPr lvl="1" fontAlgn="base"/>
            <a:r>
              <a:rPr lang="en-GB" dirty="0"/>
              <a:t>Open issues</a:t>
            </a:r>
            <a:r>
              <a:rPr lang="en-US" dirty="0"/>
              <a:t>​</a:t>
            </a:r>
          </a:p>
          <a:p>
            <a:pPr lvl="1" fontAlgn="base"/>
            <a:r>
              <a:rPr lang="en-GB" dirty="0"/>
              <a:t>Introducing new drafts</a:t>
            </a:r>
            <a:r>
              <a:rPr lang="en-US" dirty="0"/>
              <a:t>​</a:t>
            </a:r>
          </a:p>
          <a:p>
            <a:pPr lvl="1" fontAlgn="base"/>
            <a:r>
              <a:rPr lang="en-GB" dirty="0"/>
              <a:t>Potential new Working Group topics</a:t>
            </a:r>
            <a:r>
              <a:rPr lang="en-US" dirty="0"/>
              <a:t>​</a:t>
            </a:r>
          </a:p>
          <a:p>
            <a:pPr fontAlgn="base"/>
            <a:r>
              <a:rPr lang="en-GB" dirty="0"/>
              <a:t>Reminder – Working Group Consensus is determined on the mailing list</a:t>
            </a:r>
            <a:r>
              <a:rPr lang="en-US" dirty="0"/>
              <a:t>​</a:t>
            </a:r>
          </a:p>
          <a:p>
            <a:pPr fontAlgn="base"/>
            <a:r>
              <a:rPr lang="en-GB" dirty="0"/>
              <a:t>Meeting time is scheduled relative to mailing list discussion</a:t>
            </a:r>
            <a:endParaRPr lang="en-US" dirty="0"/>
          </a:p>
        </p:txBody>
      </p:sp>
      <p:sp>
        <p:nvSpPr>
          <p:cNvPr id="3" name="Slide Number Placeholder 2"/>
          <p:cNvSpPr>
            <a:spLocks noGrp="1"/>
          </p:cNvSpPr>
          <p:nvPr>
            <p:ph type="sldNum" sz="quarter" idx="12"/>
          </p:nvPr>
        </p:nvSpPr>
        <p:spPr>
          <a:xfrm>
            <a:off x="11156634" y="6477008"/>
            <a:ext cx="730568" cy="365125"/>
          </a:xfrm>
        </p:spPr>
        <p:txBody>
          <a:bodyPr/>
          <a:lstStyle/>
          <a:p>
            <a:fld id="{BA9B540C-44DA-4F69-89C9-7C84606640D3}" type="slidenum">
              <a:rPr lang="en-US" smtClean="0"/>
              <a:pPr/>
              <a:t>8</a:t>
            </a:fld>
            <a:endParaRPr lang="en-US" dirty="0"/>
          </a:p>
        </p:txBody>
      </p:sp>
      <p:sp>
        <p:nvSpPr>
          <p:cNvPr id="7" name="Footer Placeholder 4"/>
          <p:cNvSpPr>
            <a:spLocks noGrp="1"/>
          </p:cNvSpPr>
          <p:nvPr>
            <p:ph type="ftr" sz="quarter" idx="11"/>
          </p:nvPr>
        </p:nvSpPr>
        <p:spPr>
          <a:xfrm>
            <a:off x="4572000" y="6324600"/>
            <a:ext cx="2895600" cy="365125"/>
          </a:xfrm>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r>
              <a:rPr lang="en-US" dirty="0">
                <a:solidFill>
                  <a:srgbClr val="000000"/>
                </a:solidFill>
              </a:rPr>
              <a:t>Interim 107 - TEAS Working Group</a:t>
            </a:r>
          </a:p>
        </p:txBody>
      </p:sp>
    </p:spTree>
    <p:extLst>
      <p:ext uri="{BB962C8B-B14F-4D97-AF65-F5344CB8AC3E}">
        <p14:creationId xmlns:p14="http://schemas.microsoft.com/office/powerpoint/2010/main" val="324500989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752</Words>
  <Application>Microsoft Office PowerPoint</Application>
  <PresentationFormat>Custom</PresentationFormat>
  <Paragraphs>179</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 New Roman</vt:lpstr>
      <vt:lpstr>Wingdings</vt:lpstr>
      <vt:lpstr>Office Theme</vt:lpstr>
      <vt:lpstr>PowerPoint Presentation</vt:lpstr>
      <vt:lpstr>IETF Note Well</vt:lpstr>
      <vt:lpstr>Administrative</vt:lpstr>
      <vt:lpstr>Document Status – RFCs, IESG Processing, WG LC, New Adoptions </vt:lpstr>
      <vt:lpstr>Agenda – Session 1</vt:lpstr>
      <vt:lpstr>Liaisons and Communications</vt:lpstr>
      <vt:lpstr>Reminder: IPR Process</vt:lpstr>
      <vt:lpstr>Reminder - Utilizing Mailing List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Vishnu Pavan Beeram</dc:creator>
  <cp:lastModifiedBy>Lou Berger</cp:lastModifiedBy>
  <cp:revision>14</cp:revision>
  <dcterms:created xsi:type="dcterms:W3CDTF">2019-11-17T05:46:20Z</dcterms:created>
  <dcterms:modified xsi:type="dcterms:W3CDTF">2020-04-22T16:19:15Z</dcterms:modified>
</cp:coreProperties>
</file>