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3"/>
  </p:notesMasterIdLst>
  <p:handoutMasterIdLst>
    <p:handoutMasterId r:id="rId24"/>
  </p:handoutMasterIdLst>
  <p:sldIdLst>
    <p:sldId id="257" r:id="rId2"/>
    <p:sldId id="314" r:id="rId3"/>
    <p:sldId id="319" r:id="rId4"/>
    <p:sldId id="329" r:id="rId5"/>
    <p:sldId id="328" r:id="rId6"/>
    <p:sldId id="331" r:id="rId7"/>
    <p:sldId id="339" r:id="rId8"/>
    <p:sldId id="327" r:id="rId9"/>
    <p:sldId id="325" r:id="rId10"/>
    <p:sldId id="316" r:id="rId11"/>
    <p:sldId id="318" r:id="rId12"/>
    <p:sldId id="326" r:id="rId13"/>
    <p:sldId id="330" r:id="rId14"/>
    <p:sldId id="320" r:id="rId15"/>
    <p:sldId id="332" r:id="rId16"/>
    <p:sldId id="333" r:id="rId17"/>
    <p:sldId id="334" r:id="rId18"/>
    <p:sldId id="335" r:id="rId19"/>
    <p:sldId id="337" r:id="rId20"/>
    <p:sldId id="336" r:id="rId21"/>
    <p:sldId id="338" r:id="rId22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7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5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400" autoAdjust="0"/>
    <p:restoredTop sz="86399" autoAdjust="0"/>
  </p:normalViewPr>
  <p:slideViewPr>
    <p:cSldViewPr>
      <p:cViewPr varScale="1">
        <p:scale>
          <a:sx n="102" d="100"/>
          <a:sy n="102" d="100"/>
        </p:scale>
        <p:origin x="200" y="472"/>
      </p:cViewPr>
      <p:guideLst>
        <p:guide orient="horz" pos="2160"/>
        <p:guide pos="2880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275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C914F-14ED-4DD1-ABBD-2E7078742393}" type="datetimeFigureOut">
              <a:rPr lang="en-US" smtClean="0"/>
              <a:t>4/22/20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0574D-D422-46AC-B94E-A4D8F24FC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09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DF949-16D0-4B71-9A95-76B137F4B2FC}" type="datetimeFigureOut">
              <a:rPr lang="en-US" smtClean="0"/>
              <a:t>4/22/20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59968-2EB4-4AF0-8BBF-E63742D7A1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8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60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73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33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55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16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45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27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22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38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91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047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59968-2EB4-4AF0-8BBF-E63742D7A1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2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42"/>
            <a:ext cx="1010412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653197-E048-491D-B568-7AE9CD64DE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55"/>
            <a:ext cx="267462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55"/>
            <a:ext cx="782574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3AABC-3D40-4A6D-84CD-B95393D570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7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8F2AB41B-3B07-48C5-A4CE-D864BAB0ED1E}" type="slidenum">
              <a:rPr lang="en-US" smtClean="0"/>
              <a:pPr defTabSz="457200" fontAlgn="base"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788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B8B30-AB1D-49A5-9B03-7FAD98ACA9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EFC626-456E-4323-9273-173AF5C825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88F19-8948-4F0E-9DDE-B3231E4D21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5874C-7302-4E40-A488-80B3B40B66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0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1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67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71" y="1435103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971FD2-9742-4672-842A-DC4CB5D733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0B69-2EF1-46B2-BDF6-317D3349A7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7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67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/>
              <a:t>92nd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7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8F2AB41B-3B07-48C5-A4CE-D864BAB0ED1E}" type="slidenum">
              <a:rPr lang="en-US" smtClean="0"/>
              <a:pPr defTabSz="457200" fontAlgn="base"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tsaad-dev/te/issues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b="1" dirty="0">
                <a:solidFill>
                  <a:srgbClr val="4F6228"/>
                </a:solidFill>
              </a:rPr>
              <a:t>WG Document Status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4114800"/>
            <a:ext cx="101041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Compiled By: Matt Hartley, Lou Berger, Vishnu Pavan Beeram</a:t>
            </a:r>
          </a:p>
        </p:txBody>
      </p:sp>
    </p:spTree>
    <p:extLst>
      <p:ext uri="{BB962C8B-B14F-4D97-AF65-F5344CB8AC3E}">
        <p14:creationId xmlns:p14="http://schemas.microsoft.com/office/powerpoint/2010/main" val="1145122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pcecc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-use-cases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99160" y="19050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§"/>
            </a:pP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519C198-13FD-774C-BD76-69C472948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" y="1600206"/>
            <a:ext cx="10698480" cy="4525963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1F3156A-4B7D-BB40-A5CE-86B69C40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96DF8B8-2A42-DF45-B7FA-84AC639640CE}"/>
              </a:ext>
            </a:extLst>
          </p:cNvPr>
          <p:cNvSpPr txBox="1">
            <a:spLocks/>
          </p:cNvSpPr>
          <p:nvPr/>
        </p:nvSpPr>
        <p:spPr>
          <a:xfrm>
            <a:off x="800101" y="1791503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FF0000"/>
                </a:solidFill>
              </a:rPr>
              <a:t>None</a:t>
            </a:r>
            <a:endParaRPr 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Rev 05 published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Minor editorial changes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Continues to be a living document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No intention to get this published as an RFC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639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8AEF9-04A7-E440-B71A-0F3C869A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-teas-rsvp-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rmr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-extension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060A2E-1B1C-D74B-A177-846B4138B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35AA109-75B6-5846-853C-5284718F4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F0FBFD-C156-B142-90A0-4EAE544C1E60}"/>
              </a:ext>
            </a:extLst>
          </p:cNvPr>
          <p:cNvSpPr txBox="1">
            <a:spLocks/>
          </p:cNvSpPr>
          <p:nvPr/>
        </p:nvSpPr>
        <p:spPr>
          <a:xfrm>
            <a:off x="838200" y="183040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FF0000"/>
                </a:solidFill>
              </a:rPr>
              <a:t>None</a:t>
            </a:r>
            <a:endParaRPr 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No new revision published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Revive the expired draft</a:t>
            </a:r>
          </a:p>
        </p:txBody>
      </p:sp>
    </p:spTree>
    <p:extLst>
      <p:ext uri="{BB962C8B-B14F-4D97-AF65-F5344CB8AC3E}">
        <p14:creationId xmlns:p14="http://schemas.microsoft.com/office/powerpoint/2010/main" val="3343980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-teas-sf-aware-topo-model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519C198-13FD-774C-BD76-69C472948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" y="1600206"/>
            <a:ext cx="10698480" cy="4525963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1F3156A-4B7D-BB40-A5CE-86B69C40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1E557B5-AC69-2E47-96FC-6A85CA89BE13}"/>
              </a:ext>
            </a:extLst>
          </p:cNvPr>
          <p:cNvSpPr txBox="1">
            <a:spLocks/>
          </p:cNvSpPr>
          <p:nvPr/>
        </p:nvSpPr>
        <p:spPr>
          <a:xfrm>
            <a:off x="899160" y="1600200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Xufeng</a:t>
            </a:r>
            <a:r>
              <a:rPr lang="en-US" b="1" dirty="0">
                <a:solidFill>
                  <a:srgbClr val="069544"/>
                </a:solidFill>
              </a:rPr>
              <a:t> Liu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05 published [Mar 9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Addressed comments (majority of them) received from Tom Petch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Address remaining comments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Get the document ready for YANG Doctor’s Review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231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-service-mapping-yang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CDF2-C79C-484E-8A9F-E25796E2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Dhruv </a:t>
            </a:r>
            <a:r>
              <a:rPr lang="en-US" b="1" dirty="0" err="1">
                <a:solidFill>
                  <a:srgbClr val="069544"/>
                </a:solidFill>
              </a:rPr>
              <a:t>Dhody</a:t>
            </a:r>
            <a:r>
              <a:rPr lang="en-US" b="1" dirty="0">
                <a:solidFill>
                  <a:srgbClr val="069544"/>
                </a:solidFill>
              </a:rPr>
              <a:t> </a:t>
            </a:r>
            <a:r>
              <a:rPr lang="en-US" dirty="0"/>
              <a:t>[Apr 22</a:t>
            </a:r>
            <a:r>
              <a:rPr lang="en-US" baseline="30000" dirty="0"/>
              <a:t>nd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03 published [Mar 8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Align to latest YANG guidelines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Mapping to Network Yang Models added (L3NM and L2NM)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Question to the WG: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Is this the right place to include mapping to the network model?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09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-topo-and-tunnel-modeling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FF0000"/>
                </a:solidFill>
              </a:rPr>
              <a:t>None</a:t>
            </a:r>
            <a:r>
              <a:rPr lang="en-US" b="1" dirty="0">
                <a:solidFill>
                  <a:srgbClr val="069544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No update since last IETF</a:t>
            </a:r>
          </a:p>
        </p:txBody>
      </p:sp>
    </p:spTree>
    <p:extLst>
      <p:ext uri="{BB962C8B-B14F-4D97-AF65-F5344CB8AC3E}">
        <p14:creationId xmlns:p14="http://schemas.microsoft.com/office/powerpoint/2010/main" val="3709890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draft-ietf-teas-yang-l3-te-topo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Xufeng</a:t>
            </a:r>
            <a:r>
              <a:rPr lang="en-US" b="1" dirty="0">
                <a:solidFill>
                  <a:srgbClr val="069544"/>
                </a:solidFill>
              </a:rPr>
              <a:t> Liu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Rev 06 published [Mar 8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Editorial changes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Responded to questions from authors of </a:t>
            </a:r>
            <a:r>
              <a:rPr lang="en-US" dirty="0" err="1"/>
              <a:t>ietf</a:t>
            </a:r>
            <a:r>
              <a:rPr lang="en-US" dirty="0"/>
              <a:t>-eth-</a:t>
            </a:r>
            <a:r>
              <a:rPr lang="en-US" dirty="0" err="1"/>
              <a:t>te</a:t>
            </a:r>
            <a:r>
              <a:rPr lang="en-US" dirty="0"/>
              <a:t>-topology and 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te</a:t>
            </a:r>
            <a:r>
              <a:rPr lang="en-US" dirty="0"/>
              <a:t>-</a:t>
            </a:r>
            <a:r>
              <a:rPr lang="en-US" dirty="0" err="1"/>
              <a:t>mpls</a:t>
            </a:r>
            <a:r>
              <a:rPr lang="en-US" dirty="0"/>
              <a:t>-</a:t>
            </a:r>
            <a:r>
              <a:rPr lang="en-US" dirty="0" err="1"/>
              <a:t>tp</a:t>
            </a:r>
            <a:r>
              <a:rPr lang="en-US" dirty="0"/>
              <a:t>-topo 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No changes needed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Answered YANG doctor’s review questions/comments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 and feedback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Will request WGLC after one more round of internal review</a:t>
            </a:r>
          </a:p>
        </p:txBody>
      </p:sp>
    </p:spTree>
    <p:extLst>
      <p:ext uri="{BB962C8B-B14F-4D97-AF65-F5344CB8AC3E}">
        <p14:creationId xmlns:p14="http://schemas.microsoft.com/office/powerpoint/2010/main" val="3591322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-teas-yang-path-computation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FF0000"/>
                </a:solidFill>
              </a:rPr>
              <a:t>None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08 published [Dec 10</a:t>
            </a:r>
            <a:r>
              <a:rPr lang="en-US" baseline="30000" dirty="0"/>
              <a:t>th</a:t>
            </a:r>
            <a:r>
              <a:rPr lang="en-US" dirty="0"/>
              <a:t>, 2019]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Update section on “Multiple Path Requests for the same TE tunnel”</a:t>
            </a:r>
          </a:p>
        </p:txBody>
      </p:sp>
    </p:spTree>
    <p:extLst>
      <p:ext uri="{BB962C8B-B14F-4D97-AF65-F5344CB8AC3E}">
        <p14:creationId xmlns:p14="http://schemas.microsoft.com/office/powerpoint/2010/main" val="4220412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-teas-yang-rsvp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Tarek Saad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Rev 12 published [Jan 13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Addressed all issues raised by Yang Doctor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WGLC</a:t>
            </a:r>
          </a:p>
        </p:txBody>
      </p:sp>
    </p:spTree>
    <p:extLst>
      <p:ext uri="{BB962C8B-B14F-4D97-AF65-F5344CB8AC3E}">
        <p14:creationId xmlns:p14="http://schemas.microsoft.com/office/powerpoint/2010/main" val="3649859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-teas-yang-rsvp-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Tarek Saad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Rev 08 published [Mar 9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Open Issues: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Address issues raised by Yang Doctor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WGLC after addressing Yang Doctor’s review comments</a:t>
            </a:r>
          </a:p>
        </p:txBody>
      </p:sp>
    </p:spTree>
    <p:extLst>
      <p:ext uri="{BB962C8B-B14F-4D97-AF65-F5344CB8AC3E}">
        <p14:creationId xmlns:p14="http://schemas.microsoft.com/office/powerpoint/2010/main" val="2787379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-teas-yang-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sr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-topo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Xufeng</a:t>
            </a:r>
            <a:r>
              <a:rPr lang="en-US" b="1" dirty="0">
                <a:solidFill>
                  <a:srgbClr val="069544"/>
                </a:solidFill>
              </a:rPr>
              <a:t> Liu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No update since last IETF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Addressed all Yang Doctor’s Review comments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 and feedback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Will request WGLC after one more round of internal review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78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CBB1E-355F-4BD9-B4B1-4F905CC27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WG Documents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C6B1F-1CD0-417E-892E-FD2CC947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" y="1600206"/>
            <a:ext cx="5349240" cy="4525963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actn</a:t>
            </a:r>
            <a:r>
              <a:rPr lang="en-US" sz="2000" dirty="0">
                <a:solidFill>
                  <a:srgbClr val="069544"/>
                </a:solidFill>
              </a:rPr>
              <a:t>-pm-telemetry-autonomics</a:t>
            </a:r>
            <a:endParaRPr lang="en-US" sz="1600" dirty="0">
              <a:solidFill>
                <a:srgbClr val="069544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actn</a:t>
            </a:r>
            <a:r>
              <a:rPr lang="en-US" sz="2000" dirty="0">
                <a:solidFill>
                  <a:srgbClr val="069544"/>
                </a:solidFill>
              </a:rPr>
              <a:t>-</a:t>
            </a:r>
            <a:r>
              <a:rPr lang="en-US" sz="2000" dirty="0" err="1">
                <a:solidFill>
                  <a:srgbClr val="069544"/>
                </a:solidFill>
              </a:rPr>
              <a:t>vn</a:t>
            </a:r>
            <a:r>
              <a:rPr lang="en-US" sz="2000" dirty="0">
                <a:solidFill>
                  <a:srgbClr val="069544"/>
                </a:solidFill>
              </a:rPr>
              <a:t>-yang </a:t>
            </a:r>
            <a:r>
              <a:rPr lang="en-US" sz="2000" baseline="30000" dirty="0">
                <a:solidFill>
                  <a:srgbClr val="0070C0"/>
                </a:solidFill>
              </a:rPr>
              <a:t>YDR Ready 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actn</a:t>
            </a:r>
            <a:r>
              <a:rPr lang="en-US" sz="2000" dirty="0">
                <a:solidFill>
                  <a:srgbClr val="069544"/>
                </a:solidFill>
              </a:rPr>
              <a:t>-yang 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-teas-enhanced-</a:t>
            </a:r>
            <a:r>
              <a:rPr lang="en-US" sz="2000" dirty="0" err="1">
                <a:solidFill>
                  <a:srgbClr val="069544"/>
                </a:solidFill>
              </a:rPr>
              <a:t>vpn</a:t>
            </a:r>
            <a:endParaRPr lang="en-US" sz="2000" dirty="0">
              <a:solidFill>
                <a:srgbClr val="069544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gmpls</a:t>
            </a:r>
            <a:r>
              <a:rPr lang="en-US" sz="2000" dirty="0">
                <a:solidFill>
                  <a:srgbClr val="069544"/>
                </a:solidFill>
              </a:rPr>
              <a:t>-controller-inter-work 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gmpls</a:t>
            </a:r>
            <a:r>
              <a:rPr lang="en-US" sz="2000" dirty="0">
                <a:solidFill>
                  <a:srgbClr val="069544"/>
                </a:solidFill>
              </a:rPr>
              <a:t>-signaling-</a:t>
            </a:r>
            <a:r>
              <a:rPr lang="en-US" sz="2000" dirty="0" err="1">
                <a:solidFill>
                  <a:srgbClr val="069544"/>
                </a:solidFill>
              </a:rPr>
              <a:t>smp</a:t>
            </a:r>
            <a:endParaRPr lang="en-US" sz="2000" dirty="0">
              <a:solidFill>
                <a:srgbClr val="069544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pce</a:t>
            </a:r>
            <a:r>
              <a:rPr lang="en-US" sz="2000" dirty="0">
                <a:solidFill>
                  <a:srgbClr val="069544"/>
                </a:solidFill>
              </a:rPr>
              <a:t>-native-</a:t>
            </a:r>
            <a:r>
              <a:rPr lang="en-US" sz="2000" dirty="0" err="1">
                <a:solidFill>
                  <a:srgbClr val="069544"/>
                </a:solidFill>
              </a:rPr>
              <a:t>ip</a:t>
            </a:r>
            <a:r>
              <a:rPr lang="en-US" sz="2000" dirty="0">
                <a:solidFill>
                  <a:srgbClr val="069544"/>
                </a:solidFill>
              </a:rPr>
              <a:t> </a:t>
            </a:r>
            <a:r>
              <a:rPr lang="en-US" sz="2000" baseline="30000" dirty="0">
                <a:solidFill>
                  <a:srgbClr val="0070C0"/>
                </a:solidFill>
              </a:rPr>
              <a:t>WGLC Ready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pcecc</a:t>
            </a:r>
            <a:r>
              <a:rPr lang="en-US" sz="2000" dirty="0">
                <a:solidFill>
                  <a:srgbClr val="069544"/>
                </a:solidFill>
              </a:rPr>
              <a:t>-use-cases*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FF0000"/>
                </a:solidFill>
              </a:rPr>
              <a:t>draft-</a:t>
            </a:r>
            <a:r>
              <a:rPr lang="en-US" sz="2000" dirty="0" err="1">
                <a:solidFill>
                  <a:srgbClr val="FF0000"/>
                </a:solidFill>
              </a:rPr>
              <a:t>ietf</a:t>
            </a:r>
            <a:r>
              <a:rPr lang="en-US" sz="2000" dirty="0">
                <a:solidFill>
                  <a:srgbClr val="FF0000"/>
                </a:solidFill>
              </a:rPr>
              <a:t>-teas-rsvp-</a:t>
            </a:r>
            <a:r>
              <a:rPr lang="en-US" sz="2000" dirty="0" err="1">
                <a:solidFill>
                  <a:srgbClr val="FF0000"/>
                </a:solidFill>
              </a:rPr>
              <a:t>rmr</a:t>
            </a:r>
            <a:r>
              <a:rPr lang="en-US" sz="2000" dirty="0">
                <a:solidFill>
                  <a:srgbClr val="FF0000"/>
                </a:solidFill>
              </a:rPr>
              <a:t>-extension*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-teas-sf-aware-topo-model</a:t>
            </a:r>
            <a:endParaRPr lang="en-US" sz="2400" dirty="0">
              <a:solidFill>
                <a:srgbClr val="069544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BB775A-A8D2-4797-8B04-6449AFD88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ECB3A3-EE81-7F46-8804-5695A305B25C}"/>
              </a:ext>
            </a:extLst>
          </p:cNvPr>
          <p:cNvSpPr txBox="1">
            <a:spLocks/>
          </p:cNvSpPr>
          <p:nvPr/>
        </p:nvSpPr>
        <p:spPr>
          <a:xfrm>
            <a:off x="6324600" y="1600205"/>
            <a:ext cx="534924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</a:t>
            </a:r>
            <a:r>
              <a:rPr lang="en-US" sz="2000" dirty="0" err="1">
                <a:solidFill>
                  <a:srgbClr val="069544"/>
                </a:solidFill>
              </a:rPr>
              <a:t>te</a:t>
            </a:r>
            <a:r>
              <a:rPr lang="en-US" sz="2000" dirty="0">
                <a:solidFill>
                  <a:srgbClr val="069544"/>
                </a:solidFill>
              </a:rPr>
              <a:t>-service-mapping-yang</a:t>
            </a:r>
          </a:p>
          <a:p>
            <a:pPr>
              <a:buFont typeface="Wingdings" charset="2"/>
              <a:buChar char="§"/>
            </a:pPr>
            <a:r>
              <a:rPr lang="en-US" sz="2000" dirty="0"/>
              <a:t>draft-</a:t>
            </a:r>
            <a:r>
              <a:rPr lang="en-US" sz="2000" dirty="0" err="1"/>
              <a:t>ietf</a:t>
            </a:r>
            <a:r>
              <a:rPr lang="en-US" sz="2000" dirty="0"/>
              <a:t>-teas-</a:t>
            </a:r>
            <a:r>
              <a:rPr lang="en-US" sz="2000" dirty="0" err="1"/>
              <a:t>te</a:t>
            </a:r>
            <a:r>
              <a:rPr lang="en-US" sz="2000" dirty="0"/>
              <a:t>-topo-and-tunnel-modeling*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draft-ietf-teas-yang-l3-te-topo </a:t>
            </a:r>
            <a:r>
              <a:rPr lang="en-US" sz="2000" baseline="30000" dirty="0">
                <a:solidFill>
                  <a:srgbClr val="0070C0"/>
                </a:solidFill>
              </a:rPr>
              <a:t>YDR Done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-teas-yang-path-computation*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-teas-yang-rsvp </a:t>
            </a:r>
            <a:r>
              <a:rPr lang="en-US" sz="2000" baseline="30000" dirty="0">
                <a:solidFill>
                  <a:srgbClr val="0070C0"/>
                </a:solidFill>
              </a:rPr>
              <a:t>WGLC Ready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-teas-yang-rsvp-</a:t>
            </a:r>
            <a:r>
              <a:rPr lang="en-US" sz="2000" dirty="0" err="1">
                <a:solidFill>
                  <a:srgbClr val="069544"/>
                </a:solidFill>
              </a:rPr>
              <a:t>te</a:t>
            </a:r>
            <a:r>
              <a:rPr lang="en-US" sz="2000" dirty="0">
                <a:solidFill>
                  <a:srgbClr val="069544"/>
                </a:solidFill>
              </a:rPr>
              <a:t> </a:t>
            </a:r>
            <a:r>
              <a:rPr lang="en-US" sz="2000" baseline="30000" dirty="0">
                <a:solidFill>
                  <a:srgbClr val="0070C0"/>
                </a:solidFill>
              </a:rPr>
              <a:t>YDR Done</a:t>
            </a:r>
          </a:p>
          <a:p>
            <a:pPr>
              <a:buFont typeface="Wingdings" charset="2"/>
              <a:buChar char="§"/>
            </a:pPr>
            <a:r>
              <a:rPr lang="en-US" sz="2000" dirty="0"/>
              <a:t>draft-</a:t>
            </a:r>
            <a:r>
              <a:rPr lang="en-US" sz="2000" dirty="0" err="1"/>
              <a:t>ietf</a:t>
            </a:r>
            <a:r>
              <a:rPr lang="en-US" sz="2000" dirty="0"/>
              <a:t>-teas-yang-</a:t>
            </a:r>
            <a:r>
              <a:rPr lang="en-US" sz="2000" dirty="0" err="1"/>
              <a:t>sr</a:t>
            </a:r>
            <a:r>
              <a:rPr lang="en-US" sz="2000" dirty="0"/>
              <a:t>-</a:t>
            </a:r>
            <a:r>
              <a:rPr lang="en-US" sz="2000" dirty="0" err="1"/>
              <a:t>te</a:t>
            </a:r>
            <a:r>
              <a:rPr lang="en-US" sz="2000" dirty="0"/>
              <a:t>-topo</a:t>
            </a:r>
            <a:r>
              <a:rPr lang="en-US" sz="2000" dirty="0">
                <a:solidFill>
                  <a:srgbClr val="069544"/>
                </a:solidFill>
              </a:rPr>
              <a:t> </a:t>
            </a:r>
            <a:r>
              <a:rPr lang="en-US" sz="2000" baseline="30000" dirty="0">
                <a:solidFill>
                  <a:srgbClr val="0070C0"/>
                </a:solidFill>
              </a:rPr>
              <a:t>YDR Done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-teas-yang-</a:t>
            </a:r>
            <a:r>
              <a:rPr lang="en-US" sz="2000" dirty="0" err="1">
                <a:solidFill>
                  <a:srgbClr val="069544"/>
                </a:solidFill>
              </a:rPr>
              <a:t>te</a:t>
            </a:r>
            <a:r>
              <a:rPr lang="en-US" sz="2000" dirty="0">
                <a:solidFill>
                  <a:srgbClr val="069544"/>
                </a:solidFill>
              </a:rPr>
              <a:t> </a:t>
            </a:r>
            <a:r>
              <a:rPr lang="en-US" sz="2000" baseline="30000" dirty="0">
                <a:solidFill>
                  <a:srgbClr val="0070C0"/>
                </a:solidFill>
              </a:rPr>
              <a:t>YDR Done</a:t>
            </a:r>
          </a:p>
          <a:p>
            <a:pPr>
              <a:buFont typeface="Wingdings" charset="2"/>
              <a:buChar char="§"/>
            </a:pPr>
            <a:r>
              <a:rPr lang="en-US" sz="2000" dirty="0">
                <a:solidFill>
                  <a:srgbClr val="069544"/>
                </a:solidFill>
              </a:rPr>
              <a:t>draft-</a:t>
            </a:r>
            <a:r>
              <a:rPr lang="en-US" sz="2000" dirty="0" err="1">
                <a:solidFill>
                  <a:srgbClr val="069544"/>
                </a:solidFill>
              </a:rPr>
              <a:t>ietf</a:t>
            </a:r>
            <a:r>
              <a:rPr lang="en-US" sz="2000" dirty="0">
                <a:solidFill>
                  <a:srgbClr val="069544"/>
                </a:solidFill>
              </a:rPr>
              <a:t>-teas-yang-</a:t>
            </a:r>
            <a:r>
              <a:rPr lang="en-US" sz="2000" dirty="0" err="1">
                <a:solidFill>
                  <a:srgbClr val="069544"/>
                </a:solidFill>
              </a:rPr>
              <a:t>te</a:t>
            </a:r>
            <a:r>
              <a:rPr lang="en-US" sz="2000" dirty="0">
                <a:solidFill>
                  <a:srgbClr val="069544"/>
                </a:solidFill>
              </a:rPr>
              <a:t>-</a:t>
            </a:r>
            <a:r>
              <a:rPr lang="en-US" sz="2000" dirty="0" err="1">
                <a:solidFill>
                  <a:srgbClr val="069544"/>
                </a:solidFill>
              </a:rPr>
              <a:t>mpls</a:t>
            </a:r>
            <a:r>
              <a:rPr lang="en-US" sz="2000" dirty="0">
                <a:solidFill>
                  <a:srgbClr val="069544"/>
                </a:solidFill>
              </a:rPr>
              <a:t> </a:t>
            </a:r>
            <a:r>
              <a:rPr lang="en-US" sz="2000" baseline="30000" dirty="0">
                <a:solidFill>
                  <a:srgbClr val="0070C0"/>
                </a:solidFill>
              </a:rPr>
              <a:t>YDR Ready 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6C5C9A64-4A33-9445-A87D-01455F4E86CC}"/>
              </a:ext>
            </a:extLst>
          </p:cNvPr>
          <p:cNvSpPr txBox="1">
            <a:spLocks/>
          </p:cNvSpPr>
          <p:nvPr/>
        </p:nvSpPr>
        <p:spPr>
          <a:xfrm>
            <a:off x="3591603" y="5726595"/>
            <a:ext cx="19812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4572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9144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3716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18288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000000"/>
                </a:solidFill>
              </a:rPr>
              <a:t>Expired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37DF104-AD45-1949-8C43-FF1EBFC8FF5D}"/>
              </a:ext>
            </a:extLst>
          </p:cNvPr>
          <p:cNvSpPr txBox="1">
            <a:spLocks/>
          </p:cNvSpPr>
          <p:nvPr/>
        </p:nvSpPr>
        <p:spPr>
          <a:xfrm>
            <a:off x="5625282" y="5726595"/>
            <a:ext cx="19812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4572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9144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3716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18288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000000"/>
                </a:solidFill>
              </a:rPr>
              <a:t>No Changes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0F6BC0F-E61C-7743-BA94-C226F8C00936}"/>
              </a:ext>
            </a:extLst>
          </p:cNvPr>
          <p:cNvSpPr txBox="1">
            <a:spLocks/>
          </p:cNvSpPr>
          <p:nvPr/>
        </p:nvSpPr>
        <p:spPr>
          <a:xfrm>
            <a:off x="7606482" y="5726596"/>
            <a:ext cx="19812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4572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9144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3716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18288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000000"/>
                </a:solidFill>
              </a:rPr>
              <a:t>*</a:t>
            </a:r>
            <a:r>
              <a:rPr lang="en-US" sz="1400" dirty="0">
                <a:solidFill>
                  <a:srgbClr val="000000"/>
                </a:solidFill>
              </a:rPr>
              <a:t>  No Status Received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81ADD1BF-4CEB-8E44-9797-153514B34529}"/>
              </a:ext>
            </a:extLst>
          </p:cNvPr>
          <p:cNvSpPr txBox="1">
            <a:spLocks/>
          </p:cNvSpPr>
          <p:nvPr/>
        </p:nvSpPr>
        <p:spPr>
          <a:xfrm>
            <a:off x="1557924" y="5726595"/>
            <a:ext cx="19812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marL="4572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marL="9144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marL="13716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marL="1828800" algn="l" defTabSz="914400" rtl="0" eaLnBrk="0" latin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000000"/>
                </a:solidFill>
              </a:rPr>
              <a:t>New Rev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04F976-2A94-D44B-B085-296EDCF4A657}"/>
              </a:ext>
            </a:extLst>
          </p:cNvPr>
          <p:cNvSpPr/>
          <p:nvPr/>
        </p:nvSpPr>
        <p:spPr>
          <a:xfrm>
            <a:off x="1905000" y="5817717"/>
            <a:ext cx="182880" cy="182880"/>
          </a:xfrm>
          <a:prstGeom prst="rect">
            <a:avLst/>
          </a:prstGeom>
          <a:solidFill>
            <a:srgbClr val="0695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EA66BF-459A-0A4C-A87D-57B61AEBD278}"/>
              </a:ext>
            </a:extLst>
          </p:cNvPr>
          <p:cNvSpPr/>
          <p:nvPr/>
        </p:nvSpPr>
        <p:spPr>
          <a:xfrm>
            <a:off x="4008120" y="5813488"/>
            <a:ext cx="182880" cy="18288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B8E65D-7308-FB47-BB6F-58A41619F52A}"/>
              </a:ext>
            </a:extLst>
          </p:cNvPr>
          <p:cNvSpPr/>
          <p:nvPr/>
        </p:nvSpPr>
        <p:spPr>
          <a:xfrm>
            <a:off x="5843888" y="5813488"/>
            <a:ext cx="182880" cy="18288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1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-teas-yang-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Tarek Saad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Rev 23 published [Mar 9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Addressed all issues raised during Yang Doctor’s Review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Authors/Contributors meeting regularly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Issues tracked via </a:t>
            </a:r>
            <a:r>
              <a:rPr lang="en-US" dirty="0">
                <a:hlinkClick r:id="rId2"/>
              </a:rPr>
              <a:t>https://github.com/tsaad-dev/te/issues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Authors will request WGLC after the next rev gets published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 and feedback</a:t>
            </a:r>
          </a:p>
        </p:txBody>
      </p:sp>
    </p:spTree>
    <p:extLst>
      <p:ext uri="{BB962C8B-B14F-4D97-AF65-F5344CB8AC3E}">
        <p14:creationId xmlns:p14="http://schemas.microsoft.com/office/powerpoint/2010/main" val="2497412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E0AC7-3F30-C849-AC69-4769ECD7E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-teas-yang-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mpls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427F2-C6C6-1944-9F63-7458C2E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172DD72-7485-E343-8FF3-578C65C4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4D24E6-A768-224E-A77A-903C0EB220A9}"/>
              </a:ext>
            </a:extLst>
          </p:cNvPr>
          <p:cNvSpPr txBox="1">
            <a:spLocks/>
          </p:cNvSpPr>
          <p:nvPr/>
        </p:nvSpPr>
        <p:spPr>
          <a:xfrm>
            <a:off x="914400" y="1849452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Tarek Saad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Rev 03 published [Mar 9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Open Discussion Items: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Augmentation of this module for MPLS-TP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Publish a new rev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Yang Doctor Review</a:t>
            </a:r>
          </a:p>
        </p:txBody>
      </p:sp>
    </p:spTree>
    <p:extLst>
      <p:ext uri="{BB962C8B-B14F-4D97-AF65-F5344CB8AC3E}">
        <p14:creationId xmlns:p14="http://schemas.microsoft.com/office/powerpoint/2010/main" val="115534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actn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-pm-telemetry-autonomics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CDF2-C79C-484E-8A9F-E25796E2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Dhruv </a:t>
            </a:r>
            <a:r>
              <a:rPr lang="en-US" b="1" dirty="0" err="1">
                <a:solidFill>
                  <a:srgbClr val="069544"/>
                </a:solidFill>
              </a:rPr>
              <a:t>Dhody</a:t>
            </a:r>
            <a:r>
              <a:rPr lang="en-US" b="1" dirty="0">
                <a:solidFill>
                  <a:srgbClr val="069544"/>
                </a:solidFill>
              </a:rPr>
              <a:t> </a:t>
            </a:r>
            <a:r>
              <a:rPr lang="en-US" dirty="0"/>
              <a:t>[Apr 22</a:t>
            </a:r>
            <a:r>
              <a:rPr lang="en-US" baseline="30000" dirty="0"/>
              <a:t>nd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02 published [Mar 8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Align to latest YANG guidelines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Solicit more reviews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25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actn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vn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-yang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CDF2-C79C-484E-8A9F-E25796E2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Dhruv </a:t>
            </a:r>
            <a:r>
              <a:rPr lang="en-US" b="1" dirty="0" err="1">
                <a:solidFill>
                  <a:srgbClr val="069544"/>
                </a:solidFill>
              </a:rPr>
              <a:t>Dhody</a:t>
            </a:r>
            <a:r>
              <a:rPr lang="en-US" b="1" dirty="0">
                <a:solidFill>
                  <a:srgbClr val="069544"/>
                </a:solidFill>
              </a:rPr>
              <a:t> </a:t>
            </a:r>
            <a:r>
              <a:rPr lang="en-US" dirty="0"/>
              <a:t>[Apr 22</a:t>
            </a:r>
            <a:r>
              <a:rPr lang="en-US" baseline="30000" dirty="0"/>
              <a:t>nd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08 published [Mar 8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Align to latest YANG guidelines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No open issues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Yang Doctor Review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0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actn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-yang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CDF2-C79C-484E-8A9F-E25796E2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Haomian</a:t>
            </a:r>
            <a:r>
              <a:rPr lang="en-US" b="1" dirty="0">
                <a:solidFill>
                  <a:srgbClr val="069544"/>
                </a:solidFill>
              </a:rPr>
              <a:t> Zheng </a:t>
            </a:r>
            <a:r>
              <a:rPr lang="en-US" dirty="0"/>
              <a:t>[Apr 20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05 published [Feb 19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No technical changes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Formatting the figures, with some editorial changes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Wait for [yang-</a:t>
            </a:r>
            <a:r>
              <a:rPr lang="en-US" dirty="0" err="1"/>
              <a:t>te</a:t>
            </a:r>
            <a:r>
              <a:rPr lang="en-US" dirty="0"/>
              <a:t>-types], [yang-</a:t>
            </a:r>
            <a:r>
              <a:rPr lang="en-US" dirty="0" err="1"/>
              <a:t>te</a:t>
            </a:r>
            <a:r>
              <a:rPr lang="en-US" dirty="0"/>
              <a:t>-topo] and [yang-</a:t>
            </a:r>
            <a:r>
              <a:rPr lang="en-US" dirty="0" err="1"/>
              <a:t>te</a:t>
            </a:r>
            <a:r>
              <a:rPr lang="en-US" dirty="0"/>
              <a:t>] to progress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 and feedback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1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-teas-enhanced-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vpn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CDF2-C79C-484E-8A9F-E25796E2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Jie</a:t>
            </a:r>
            <a:r>
              <a:rPr lang="en-US" b="1" dirty="0">
                <a:solidFill>
                  <a:srgbClr val="069544"/>
                </a:solidFill>
              </a:rPr>
              <a:t> Dong </a:t>
            </a:r>
            <a:r>
              <a:rPr lang="en-US" dirty="0"/>
              <a:t>[Apr 22</a:t>
            </a:r>
            <a:r>
              <a:rPr lang="en-US" baseline="30000" dirty="0"/>
              <a:t>nd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05 published [Feb 18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 terminology section 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Introduce the term VTN for virtual transport network in the underlay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Polish the text to clarify the relationship between the overlay and underlay of VPN+ service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</a:t>
            </a:r>
          </a:p>
        </p:txBody>
      </p:sp>
    </p:spTree>
    <p:extLst>
      <p:ext uri="{BB962C8B-B14F-4D97-AF65-F5344CB8AC3E}">
        <p14:creationId xmlns:p14="http://schemas.microsoft.com/office/powerpoint/2010/main" val="3740022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gmpls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-controller-inter-work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CDF2-C79C-484E-8A9F-E25796E22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>
                <a:solidFill>
                  <a:srgbClr val="069544"/>
                </a:solidFill>
              </a:rPr>
              <a:t>Lin Yi </a:t>
            </a:r>
            <a:r>
              <a:rPr lang="en-US" dirty="0"/>
              <a:t>[Apr 21</a:t>
            </a:r>
            <a:r>
              <a:rPr lang="en-US" baseline="30000" dirty="0"/>
              <a:t>st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03 published [Mar 9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Added section describing how GMPLS distributed control plane interworks with centralized controller system in multi-layer service provisioning scenarios: 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Multi-layer path computation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Cross-layer path creation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Link discovery in the higher-layer network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Provide more detailed description for the following interworking scenarios: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Protection &amp; Restoration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Controller Reliability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 and feedback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868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gmpls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-signaling-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smp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A6CD37-52E4-DD4C-8A10-385B70DB34DB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Jeong</a:t>
            </a:r>
            <a:r>
              <a:rPr lang="en-US" b="1" dirty="0">
                <a:solidFill>
                  <a:srgbClr val="069544"/>
                </a:solidFill>
              </a:rPr>
              <a:t>-Dong </a:t>
            </a:r>
            <a:r>
              <a:rPr lang="en-US" b="1" dirty="0" err="1">
                <a:solidFill>
                  <a:srgbClr val="069544"/>
                </a:solidFill>
              </a:rPr>
              <a:t>Ryoo</a:t>
            </a:r>
            <a:r>
              <a:rPr lang="en-US" b="1" dirty="0">
                <a:solidFill>
                  <a:srgbClr val="069544"/>
                </a:solidFill>
              </a:rPr>
              <a:t> </a:t>
            </a:r>
            <a:r>
              <a:rPr lang="en-US" dirty="0"/>
              <a:t>[Apr 13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03 published [Mar 8</a:t>
            </a:r>
            <a:r>
              <a:rPr lang="en-US" baseline="30000" dirty="0"/>
              <a:t>th</a:t>
            </a:r>
            <a:r>
              <a:rPr lang="en-US" dirty="0"/>
              <a:t>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Added text to describe how "Notify" messages are used to perform notifications for resource availability associated with preemptions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Introduced 2 new sub-codes, "Shared resource unavailable" and "Shared resource available" under "Notify Error" code.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further review and feedback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52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7E821-4460-3542-8C70-159A9164F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draft-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ietf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-teas-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pce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-native-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ip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7B91D-8604-3342-AF1D-6E63990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C5BA2-0ECC-4DD3-8EAC-EBBDFCB3A0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3646493-722D-E742-B288-03880A81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1460" y="6356365"/>
            <a:ext cx="3764280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107 (Virtual Interim) - TEAS Working Group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8ED857-9A7E-DE4F-8630-92481388F4CA}"/>
              </a:ext>
            </a:extLst>
          </p:cNvPr>
          <p:cNvSpPr txBox="1">
            <a:spLocks/>
          </p:cNvSpPr>
          <p:nvPr/>
        </p:nvSpPr>
        <p:spPr>
          <a:xfrm>
            <a:off x="746760" y="17526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/>
              <a:t>From: </a:t>
            </a:r>
            <a:r>
              <a:rPr lang="en-US" b="1" dirty="0" err="1">
                <a:solidFill>
                  <a:srgbClr val="069544"/>
                </a:solidFill>
              </a:rPr>
              <a:t>Aijun</a:t>
            </a:r>
            <a:r>
              <a:rPr lang="en-US" b="1" dirty="0">
                <a:solidFill>
                  <a:srgbClr val="069544"/>
                </a:solidFill>
              </a:rPr>
              <a:t> Wang </a:t>
            </a:r>
            <a:r>
              <a:rPr lang="en-US" dirty="0"/>
              <a:t>[Apr 15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Rev 05 published [Jan 10</a:t>
            </a:r>
            <a:r>
              <a:rPr lang="en-US" baseline="30000" dirty="0"/>
              <a:t>th</a:t>
            </a:r>
            <a:r>
              <a:rPr lang="en-US" dirty="0"/>
              <a:t>, 2020]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Editorial changes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Next Steps: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Request WGLC</a:t>
            </a:r>
          </a:p>
        </p:txBody>
      </p:sp>
    </p:spTree>
    <p:extLst>
      <p:ext uri="{BB962C8B-B14F-4D97-AF65-F5344CB8AC3E}">
        <p14:creationId xmlns:p14="http://schemas.microsoft.com/office/powerpoint/2010/main" val="1417207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10727</TotalTime>
  <Words>1105</Words>
  <Application>Microsoft Macintosh PowerPoint</Application>
  <PresentationFormat>Custom</PresentationFormat>
  <Paragraphs>215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Office Theme</vt:lpstr>
      <vt:lpstr>WG Document Status</vt:lpstr>
      <vt:lpstr>WG Documents</vt:lpstr>
      <vt:lpstr>draft-ietf-teas-actn-pm-telemetry-autonomics</vt:lpstr>
      <vt:lpstr>draft-ietf-teas-actn-vn-yang</vt:lpstr>
      <vt:lpstr>draft-ietf-teas-actn-yang</vt:lpstr>
      <vt:lpstr>draft-ietf-teas-enhanced-vpn</vt:lpstr>
      <vt:lpstr>draft-ietf-teas-gmpls-controller-inter-work</vt:lpstr>
      <vt:lpstr>draft-ietf-teas-gmpls-signaling-smp</vt:lpstr>
      <vt:lpstr>draft-ietf-teas-pce-native-ip</vt:lpstr>
      <vt:lpstr>draft-ietf-teas-pcecc-use-cases</vt:lpstr>
      <vt:lpstr>draft-ietf-teas-rsvp-rmr-extension</vt:lpstr>
      <vt:lpstr>draft-ietf-teas-sf-aware-topo-model</vt:lpstr>
      <vt:lpstr>draft-ietf-teas-te-service-mapping-yang</vt:lpstr>
      <vt:lpstr>draft-ietf-teas-te-topo-and-tunnel-modeling</vt:lpstr>
      <vt:lpstr>draft-ietf-teas-yang-l3-te-topo</vt:lpstr>
      <vt:lpstr>draft-ietf-teas-yang-path-computation</vt:lpstr>
      <vt:lpstr>draft-ietf-teas-yang-rsvp</vt:lpstr>
      <vt:lpstr>draft-ietf-teas-yang-rsvp-te</vt:lpstr>
      <vt:lpstr>draft-ietf-teas-yang-sr-te-topo</vt:lpstr>
      <vt:lpstr>draft-ietf-teas-yang-te</vt:lpstr>
      <vt:lpstr>draft-ietf-teas-yang-te-mpls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 Document Status</dc:title>
  <dc:creator>Lou Berger</dc:creator>
  <cp:lastModifiedBy>Vishnu Pavan Beeram</cp:lastModifiedBy>
  <cp:revision>235</cp:revision>
  <dcterms:created xsi:type="dcterms:W3CDTF">2014-10-27T17:48:00Z</dcterms:created>
  <dcterms:modified xsi:type="dcterms:W3CDTF">2020-04-23T02:39:17Z</dcterms:modified>
</cp:coreProperties>
</file>