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2" r:id="rId4"/>
    <p:sldId id="267" r:id="rId5"/>
    <p:sldId id="270" r:id="rId6"/>
    <p:sldId id="271" r:id="rId7"/>
    <p:sldId id="273" r:id="rId8"/>
    <p:sldId id="26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85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141CF-A8B6-4456-A80D-423772CD0F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0A7D1B-1966-4285-8C48-935F287CE8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CEF5C-AA4B-477A-85AF-0E07D321B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8BF04C-CA9F-4AF5-A5F5-3C478F0CC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C06F6-9B7D-420C-A3BB-17A8A33C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407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31503-12D9-4202-A9FB-0F3E5D964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32A39D-9317-455B-A13E-D4EA89ABF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6CBDA-0D8D-41A1-9134-C0C4AC12F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E93B4-4A05-4483-B22D-B6B6B5726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34C7AE-C31E-4BD7-8BE4-E81E5FED7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126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D4F54F-8A6E-495A-B674-3A4FF7DEF2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03945D-DBEF-4610-A142-9143FB3BE5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0893E-031E-45CC-99BD-E17FE83DE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536CE-8D54-4773-B8B3-FCD51A0C4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FBD656-A381-4A28-A69A-F4BA3C825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834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A0719-6A6C-40AE-A502-C343E8684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4F628-EE38-4730-93FA-A40B83E27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1C575-7DE6-4188-BFB5-2A7E7D1B1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CE5F7-2A09-4F53-9250-73BB8D37C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10F52-35A4-42E0-AB26-023F83164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077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DADBB-8E82-4A45-9CAA-74CA3060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954F6-9253-4B0B-9148-DD1779DFFC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91F25-F2A7-45D6-A143-7476FF9B0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DEE33-BAAF-4CAC-B0B7-C0EA7348A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2D792-1CC3-471D-8E91-6E0FEA891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796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603E0-7B75-4471-BD7B-494C1E033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E2C29-A446-47CD-ABB3-A26DEAEBEB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049C6C-77E0-402B-843C-079AA789FD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9B0098-EA38-482E-AF54-D2627878A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789004-EBA2-4994-8784-C82CB2D18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50D180-E36B-427C-9324-8DA224DD6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555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D4D2F-5827-41EB-830C-9320A122F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FD02CC-D7C2-4B94-A92C-240D896C6D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FA376D-3E6A-47DF-88D7-BDF021E275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9A3079-E31D-4028-A42C-E11E8593E4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59C5D7-283F-462F-974E-DDCEE3751D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E22F86-5ADF-427C-A339-1E2009642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FC9555-D97F-471F-B97A-3188149C3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4C6A16-2D5F-4141-8FAA-85DA48AC8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6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F81FE-6995-4A58-82AD-2DCAAA481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60A8DB-FB3C-4714-94E2-DBEE00CF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964C14-126D-45F7-A227-D1EB095E4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52E454-FB2B-4FD7-9331-7591766AA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261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51B8F8-81C5-4EDB-B2B2-9B7A568B4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F5350E-ADF4-4450-98E8-76B68DBEE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E8C376-ECAA-40DD-A007-E9B44B80F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405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520B8-5FF5-4767-8377-47089BA3B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68075-F272-4BF0-AB24-1DAB4A0B9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1EC081-255F-433F-AE40-04FD9B804B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3C6FA1-FE9E-4E88-857D-3DDB5591D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230D60-E02D-4E3F-AAD8-CBB540DB4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49160A-A43F-4565-8897-3F4E8A80A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447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1EE43-22BA-4160-9CD7-0A7068FB5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944DE5-32A0-4AC0-9840-AE76CC09DB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07552-DD6E-4FF6-BA87-AAF8036D5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934B1B-85FD-46A9-9A46-0A1BB34BD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6F3C0-B6A8-46FF-BFB5-53BB45F765DE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AC1CB8-C48F-495C-B9D7-A96919049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DEE6C-C8F0-4828-9FA8-F2EEF293E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573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186CD7-4B80-42C0-A0CA-4CE679F77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8537F6-279F-4317-A44B-CF3714B45B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B5043-2EA6-42A6-845B-01A0CFCCD9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6F3C0-B6A8-46FF-BFB5-53BB45F765DE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8C237A-D962-4575-B6DB-7A3D8482C6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9A0F22-AA1E-4678-8CC9-E51F2A1B3C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284D3-CFCD-49A1-B1CF-1C804BC459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60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380C5-2C89-4F8C-B465-FB4822FF5D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RFC 3272bis Design Team</a:t>
            </a:r>
            <a:br>
              <a:rPr lang="en-GB" dirty="0"/>
            </a:br>
            <a:r>
              <a:rPr lang="en-GB" sz="4400" dirty="0"/>
              <a:t>Status </a:t>
            </a:r>
            <a:r>
              <a:rPr lang="en-GB" sz="4400"/>
              <a:t>and Progress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C163B5-86C4-4BE3-9203-AACE42CAA8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Adrian Farrel (adrian@olddog.co.uk)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4B84EA-5A48-45D9-B664-A6B5A7476F5F}"/>
              </a:ext>
            </a:extLst>
          </p:cNvPr>
          <p:cNvSpPr txBox="1"/>
          <p:nvPr/>
        </p:nvSpPr>
        <p:spPr>
          <a:xfrm>
            <a:off x="2407026" y="6436664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TEAS Virtual Interim : 23 April 2020</a:t>
            </a:r>
          </a:p>
        </p:txBody>
      </p:sp>
    </p:spTree>
    <p:extLst>
      <p:ext uri="{BB962C8B-B14F-4D97-AF65-F5344CB8AC3E}">
        <p14:creationId xmlns:p14="http://schemas.microsoft.com/office/powerpoint/2010/main" val="1214888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E24E6-2272-45F7-9682-C76F6CF81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4757"/>
          </a:xfrm>
        </p:spPr>
        <p:txBody>
          <a:bodyPr/>
          <a:lstStyle/>
          <a:p>
            <a:r>
              <a:rPr lang="en-GB" dirty="0"/>
              <a:t>Reminder : What Are We Doing?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16F3B-B392-46D1-BDDB-BE161DC53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7129"/>
            <a:ext cx="10515600" cy="494431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RFC 3272 was published in 2002 </a:t>
            </a:r>
          </a:p>
          <a:p>
            <a:pPr lvl="1"/>
            <a:r>
              <a:rPr lang="en-GB" dirty="0"/>
              <a:t>“Overview and Principles of Internet Traffic Engineering”</a:t>
            </a:r>
          </a:p>
          <a:p>
            <a:pPr lvl="1"/>
            <a:r>
              <a:rPr lang="en-GB" dirty="0"/>
              <a:t>Product of the TEWG in 2001</a:t>
            </a:r>
          </a:p>
          <a:p>
            <a:r>
              <a:rPr lang="en-GB" dirty="0"/>
              <a:t>Since then</a:t>
            </a:r>
          </a:p>
          <a:p>
            <a:pPr lvl="1"/>
            <a:r>
              <a:rPr lang="en-GB" dirty="0"/>
              <a:t>TE technologies and concepts within the Internet have become commonplace</a:t>
            </a:r>
          </a:p>
          <a:p>
            <a:pPr lvl="1"/>
            <a:r>
              <a:rPr lang="en-GB" dirty="0"/>
              <a:t>The mechanisms have developed and broadened</a:t>
            </a:r>
          </a:p>
          <a:p>
            <a:pPr lvl="1"/>
            <a:r>
              <a:rPr lang="en-GB" dirty="0"/>
              <a:t>Many working groups use the term “TE” without a base reference</a:t>
            </a:r>
          </a:p>
          <a:p>
            <a:r>
              <a:rPr lang="en-GB" dirty="0"/>
              <a:t>So we are doing a complete revision of RFC 3272</a:t>
            </a:r>
          </a:p>
          <a:p>
            <a:pPr lvl="1"/>
            <a:r>
              <a:rPr lang="en-GB" dirty="0"/>
              <a:t>Using a lot of the old text</a:t>
            </a:r>
          </a:p>
          <a:p>
            <a:pPr lvl="1"/>
            <a:r>
              <a:rPr lang="en-GB" dirty="0"/>
              <a:t>Updating definitions</a:t>
            </a:r>
          </a:p>
          <a:p>
            <a:pPr lvl="1"/>
            <a:r>
              <a:rPr lang="en-GB" dirty="0"/>
              <a:t>Adding text on new technologies</a:t>
            </a:r>
          </a:p>
          <a:p>
            <a:pPr lvl="1"/>
            <a:r>
              <a:rPr lang="en-GB" dirty="0"/>
              <a:t>Streamlining historical material</a:t>
            </a:r>
          </a:p>
          <a:p>
            <a:pPr lvl="1"/>
            <a:r>
              <a:rPr lang="en-GB" dirty="0"/>
              <a:t>Tidying references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072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0B748-255E-439F-AF2C-E9838DABB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Issue is Very Much Live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9595D-46AE-44E3-A1F2-AA828C7E9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Recent discussions of “TE” have popped up in (at least):</a:t>
            </a:r>
          </a:p>
          <a:p>
            <a:pPr lvl="1"/>
            <a:r>
              <a:rPr lang="en-GB" dirty="0"/>
              <a:t>BFD</a:t>
            </a:r>
          </a:p>
          <a:p>
            <a:pPr lvl="1"/>
            <a:r>
              <a:rPr lang="en-GB" dirty="0"/>
              <a:t>BIER</a:t>
            </a:r>
          </a:p>
          <a:p>
            <a:pPr lvl="1"/>
            <a:r>
              <a:rPr lang="en-GB" dirty="0"/>
              <a:t>DETNET</a:t>
            </a:r>
          </a:p>
          <a:p>
            <a:pPr lvl="1"/>
            <a:r>
              <a:rPr lang="en-GB" dirty="0"/>
              <a:t>IDR</a:t>
            </a:r>
          </a:p>
          <a:p>
            <a:pPr lvl="1"/>
            <a:r>
              <a:rPr lang="en-GB" dirty="0"/>
              <a:t>LISP</a:t>
            </a:r>
          </a:p>
          <a:p>
            <a:pPr lvl="1"/>
            <a:r>
              <a:rPr lang="en-GB" dirty="0"/>
              <a:t>LSR</a:t>
            </a:r>
          </a:p>
          <a:p>
            <a:pPr lvl="1"/>
            <a:r>
              <a:rPr lang="en-GB" dirty="0"/>
              <a:t>OSPF</a:t>
            </a:r>
          </a:p>
          <a:p>
            <a:pPr lvl="1"/>
            <a:r>
              <a:rPr lang="en-GB" dirty="0"/>
              <a:t>PCE</a:t>
            </a:r>
          </a:p>
          <a:p>
            <a:pPr lvl="1"/>
            <a:r>
              <a:rPr lang="en-GB" dirty="0"/>
              <a:t>SPRING</a:t>
            </a:r>
          </a:p>
          <a:p>
            <a:pPr lvl="1"/>
            <a:r>
              <a:rPr lang="en-GB" dirty="0"/>
              <a:t>TEAS (of course)</a:t>
            </a:r>
          </a:p>
          <a:p>
            <a:r>
              <a:rPr lang="en-GB" dirty="0"/>
              <a:t>But what does everybody mean when they say “TE”?</a:t>
            </a:r>
          </a:p>
          <a:p>
            <a:pPr lvl="1"/>
            <a:r>
              <a:rPr lang="en-GB" dirty="0"/>
              <a:t>Do they mean the same thing?</a:t>
            </a:r>
          </a:p>
          <a:p>
            <a:pPr lvl="1"/>
            <a:r>
              <a:rPr lang="en-GB" dirty="0"/>
              <a:t>Do they mean “all of TE” or “some aspects of TE”?</a:t>
            </a:r>
          </a:p>
          <a:p>
            <a:r>
              <a:rPr lang="en-GB" dirty="0"/>
              <a:t>Is there a reinvention of tools and techniques?</a:t>
            </a:r>
          </a:p>
          <a:p>
            <a:pPr lvl="1"/>
            <a:r>
              <a:rPr lang="en-GB" dirty="0"/>
              <a:t>Would it matter?</a:t>
            </a:r>
          </a:p>
          <a:p>
            <a:pPr lvl="1"/>
            <a:r>
              <a:rPr lang="en-GB" dirty="0"/>
              <a:t>Can we reduce effort and benefit from commonality?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4770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A5280-9640-4EF9-AC69-36D244886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 in 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A497C-EBE6-4B48-A85F-51271E81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6C8CD09-D5FB-4C82-924D-B0DFE68A38DE}"/>
              </a:ext>
            </a:extLst>
          </p:cNvPr>
          <p:cNvSpPr txBox="1">
            <a:spLocks/>
          </p:cNvSpPr>
          <p:nvPr/>
        </p:nvSpPr>
        <p:spPr>
          <a:xfrm>
            <a:off x="723719" y="1978025"/>
            <a:ext cx="1078248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We’ve abandoned </a:t>
            </a:r>
            <a:r>
              <a:rPr lang="en-GB" dirty="0" err="1"/>
              <a:t>github</a:t>
            </a:r>
            <a:r>
              <a:rPr lang="en-GB" dirty="0"/>
              <a:t> and </a:t>
            </a:r>
            <a:r>
              <a:rPr lang="en-GB" dirty="0" err="1"/>
              <a:t>kramdown</a:t>
            </a:r>
            <a:endParaRPr lang="en-GB" dirty="0"/>
          </a:p>
          <a:p>
            <a:pPr lvl="1"/>
            <a:r>
              <a:rPr lang="en-GB" dirty="0"/>
              <a:t>Turns out we’re all too old</a:t>
            </a:r>
          </a:p>
          <a:p>
            <a:r>
              <a:rPr lang="en-GB" dirty="0"/>
              <a:t>Using ‘normal’ IETF process</a:t>
            </a:r>
          </a:p>
          <a:p>
            <a:pPr lvl="1"/>
            <a:r>
              <a:rPr lang="en-GB" dirty="0"/>
              <a:t>Contributors propose changes as XML fragments or before/after changes to TXT</a:t>
            </a:r>
          </a:p>
          <a:p>
            <a:pPr lvl="2"/>
            <a:r>
              <a:rPr lang="en-GB" dirty="0"/>
              <a:t>Helps (but not necessary) to ‘lock’ a section to prevent conflicting edits</a:t>
            </a:r>
          </a:p>
          <a:p>
            <a:pPr lvl="1"/>
            <a:r>
              <a:rPr lang="en-GB" dirty="0"/>
              <a:t>Adrian is the gatekeeper</a:t>
            </a:r>
          </a:p>
          <a:p>
            <a:pPr lvl="2"/>
            <a:r>
              <a:rPr lang="en-GB" dirty="0"/>
              <a:t>Merges changes and posts new revisions</a:t>
            </a:r>
          </a:p>
        </p:txBody>
      </p:sp>
    </p:spTree>
    <p:extLst>
      <p:ext uri="{BB962C8B-B14F-4D97-AF65-F5344CB8AC3E}">
        <p14:creationId xmlns:p14="http://schemas.microsoft.com/office/powerpoint/2010/main" val="2063132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15C00-0C86-4EEC-8FC2-3793E7171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Progress So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1E565-ADAB-4F8E-8C41-67CC8CEAD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Note that we have not changed the document title</a:t>
            </a:r>
          </a:p>
          <a:p>
            <a:pPr lvl="1"/>
            <a:r>
              <a:rPr lang="en-GB" dirty="0"/>
              <a:t>“Overview and Principles of Internet Traffic Engineering”</a:t>
            </a:r>
          </a:p>
          <a:p>
            <a:r>
              <a:rPr lang="en-GB" dirty="0"/>
              <a:t>Ten revisions so far (currently we are -09)</a:t>
            </a:r>
          </a:p>
          <a:p>
            <a:pPr lvl="1"/>
            <a:r>
              <a:rPr lang="en-GB" dirty="0"/>
              <a:t>Substantive contributions from (in no particular order)</a:t>
            </a:r>
          </a:p>
          <a:p>
            <a:pPr lvl="2"/>
            <a:r>
              <a:rPr lang="en-GB" dirty="0"/>
              <a:t>Loa Andersson</a:t>
            </a:r>
          </a:p>
          <a:p>
            <a:pPr lvl="2"/>
            <a:r>
              <a:rPr lang="en-GB" dirty="0"/>
              <a:t>Gert Grammel</a:t>
            </a:r>
          </a:p>
          <a:p>
            <a:pPr lvl="2"/>
            <a:r>
              <a:rPr lang="en-GB" dirty="0"/>
              <a:t>Xufeng Liu</a:t>
            </a:r>
          </a:p>
          <a:p>
            <a:pPr lvl="2"/>
            <a:r>
              <a:rPr lang="en-GB" dirty="0"/>
              <a:t>Adrian Farrel</a:t>
            </a:r>
          </a:p>
          <a:p>
            <a:r>
              <a:rPr lang="en-GB" dirty="0"/>
              <a:t>Major work</a:t>
            </a:r>
          </a:p>
          <a:p>
            <a:pPr lvl="1"/>
            <a:r>
              <a:rPr lang="en-GB" dirty="0"/>
              <a:t>Import from RFC to XML</a:t>
            </a:r>
          </a:p>
          <a:p>
            <a:pPr lvl="1"/>
            <a:r>
              <a:rPr lang="en-GB" dirty="0"/>
              <a:t>Restructure and add sections for new topics</a:t>
            </a:r>
          </a:p>
          <a:p>
            <a:pPr lvl="1"/>
            <a:r>
              <a:rPr lang="en-GB" dirty="0"/>
              <a:t>Edit to reduce words and throw out “legacy” material</a:t>
            </a:r>
          </a:p>
          <a:p>
            <a:pPr lvl="1"/>
            <a:r>
              <a:rPr lang="en-GB" dirty="0"/>
              <a:t>Fill in some of the new sections</a:t>
            </a:r>
          </a:p>
          <a:p>
            <a:pPr lvl="1"/>
            <a:r>
              <a:rPr lang="en-GB" dirty="0"/>
              <a:t>Bash the references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711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1B257-80C9-4AFD-A3E8-A54E6FA96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Critical Work Remaining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67362-6AD4-45BD-A38F-207AA562BF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 sure that we are happy to have not changed the title</a:t>
            </a:r>
          </a:p>
          <a:p>
            <a:pPr lvl="1"/>
            <a:r>
              <a:rPr lang="en-GB" dirty="0"/>
              <a:t>What does “Internet” in “Internet Traffic Engineering” mean?</a:t>
            </a:r>
          </a:p>
          <a:p>
            <a:r>
              <a:rPr lang="en-GB" dirty="0"/>
              <a:t>Continue to prune the old text</a:t>
            </a:r>
          </a:p>
          <a:p>
            <a:pPr lvl="1"/>
            <a:r>
              <a:rPr lang="en-GB" dirty="0"/>
              <a:t>We remain about 30% too long</a:t>
            </a:r>
          </a:p>
          <a:p>
            <a:pPr lvl="2"/>
            <a:r>
              <a:rPr lang="en-GB" dirty="0"/>
              <a:t>Deletions so far have been cancelled out by new text</a:t>
            </a:r>
          </a:p>
          <a:p>
            <a:r>
              <a:rPr lang="en-GB" dirty="0"/>
              <a:t>Fill in empty sections</a:t>
            </a:r>
          </a:p>
          <a:p>
            <a:r>
              <a:rPr lang="en-GB" dirty="0"/>
              <a:t>Add new sections for relevant technologies</a:t>
            </a:r>
          </a:p>
          <a:p>
            <a:r>
              <a:rPr lang="en-GB" dirty="0"/>
              <a:t>Widely discuss and agree core terminology</a:t>
            </a:r>
          </a:p>
          <a:p>
            <a:pPr lvl="1"/>
            <a:r>
              <a:rPr lang="en-GB" dirty="0"/>
              <a:t>What is TE? (see next slide)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442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6FA91-32F4-42B9-B24E-76C6822F2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FB9EC-5FD8-4ECD-82CA-53DB42032A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6109"/>
            <a:ext cx="10515600" cy="4889869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“What is Internet Traffic Engineering?”</a:t>
            </a:r>
          </a:p>
          <a:p>
            <a:pPr lvl="1"/>
            <a:r>
              <a:rPr lang="en-GB" dirty="0"/>
              <a:t>The current draft has 1.5 pages on this (section 1.1)</a:t>
            </a:r>
          </a:p>
          <a:p>
            <a:pPr marL="457200" lvl="1" indent="0">
              <a:buNone/>
            </a:pPr>
            <a:r>
              <a:rPr lang="en-GB" sz="1600" dirty="0"/>
              <a:t>   Internet traffic engineering is defined as that aspect of Internet</a:t>
            </a:r>
          </a:p>
          <a:p>
            <a:pPr marL="457200" lvl="1" indent="0">
              <a:buNone/>
            </a:pPr>
            <a:r>
              <a:rPr lang="en-GB" sz="1600" dirty="0"/>
              <a:t>   network engineering dealing with the issue of performance evaluation</a:t>
            </a:r>
          </a:p>
          <a:p>
            <a:pPr marL="457200" lvl="1" indent="0">
              <a:buNone/>
            </a:pPr>
            <a:r>
              <a:rPr lang="en-GB" sz="1600" dirty="0"/>
              <a:t>   and performance optimization of operational IP networks.  Traffic</a:t>
            </a:r>
          </a:p>
          <a:p>
            <a:pPr marL="457200" lvl="1" indent="0">
              <a:buNone/>
            </a:pPr>
            <a:r>
              <a:rPr lang="en-GB" sz="1600" dirty="0"/>
              <a:t>   Engineering encompasses the application of technology and scientific</a:t>
            </a:r>
          </a:p>
          <a:p>
            <a:pPr marL="457200" lvl="1" indent="0">
              <a:buNone/>
            </a:pPr>
            <a:r>
              <a:rPr lang="en-GB" sz="1600" dirty="0"/>
              <a:t>   principles to the measurement, characterization, </a:t>
            </a:r>
            <a:r>
              <a:rPr lang="en-GB" sz="1600" dirty="0" err="1"/>
              <a:t>modeling</a:t>
            </a:r>
            <a:r>
              <a:rPr lang="en-GB" sz="1600" dirty="0"/>
              <a:t>, and</a:t>
            </a:r>
          </a:p>
          <a:p>
            <a:pPr marL="457200" lvl="1" indent="0">
              <a:buNone/>
            </a:pPr>
            <a:r>
              <a:rPr lang="en-GB" sz="1600" dirty="0"/>
              <a:t>   control of Internet traffic [RFC2702], [AWD2].</a:t>
            </a:r>
          </a:p>
          <a:p>
            <a:r>
              <a:rPr lang="en-GB" dirty="0"/>
              <a:t>Yes, but what is TE?</a:t>
            </a:r>
          </a:p>
          <a:p>
            <a:pPr lvl="1"/>
            <a:r>
              <a:rPr lang="en-GB" dirty="0"/>
              <a:t>It may help to break out the component functions, for example:</a:t>
            </a:r>
          </a:p>
          <a:p>
            <a:pPr lvl="2"/>
            <a:r>
              <a:rPr lang="en-GB" dirty="0"/>
              <a:t>Planning/characterization/</a:t>
            </a:r>
            <a:r>
              <a:rPr lang="en-GB" dirty="0" err="1"/>
              <a:t>modeling</a:t>
            </a:r>
            <a:r>
              <a:rPr lang="en-GB" dirty="0"/>
              <a:t> of traffic</a:t>
            </a:r>
          </a:p>
          <a:p>
            <a:pPr lvl="2"/>
            <a:r>
              <a:rPr lang="en-GB" dirty="0"/>
              <a:t>Measurement of traffic, topology, and resources</a:t>
            </a:r>
          </a:p>
          <a:p>
            <a:pPr lvl="2"/>
            <a:r>
              <a:rPr lang="en-GB" dirty="0"/>
              <a:t>Prediction of events and traffic changes</a:t>
            </a:r>
          </a:p>
          <a:p>
            <a:pPr lvl="2"/>
            <a:r>
              <a:rPr lang="en-GB" dirty="0"/>
              <a:t>Communication of measurements, events, and predictions</a:t>
            </a:r>
          </a:p>
          <a:p>
            <a:pPr lvl="2"/>
            <a:r>
              <a:rPr lang="en-GB" dirty="0"/>
              <a:t>Steering of traffic to plan and in response to events/measurements</a:t>
            </a:r>
          </a:p>
          <a:p>
            <a:pPr lvl="2"/>
            <a:r>
              <a:rPr lang="en-GB" dirty="0"/>
              <a:t>Reservation of resources</a:t>
            </a:r>
          </a:p>
          <a:p>
            <a:pPr lvl="1"/>
            <a:r>
              <a:rPr lang="en-GB" dirty="0"/>
              <a:t>Is TE </a:t>
            </a:r>
            <a:r>
              <a:rPr lang="en-GB" u="sng" dirty="0"/>
              <a:t>all</a:t>
            </a:r>
            <a:r>
              <a:rPr lang="en-GB" dirty="0"/>
              <a:t> of these, a subset of these, or at least one of these?</a:t>
            </a:r>
          </a:p>
        </p:txBody>
      </p:sp>
    </p:spTree>
    <p:extLst>
      <p:ext uri="{BB962C8B-B14F-4D97-AF65-F5344CB8AC3E}">
        <p14:creationId xmlns:p14="http://schemas.microsoft.com/office/powerpoint/2010/main" val="3781544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853FC-1DF7-4AAD-9E44-D4662F45C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7655D-D7B9-4D72-B302-7612C4920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Pick an option: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The topic is too big, it’s too much work, give up</a:t>
            </a:r>
          </a:p>
          <a:p>
            <a:pPr lvl="2"/>
            <a:r>
              <a:rPr lang="en-GB" dirty="0"/>
              <a:t>Although anyone would be welcome to pick it up if they thing they have the energy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Continue to work on the document using the current scheme</a:t>
            </a:r>
          </a:p>
          <a:p>
            <a:pPr lvl="2"/>
            <a:r>
              <a:rPr lang="en-GB" dirty="0"/>
              <a:t>Document remains an individual submission and work continues</a:t>
            </a:r>
          </a:p>
          <a:p>
            <a:pPr lvl="2"/>
            <a:r>
              <a:rPr lang="en-GB" dirty="0"/>
              <a:t>Actually, everyone is welcome to contribute</a:t>
            </a:r>
          </a:p>
          <a:p>
            <a:pPr lvl="3"/>
            <a:r>
              <a:rPr lang="en-GB" dirty="0"/>
              <a:t>The Design Team has probably completed its job to come up with a starting-point document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Adopt the draft into the WG</a:t>
            </a:r>
          </a:p>
          <a:p>
            <a:pPr lvl="2"/>
            <a:r>
              <a:rPr lang="en-GB" dirty="0"/>
              <a:t>Work probably continues as before</a:t>
            </a:r>
          </a:p>
          <a:p>
            <a:pPr lvl="2"/>
            <a:r>
              <a:rPr lang="en-GB" dirty="0"/>
              <a:t>Recognises more formally that the Design Team has completed its job</a:t>
            </a:r>
          </a:p>
          <a:p>
            <a:pPr lvl="2"/>
            <a:r>
              <a:rPr lang="en-GB" dirty="0"/>
              <a:t>Give a firmer anchor to point other WGs at</a:t>
            </a:r>
          </a:p>
          <a:p>
            <a:r>
              <a:rPr lang="en-GB" dirty="0"/>
              <a:t>In case of option 3</a:t>
            </a:r>
          </a:p>
          <a:p>
            <a:pPr lvl="1"/>
            <a:r>
              <a:rPr lang="en-GB" dirty="0"/>
              <a:t>That would be a good time to show the work to other WGs to get their input/review</a:t>
            </a:r>
          </a:p>
        </p:txBody>
      </p:sp>
    </p:spTree>
    <p:extLst>
      <p:ext uri="{BB962C8B-B14F-4D97-AF65-F5344CB8AC3E}">
        <p14:creationId xmlns:p14="http://schemas.microsoft.com/office/powerpoint/2010/main" val="828899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719</Words>
  <Application>Microsoft Office PowerPoint</Application>
  <PresentationFormat>Widescreen</PresentationFormat>
  <Paragraphs>101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RFC 3272bis Design Team Status and Progress</vt:lpstr>
      <vt:lpstr>Reminder : What Are We Doing?</vt:lpstr>
      <vt:lpstr>The Issue is Very Much Live</vt:lpstr>
      <vt:lpstr>Process in Use</vt:lpstr>
      <vt:lpstr>Progress So Far</vt:lpstr>
      <vt:lpstr>Critical Work Remaining</vt:lpstr>
      <vt:lpstr>What Is TE?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RFC 3272bis Design Team</dc:title>
  <dc:creator>adrian@olddog.co.uk</dc:creator>
  <cp:lastModifiedBy>Adrian</cp:lastModifiedBy>
  <cp:revision>25</cp:revision>
  <dcterms:created xsi:type="dcterms:W3CDTF">2019-03-15T09:02:42Z</dcterms:created>
  <dcterms:modified xsi:type="dcterms:W3CDTF">2020-04-21T16:47:43Z</dcterms:modified>
</cp:coreProperties>
</file>