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2" r:id="rId6"/>
    <p:sldId id="261" r:id="rId7"/>
    <p:sldId id="260" r:id="rId8"/>
    <p:sldId id="266" r:id="rId9"/>
    <p:sldId id="273" r:id="rId10"/>
    <p:sldId id="275" r:id="rId11"/>
    <p:sldId id="269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01" autoAdjust="0"/>
    <p:restoredTop sz="94660"/>
  </p:normalViewPr>
  <p:slideViewPr>
    <p:cSldViewPr snapToGrid="0">
      <p:cViewPr varScale="1">
        <p:scale>
          <a:sx n="84" d="100"/>
          <a:sy n="84" d="100"/>
        </p:scale>
        <p:origin x="45" y="18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323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43B9281-6A1E-44B5-B0E7-721A19BEFA30}" type="datetimeFigureOut">
              <a:rPr lang="en-US" smtClean="0"/>
              <a:t>4/22/2020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8DDD128-455A-4B60-B88D-8348F64137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65478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06F14D-5501-48E5-AFCB-C194EC3DA93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336EFB5-EC73-4FBF-8B0B-F34084415D0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CC16E63-0C7C-4F8C-B8F6-6CF6D1808E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88D38-16AC-4642-9903-275C58213327}" type="datetime1">
              <a:rPr lang="en-US" smtClean="0"/>
              <a:t>4/22/2020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CCB847-06B4-4959-9B2A-F5FA3AF08B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teas-nsdt-transport-slice-definition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208A860-314D-45F9-92F5-2F8182F566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40B5D0-D6E5-48DC-811D-B047FCC921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72417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A49824-3704-4BCB-B89B-CEEEFCE8DD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9BFA61B-4D30-410E-8BCF-39BA2B20C6E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F964A3C-0FEB-4233-8CF5-058988889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168618-B0A0-47B3-95A9-C5AE530DA2F9}" type="datetime1">
              <a:rPr lang="en-US" smtClean="0"/>
              <a:t>4/22/2020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EE09CF6-ABA4-4CC4-9322-0DC8A2D2C1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teas-nsdt-transport-slice-definition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F94D8E7-22F0-4C24-8738-C98CEA0DC8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40B5D0-D6E5-48DC-811D-B047FCC921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41819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6F90678-6658-4F8B-987A-587ED8C123C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A92B252-2EF4-4F91-A076-0387F3EC5F8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694121-D8F4-4593-B26B-443EC13745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FB255-E79C-4E16-B57F-4EDFBCD7C566}" type="datetime1">
              <a:rPr lang="en-US" smtClean="0"/>
              <a:t>4/22/2020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EA1FF7-BAFB-48E4-B0E0-F4C4656139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teas-nsdt-transport-slice-definition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96CC5BD-9885-47E1-8C5D-FFAD6EAD4D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40B5D0-D6E5-48DC-811D-B047FCC921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52293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521C68-3379-44E4-948C-0AA912A4D7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D063A3A-A2E6-4D34-9F6F-89A92496E09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266ADBD-F195-4BEB-80C8-C14AD93624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7E6715-BC6B-4A57-AA3A-92CD77C89FA3}" type="datetime1">
              <a:rPr lang="en-US" smtClean="0"/>
              <a:t>4/22/2020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515EB8B-4958-4254-9514-7B905E1C9A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teas-nsdt-transport-slice-definition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A9B054E-2DBC-4115-89D0-6F7BB52979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40B5D0-D6E5-48DC-811D-B047FCC921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20579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6DEB10-AA93-4405-8235-98EAC2B803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95C15AB-AF96-4FDA-A2C9-633B77F9D09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A40485-1679-4F5A-9D2F-9C7CC016BF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C26B7-E8EB-4318-83A0-F4F96A41C03D}" type="datetime1">
              <a:rPr lang="en-US" smtClean="0"/>
              <a:t>4/22/2020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F51FCDD-4BA1-4746-83FB-0AA1AF1B36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teas-nsdt-transport-slice-definition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2D8ADC-0843-43B4-A549-438458A327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40B5D0-D6E5-48DC-811D-B047FCC921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72488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C8E8FA-FE44-4F7D-B13B-053C0D7D42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81FDD5E-4E21-40D8-87C8-FDF0E0B1A39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C0DF362-2DB5-4DCE-812A-DD5E6264B7A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63EF856-40DF-49AF-906F-9E77558213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B51111-9DF3-4D80-92C3-14AE0C0BB5D2}" type="datetime1">
              <a:rPr lang="en-US" smtClean="0"/>
              <a:t>4/22/2020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8A44347-EE87-4AA9-AC40-4D15C0F8E8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teas-nsdt-transport-slice-definition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7379825-B8EF-4EC6-BBC4-CD636ED730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40B5D0-D6E5-48DC-811D-B047FCC921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18842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61A110-A9E0-4405-8D25-95D7BE728B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635596B-99EA-48AE-9B34-D774D1CE649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BC9475D-D586-410B-8617-2E5EBF50B1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094FFF7-3029-4602-B992-685402E8722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C0E6BB9-5344-4256-BD51-E5F6ED80A68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08F5215-EDAE-4E3E-B630-6722F4FF96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C27A91-499B-4DF2-9560-FA6CC5DDB1F7}" type="datetime1">
              <a:rPr lang="en-US" smtClean="0"/>
              <a:t>4/22/2020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A658BE5-2684-4ACA-B239-DB90335F3B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teas-nsdt-transport-slice-definition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7C8D059-7230-49A2-826A-F1969B92BC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40B5D0-D6E5-48DC-811D-B047FCC921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364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0F4269-18C0-41FC-B2BE-C1FA615FD9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A9E7138-016A-4AEB-A0B8-955558805C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465BEC-9B3B-4DF3-9E96-E2A075BE24C0}" type="datetime1">
              <a:rPr lang="en-US" smtClean="0"/>
              <a:t>4/22/2020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D468281-DA6D-4D85-AD67-905F10E69F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teas-nsdt-transport-slice-definition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216DF8B-57FC-4F5B-A375-15485D898E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40B5D0-D6E5-48DC-811D-B047FCC921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78210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8E70600-5BFB-4288-A9B5-DD8C1017A5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6E310B-B3DC-43A9-A3B6-26B1D3157834}" type="datetime1">
              <a:rPr lang="en-US" smtClean="0"/>
              <a:t>4/22/2020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9185ED4-16A6-4F73-BA69-E388B87AEF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teas-nsdt-transport-slice-definition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E256E2B-238F-424D-A400-E11B4A9DC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40B5D0-D6E5-48DC-811D-B047FCC921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87070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671CDF-0CA5-4050-A58E-3A10CA72CE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2FBAB02-1FA7-4067-ACD2-A7A47EE612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876F1B0-E4E0-4BC6-A8AC-30C496AF63A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34A59D7-A33A-4A3D-9556-096FD7E44A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71EE64-2BBD-4DFD-BDB6-69F24CC6F7D5}" type="datetime1">
              <a:rPr lang="en-US" smtClean="0"/>
              <a:t>4/22/2020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1BBA08E-3DA6-44CF-8799-160F76BB7B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teas-nsdt-transport-slice-definition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B9BD2EA-0A91-40FD-AC2F-D88BA1A1FE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40B5D0-D6E5-48DC-811D-B047FCC921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5744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9FC8AA-5048-4947-8CDA-26CE4732E0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C3296ED-4D4D-4038-A34D-EAD6D2C854C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91435B7-2F96-4F29-AC32-2B26C9D027F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98E9779-477B-4E6A-B20B-AE10E29887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46B37A-DB88-422E-8DAA-44A048AF7728}" type="datetime1">
              <a:rPr lang="en-US" smtClean="0"/>
              <a:t>4/22/2020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38D6ED5-3323-4490-A14F-6999E9B9B7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teas-nsdt-transport-slice-definition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9734480-FA68-49A0-9025-F50968EF97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40B5D0-D6E5-48DC-811D-B047FCC921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20639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BFDE9E2-248D-4AB1-A98F-34A65114DA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245F3C4-70E0-42C4-ABF6-035934A54F6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7668EF-D598-4DFD-BAC0-8CE94294272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62BD77-F03D-492F-B1D3-F4880598D4FD}" type="datetime1">
              <a:rPr lang="en-US" smtClean="0"/>
              <a:t>4/22/2020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71419B8-5778-4ADB-B13C-2F5E32C3771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teas-nsdt-transport-slice-definition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C2D904E-E64A-4871-B3D7-973A3B35CD2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40B5D0-D6E5-48DC-811D-B047FCC921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62724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74865D-536C-4CE3-B3C4-9BE5E45DA16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67894" y="1122363"/>
            <a:ext cx="10836398" cy="2387600"/>
          </a:xfrm>
        </p:spPr>
        <p:txBody>
          <a:bodyPr>
            <a:normAutofit/>
          </a:bodyPr>
          <a:lstStyle/>
          <a:p>
            <a:r>
              <a:rPr lang="en-US" b="1" dirty="0"/>
              <a:t>   IETF Definition of Transport Slice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CED9DB7-DA9C-4286-8B16-A6D2C877493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b="1" dirty="0"/>
              <a:t>draft-nsdt-teas-transport-slice-definition-02</a:t>
            </a:r>
          </a:p>
          <a:p>
            <a:r>
              <a:rPr lang="en-US" sz="1800" dirty="0"/>
              <a:t>(R. Rokui, Nokia; S. Homma, NTT, L. Contreras, Telefonica, K. Makhijani, Futurewei)</a:t>
            </a:r>
          </a:p>
          <a:p>
            <a:r>
              <a:rPr lang="en-US" sz="1800" dirty="0"/>
              <a:t>+ the entire NSDT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371773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EC625D-3B75-446D-9E6B-34507D3543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Role of Transport slice in E2E Slices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4FBCB9-0A84-464F-97BB-5F9711D7392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City CCTV use case: Combination of transport slices and other slices such as RAN etc.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02FC730-EED5-43A4-8184-32323189A4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teas-nsdt-transport-slice-definition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F23928-0689-429C-AC58-6C425F0C13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40B5D0-D6E5-48DC-811D-B047FCC9217A}" type="slidenum">
              <a:rPr lang="en-US" smtClean="0"/>
              <a:t>10</a:t>
            </a:fld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D8094F8-A93B-48F4-A650-DF83765FEAB8}"/>
              </a:ext>
            </a:extLst>
          </p:cNvPr>
          <p:cNvSpPr/>
          <p:nvPr/>
        </p:nvSpPr>
        <p:spPr>
          <a:xfrm>
            <a:off x="2788667" y="2583956"/>
            <a:ext cx="6294710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&lt;======================= E2E NS ======================&gt;</a:t>
            </a:r>
          </a:p>
          <a:p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&lt;-OS1-&gt; &lt;-TS1-&gt; &lt;-TS2-&gt; &lt;-OS2-&gt;   ...   &lt;-</a:t>
            </a:r>
            <a:r>
              <a:rPr lang="en-US" sz="11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TSn</a:t>
            </a:r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-&gt; &lt;-</a:t>
            </a:r>
            <a:r>
              <a:rPr lang="en-US" sz="11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OSm</a:t>
            </a:r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-&gt;</a:t>
            </a:r>
          </a:p>
          <a:p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|------------------------------------------------------|</a:t>
            </a:r>
          </a:p>
          <a:p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|    .--.             .--.                .--.         |</a:t>
            </a:r>
          </a:p>
          <a:p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|   (    )--.        (    )--.           (    )--.     |</a:t>
            </a:r>
          </a:p>
          <a:p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|   .'         '     .'         '        .'        '   |</a:t>
            </a:r>
          </a:p>
          <a:p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   [EU-x] |  (  Network-1  )  (  Network-2  ) ... (  Network-p ) |[EU-y]</a:t>
            </a:r>
          </a:p>
          <a:p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|   `-----------'    `-----------'       `----------'  |</a:t>
            </a:r>
          </a:p>
          <a:p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|                                                      |</a:t>
            </a:r>
          </a:p>
          <a:p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|                      Operator-z                      |</a:t>
            </a:r>
          </a:p>
          <a:p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|------------------------------------------------------|</a:t>
            </a:r>
          </a:p>
          <a:p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   Legend:</a:t>
            </a:r>
          </a:p>
          <a:p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     E2E NS: End-to-end network slice</a:t>
            </a:r>
          </a:p>
          <a:p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     </a:t>
            </a:r>
            <a:r>
              <a:rPr lang="en-US" sz="11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TSn</a:t>
            </a:r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: Transport Slice n</a:t>
            </a:r>
          </a:p>
          <a:p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     </a:t>
            </a:r>
            <a:r>
              <a:rPr lang="en-US" sz="11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OSm</a:t>
            </a:r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: Other Slice m</a:t>
            </a:r>
          </a:p>
          <a:p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     EU-x: End User-x</a:t>
            </a:r>
          </a:p>
          <a:p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     EU-y: End User-y</a:t>
            </a:r>
          </a:p>
          <a:p>
            <a:endParaRPr lang="en-US" sz="11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en-US" sz="11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           Figure 4: E2E network slice</a:t>
            </a:r>
          </a:p>
        </p:txBody>
      </p:sp>
    </p:spTree>
    <p:extLst>
      <p:ext uri="{BB962C8B-B14F-4D97-AF65-F5344CB8AC3E}">
        <p14:creationId xmlns:p14="http://schemas.microsoft.com/office/powerpoint/2010/main" val="286446495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92EB8C-F2DB-4630-9DDF-464662E1C6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 + Next Steps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1232F70-6B02-4948-9017-C840316C4B9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72524" y="1981866"/>
            <a:ext cx="10515600" cy="2963608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Summary</a:t>
            </a:r>
          </a:p>
          <a:p>
            <a:pPr lvl="1"/>
            <a:r>
              <a:rPr lang="en-US" dirty="0"/>
              <a:t>Definitions document establishes baseline of concepts and terminology and scope to some extent. </a:t>
            </a:r>
          </a:p>
          <a:p>
            <a:pPr lvl="1"/>
            <a:r>
              <a:rPr lang="en-US" dirty="0"/>
              <a:t>Intentionally kept concise and is independent of any pre-determined technology.</a:t>
            </a:r>
          </a:p>
          <a:p>
            <a:pPr lvl="1"/>
            <a:r>
              <a:rPr lang="en-US" dirty="0"/>
              <a:t>Fully aligned with terms and description in framework draft.</a:t>
            </a:r>
          </a:p>
          <a:p>
            <a:r>
              <a:rPr lang="en-US" dirty="0"/>
              <a:t>Next Steps</a:t>
            </a:r>
          </a:p>
          <a:p>
            <a:pPr lvl="1"/>
            <a:r>
              <a:rPr lang="en-US" dirty="0"/>
              <a:t>Feedback</a:t>
            </a:r>
          </a:p>
          <a:p>
            <a:pPr lvl="1"/>
            <a:r>
              <a:rPr lang="en-US" dirty="0"/>
              <a:t>Ready for WG adoption?</a:t>
            </a:r>
          </a:p>
          <a:p>
            <a:pPr lvl="1"/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132A697-4AF8-4600-ABE7-BF90625FA2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teas-nsdt-transport-slice-definition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83D3A52-6441-40E3-A656-1F61B9D92E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40B5D0-D6E5-48DC-811D-B047FCC9217A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85685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18D0BF-F0C7-4490-B14B-6C3406F1B7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Scope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F8BE3AA-EC0F-4765-B98A-E2E9D3AE951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7159011" cy="4351338"/>
          </a:xfrm>
        </p:spPr>
        <p:txBody>
          <a:bodyPr/>
          <a:lstStyle/>
          <a:p>
            <a:r>
              <a:rPr lang="en-US" dirty="0"/>
              <a:t>Definition of the Transport Slice</a:t>
            </a:r>
          </a:p>
          <a:p>
            <a:r>
              <a:rPr lang="en-US" dirty="0"/>
              <a:t>Characteristics and Terminology </a:t>
            </a:r>
          </a:p>
          <a:p>
            <a:r>
              <a:rPr lang="en-US" dirty="0"/>
              <a:t>Structure of a Transport Slice</a:t>
            </a:r>
          </a:p>
          <a:p>
            <a:r>
              <a:rPr lang="en-US" dirty="0"/>
              <a:t>Role of Transport slice in E2E Slices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2E0F7FE-EB78-4B63-9608-4F4E1173CA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teas-nsdt-transport-slice-definition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753292C-DCA6-4F44-8B98-F314176D40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40B5D0-D6E5-48DC-811D-B047FCC9217A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38698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690C88-9080-4016-88F6-2EEC937468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Definition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0457E84-F88B-47EE-8284-19E9C366D6E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1510003"/>
          </a:xfrm>
        </p:spPr>
        <p:txBody>
          <a:bodyPr/>
          <a:lstStyle/>
          <a:p>
            <a:pPr marL="0" indent="0" algn="ctr">
              <a:buNone/>
            </a:pPr>
            <a:r>
              <a:rPr lang="en-US" dirty="0"/>
              <a:t> "A transport slice is a logical network topology connecting a number  of endpoints and a set of shared or dedicated network resources,    which are used to satisfy specific Service Level Objectives (SLO)".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0527CC57-EEA9-462A-9ABC-B396AB059B0E}"/>
              </a:ext>
            </a:extLst>
          </p:cNvPr>
          <p:cNvSpPr txBox="1">
            <a:spLocks/>
          </p:cNvSpPr>
          <p:nvPr/>
        </p:nvSpPr>
        <p:spPr>
          <a:xfrm>
            <a:off x="606232" y="3790127"/>
            <a:ext cx="10604009" cy="194887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en-US" dirty="0"/>
              <a:t>Logical Description </a:t>
            </a:r>
            <a:r>
              <a:rPr lang="en-US" dirty="0">
                <a:sym typeface="Wingdings" panose="05000000000000000000" pitchFamily="2" charset="2"/>
              </a:rPr>
              <a:t>=&gt; technology agnostic or independent</a:t>
            </a:r>
          </a:p>
          <a:p>
            <a:pPr lvl="2"/>
            <a:r>
              <a:rPr lang="en-US" sz="2400" dirty="0">
                <a:sym typeface="Wingdings" panose="05000000000000000000" pitchFamily="2" charset="2"/>
              </a:rPr>
              <a:t>Its Realization will be specific to underlying technology.</a:t>
            </a:r>
          </a:p>
          <a:p>
            <a:pPr lvl="1"/>
            <a:r>
              <a:rPr lang="en-US" sz="2400" dirty="0">
                <a:sym typeface="Wingdings" panose="05000000000000000000" pitchFamily="2" charset="2"/>
              </a:rPr>
              <a:t>Service level objectives =&gt; concrete resource (and connection) requirements</a:t>
            </a:r>
          </a:p>
          <a:p>
            <a:pPr lvl="1"/>
            <a:r>
              <a:rPr lang="en-US" sz="2400" dirty="0"/>
              <a:t>Topology &amp; end points =&gt; connectivity centric, other related things are handled at a level above. 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F5BEE55-92A1-45D6-B084-33C47483C3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teas-nsdt-transport-slice-definition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2DF625A-32CE-4406-8EC0-04B5B21199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40B5D0-D6E5-48DC-811D-B047FCC9217A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52428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852049-5D1B-42D7-9BE9-E52CC92654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Characteristics: 1. Service Level Objectives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D072680-51BF-4B1F-B818-719E1FACEFE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97784" y="1847370"/>
            <a:ext cx="10515600" cy="3815848"/>
          </a:xfrm>
        </p:spPr>
        <p:txBody>
          <a:bodyPr>
            <a:normAutofit/>
          </a:bodyPr>
          <a:lstStyle/>
          <a:p>
            <a:r>
              <a:rPr lang="en-US" dirty="0"/>
              <a:t>What kind of SLOs ( concrete - reuse definitions from existing work)</a:t>
            </a:r>
          </a:p>
          <a:p>
            <a:pPr lvl="1"/>
            <a:r>
              <a:rPr lang="en-US" i="1" dirty="0"/>
              <a:t>Guaranteed</a:t>
            </a:r>
            <a:r>
              <a:rPr lang="en-US" dirty="0"/>
              <a:t> Bandwidth: assurance of minimum or range of the bandwidth requirement. </a:t>
            </a:r>
          </a:p>
          <a:p>
            <a:pPr lvl="1"/>
            <a:r>
              <a:rPr lang="en-US" i="1" dirty="0"/>
              <a:t>Guaranteed</a:t>
            </a:r>
            <a:r>
              <a:rPr lang="en-US" dirty="0"/>
              <a:t> Latency [RFC 2681/7679]: maximum permissible, excluding application processing delay. </a:t>
            </a:r>
          </a:p>
          <a:p>
            <a:pPr lvl="1"/>
            <a:r>
              <a:rPr lang="en-US" dirty="0"/>
              <a:t>Packet delay variation (PDV)/Jitter [RFC3393] </a:t>
            </a:r>
          </a:p>
          <a:p>
            <a:pPr lvl="1"/>
            <a:r>
              <a:rPr lang="en-US" dirty="0"/>
              <a:t>Packet loss rate [7680]</a:t>
            </a:r>
          </a:p>
          <a:p>
            <a:pPr lvl="1"/>
            <a:r>
              <a:rPr lang="en-US" dirty="0"/>
              <a:t>NF resources – [Ref: ETSI NFVI] Compute, Interface, Memory + function specific.</a:t>
            </a:r>
          </a:p>
          <a:p>
            <a:pPr lvl="1"/>
            <a:endParaRPr lang="en-US" dirty="0"/>
          </a:p>
          <a:p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EA29EA1-3626-4239-84FD-2DB5310DA9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teas-nsdt-transport-slice-definition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64CBF56-562A-4EE7-B244-CFD79BE7EA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40B5D0-D6E5-48DC-811D-B047FCC9217A}" type="slidenum">
              <a:rPr lang="en-US" smtClean="0"/>
              <a:t>4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ADCA81C-6DA2-4198-A54F-C52E46636E54}"/>
              </a:ext>
            </a:extLst>
          </p:cNvPr>
          <p:cNvSpPr/>
          <p:nvPr/>
        </p:nvSpPr>
        <p:spPr>
          <a:xfrm>
            <a:off x="1758073" y="6023074"/>
            <a:ext cx="9800751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/>
              <a:t>Characteristics   </a:t>
            </a:r>
            <a:r>
              <a:rPr lang="en-US" sz="1400" dirty="0">
                <a:solidFill>
                  <a:srgbClr val="FF0000"/>
                </a:solidFill>
              </a:rPr>
              <a:t>(a) Service Level Objectives </a:t>
            </a:r>
            <a:r>
              <a:rPr lang="en-US" sz="1400" dirty="0"/>
              <a:t>(b)  Endpoint types (c) Vertical Transport Slice    (d)  Horizontal Composition</a:t>
            </a:r>
          </a:p>
        </p:txBody>
      </p:sp>
    </p:spTree>
    <p:extLst>
      <p:ext uri="{BB962C8B-B14F-4D97-AF65-F5344CB8AC3E}">
        <p14:creationId xmlns:p14="http://schemas.microsoft.com/office/powerpoint/2010/main" val="19624883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852049-5D1B-42D7-9BE9-E52CC92654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Characteristics: 1. Service Level Objectives Contd.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D072680-51BF-4B1F-B818-719E1FACEFE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What kind of SLOs (operational)</a:t>
            </a:r>
          </a:p>
          <a:p>
            <a:pPr lvl="1"/>
            <a:r>
              <a:rPr lang="en-US" dirty="0"/>
              <a:t>Availability: concerns with how quickly network becomes available after a fault. Use Meant time between failures (MTBF), and Mean time to repair (MTTR).</a:t>
            </a:r>
          </a:p>
          <a:p>
            <a:pPr lvl="1"/>
            <a:r>
              <a:rPr lang="en-US" dirty="0"/>
              <a:t>Reliability and resource redundancy attributes - a backup or duplicate resources such as path (same SLOs - latency, bandwidth, etc.), network functions (same compute, memory, etc.)</a:t>
            </a:r>
          </a:p>
          <a:p>
            <a:pPr lvl="1"/>
            <a:r>
              <a:rPr lang="en-US" dirty="0"/>
              <a:t>Security: The objective of securing a transport slice concern with three attributes: </a:t>
            </a:r>
          </a:p>
          <a:p>
            <a:pPr marL="1371600" lvl="2" indent="-457200">
              <a:buFont typeface="+mj-lt"/>
              <a:buAutoNum type="arabicPeriod"/>
            </a:pPr>
            <a:r>
              <a:rPr lang="en-US" dirty="0"/>
              <a:t>End-to-end encryption between endpoints: logical link requiring encryption, </a:t>
            </a:r>
          </a:p>
          <a:p>
            <a:pPr marL="1371600" lvl="2" indent="-457200">
              <a:buFont typeface="+mj-lt"/>
              <a:buAutoNum type="arabicPeriod"/>
            </a:pPr>
            <a:r>
              <a:rPr lang="en-US" dirty="0"/>
              <a:t>Authentication and access control (ACLs) objectives </a:t>
            </a:r>
          </a:p>
          <a:p>
            <a:pPr marL="1371600" lvl="2" indent="-457200">
              <a:buFont typeface="+mj-lt"/>
              <a:buAutoNum type="arabicPeriod"/>
            </a:pPr>
            <a:r>
              <a:rPr lang="en-US" dirty="0"/>
              <a:t>Isolation characteristic to prevent interference between two or more slices or other flows on the same infrastructure.</a:t>
            </a:r>
          </a:p>
          <a:p>
            <a:pPr lvl="1"/>
            <a:endParaRPr lang="en-US" dirty="0"/>
          </a:p>
          <a:p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EA29EA1-3626-4239-84FD-2DB5310DA9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teas-nsdt-transport-slice-definition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64CBF56-562A-4EE7-B244-CFD79BE7EA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40B5D0-D6E5-48DC-811D-B047FCC9217A}" type="slidenum">
              <a:rPr lang="en-US" smtClean="0"/>
              <a:t>5</a:t>
            </a:fld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1DE48837-BE03-4FAF-A65C-C59272B53184}"/>
              </a:ext>
            </a:extLst>
          </p:cNvPr>
          <p:cNvSpPr/>
          <p:nvPr/>
        </p:nvSpPr>
        <p:spPr>
          <a:xfrm>
            <a:off x="1195624" y="6074850"/>
            <a:ext cx="9800751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/>
              <a:t>Characteristics   </a:t>
            </a:r>
            <a:r>
              <a:rPr lang="en-US" sz="1400" dirty="0">
                <a:solidFill>
                  <a:srgbClr val="FF0000"/>
                </a:solidFill>
              </a:rPr>
              <a:t>(a) Service Level Objectives </a:t>
            </a:r>
            <a:r>
              <a:rPr lang="en-US" sz="1400" dirty="0"/>
              <a:t>(b)  Endpoint types (c) Vertical Transport Slice    (d)  Horizontal Composition</a:t>
            </a:r>
          </a:p>
        </p:txBody>
      </p:sp>
    </p:spTree>
    <p:extLst>
      <p:ext uri="{BB962C8B-B14F-4D97-AF65-F5344CB8AC3E}">
        <p14:creationId xmlns:p14="http://schemas.microsoft.com/office/powerpoint/2010/main" val="325993221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619AAA-5672-4EC5-B05A-9FDEEA7A6F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Characteristics: Service Level Objectives –Contd. Isolation, SLO violations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E94AB3F-C225-435F-9A3E-D93E43DE5B7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Resolution of Guarantee: </a:t>
            </a:r>
          </a:p>
          <a:p>
            <a:pPr marL="457200" lvl="1" indent="0">
              <a:buNone/>
            </a:pPr>
            <a:r>
              <a:rPr lang="en-US" dirty="0"/>
              <a:t>Defined in terms of resource interference (consequence of sharing)</a:t>
            </a:r>
          </a:p>
          <a:p>
            <a:pPr lvl="1"/>
            <a:r>
              <a:rPr lang="en-US" dirty="0"/>
              <a:t>Soft guarantees of resources: describe tolerance to interference</a:t>
            </a:r>
          </a:p>
          <a:p>
            <a:pPr lvl="1"/>
            <a:r>
              <a:rPr lang="en-US" dirty="0"/>
              <a:t>Hard guarantees: Not affected by other traffic. How to implement this – </a:t>
            </a:r>
            <a:r>
              <a:rPr lang="en-US" dirty="0" err="1"/>
              <a:t>upto</a:t>
            </a:r>
            <a:r>
              <a:rPr lang="en-US" dirty="0"/>
              <a:t> the provider. For example: may have dedicated resource reservation</a:t>
            </a:r>
          </a:p>
          <a:p>
            <a:r>
              <a:rPr lang="en-US" dirty="0"/>
              <a:t>Isolation and SLO violations  </a:t>
            </a:r>
          </a:p>
          <a:p>
            <a:pPr lvl="1"/>
            <a:r>
              <a:rPr lang="en-US" dirty="0"/>
              <a:t>Should be a derivable attribute. From availability characteristics (failures period, repair times)</a:t>
            </a:r>
          </a:p>
          <a:p>
            <a:pPr lvl="1"/>
            <a:r>
              <a:rPr lang="en-US" dirty="0"/>
              <a:t>Isolation itself doesn’t imply that violations cannot occur.</a:t>
            </a:r>
          </a:p>
          <a:p>
            <a:pPr lvl="2"/>
            <a:r>
              <a:rPr lang="en-US" dirty="0"/>
              <a:t>Due to resource contention</a:t>
            </a:r>
          </a:p>
          <a:p>
            <a:pPr lvl="2"/>
            <a:r>
              <a:rPr lang="en-US" dirty="0"/>
              <a:t>Due to faults (covered by protection, restoration, redundancy)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3DBB187-386D-4724-851B-738377B25A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teas-</a:t>
            </a:r>
            <a:r>
              <a:rPr lang="en-US" dirty="0" err="1"/>
              <a:t>nsdt</a:t>
            </a:r>
            <a:r>
              <a:rPr lang="en-US" dirty="0"/>
              <a:t>-transport-slice-definition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DD19218-48C4-428F-8CB5-715F562ADA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40B5D0-D6E5-48DC-811D-B047FCC9217A}" type="slidenum">
              <a:rPr lang="en-US" smtClean="0"/>
              <a:t>6</a:t>
            </a:fld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6AC015D9-510A-4757-B232-16A2854228BE}"/>
              </a:ext>
            </a:extLst>
          </p:cNvPr>
          <p:cNvSpPr/>
          <p:nvPr/>
        </p:nvSpPr>
        <p:spPr>
          <a:xfrm>
            <a:off x="1553049" y="6158011"/>
            <a:ext cx="9800751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/>
              <a:t>Characteristics   </a:t>
            </a:r>
            <a:r>
              <a:rPr lang="en-US" sz="1400" dirty="0">
                <a:solidFill>
                  <a:srgbClr val="FF0000"/>
                </a:solidFill>
              </a:rPr>
              <a:t>(a) Service Level Objectives </a:t>
            </a:r>
            <a:r>
              <a:rPr lang="en-US" sz="1400" dirty="0"/>
              <a:t>(b)  Endpoint types (c) Vertical Transport Slice    (d)  Horizontal Composition</a:t>
            </a:r>
          </a:p>
        </p:txBody>
      </p:sp>
    </p:spTree>
    <p:extLst>
      <p:ext uri="{BB962C8B-B14F-4D97-AF65-F5344CB8AC3E}">
        <p14:creationId xmlns:p14="http://schemas.microsoft.com/office/powerpoint/2010/main" val="328195368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852049-5D1B-42D7-9BE9-E52CC92654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Characteristics: End points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D072680-51BF-4B1F-B818-719E1FACEFE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What kind of Endpoints</a:t>
            </a:r>
          </a:p>
          <a:p>
            <a:pPr lvl="1"/>
            <a:r>
              <a:rPr lang="en-US" dirty="0"/>
              <a:t>Transport type: Nodes performing forwarding functions (routers, switches, gateways)</a:t>
            </a:r>
          </a:p>
          <a:p>
            <a:pPr lvl="1"/>
            <a:r>
              <a:rPr lang="en-US" dirty="0"/>
              <a:t>Service Type: Nodes performing network-service functions e.g. DPI, firewall, NAT.</a:t>
            </a:r>
          </a:p>
          <a:p>
            <a:r>
              <a:rPr lang="en-US" dirty="0"/>
              <a:t>(Multi-)point to (multi-)point connectivity patterns</a:t>
            </a:r>
          </a:p>
          <a:p>
            <a:pPr lvl="1"/>
            <a:r>
              <a:rPr lang="en-US" dirty="0"/>
              <a:t>Creates dependency on scale and specification of SLOs. Between 2 endpoints or from multiple endpoints to an endpoint. </a:t>
            </a:r>
          </a:p>
          <a:p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EA29EA1-3626-4239-84FD-2DB5310DA9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teas-nsdt-transport-slice-definition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64CBF56-562A-4EE7-B244-CFD79BE7EA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40B5D0-D6E5-48DC-811D-B047FCC9217A}" type="slidenum">
              <a:rPr lang="en-US" smtClean="0"/>
              <a:t>7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B0A1673-E439-43BE-9F30-956CA3114064}"/>
              </a:ext>
            </a:extLst>
          </p:cNvPr>
          <p:cNvSpPr/>
          <p:nvPr/>
        </p:nvSpPr>
        <p:spPr>
          <a:xfrm>
            <a:off x="1758073" y="6023074"/>
            <a:ext cx="9800751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/>
              <a:t>Characteristics   (a) Service Level Objectives </a:t>
            </a:r>
            <a:r>
              <a:rPr lang="en-US" sz="1400" dirty="0">
                <a:solidFill>
                  <a:srgbClr val="FF0000"/>
                </a:solidFill>
              </a:rPr>
              <a:t>(b)  Endpoint types </a:t>
            </a:r>
            <a:r>
              <a:rPr lang="en-US" sz="1400" dirty="0"/>
              <a:t>(c) Vertical Transport Slice    (d)  Horizontal Composition</a:t>
            </a:r>
          </a:p>
        </p:txBody>
      </p:sp>
    </p:spTree>
    <p:extLst>
      <p:ext uri="{BB962C8B-B14F-4D97-AF65-F5344CB8AC3E}">
        <p14:creationId xmlns:p14="http://schemas.microsoft.com/office/powerpoint/2010/main" val="349359064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1B9153-40C3-466E-85AF-F97D350DC3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Characteristics: Horizontal and Vertical Slices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AF8C9B-33DD-429C-A4AE-AB982280E3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4895745" cy="4351338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Horizontal Slices</a:t>
            </a:r>
          </a:p>
          <a:p>
            <a:pPr lvl="1"/>
            <a:r>
              <a:rPr lang="en-US" dirty="0"/>
              <a:t>connect 2 </a:t>
            </a:r>
            <a:r>
              <a:rPr lang="en-US" dirty="0" err="1"/>
              <a:t>TSes</a:t>
            </a:r>
            <a:r>
              <a:rPr lang="en-US" dirty="0"/>
              <a:t> at the same level.</a:t>
            </a:r>
          </a:p>
          <a:p>
            <a:pPr lvl="1"/>
            <a:r>
              <a:rPr lang="en-US" dirty="0"/>
              <a:t>Use case: </a:t>
            </a:r>
            <a:r>
              <a:rPr lang="en-US" sz="1900" dirty="0">
                <a:latin typeface="Courier New" panose="02070309020205020404" pitchFamily="49" charset="0"/>
                <a:cs typeface="Courier New" panose="02070309020205020404" pitchFamily="49" charset="0"/>
              </a:rPr>
              <a:t>TS11: L2VPN segment + TS12: SRV6.</a:t>
            </a:r>
          </a:p>
          <a:p>
            <a:r>
              <a:rPr lang="en-US" dirty="0"/>
              <a:t>Vertical Slices</a:t>
            </a:r>
          </a:p>
          <a:p>
            <a:pPr lvl="1"/>
            <a:r>
              <a:rPr lang="en-US" dirty="0"/>
              <a:t>Hierarchical representation, stitching at a layer above </a:t>
            </a:r>
            <a:r>
              <a:rPr lang="en-US" sz="1900" dirty="0">
                <a:latin typeface="Courier New" panose="02070309020205020404" pitchFamily="49" charset="0"/>
                <a:cs typeface="Courier New" panose="02070309020205020404" pitchFamily="49" charset="0"/>
              </a:rPr>
              <a:t>(ƛ-&gt; IP)</a:t>
            </a:r>
            <a:endParaRPr 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1"/>
            <a:r>
              <a:rPr lang="en-US" dirty="0"/>
              <a:t>Use case: </a:t>
            </a:r>
            <a:r>
              <a:rPr lang="en-US" sz="1900" dirty="0">
                <a:latin typeface="Courier New" panose="02070309020205020404" pitchFamily="49" charset="0"/>
                <a:cs typeface="Courier New" panose="02070309020205020404" pitchFamily="49" charset="0"/>
              </a:rPr>
              <a:t>TS121 and TS122: are 2 optical networks and are combined into a single slice TS12</a:t>
            </a:r>
            <a:endParaRPr lang="en-US" dirty="0"/>
          </a:p>
          <a:p>
            <a:r>
              <a:rPr lang="en-US" dirty="0"/>
              <a:t>Mechanisms at provider level:</a:t>
            </a:r>
          </a:p>
          <a:p>
            <a:pPr lvl="1"/>
            <a:r>
              <a:rPr lang="en-US" dirty="0"/>
              <a:t>Slice Stitching gateways (</a:t>
            </a:r>
            <a:r>
              <a:rPr lang="en-US" i="1" dirty="0"/>
              <a:t>work in progress</a:t>
            </a:r>
            <a:r>
              <a:rPr lang="en-US" dirty="0"/>
              <a:t>)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03A5F66-F5D8-4317-91C2-FB26C5E561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teas-nsdt-transport-slice-definition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47A76C9-6127-4ABE-B75A-856D2614A3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40B5D0-D6E5-48DC-811D-B047FCC9217A}" type="slidenum">
              <a:rPr lang="en-US" smtClean="0"/>
              <a:t>8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2307109-75D5-4098-B21B-317CB4B6F80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223" r="14639"/>
          <a:stretch/>
        </p:blipFill>
        <p:spPr>
          <a:xfrm>
            <a:off x="5670314" y="1825625"/>
            <a:ext cx="6346371" cy="3432345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8CBFEBDD-5812-4686-9EDF-30EC32E0027C}"/>
              </a:ext>
            </a:extLst>
          </p:cNvPr>
          <p:cNvSpPr/>
          <p:nvPr/>
        </p:nvSpPr>
        <p:spPr>
          <a:xfrm>
            <a:off x="1758073" y="6023074"/>
            <a:ext cx="9800751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/>
              <a:t>Characteristics   (a) Service Level Objectives (b)  Endpoint types </a:t>
            </a:r>
            <a:r>
              <a:rPr lang="en-US" sz="1400" dirty="0">
                <a:solidFill>
                  <a:srgbClr val="FF0000"/>
                </a:solidFill>
              </a:rPr>
              <a:t>(c) Vertical Transport Slice    (d)  Horizontal Composition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05CC308-499F-4B84-9D87-9C696C88990A}"/>
              </a:ext>
            </a:extLst>
          </p:cNvPr>
          <p:cNvSpPr/>
          <p:nvPr/>
        </p:nvSpPr>
        <p:spPr>
          <a:xfrm>
            <a:off x="5996645" y="2217350"/>
            <a:ext cx="5577335" cy="212181"/>
          </a:xfrm>
          <a:prstGeom prst="rect">
            <a:avLst/>
          </a:prstGeom>
          <a:noFill/>
          <a:ln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C89A9915-4265-43F7-AA6D-A41CC62722BB}"/>
              </a:ext>
            </a:extLst>
          </p:cNvPr>
          <p:cNvSpPr/>
          <p:nvPr/>
        </p:nvSpPr>
        <p:spPr>
          <a:xfrm>
            <a:off x="8078042" y="2258214"/>
            <a:ext cx="3586873" cy="399103"/>
          </a:xfrm>
          <a:prstGeom prst="rect">
            <a:avLst/>
          </a:prstGeom>
          <a:noFill/>
          <a:ln>
            <a:solidFill>
              <a:srgbClr val="00B05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28EBEE6-3A8C-400E-9BC6-5CB91868EDFB}"/>
              </a:ext>
            </a:extLst>
          </p:cNvPr>
          <p:cNvSpPr txBox="1"/>
          <p:nvPr/>
        </p:nvSpPr>
        <p:spPr>
          <a:xfrm>
            <a:off x="838200" y="1346855"/>
            <a:ext cx="67326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How to Extend transport slices to meet different service requirements</a:t>
            </a:r>
          </a:p>
        </p:txBody>
      </p:sp>
    </p:spTree>
    <p:extLst>
      <p:ext uri="{BB962C8B-B14F-4D97-AF65-F5344CB8AC3E}">
        <p14:creationId xmlns:p14="http://schemas.microsoft.com/office/powerpoint/2010/main" val="159688580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6B3703-24B4-41F3-A200-CAEBDEA152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Structure of Transport Slices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8D2361A-7C18-45BA-911D-FD125222DF9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4437078" cy="4351338"/>
          </a:xfrm>
        </p:spPr>
        <p:txBody>
          <a:bodyPr>
            <a:normAutofit fontScale="92500" lnSpcReduction="2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/>
              <a:t>Stakeholders – for terminology consistency - define actors, roles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Defines NBI and SBI – details in Framework draft. 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Dual aspect of transport slice - </a:t>
            </a:r>
          </a:p>
          <a:p>
            <a:pPr lvl="1"/>
            <a:r>
              <a:rPr lang="en-US" dirty="0"/>
              <a:t>A description that is purely technology agnostic</a:t>
            </a:r>
          </a:p>
          <a:p>
            <a:pPr lvl="1"/>
            <a:r>
              <a:rPr lang="en-US" dirty="0"/>
              <a:t>Its Realization – this may require one or more technology specific ‘materializing’ in provider networks.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8A874A2-C9C9-412B-AA25-74143CE2A6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teas-nsdt-transport-slice-definition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035A1A1-8F0A-497F-A6DC-56EC488EF0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40B5D0-D6E5-48DC-811D-B047FCC9217A}" type="slidenum">
              <a:rPr lang="en-US" smtClean="0"/>
              <a:t>9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0FAC514-4CEC-48C9-9F10-FC2DB508B98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4603" r="14190" b="20742"/>
          <a:stretch/>
        </p:blipFill>
        <p:spPr>
          <a:xfrm>
            <a:off x="6624011" y="2322648"/>
            <a:ext cx="4232173" cy="2842920"/>
          </a:xfrm>
          <a:prstGeom prst="rect">
            <a:avLst/>
          </a:prstGeom>
        </p:spPr>
      </p:pic>
      <p:sp>
        <p:nvSpPr>
          <p:cNvPr id="7" name="Left Brace 6">
            <a:extLst>
              <a:ext uri="{FF2B5EF4-FFF2-40B4-BE49-F238E27FC236}">
                <a16:creationId xmlns:a16="http://schemas.microsoft.com/office/drawing/2014/main" id="{0E243A3E-872F-438D-A883-AA38CCC879D7}"/>
              </a:ext>
            </a:extLst>
          </p:cNvPr>
          <p:cNvSpPr/>
          <p:nvPr/>
        </p:nvSpPr>
        <p:spPr>
          <a:xfrm>
            <a:off x="6335372" y="2527639"/>
            <a:ext cx="345524" cy="1084194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Left Brace 7">
            <a:extLst>
              <a:ext uri="{FF2B5EF4-FFF2-40B4-BE49-F238E27FC236}">
                <a16:creationId xmlns:a16="http://schemas.microsoft.com/office/drawing/2014/main" id="{A447EEA9-6CE1-42C3-9F15-474A61B0159D}"/>
              </a:ext>
            </a:extLst>
          </p:cNvPr>
          <p:cNvSpPr/>
          <p:nvPr/>
        </p:nvSpPr>
        <p:spPr>
          <a:xfrm>
            <a:off x="6335372" y="3927813"/>
            <a:ext cx="345524" cy="1134225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2A02AD8-BAC4-4002-8638-D691F11CDA6C}"/>
              </a:ext>
            </a:extLst>
          </p:cNvPr>
          <p:cNvSpPr txBox="1"/>
          <p:nvPr/>
        </p:nvSpPr>
        <p:spPr>
          <a:xfrm>
            <a:off x="6468671" y="5112216"/>
            <a:ext cx="109267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1" dirty="0"/>
              <a:t>Realization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E3B93A1-CA83-48E5-8F17-E3D2D091EE01}"/>
              </a:ext>
            </a:extLst>
          </p:cNvPr>
          <p:cNvSpPr txBox="1"/>
          <p:nvPr/>
        </p:nvSpPr>
        <p:spPr>
          <a:xfrm>
            <a:off x="6394330" y="2052818"/>
            <a:ext cx="324197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1" dirty="0"/>
              <a:t>A transport slice for a service vertical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00F549A6-3028-4A8B-AED8-7D8850E20C51}"/>
              </a:ext>
            </a:extLst>
          </p:cNvPr>
          <p:cNvSpPr/>
          <p:nvPr/>
        </p:nvSpPr>
        <p:spPr>
          <a:xfrm>
            <a:off x="1009695" y="6037260"/>
            <a:ext cx="905138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Structure: </a:t>
            </a:r>
            <a:r>
              <a:rPr lang="en-US" dirty="0">
                <a:solidFill>
                  <a:srgbClr val="FF0000"/>
                </a:solidFill>
              </a:rPr>
              <a:t>(a) Stakeholders  (b)  TSC Interfaces</a:t>
            </a:r>
            <a:r>
              <a:rPr lang="en-US" dirty="0"/>
              <a:t> </a:t>
            </a:r>
            <a:r>
              <a:rPr lang="en-US" dirty="0">
                <a:solidFill>
                  <a:srgbClr val="FF0000"/>
                </a:solidFill>
              </a:rPr>
              <a:t>(c)Transport slice Realization</a:t>
            </a:r>
          </a:p>
        </p:txBody>
      </p:sp>
    </p:spTree>
    <p:extLst>
      <p:ext uri="{BB962C8B-B14F-4D97-AF65-F5344CB8AC3E}">
        <p14:creationId xmlns:p14="http://schemas.microsoft.com/office/powerpoint/2010/main" val="282853658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1225</TotalTime>
  <Words>1022</Words>
  <Application>Microsoft Office PowerPoint</Application>
  <PresentationFormat>Widescreen</PresentationFormat>
  <Paragraphs>120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Courier New</vt:lpstr>
      <vt:lpstr>Office Theme</vt:lpstr>
      <vt:lpstr>   IETF Definition of Transport Slice</vt:lpstr>
      <vt:lpstr>Scope</vt:lpstr>
      <vt:lpstr>Definition</vt:lpstr>
      <vt:lpstr>Characteristics: 1. Service Level Objectives</vt:lpstr>
      <vt:lpstr>Characteristics: 1. Service Level Objectives Contd.</vt:lpstr>
      <vt:lpstr>Characteristics: Service Level Objectives –Contd. Isolation, SLO violations</vt:lpstr>
      <vt:lpstr>Characteristics: End points</vt:lpstr>
      <vt:lpstr>Characteristics: Horizontal and Vertical Slices</vt:lpstr>
      <vt:lpstr>Structure of Transport Slices</vt:lpstr>
      <vt:lpstr>Role of Transport slice in E2E Slices</vt:lpstr>
      <vt:lpstr>Summary + Next Steps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IETF Definition of Transport Slice</dc:title>
  <dc:creator>Kiran Makhijani</dc:creator>
  <cp:lastModifiedBy>Kiran Makhijani</cp:lastModifiedBy>
  <cp:revision>37</cp:revision>
  <dcterms:created xsi:type="dcterms:W3CDTF">2020-04-19T21:34:38Z</dcterms:created>
  <dcterms:modified xsi:type="dcterms:W3CDTF">2020-04-22T18:44:29Z</dcterms:modified>
</cp:coreProperties>
</file>