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3A3B6-B4D0-435F-8128-A546B6709B0C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4335-639C-4757-A748-181EAADEA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26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504335-639C-4757-A748-181EAADEA18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86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504335-639C-4757-A748-181EAADEA18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56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4969" y="483234"/>
            <a:ext cx="7954060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8319" y="1443050"/>
            <a:ext cx="8087360" cy="4284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7485" y="6290109"/>
            <a:ext cx="2131060" cy="438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algn="ctr">
              <a:lnSpc>
                <a:spcPts val="1655"/>
              </a:lnSpc>
            </a:pPr>
            <a:r>
              <a:rPr dirty="0"/>
              <a:t>TEAS IETF106</a:t>
            </a:r>
            <a:r>
              <a:rPr spc="-110" dirty="0"/>
              <a:t> </a:t>
            </a:r>
            <a:r>
              <a:rPr dirty="0"/>
              <a:t>Singapore,</a:t>
            </a:r>
          </a:p>
          <a:p>
            <a:pPr algn="ctr">
              <a:lnSpc>
                <a:spcPct val="100000"/>
              </a:lnSpc>
            </a:pPr>
            <a:r>
              <a:rPr spc="-5" dirty="0"/>
              <a:t>November</a:t>
            </a:r>
            <a:r>
              <a:rPr spc="-20" dirty="0"/>
              <a:t> </a:t>
            </a:r>
            <a:r>
              <a:rPr dirty="0"/>
              <a:t>16~22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58200" y="6290109"/>
            <a:ext cx="175895" cy="22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daniele.ceccarelli@ericsson.com" TargetMode="External"/><Relationship Id="rId3" Type="http://schemas.openxmlformats.org/officeDocument/2006/relationships/hyperlink" Target="mailto:Italo.busi@huawei.com" TargetMode="External"/><Relationship Id="rId7" Type="http://schemas.openxmlformats.org/officeDocument/2006/relationships/hyperlink" Target="mailto:younglee.tx@gmail.com" TargetMode="External"/><Relationship Id="rId2" Type="http://schemas.openxmlformats.org/officeDocument/2006/relationships/hyperlink" Target="mailto:fabio.peruzzini@telecomitalia.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ergio.belotti@nokia.com" TargetMode="External"/><Relationship Id="rId5" Type="http://schemas.openxmlformats.org/officeDocument/2006/relationships/hyperlink" Target="mailto:michael.Scharf@hs-esslingen.de" TargetMode="External"/><Relationship Id="rId10" Type="http://schemas.openxmlformats.org/officeDocument/2006/relationships/hyperlink" Target="mailto:daniel@olddog.co.uk" TargetMode="External"/><Relationship Id="rId4" Type="http://schemas.openxmlformats.org/officeDocument/2006/relationships/hyperlink" Target="mailto:jeff.bouquier@vodafone.com" TargetMode="External"/><Relationship Id="rId9" Type="http://schemas.openxmlformats.org/officeDocument/2006/relationships/hyperlink" Target="mailto:jefftant.ietf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lee-teas-actn-poi-applicability-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ols.ietf.org/html/draft-peru-teas-actn-poi-applicability-0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FabioPeruzzini/actn-po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6105" y="654253"/>
            <a:ext cx="6404610" cy="1854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95"/>
              </a:spcBef>
            </a:pPr>
            <a:r>
              <a:rPr sz="4000" spc="-5" dirty="0"/>
              <a:t>Applicability of</a:t>
            </a:r>
            <a:r>
              <a:rPr sz="4000" spc="10" dirty="0"/>
              <a:t> </a:t>
            </a:r>
            <a:r>
              <a:rPr sz="4000" spc="-10" dirty="0"/>
              <a:t>ACTN</a:t>
            </a:r>
            <a:endParaRPr sz="4000" dirty="0"/>
          </a:p>
          <a:p>
            <a:pPr marL="12065" marR="5080" algn="ctr">
              <a:lnSpc>
                <a:spcPct val="100000"/>
              </a:lnSpc>
              <a:spcBef>
                <a:spcPts val="5"/>
              </a:spcBef>
            </a:pPr>
            <a:r>
              <a:rPr sz="4000" spc="-5" dirty="0"/>
              <a:t>to Packet Optical Integration  (POI)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1494789" y="2487879"/>
            <a:ext cx="622871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u="heavy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</a:rPr>
              <a:t>draft-peru-teas-actn-poi-applicability-0</a:t>
            </a:r>
            <a:r>
              <a:rPr lang="en-GB" sz="2800" u="heavy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</a:rPr>
              <a:t>3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1532000" y="3296066"/>
            <a:ext cx="6228715" cy="2628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9475" marR="873125" algn="ctr">
              <a:lnSpc>
                <a:spcPct val="120000"/>
              </a:lnSpc>
              <a:spcBef>
                <a:spcPts val="100"/>
              </a:spcBef>
            </a:pPr>
            <a:r>
              <a:rPr lang="it-IT" sz="1400" spc="-5" dirty="0">
                <a:latin typeface="Arial"/>
                <a:cs typeface="Arial"/>
              </a:rPr>
              <a:t>Fabio Peruzzini -</a:t>
            </a:r>
            <a:r>
              <a:rPr lang="it-IT" sz="1400" spc="20" dirty="0">
                <a:latin typeface="Arial"/>
                <a:cs typeface="Arial"/>
              </a:rPr>
              <a:t> </a:t>
            </a:r>
            <a:r>
              <a:rPr lang="it-IT" sz="1400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2"/>
              </a:rPr>
              <a:t>fabio.peruzzini@telecomitalia.it</a:t>
            </a:r>
            <a:endParaRPr lang="it-IT" sz="1400" dirty="0">
              <a:latin typeface="Arial"/>
              <a:cs typeface="Arial"/>
            </a:endParaRPr>
          </a:p>
          <a:p>
            <a:pPr marL="879475" marR="873125" algn="ctr">
              <a:lnSpc>
                <a:spcPct val="12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Italo Busi -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3"/>
              </a:rPr>
              <a:t>Italo.busi@huawei.com</a:t>
            </a:r>
            <a:endParaRPr sz="14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84"/>
              </a:spcBef>
            </a:pPr>
            <a:r>
              <a:rPr sz="1400" spc="-5" dirty="0">
                <a:latin typeface="Arial"/>
                <a:cs typeface="Arial"/>
              </a:rPr>
              <a:t>Jean-Francois Bouquier -</a:t>
            </a:r>
            <a:r>
              <a:rPr sz="1400" spc="80" dirty="0">
                <a:latin typeface="Arial"/>
                <a:cs typeface="Arial"/>
              </a:rPr>
              <a:t> </a:t>
            </a:r>
            <a:r>
              <a:rPr sz="1400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4"/>
              </a:rPr>
              <a:t>jeff.bouquier@vodafone.com</a:t>
            </a:r>
            <a:endParaRPr sz="1400" dirty="0"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sz="1400" spc="-5" dirty="0">
                <a:latin typeface="Arial"/>
                <a:cs typeface="Arial"/>
              </a:rPr>
              <a:t>Michael Scharf - </a:t>
            </a:r>
            <a:r>
              <a:rPr sz="1400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5"/>
              </a:rPr>
              <a:t>michael.Scharf@hs-esslingen.de </a:t>
            </a:r>
            <a:r>
              <a:rPr sz="1400" spc="-5" dirty="0">
                <a:solidFill>
                  <a:srgbClr val="009999"/>
                </a:solidFill>
                <a:latin typeface="Arial"/>
                <a:cs typeface="Arial"/>
              </a:rPr>
              <a:t> </a:t>
            </a:r>
            <a:endParaRPr lang="en-GB" sz="1400" spc="-5" dirty="0">
              <a:solidFill>
                <a:srgbClr val="009999"/>
              </a:solidFill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sz="1400" spc="-5" dirty="0">
                <a:latin typeface="Arial"/>
                <a:cs typeface="Arial"/>
              </a:rPr>
              <a:t>Sergio Belotti -</a:t>
            </a:r>
            <a:r>
              <a:rPr sz="1400" spc="15" dirty="0">
                <a:latin typeface="Arial"/>
                <a:cs typeface="Arial"/>
              </a:rPr>
              <a:t> </a:t>
            </a:r>
            <a:r>
              <a:rPr sz="1400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6"/>
              </a:rPr>
              <a:t>sergio.belotti@nokia.com</a:t>
            </a:r>
            <a:endParaRPr lang="en-GB" sz="1400" u="heavy" spc="-5" dirty="0">
              <a:solidFill>
                <a:srgbClr val="009999"/>
              </a:solidFill>
              <a:uFill>
                <a:solidFill>
                  <a:srgbClr val="009999"/>
                </a:solidFill>
              </a:uFill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lang="en-GB" sz="1400" dirty="0">
                <a:latin typeface="Arial"/>
                <a:cs typeface="Arial"/>
              </a:rPr>
              <a:t>Young Lee - </a:t>
            </a:r>
            <a:r>
              <a:rPr lang="en-GB" sz="1400" dirty="0">
                <a:latin typeface="Arial"/>
                <a:cs typeface="Arial"/>
                <a:hlinkClick r:id="rId7"/>
              </a:rPr>
              <a:t>younglee.tx@gmail.com</a:t>
            </a:r>
            <a:endParaRPr lang="en-GB" sz="1400" dirty="0"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lang="en-GB" sz="1400" dirty="0">
                <a:latin typeface="Arial"/>
                <a:cs typeface="Arial"/>
              </a:rPr>
              <a:t>   Daniele Ceccarelli - </a:t>
            </a:r>
            <a:r>
              <a:rPr lang="en-GB" sz="1400" dirty="0">
                <a:latin typeface="Arial"/>
                <a:cs typeface="Arial"/>
                <a:hlinkClick r:id="rId8"/>
              </a:rPr>
              <a:t>daniele.ceccarelli@ericsson.com</a:t>
            </a:r>
            <a:endParaRPr lang="en-GB" sz="1400" dirty="0"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lang="en-GB" sz="1400" dirty="0">
                <a:latin typeface="Arial"/>
                <a:cs typeface="Arial"/>
              </a:rPr>
              <a:t>Jeff Tantsura - </a:t>
            </a:r>
            <a:r>
              <a:rPr lang="en-GB" sz="1400" dirty="0">
                <a:latin typeface="Arial"/>
                <a:cs typeface="Arial"/>
                <a:hlinkClick r:id="rId9"/>
              </a:rPr>
              <a:t>jefftant.ietf@gmail.com</a:t>
            </a:r>
            <a:endParaRPr lang="en-GB" sz="1400" dirty="0"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r>
              <a:rPr lang="en-GB" sz="1400" b="1" spc="-5" dirty="0">
                <a:latin typeface="Arial"/>
                <a:cs typeface="Arial"/>
              </a:rPr>
              <a:t>Daniel King - </a:t>
            </a:r>
            <a:r>
              <a:rPr lang="en-GB" sz="1400" b="1" u="heavy" spc="-5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10"/>
              </a:rPr>
              <a:t>daniel@olddog.co.uk</a:t>
            </a:r>
            <a:endParaRPr lang="en-GB" sz="1400" b="1" u="heavy" spc="-5" dirty="0">
              <a:solidFill>
                <a:srgbClr val="009999"/>
              </a:solidFill>
              <a:uFill>
                <a:solidFill>
                  <a:srgbClr val="009999"/>
                </a:solidFill>
              </a:uFill>
              <a:latin typeface="Arial"/>
              <a:cs typeface="Arial"/>
            </a:endParaRPr>
          </a:p>
          <a:p>
            <a:pPr marL="201295" marR="193675" algn="ctr">
              <a:lnSpc>
                <a:spcPct val="120000"/>
              </a:lnSpc>
            </a:pP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398" y="292734"/>
            <a:ext cx="69850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 Motivation for this</a:t>
            </a:r>
            <a:r>
              <a:rPr spc="-90" dirty="0"/>
              <a:t> </a:t>
            </a:r>
            <a:r>
              <a:rPr dirty="0"/>
              <a:t>Work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6140" y="1243330"/>
            <a:ext cx="8329295" cy="49019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4965" marR="380365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Definition of key use cases for Packet Optical Integration (POI),  described both from the point of </a:t>
            </a:r>
            <a:r>
              <a:rPr spc="-5" dirty="0">
                <a:latin typeface="Arial"/>
                <a:cs typeface="Arial"/>
              </a:rPr>
              <a:t>view </a:t>
            </a:r>
            <a:r>
              <a:rPr dirty="0">
                <a:latin typeface="Arial"/>
                <a:cs typeface="Arial"/>
              </a:rPr>
              <a:t>of the optical and packet</a:t>
            </a:r>
            <a:r>
              <a:rPr spc="-21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layer</a:t>
            </a:r>
          </a:p>
          <a:p>
            <a:pPr marL="355600" indent="-342900">
              <a:lnSpc>
                <a:spcPct val="100000"/>
              </a:lnSpc>
              <a:spcBef>
                <a:spcPts val="4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Document the process and required coordination interactions</a:t>
            </a:r>
            <a:r>
              <a:rPr spc="-18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between</a:t>
            </a:r>
          </a:p>
          <a:p>
            <a:pPr marL="354965">
              <a:lnSpc>
                <a:spcPct val="100000"/>
              </a:lnSpc>
              <a:spcBef>
                <a:spcPts val="5"/>
              </a:spcBef>
            </a:pPr>
            <a:r>
              <a:rPr dirty="0">
                <a:latin typeface="Arial"/>
                <a:cs typeface="Arial"/>
              </a:rPr>
              <a:t>IP and Optical network</a:t>
            </a:r>
            <a:r>
              <a:rPr spc="-8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components</a:t>
            </a:r>
          </a:p>
          <a:p>
            <a:pPr marL="354965" marR="153035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Identification of the </a:t>
            </a:r>
            <a:r>
              <a:rPr spc="-5" dirty="0">
                <a:latin typeface="Arial"/>
                <a:cs typeface="Arial"/>
              </a:rPr>
              <a:t>IETF </a:t>
            </a:r>
            <a:r>
              <a:rPr dirty="0">
                <a:latin typeface="Arial"/>
                <a:cs typeface="Arial"/>
              </a:rPr>
              <a:t>protocols and data models that may be</a:t>
            </a:r>
            <a:r>
              <a:rPr spc="-20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used  for ACTN-based infrastructure to control of POI networks,</a:t>
            </a:r>
            <a:r>
              <a:rPr spc="-22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specially:</a:t>
            </a:r>
          </a:p>
          <a:p>
            <a:pPr marL="812800" lvl="1" indent="-344170">
              <a:lnSpc>
                <a:spcPct val="100000"/>
              </a:lnSpc>
              <a:spcBef>
                <a:spcPts val="440"/>
              </a:spcBef>
              <a:buChar char="•"/>
              <a:tabLst>
                <a:tab pos="812800" algn="l"/>
                <a:tab pos="813435" algn="l"/>
              </a:tabLst>
            </a:pPr>
            <a:r>
              <a:rPr sz="1600" dirty="0">
                <a:latin typeface="Arial"/>
                <a:cs typeface="Arial"/>
              </a:rPr>
              <a:t>the </a:t>
            </a:r>
            <a:r>
              <a:rPr sz="1600" spc="-5" dirty="0">
                <a:latin typeface="Arial"/>
                <a:cs typeface="Arial"/>
              </a:rPr>
              <a:t>MDSC (Multi-Domain </a:t>
            </a:r>
            <a:r>
              <a:rPr sz="1600" dirty="0">
                <a:latin typeface="Arial"/>
                <a:cs typeface="Arial"/>
              </a:rPr>
              <a:t>Service </a:t>
            </a:r>
            <a:r>
              <a:rPr sz="1600" spc="-5" dirty="0">
                <a:latin typeface="Arial"/>
                <a:cs typeface="Arial"/>
              </a:rPr>
              <a:t>Coordinator)</a:t>
            </a:r>
            <a:r>
              <a:rPr sz="1600" spc="6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and</a:t>
            </a:r>
            <a:endParaRPr lang="en-GB" sz="1600" dirty="0">
              <a:latin typeface="Arial"/>
              <a:cs typeface="Arial"/>
            </a:endParaRPr>
          </a:p>
          <a:p>
            <a:pPr marL="812800" lvl="1" indent="-344170">
              <a:lnSpc>
                <a:spcPct val="100000"/>
              </a:lnSpc>
              <a:spcBef>
                <a:spcPts val="440"/>
              </a:spcBef>
              <a:buChar char="•"/>
              <a:tabLst>
                <a:tab pos="812800" algn="l"/>
                <a:tab pos="813435" algn="l"/>
              </a:tabLst>
            </a:pPr>
            <a:r>
              <a:rPr sz="1600" spc="-10" dirty="0">
                <a:latin typeface="Arial"/>
                <a:cs typeface="Arial"/>
              </a:rPr>
              <a:t>underlying </a:t>
            </a:r>
            <a:r>
              <a:rPr sz="1600" spc="-5" dirty="0">
                <a:latin typeface="Arial"/>
                <a:cs typeface="Arial"/>
              </a:rPr>
              <a:t>Packet and Optical Domain Controllers </a:t>
            </a:r>
            <a:r>
              <a:rPr sz="1600" dirty="0">
                <a:latin typeface="Arial"/>
                <a:cs typeface="Arial"/>
              </a:rPr>
              <a:t>(P-PNC </a:t>
            </a:r>
            <a:r>
              <a:rPr sz="1600" spc="-5" dirty="0">
                <a:latin typeface="Arial"/>
                <a:cs typeface="Arial"/>
              </a:rPr>
              <a:t>and </a:t>
            </a:r>
            <a:r>
              <a:rPr sz="1600" dirty="0">
                <a:latin typeface="Arial"/>
                <a:cs typeface="Arial"/>
              </a:rPr>
              <a:t>O-</a:t>
            </a:r>
            <a:r>
              <a:rPr sz="1600" spc="-5" dirty="0">
                <a:latin typeface="Arial"/>
                <a:cs typeface="Arial"/>
              </a:rPr>
              <a:t>PNC)</a:t>
            </a:r>
            <a:endParaRPr sz="1600" dirty="0">
              <a:latin typeface="Arial"/>
              <a:cs typeface="Arial"/>
            </a:endParaRPr>
          </a:p>
          <a:p>
            <a:pPr marL="354965" marR="5080" indent="-342900" algn="just">
              <a:lnSpc>
                <a:spcPct val="100000"/>
              </a:lnSpc>
              <a:buChar char="•"/>
              <a:tabLst>
                <a:tab pos="355600" algn="l"/>
              </a:tabLst>
            </a:pPr>
            <a:r>
              <a:rPr dirty="0">
                <a:latin typeface="Arial"/>
                <a:cs typeface="Arial"/>
              </a:rPr>
              <a:t>This will help us understand the current level of standardization and</a:t>
            </a:r>
            <a:r>
              <a:rPr lang="en-GB" dirty="0">
                <a:latin typeface="Arial"/>
                <a:cs typeface="Arial"/>
              </a:rPr>
              <a:t>, highlight gaps, if any:</a:t>
            </a:r>
          </a:p>
          <a:p>
            <a:pPr marL="763905" indent="-287020">
              <a:lnSpc>
                <a:spcPct val="100000"/>
              </a:lnSpc>
              <a:spcBef>
                <a:spcPts val="400"/>
              </a:spcBef>
              <a:buChar char="–"/>
              <a:tabLst>
                <a:tab pos="763905" algn="l"/>
                <a:tab pos="764540" algn="l"/>
              </a:tabLst>
            </a:pPr>
            <a:r>
              <a:rPr lang="en-GB" sz="1600" spc="-5" dirty="0">
                <a:latin typeface="Arial"/>
                <a:cs typeface="Arial"/>
              </a:rPr>
              <a:t>Are the existing models suitable?</a:t>
            </a:r>
          </a:p>
          <a:p>
            <a:pPr marL="1221105" lvl="1" indent="-287020">
              <a:spcBef>
                <a:spcPts val="380"/>
              </a:spcBef>
              <a:buChar char="–"/>
              <a:tabLst>
                <a:tab pos="763905" algn="l"/>
                <a:tab pos="764540" algn="l"/>
              </a:tabLst>
            </a:pPr>
            <a:r>
              <a:rPr lang="en-GB" sz="1600" spc="-5" dirty="0">
                <a:latin typeface="Arial"/>
                <a:cs typeface="Arial"/>
              </a:rPr>
              <a:t>If not, what is missing?</a:t>
            </a:r>
          </a:p>
          <a:p>
            <a:pPr marL="763905" indent="-287020">
              <a:lnSpc>
                <a:spcPct val="100000"/>
              </a:lnSpc>
              <a:spcBef>
                <a:spcPts val="385"/>
              </a:spcBef>
              <a:buChar char="–"/>
              <a:tabLst>
                <a:tab pos="763905" algn="l"/>
                <a:tab pos="764540" algn="l"/>
              </a:tabLst>
            </a:pPr>
            <a:r>
              <a:rPr lang="en-GB" sz="1600" spc="-5" dirty="0">
                <a:latin typeface="Arial"/>
                <a:cs typeface="Arial"/>
              </a:rPr>
              <a:t>Any operational issues that need addressing?</a:t>
            </a:r>
          </a:p>
          <a:p>
            <a:pPr marL="1221105" lvl="1" indent="-287020">
              <a:spcBef>
                <a:spcPts val="385"/>
              </a:spcBef>
              <a:buChar char="–"/>
              <a:tabLst>
                <a:tab pos="763905" algn="l"/>
                <a:tab pos="764540" algn="l"/>
              </a:tabLst>
            </a:pPr>
            <a:r>
              <a:rPr lang="en-GB" sz="1600" spc="-5" dirty="0">
                <a:latin typeface="Arial"/>
                <a:cs typeface="Arial"/>
              </a:rPr>
              <a:t>Operational </a:t>
            </a:r>
          </a:p>
          <a:p>
            <a:pPr marL="1221105" lvl="1" indent="-287020">
              <a:spcBef>
                <a:spcPts val="385"/>
              </a:spcBef>
              <a:buChar char="–"/>
              <a:tabLst>
                <a:tab pos="763905" algn="l"/>
                <a:tab pos="764540" algn="l"/>
              </a:tabLst>
            </a:pPr>
            <a:r>
              <a:rPr lang="en-GB" sz="1600" spc="-5" dirty="0">
                <a:latin typeface="Arial"/>
                <a:cs typeface="Arial"/>
              </a:rPr>
              <a:t>Security</a:t>
            </a:r>
          </a:p>
          <a:p>
            <a:pPr marL="354965" marR="5080" indent="-342900" algn="just">
              <a:lnSpc>
                <a:spcPct val="100000"/>
              </a:lnSpc>
              <a:buChar char="•"/>
              <a:tabLst>
                <a:tab pos="355600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9AC437AB-4B62-4992-90FF-EB501633F93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5089" y="483234"/>
            <a:ext cx="54336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Use Cases</a:t>
            </a:r>
            <a:r>
              <a:rPr spc="-70" dirty="0"/>
              <a:t> </a:t>
            </a:r>
            <a:r>
              <a:rPr dirty="0"/>
              <a:t>Described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218502"/>
              </p:ext>
            </p:extLst>
          </p:nvPr>
        </p:nvGraphicFramePr>
        <p:xfrm>
          <a:off x="1087182" y="1371600"/>
          <a:ext cx="7118350" cy="30322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6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71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0023">
                <a:tc gridSpan="2">
                  <a:txBody>
                    <a:bodyPr/>
                    <a:lstStyle/>
                    <a:p>
                      <a:pPr marL="2045970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Multi-Layer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Topology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Coordination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1.1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5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Discovery of existing Och, ODU, IP links, IP tunnels and IP</a:t>
                      </a:r>
                      <a:r>
                        <a:rPr sz="12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services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1.2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5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Provisioning of an IP Link/LAG over the</a:t>
                      </a:r>
                      <a:r>
                        <a:rPr sz="12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DWDM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1.3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5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Provisioning of an IP link/LAG over DWDM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with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path</a:t>
                      </a:r>
                      <a:r>
                        <a:rPr sz="1200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constraints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1.4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0960">
                        <a:lnSpc>
                          <a:spcPts val="1920"/>
                        </a:lnSpc>
                        <a:spcBef>
                          <a:spcPts val="30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Provisioning of an additional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link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member to an existing LAG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with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or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without  path</a:t>
                      </a:r>
                      <a:r>
                        <a:rPr sz="12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constraint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38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753">
                <a:tc gridSpan="2">
                  <a:txBody>
                    <a:bodyPr/>
                    <a:lstStyle/>
                    <a:p>
                      <a:pPr marL="2037080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Multi-Layer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Recovery</a:t>
                      </a:r>
                      <a:r>
                        <a:rPr sz="1400" b="1" spc="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Coordination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2.1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9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Ensuring network resiliency during maintenance</a:t>
                      </a:r>
                      <a:r>
                        <a:rPr sz="1200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events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2.2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9"/>
                        </a:lnSpc>
                      </a:pPr>
                      <a:r>
                        <a:rPr sz="1200" spc="-10" dirty="0">
                          <a:latin typeface="Arial"/>
                          <a:cs typeface="Arial"/>
                        </a:rPr>
                        <a:t>Router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port</a:t>
                      </a:r>
                      <a:r>
                        <a:rPr sz="12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failure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object 5">
            <a:extLst>
              <a:ext uri="{FF2B5EF4-FFF2-40B4-BE49-F238E27FC236}">
                <a16:creationId xmlns:a16="http://schemas.microsoft.com/office/drawing/2014/main" id="{74E796A0-A291-4EA3-A71D-F12931542E4C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F7A1DC0-84FB-4AFF-8008-E720CA4C9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215382"/>
              </p:ext>
            </p:extLst>
          </p:nvPr>
        </p:nvGraphicFramePr>
        <p:xfrm>
          <a:off x="1087182" y="4403855"/>
          <a:ext cx="7118350" cy="7835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6812">
                  <a:extLst>
                    <a:ext uri="{9D8B030D-6E8A-4147-A177-3AD203B41FA5}">
                      <a16:colId xmlns:a16="http://schemas.microsoft.com/office/drawing/2014/main" val="1504276857"/>
                    </a:ext>
                  </a:extLst>
                </a:gridCol>
                <a:gridCol w="6371538">
                  <a:extLst>
                    <a:ext uri="{9D8B030D-6E8A-4147-A177-3AD203B41FA5}">
                      <a16:colId xmlns:a16="http://schemas.microsoft.com/office/drawing/2014/main" val="634149258"/>
                    </a:ext>
                  </a:extLst>
                </a:gridCol>
              </a:tblGrid>
              <a:tr h="412753">
                <a:tc gridSpan="2">
                  <a:txBody>
                    <a:bodyPr/>
                    <a:lstStyle/>
                    <a:p>
                      <a:pPr marL="2037080" algn="l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lang="en-GB" sz="1400" b="1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Service Coordination Across a Multi-Layer Network</a:t>
                      </a:r>
                      <a:endParaRPr sz="1400" b="1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F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579978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GB" sz="1200" spc="-5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889"/>
                        </a:lnSpc>
                      </a:pPr>
                      <a:r>
                        <a:rPr lang="en-GB" sz="1200" spc="-5" dirty="0">
                          <a:latin typeface="Arial"/>
                          <a:cs typeface="Arial"/>
                        </a:rPr>
                        <a:t>Based on an L2 / L3 / VN Service Request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F8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581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0630" y="483234"/>
            <a:ext cx="708215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Current Reference</a:t>
            </a:r>
            <a:r>
              <a:rPr spc="-60" dirty="0"/>
              <a:t> </a:t>
            </a:r>
            <a:r>
              <a:rPr dirty="0"/>
              <a:t>Topology</a:t>
            </a:r>
          </a:p>
        </p:txBody>
      </p:sp>
      <p:sp>
        <p:nvSpPr>
          <p:cNvPr id="3" name="object 3"/>
          <p:cNvSpPr/>
          <p:nvPr/>
        </p:nvSpPr>
        <p:spPr>
          <a:xfrm>
            <a:off x="2683743" y="1525509"/>
            <a:ext cx="4050833" cy="6843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00527" y="1533144"/>
            <a:ext cx="3967479" cy="609600"/>
          </a:xfrm>
          <a:custGeom>
            <a:avLst/>
            <a:gdLst/>
            <a:ahLst/>
            <a:cxnLst/>
            <a:rect l="l" t="t" r="r" b="b"/>
            <a:pathLst>
              <a:path w="3967479" h="609600">
                <a:moveTo>
                  <a:pt x="0" y="609600"/>
                </a:moveTo>
                <a:lnTo>
                  <a:pt x="3966972" y="609600"/>
                </a:lnTo>
                <a:lnTo>
                  <a:pt x="3966972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CE8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3087" y="2819312"/>
            <a:ext cx="1661193" cy="5274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79219" y="2796514"/>
            <a:ext cx="1408176" cy="6050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29867" y="2827020"/>
            <a:ext cx="1577340" cy="452755"/>
          </a:xfrm>
          <a:prstGeom prst="rect">
            <a:avLst/>
          </a:prstGeom>
          <a:solidFill>
            <a:srgbClr val="00AF50"/>
          </a:solidFill>
        </p:spPr>
        <p:txBody>
          <a:bodyPr vert="horz" wrap="square" lIns="0" tIns="39370" rIns="0" bIns="0" rtlCol="0">
            <a:spAutoFit/>
          </a:bodyPr>
          <a:lstStyle/>
          <a:p>
            <a:pPr marL="628650" marR="259079" indent="-361315">
              <a:lnSpc>
                <a:spcPct val="100000"/>
              </a:lnSpc>
              <a:spcBef>
                <a:spcPts val="310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Optical</a:t>
            </a:r>
            <a:r>
              <a:rPr sz="12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Domain 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PNC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31464" y="1638300"/>
            <a:ext cx="2867025" cy="416559"/>
          </a:xfrm>
          <a:prstGeom prst="rect">
            <a:avLst/>
          </a:prstGeom>
          <a:solidFill>
            <a:srgbClr val="FFFFFF"/>
          </a:solidFill>
          <a:ln w="12192">
            <a:solidFill>
              <a:srgbClr val="7E7E7E"/>
            </a:solidFill>
          </a:ln>
        </p:spPr>
        <p:txBody>
          <a:bodyPr vert="horz" wrap="square" lIns="0" tIns="1079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50"/>
              </a:spcBef>
            </a:pPr>
            <a:r>
              <a:rPr sz="1200" b="1" spc="-5" dirty="0">
                <a:latin typeface="Calibri"/>
                <a:cs typeface="Calibri"/>
              </a:rPr>
              <a:t>MDSC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17504" y="2802548"/>
            <a:ext cx="1743487" cy="5274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26307" y="2743187"/>
            <a:ext cx="1403604" cy="6888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34283" y="2810255"/>
            <a:ext cx="1659889" cy="452755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905" rIns="0" bIns="0" rtlCol="0">
            <a:spAutoFit/>
          </a:bodyPr>
          <a:lstStyle/>
          <a:p>
            <a:pPr marL="80645" algn="ctr">
              <a:lnSpc>
                <a:spcPct val="100000"/>
              </a:lnSpc>
              <a:spcBef>
                <a:spcPts val="15"/>
              </a:spcBef>
            </a:pP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Packet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Domain</a:t>
            </a:r>
            <a:endParaRPr sz="1400">
              <a:latin typeface="Calibri"/>
              <a:cs typeface="Calibri"/>
            </a:endParaRPr>
          </a:p>
          <a:p>
            <a:pPr marL="41910" algn="ctr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PNC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60603" y="2819312"/>
            <a:ext cx="1661193" cy="5274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088635" y="2759951"/>
            <a:ext cx="1443228" cy="688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977384" y="2827020"/>
            <a:ext cx="1577340" cy="452755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905" rIns="0" bIns="0" rtlCol="0">
            <a:spAutoFit/>
          </a:bodyPr>
          <a:lstStyle/>
          <a:p>
            <a:pPr marL="638175" marR="236220" indent="-393700">
              <a:lnSpc>
                <a:spcPct val="100000"/>
              </a:lnSpc>
              <a:spcBef>
                <a:spcPts val="15"/>
              </a:spcBef>
            </a:pP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Packet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Domain  PNC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761971" y="2819312"/>
            <a:ext cx="1661193" cy="5274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928104" y="2796514"/>
            <a:ext cx="1365503" cy="60505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778752" y="2827020"/>
            <a:ext cx="1577340" cy="452755"/>
          </a:xfrm>
          <a:prstGeom prst="rect">
            <a:avLst/>
          </a:prstGeom>
          <a:solidFill>
            <a:srgbClr val="00AF50"/>
          </a:solidFill>
        </p:spPr>
        <p:txBody>
          <a:bodyPr vert="horz" wrap="square" lIns="0" tIns="39370" rIns="0" bIns="0" rtlCol="0">
            <a:spAutoFit/>
          </a:bodyPr>
          <a:lstStyle/>
          <a:p>
            <a:pPr marL="628650" marR="259079" indent="-361950">
              <a:lnSpc>
                <a:spcPct val="100000"/>
              </a:lnSpc>
              <a:spcBef>
                <a:spcPts val="310"/>
              </a:spcBef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Optical</a:t>
            </a:r>
            <a:r>
              <a:rPr sz="12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Domain 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PNC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3949" y="4899152"/>
            <a:ext cx="4678837" cy="63931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2768" y="4917761"/>
            <a:ext cx="4640541" cy="6019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2768" y="4917757"/>
            <a:ext cx="4640580" cy="601980"/>
          </a:xfrm>
          <a:custGeom>
            <a:avLst/>
            <a:gdLst/>
            <a:ahLst/>
            <a:cxnLst/>
            <a:rect l="l" t="t" r="r" b="b"/>
            <a:pathLst>
              <a:path w="4640580" h="601979">
                <a:moveTo>
                  <a:pt x="1442346" y="568896"/>
                </a:moveTo>
                <a:lnTo>
                  <a:pt x="1362798" y="570055"/>
                </a:lnTo>
                <a:lnTo>
                  <a:pt x="1315208" y="571328"/>
                </a:lnTo>
                <a:lnTo>
                  <a:pt x="1263554" y="572905"/>
                </a:lnTo>
                <a:lnTo>
                  <a:pt x="1208697" y="574668"/>
                </a:lnTo>
                <a:lnTo>
                  <a:pt x="1151496" y="576500"/>
                </a:lnTo>
                <a:lnTo>
                  <a:pt x="1092812" y="578283"/>
                </a:lnTo>
                <a:lnTo>
                  <a:pt x="1033504" y="579899"/>
                </a:lnTo>
                <a:lnTo>
                  <a:pt x="974433" y="581229"/>
                </a:lnTo>
                <a:lnTo>
                  <a:pt x="916458" y="582157"/>
                </a:lnTo>
                <a:lnTo>
                  <a:pt x="860440" y="582563"/>
                </a:lnTo>
                <a:lnTo>
                  <a:pt x="807239" y="582331"/>
                </a:lnTo>
                <a:lnTo>
                  <a:pt x="757715" y="581342"/>
                </a:lnTo>
                <a:lnTo>
                  <a:pt x="701540" y="579414"/>
                </a:lnTo>
                <a:lnTo>
                  <a:pt x="645345" y="577019"/>
                </a:lnTo>
                <a:lnTo>
                  <a:pt x="589561" y="574151"/>
                </a:lnTo>
                <a:lnTo>
                  <a:pt x="534622" y="570802"/>
                </a:lnTo>
                <a:lnTo>
                  <a:pt x="480958" y="566966"/>
                </a:lnTo>
                <a:lnTo>
                  <a:pt x="429003" y="562637"/>
                </a:lnTo>
                <a:lnTo>
                  <a:pt x="379187" y="557806"/>
                </a:lnTo>
                <a:lnTo>
                  <a:pt x="331943" y="552467"/>
                </a:lnTo>
                <a:lnTo>
                  <a:pt x="287703" y="546614"/>
                </a:lnTo>
                <a:lnTo>
                  <a:pt x="246900" y="540239"/>
                </a:lnTo>
                <a:lnTo>
                  <a:pt x="139490" y="515183"/>
                </a:lnTo>
                <a:lnTo>
                  <a:pt x="82161" y="493482"/>
                </a:lnTo>
                <a:lnTo>
                  <a:pt x="39072" y="470050"/>
                </a:lnTo>
                <a:lnTo>
                  <a:pt x="0" y="425259"/>
                </a:lnTo>
                <a:lnTo>
                  <a:pt x="14905" y="399926"/>
                </a:lnTo>
                <a:lnTo>
                  <a:pt x="57624" y="375189"/>
                </a:lnTo>
                <a:lnTo>
                  <a:pt x="114895" y="353071"/>
                </a:lnTo>
                <a:lnTo>
                  <a:pt x="173451" y="335597"/>
                </a:lnTo>
                <a:lnTo>
                  <a:pt x="223335" y="325877"/>
                </a:lnTo>
                <a:lnTo>
                  <a:pt x="281105" y="319223"/>
                </a:lnTo>
                <a:lnTo>
                  <a:pt x="340408" y="314648"/>
                </a:lnTo>
                <a:lnTo>
                  <a:pt x="394889" y="311164"/>
                </a:lnTo>
                <a:lnTo>
                  <a:pt x="438195" y="307784"/>
                </a:lnTo>
                <a:lnTo>
                  <a:pt x="475708" y="304115"/>
                </a:lnTo>
                <a:lnTo>
                  <a:pt x="502097" y="301767"/>
                </a:lnTo>
                <a:lnTo>
                  <a:pt x="521640" y="299729"/>
                </a:lnTo>
                <a:lnTo>
                  <a:pt x="560863" y="289432"/>
                </a:lnTo>
                <a:lnTo>
                  <a:pt x="565995" y="278447"/>
                </a:lnTo>
                <a:lnTo>
                  <a:pt x="560933" y="270765"/>
                </a:lnTo>
                <a:lnTo>
                  <a:pt x="549454" y="262048"/>
                </a:lnTo>
                <a:lnTo>
                  <a:pt x="537117" y="252640"/>
                </a:lnTo>
                <a:lnTo>
                  <a:pt x="529483" y="242887"/>
                </a:lnTo>
                <a:lnTo>
                  <a:pt x="523709" y="232751"/>
                </a:lnTo>
                <a:lnTo>
                  <a:pt x="517505" y="222281"/>
                </a:lnTo>
                <a:lnTo>
                  <a:pt x="557230" y="190273"/>
                </a:lnTo>
                <a:lnTo>
                  <a:pt x="597385" y="179133"/>
                </a:lnTo>
                <a:lnTo>
                  <a:pt x="646953" y="168564"/>
                </a:lnTo>
                <a:lnTo>
                  <a:pt x="702939" y="159448"/>
                </a:lnTo>
                <a:lnTo>
                  <a:pt x="745225" y="154192"/>
                </a:lnTo>
                <a:lnTo>
                  <a:pt x="793215" y="149359"/>
                </a:lnTo>
                <a:lnTo>
                  <a:pt x="845010" y="144970"/>
                </a:lnTo>
                <a:lnTo>
                  <a:pt x="898706" y="141047"/>
                </a:lnTo>
                <a:lnTo>
                  <a:pt x="952402" y="137611"/>
                </a:lnTo>
                <a:lnTo>
                  <a:pt x="1004196" y="134683"/>
                </a:lnTo>
                <a:lnTo>
                  <a:pt x="1056307" y="132372"/>
                </a:lnTo>
                <a:lnTo>
                  <a:pt x="1110699" y="130755"/>
                </a:lnTo>
                <a:lnTo>
                  <a:pt x="1165091" y="129619"/>
                </a:lnTo>
                <a:lnTo>
                  <a:pt x="1217200" y="128747"/>
                </a:lnTo>
                <a:lnTo>
                  <a:pt x="1264743" y="127924"/>
                </a:lnTo>
                <a:lnTo>
                  <a:pt x="1305440" y="126936"/>
                </a:lnTo>
                <a:lnTo>
                  <a:pt x="1353014" y="125636"/>
                </a:lnTo>
                <a:lnTo>
                  <a:pt x="1413918" y="122703"/>
                </a:lnTo>
                <a:lnTo>
                  <a:pt x="1442507" y="113153"/>
                </a:lnTo>
                <a:lnTo>
                  <a:pt x="1442394" y="105187"/>
                </a:lnTo>
                <a:lnTo>
                  <a:pt x="1442257" y="96508"/>
                </a:lnTo>
                <a:lnTo>
                  <a:pt x="1451490" y="88328"/>
                </a:lnTo>
                <a:lnTo>
                  <a:pt x="1503433" y="71977"/>
                </a:lnTo>
                <a:lnTo>
                  <a:pt x="1579379" y="57340"/>
                </a:lnTo>
                <a:lnTo>
                  <a:pt x="1623575" y="52153"/>
                </a:lnTo>
                <a:lnTo>
                  <a:pt x="1672915" y="47942"/>
                </a:lnTo>
                <a:lnTo>
                  <a:pt x="1725683" y="44588"/>
                </a:lnTo>
                <a:lnTo>
                  <a:pt x="1780166" y="41973"/>
                </a:lnTo>
                <a:lnTo>
                  <a:pt x="1828151" y="40424"/>
                </a:lnTo>
                <a:lnTo>
                  <a:pt x="1881402" y="39484"/>
                </a:lnTo>
                <a:lnTo>
                  <a:pt x="1935312" y="39001"/>
                </a:lnTo>
                <a:lnTo>
                  <a:pt x="1985272" y="38823"/>
                </a:lnTo>
                <a:lnTo>
                  <a:pt x="2026673" y="38798"/>
                </a:lnTo>
                <a:lnTo>
                  <a:pt x="2064176" y="39401"/>
                </a:lnTo>
                <a:lnTo>
                  <a:pt x="2090570" y="40671"/>
                </a:lnTo>
                <a:lnTo>
                  <a:pt x="2110130" y="41798"/>
                </a:lnTo>
                <a:lnTo>
                  <a:pt x="2127130" y="41973"/>
                </a:lnTo>
                <a:lnTo>
                  <a:pt x="2137772" y="40846"/>
                </a:lnTo>
                <a:lnTo>
                  <a:pt x="2140735" y="38766"/>
                </a:lnTo>
                <a:lnTo>
                  <a:pt x="2143721" y="35972"/>
                </a:lnTo>
                <a:lnTo>
                  <a:pt x="2154435" y="32702"/>
                </a:lnTo>
                <a:lnTo>
                  <a:pt x="2201806" y="22907"/>
                </a:lnTo>
                <a:lnTo>
                  <a:pt x="2273180" y="12636"/>
                </a:lnTo>
                <a:lnTo>
                  <a:pt x="2315447" y="8858"/>
                </a:lnTo>
                <a:lnTo>
                  <a:pt x="2361572" y="5746"/>
                </a:lnTo>
                <a:lnTo>
                  <a:pt x="2413698" y="3349"/>
                </a:lnTo>
                <a:lnTo>
                  <a:pt x="2473967" y="1714"/>
                </a:lnTo>
                <a:lnTo>
                  <a:pt x="2521413" y="973"/>
                </a:lnTo>
                <a:lnTo>
                  <a:pt x="2575069" y="359"/>
                </a:lnTo>
                <a:lnTo>
                  <a:pt x="2632019" y="0"/>
                </a:lnTo>
                <a:lnTo>
                  <a:pt x="2689350" y="21"/>
                </a:lnTo>
                <a:lnTo>
                  <a:pt x="2744148" y="550"/>
                </a:lnTo>
                <a:lnTo>
                  <a:pt x="2793499" y="1714"/>
                </a:lnTo>
                <a:lnTo>
                  <a:pt x="2845288" y="4033"/>
                </a:lnTo>
                <a:lnTo>
                  <a:pt x="2892248" y="7064"/>
                </a:lnTo>
                <a:lnTo>
                  <a:pt x="2936136" y="10639"/>
                </a:lnTo>
                <a:lnTo>
                  <a:pt x="2978708" y="14585"/>
                </a:lnTo>
                <a:lnTo>
                  <a:pt x="3021718" y="18732"/>
                </a:lnTo>
                <a:lnTo>
                  <a:pt x="3079702" y="24268"/>
                </a:lnTo>
                <a:lnTo>
                  <a:pt x="3139828" y="30448"/>
                </a:lnTo>
                <a:lnTo>
                  <a:pt x="3195668" y="37341"/>
                </a:lnTo>
                <a:lnTo>
                  <a:pt x="3240793" y="45021"/>
                </a:lnTo>
                <a:lnTo>
                  <a:pt x="3298451" y="64611"/>
                </a:lnTo>
                <a:lnTo>
                  <a:pt x="3332106" y="83629"/>
                </a:lnTo>
                <a:lnTo>
                  <a:pt x="3338821" y="90568"/>
                </a:lnTo>
                <a:lnTo>
                  <a:pt x="3337821" y="96281"/>
                </a:lnTo>
                <a:lnTo>
                  <a:pt x="3338535" y="100685"/>
                </a:lnTo>
                <a:lnTo>
                  <a:pt x="3350394" y="103695"/>
                </a:lnTo>
                <a:lnTo>
                  <a:pt x="3376393" y="104582"/>
                </a:lnTo>
                <a:lnTo>
                  <a:pt x="3411418" y="103552"/>
                </a:lnTo>
                <a:lnTo>
                  <a:pt x="3452443" y="102213"/>
                </a:lnTo>
                <a:lnTo>
                  <a:pt x="3496444" y="102171"/>
                </a:lnTo>
                <a:lnTo>
                  <a:pt x="3543998" y="103562"/>
                </a:lnTo>
                <a:lnTo>
                  <a:pt x="3596266" y="105775"/>
                </a:lnTo>
                <a:lnTo>
                  <a:pt x="3651106" y="109297"/>
                </a:lnTo>
                <a:lnTo>
                  <a:pt x="3706375" y="114617"/>
                </a:lnTo>
                <a:lnTo>
                  <a:pt x="3752019" y="120559"/>
                </a:lnTo>
                <a:lnTo>
                  <a:pt x="3799857" y="127860"/>
                </a:lnTo>
                <a:lnTo>
                  <a:pt x="3847696" y="136051"/>
                </a:lnTo>
                <a:lnTo>
                  <a:pt x="3893339" y="144662"/>
                </a:lnTo>
                <a:lnTo>
                  <a:pt x="3934594" y="153225"/>
                </a:lnTo>
                <a:lnTo>
                  <a:pt x="3982739" y="164129"/>
                </a:lnTo>
                <a:lnTo>
                  <a:pt x="4028765" y="175783"/>
                </a:lnTo>
                <a:lnTo>
                  <a:pt x="4068789" y="187747"/>
                </a:lnTo>
                <a:lnTo>
                  <a:pt x="4119292" y="211782"/>
                </a:lnTo>
                <a:lnTo>
                  <a:pt x="4134294" y="237281"/>
                </a:lnTo>
                <a:lnTo>
                  <a:pt x="4126364" y="248983"/>
                </a:lnTo>
                <a:lnTo>
                  <a:pt x="4095829" y="260161"/>
                </a:lnTo>
                <a:lnTo>
                  <a:pt x="4046481" y="270970"/>
                </a:lnTo>
                <a:lnTo>
                  <a:pt x="4000563" y="280469"/>
                </a:lnTo>
                <a:lnTo>
                  <a:pt x="3980314" y="287718"/>
                </a:lnTo>
                <a:lnTo>
                  <a:pt x="3994937" y="291373"/>
                </a:lnTo>
                <a:lnTo>
                  <a:pt x="4032241" y="292385"/>
                </a:lnTo>
                <a:lnTo>
                  <a:pt x="4082380" y="292969"/>
                </a:lnTo>
                <a:lnTo>
                  <a:pt x="4135508" y="295338"/>
                </a:lnTo>
                <a:lnTo>
                  <a:pt x="4181358" y="298962"/>
                </a:lnTo>
                <a:lnTo>
                  <a:pt x="4233993" y="303208"/>
                </a:lnTo>
                <a:lnTo>
                  <a:pt x="4289255" y="307966"/>
                </a:lnTo>
                <a:lnTo>
                  <a:pt x="4342988" y="313126"/>
                </a:lnTo>
                <a:lnTo>
                  <a:pt x="4391032" y="318579"/>
                </a:lnTo>
                <a:lnTo>
                  <a:pt x="4446017" y="326058"/>
                </a:lnTo>
                <a:lnTo>
                  <a:pt x="4498871" y="334406"/>
                </a:lnTo>
                <a:lnTo>
                  <a:pt x="4545748" y="343350"/>
                </a:lnTo>
                <a:lnTo>
                  <a:pt x="4582802" y="352615"/>
                </a:lnTo>
                <a:lnTo>
                  <a:pt x="4630697" y="371109"/>
                </a:lnTo>
                <a:lnTo>
                  <a:pt x="4640541" y="381672"/>
                </a:lnTo>
                <a:lnTo>
                  <a:pt x="4637539" y="394271"/>
                </a:lnTo>
                <a:lnTo>
                  <a:pt x="4582754" y="429164"/>
                </a:lnTo>
                <a:lnTo>
                  <a:pt x="4541259" y="447456"/>
                </a:lnTo>
                <a:lnTo>
                  <a:pt x="4500633" y="462343"/>
                </a:lnTo>
                <a:lnTo>
                  <a:pt x="4462275" y="473201"/>
                </a:lnTo>
                <a:lnTo>
                  <a:pt x="4423036" y="481774"/>
                </a:lnTo>
                <a:lnTo>
                  <a:pt x="4383797" y="488346"/>
                </a:lnTo>
                <a:lnTo>
                  <a:pt x="4345439" y="493204"/>
                </a:lnTo>
                <a:lnTo>
                  <a:pt x="4307081" y="495663"/>
                </a:lnTo>
                <a:lnTo>
                  <a:pt x="4267842" y="495919"/>
                </a:lnTo>
                <a:lnTo>
                  <a:pt x="4228603" y="495579"/>
                </a:lnTo>
                <a:lnTo>
                  <a:pt x="4190245" y="496252"/>
                </a:lnTo>
                <a:lnTo>
                  <a:pt x="4118363" y="500078"/>
                </a:lnTo>
                <a:lnTo>
                  <a:pt x="4053339" y="505523"/>
                </a:lnTo>
                <a:lnTo>
                  <a:pt x="4003063" y="514175"/>
                </a:lnTo>
                <a:lnTo>
                  <a:pt x="3980098" y="519578"/>
                </a:lnTo>
                <a:lnTo>
                  <a:pt x="3952882" y="525589"/>
                </a:lnTo>
                <a:lnTo>
                  <a:pt x="3921882" y="532586"/>
                </a:lnTo>
                <a:lnTo>
                  <a:pt x="3889573" y="540321"/>
                </a:lnTo>
                <a:lnTo>
                  <a:pt x="3854691" y="548056"/>
                </a:lnTo>
                <a:lnTo>
                  <a:pt x="3815976" y="555053"/>
                </a:lnTo>
                <a:lnTo>
                  <a:pt x="3775064" y="561224"/>
                </a:lnTo>
                <a:lnTo>
                  <a:pt x="3732045" y="566800"/>
                </a:lnTo>
                <a:lnTo>
                  <a:pt x="3683049" y="571519"/>
                </a:lnTo>
                <a:lnTo>
                  <a:pt x="3624206" y="575119"/>
                </a:lnTo>
                <a:lnTo>
                  <a:pt x="3583213" y="576523"/>
                </a:lnTo>
                <a:lnTo>
                  <a:pt x="3536076" y="577487"/>
                </a:lnTo>
                <a:lnTo>
                  <a:pt x="3485030" y="578038"/>
                </a:lnTo>
                <a:lnTo>
                  <a:pt x="3432314" y="578203"/>
                </a:lnTo>
                <a:lnTo>
                  <a:pt x="3380164" y="578007"/>
                </a:lnTo>
                <a:lnTo>
                  <a:pt x="3330818" y="577478"/>
                </a:lnTo>
                <a:lnTo>
                  <a:pt x="3286513" y="576643"/>
                </a:lnTo>
                <a:lnTo>
                  <a:pt x="3230262" y="574605"/>
                </a:lnTo>
                <a:lnTo>
                  <a:pt x="3177303" y="571555"/>
                </a:lnTo>
                <a:lnTo>
                  <a:pt x="3128733" y="567974"/>
                </a:lnTo>
                <a:lnTo>
                  <a:pt x="3085650" y="564345"/>
                </a:lnTo>
                <a:lnTo>
                  <a:pt x="3017005" y="557486"/>
                </a:lnTo>
                <a:lnTo>
                  <a:pt x="2983624" y="550112"/>
                </a:lnTo>
                <a:lnTo>
                  <a:pt x="2966981" y="547306"/>
                </a:lnTo>
                <a:lnTo>
                  <a:pt x="2946552" y="545312"/>
                </a:lnTo>
                <a:lnTo>
                  <a:pt x="2926992" y="544020"/>
                </a:lnTo>
                <a:lnTo>
                  <a:pt x="2909170" y="543609"/>
                </a:lnTo>
                <a:lnTo>
                  <a:pt x="2893956" y="544258"/>
                </a:lnTo>
                <a:lnTo>
                  <a:pt x="2886312" y="545713"/>
                </a:lnTo>
                <a:lnTo>
                  <a:pt x="2884241" y="547893"/>
                </a:lnTo>
                <a:lnTo>
                  <a:pt x="2877883" y="550955"/>
                </a:lnTo>
                <a:lnTo>
                  <a:pt x="2822167" y="560403"/>
                </a:lnTo>
                <a:lnTo>
                  <a:pt x="2777513" y="566800"/>
                </a:lnTo>
                <a:lnTo>
                  <a:pt x="2722595" y="573484"/>
                </a:lnTo>
                <a:lnTo>
                  <a:pt x="2656593" y="579691"/>
                </a:lnTo>
                <a:lnTo>
                  <a:pt x="2617829" y="582749"/>
                </a:lnTo>
                <a:lnTo>
                  <a:pt x="2574200" y="586013"/>
                </a:lnTo>
                <a:lnTo>
                  <a:pt x="2526829" y="589331"/>
                </a:lnTo>
                <a:lnTo>
                  <a:pt x="2476840" y="592550"/>
                </a:lnTo>
                <a:lnTo>
                  <a:pt x="2425358" y="595519"/>
                </a:lnTo>
                <a:lnTo>
                  <a:pt x="2373504" y="598086"/>
                </a:lnTo>
                <a:lnTo>
                  <a:pt x="2322404" y="600100"/>
                </a:lnTo>
                <a:lnTo>
                  <a:pt x="2273180" y="601408"/>
                </a:lnTo>
                <a:lnTo>
                  <a:pt x="2217924" y="601983"/>
                </a:lnTo>
                <a:lnTo>
                  <a:pt x="2162200" y="601840"/>
                </a:lnTo>
                <a:lnTo>
                  <a:pt x="2106642" y="601118"/>
                </a:lnTo>
                <a:lnTo>
                  <a:pt x="2051886" y="599954"/>
                </a:lnTo>
                <a:lnTo>
                  <a:pt x="1998568" y="598485"/>
                </a:lnTo>
                <a:lnTo>
                  <a:pt x="1947322" y="596849"/>
                </a:lnTo>
                <a:lnTo>
                  <a:pt x="1898784" y="595185"/>
                </a:lnTo>
                <a:lnTo>
                  <a:pt x="1834841" y="592489"/>
                </a:lnTo>
                <a:lnTo>
                  <a:pt x="1774824" y="589219"/>
                </a:lnTo>
                <a:lnTo>
                  <a:pt x="1719397" y="585748"/>
                </a:lnTo>
                <a:lnTo>
                  <a:pt x="1669225" y="582448"/>
                </a:lnTo>
                <a:lnTo>
                  <a:pt x="1624972" y="579691"/>
                </a:lnTo>
                <a:lnTo>
                  <a:pt x="1593714" y="577105"/>
                </a:lnTo>
                <a:lnTo>
                  <a:pt x="1573178" y="574245"/>
                </a:lnTo>
                <a:lnTo>
                  <a:pt x="1550010" y="571599"/>
                </a:lnTo>
                <a:lnTo>
                  <a:pt x="1510851" y="569653"/>
                </a:lnTo>
                <a:lnTo>
                  <a:pt x="1442346" y="568896"/>
                </a:lnTo>
                <a:close/>
              </a:path>
            </a:pathLst>
          </a:custGeom>
          <a:ln w="12191">
            <a:solidFill>
              <a:srgbClr val="66FF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171445" y="5047310"/>
            <a:ext cx="52832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461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Optical  </a:t>
            </a:r>
            <a:r>
              <a:rPr sz="1000" spc="-15" dirty="0">
                <a:latin typeface="Calibri"/>
                <a:cs typeface="Calibri"/>
              </a:rPr>
              <a:t>T</a:t>
            </a:r>
            <a:r>
              <a:rPr sz="1000" spc="-5" dirty="0">
                <a:latin typeface="Calibri"/>
                <a:cs typeface="Calibri"/>
              </a:rPr>
              <a:t>ran</a:t>
            </a:r>
            <a:r>
              <a:rPr sz="1000" spc="-15" dirty="0">
                <a:latin typeface="Calibri"/>
                <a:cs typeface="Calibri"/>
              </a:rPr>
              <a:t>s</a:t>
            </a:r>
            <a:r>
              <a:rPr sz="1000" spc="-5" dirty="0">
                <a:latin typeface="Calibri"/>
                <a:cs typeface="Calibri"/>
              </a:rPr>
              <a:t>p</a:t>
            </a:r>
            <a:r>
              <a:rPr sz="1000" spc="-10" dirty="0">
                <a:latin typeface="Calibri"/>
                <a:cs typeface="Calibri"/>
              </a:rPr>
              <a:t>ort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903215" y="4882999"/>
            <a:ext cx="4240784" cy="63730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922011" y="4900993"/>
            <a:ext cx="4104336" cy="60046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922011" y="4900993"/>
            <a:ext cx="4104640" cy="600710"/>
          </a:xfrm>
          <a:custGeom>
            <a:avLst/>
            <a:gdLst/>
            <a:ahLst/>
            <a:cxnLst/>
            <a:rect l="l" t="t" r="r" b="b"/>
            <a:pathLst>
              <a:path w="4104640" h="600710">
                <a:moveTo>
                  <a:pt x="1275714" y="567499"/>
                </a:moveTo>
                <a:lnTo>
                  <a:pt x="1198625" y="568844"/>
                </a:lnTo>
                <a:lnTo>
                  <a:pt x="1152149" y="570299"/>
                </a:lnTo>
                <a:lnTo>
                  <a:pt x="1101677" y="572076"/>
                </a:lnTo>
                <a:lnTo>
                  <a:pt x="1048177" y="574024"/>
                </a:lnTo>
                <a:lnTo>
                  <a:pt x="992616" y="575992"/>
                </a:lnTo>
                <a:lnTo>
                  <a:pt x="935962" y="577831"/>
                </a:lnTo>
                <a:lnTo>
                  <a:pt x="879183" y="579390"/>
                </a:lnTo>
                <a:lnTo>
                  <a:pt x="823247" y="580518"/>
                </a:lnTo>
                <a:lnTo>
                  <a:pt x="769123" y="581066"/>
                </a:lnTo>
                <a:lnTo>
                  <a:pt x="717777" y="580883"/>
                </a:lnTo>
                <a:lnTo>
                  <a:pt x="670178" y="579818"/>
                </a:lnTo>
                <a:lnTo>
                  <a:pt x="615502" y="577675"/>
                </a:lnTo>
                <a:lnTo>
                  <a:pt x="560854" y="574974"/>
                </a:lnTo>
                <a:lnTo>
                  <a:pt x="506742" y="571704"/>
                </a:lnTo>
                <a:lnTo>
                  <a:pt x="453675" y="567856"/>
                </a:lnTo>
                <a:lnTo>
                  <a:pt x="402161" y="563419"/>
                </a:lnTo>
                <a:lnTo>
                  <a:pt x="352708" y="558384"/>
                </a:lnTo>
                <a:lnTo>
                  <a:pt x="305825" y="552742"/>
                </a:lnTo>
                <a:lnTo>
                  <a:pt x="262019" y="546481"/>
                </a:lnTo>
                <a:lnTo>
                  <a:pt x="221799" y="539592"/>
                </a:lnTo>
                <a:lnTo>
                  <a:pt x="123350" y="513926"/>
                </a:lnTo>
                <a:lnTo>
                  <a:pt x="72658" y="492257"/>
                </a:lnTo>
                <a:lnTo>
                  <a:pt x="34560" y="468863"/>
                </a:lnTo>
                <a:lnTo>
                  <a:pt x="0" y="424116"/>
                </a:lnTo>
                <a:lnTo>
                  <a:pt x="13166" y="398877"/>
                </a:lnTo>
                <a:lnTo>
                  <a:pt x="50942" y="374221"/>
                </a:lnTo>
                <a:lnTo>
                  <a:pt x="101601" y="352161"/>
                </a:lnTo>
                <a:lnTo>
                  <a:pt x="153415" y="334708"/>
                </a:lnTo>
                <a:lnTo>
                  <a:pt x="197497" y="325001"/>
                </a:lnTo>
                <a:lnTo>
                  <a:pt x="248570" y="318379"/>
                </a:lnTo>
                <a:lnTo>
                  <a:pt x="301009" y="313841"/>
                </a:lnTo>
                <a:lnTo>
                  <a:pt x="349187" y="310389"/>
                </a:lnTo>
                <a:lnTo>
                  <a:pt x="387476" y="307022"/>
                </a:lnTo>
                <a:lnTo>
                  <a:pt x="420709" y="303353"/>
                </a:lnTo>
                <a:lnTo>
                  <a:pt x="444071" y="301005"/>
                </a:lnTo>
                <a:lnTo>
                  <a:pt x="461361" y="298967"/>
                </a:lnTo>
                <a:lnTo>
                  <a:pt x="499683" y="283833"/>
                </a:lnTo>
                <a:lnTo>
                  <a:pt x="500634" y="277685"/>
                </a:lnTo>
                <a:lnTo>
                  <a:pt x="496145" y="270077"/>
                </a:lnTo>
                <a:lnTo>
                  <a:pt x="485965" y="261397"/>
                </a:lnTo>
                <a:lnTo>
                  <a:pt x="475023" y="252003"/>
                </a:lnTo>
                <a:lnTo>
                  <a:pt x="468249" y="242252"/>
                </a:lnTo>
                <a:lnTo>
                  <a:pt x="463123" y="232171"/>
                </a:lnTo>
                <a:lnTo>
                  <a:pt x="457628" y="221710"/>
                </a:lnTo>
                <a:lnTo>
                  <a:pt x="492809" y="189765"/>
                </a:lnTo>
                <a:lnTo>
                  <a:pt x="572172" y="168056"/>
                </a:lnTo>
                <a:lnTo>
                  <a:pt x="621664" y="158940"/>
                </a:lnTo>
                <a:lnTo>
                  <a:pt x="667236" y="152757"/>
                </a:lnTo>
                <a:lnTo>
                  <a:pt x="719568" y="147177"/>
                </a:lnTo>
                <a:lnTo>
                  <a:pt x="775759" y="142225"/>
                </a:lnTo>
                <a:lnTo>
                  <a:pt x="832907" y="137925"/>
                </a:lnTo>
                <a:lnTo>
                  <a:pt x="888111" y="134302"/>
                </a:lnTo>
                <a:lnTo>
                  <a:pt x="943765" y="131680"/>
                </a:lnTo>
                <a:lnTo>
                  <a:pt x="1001724" y="129966"/>
                </a:lnTo>
                <a:lnTo>
                  <a:pt x="1058500" y="128788"/>
                </a:lnTo>
                <a:lnTo>
                  <a:pt x="1110606" y="127775"/>
                </a:lnTo>
                <a:lnTo>
                  <a:pt x="1154557" y="126555"/>
                </a:lnTo>
                <a:lnTo>
                  <a:pt x="1196649" y="125257"/>
                </a:lnTo>
                <a:lnTo>
                  <a:pt x="1250497" y="122376"/>
                </a:lnTo>
                <a:lnTo>
                  <a:pt x="1275804" y="112899"/>
                </a:lnTo>
                <a:lnTo>
                  <a:pt x="1275699" y="104933"/>
                </a:lnTo>
                <a:lnTo>
                  <a:pt x="1275570" y="96254"/>
                </a:lnTo>
                <a:lnTo>
                  <a:pt x="1283715" y="88074"/>
                </a:lnTo>
                <a:lnTo>
                  <a:pt x="1329674" y="71786"/>
                </a:lnTo>
                <a:lnTo>
                  <a:pt x="1396873" y="57213"/>
                </a:lnTo>
                <a:lnTo>
                  <a:pt x="1435955" y="52026"/>
                </a:lnTo>
                <a:lnTo>
                  <a:pt x="1479597" y="47815"/>
                </a:lnTo>
                <a:lnTo>
                  <a:pt x="1526264" y="44461"/>
                </a:lnTo>
                <a:lnTo>
                  <a:pt x="1574418" y="41846"/>
                </a:lnTo>
                <a:lnTo>
                  <a:pt x="1628386" y="40084"/>
                </a:lnTo>
                <a:lnTo>
                  <a:pt x="1688020" y="39179"/>
                </a:lnTo>
                <a:lnTo>
                  <a:pt x="1745368" y="38846"/>
                </a:lnTo>
                <a:lnTo>
                  <a:pt x="1792478" y="38798"/>
                </a:lnTo>
                <a:lnTo>
                  <a:pt x="1825636" y="39381"/>
                </a:lnTo>
                <a:lnTo>
                  <a:pt x="1848961" y="40608"/>
                </a:lnTo>
                <a:lnTo>
                  <a:pt x="1866237" y="41691"/>
                </a:lnTo>
                <a:lnTo>
                  <a:pt x="1881251" y="41846"/>
                </a:lnTo>
                <a:lnTo>
                  <a:pt x="1890720" y="40719"/>
                </a:lnTo>
                <a:lnTo>
                  <a:pt x="1893379" y="38639"/>
                </a:lnTo>
                <a:lnTo>
                  <a:pt x="1896038" y="35845"/>
                </a:lnTo>
                <a:lnTo>
                  <a:pt x="1905508" y="32575"/>
                </a:lnTo>
                <a:lnTo>
                  <a:pt x="1947386" y="22875"/>
                </a:lnTo>
                <a:lnTo>
                  <a:pt x="2010410" y="12509"/>
                </a:lnTo>
                <a:lnTo>
                  <a:pt x="2088673" y="5683"/>
                </a:lnTo>
                <a:lnTo>
                  <a:pt x="2134782" y="3294"/>
                </a:lnTo>
                <a:lnTo>
                  <a:pt x="2188083" y="1714"/>
                </a:lnTo>
                <a:lnTo>
                  <a:pt x="2230040" y="973"/>
                </a:lnTo>
                <a:lnTo>
                  <a:pt x="2277486" y="359"/>
                </a:lnTo>
                <a:lnTo>
                  <a:pt x="2327846" y="0"/>
                </a:lnTo>
                <a:lnTo>
                  <a:pt x="2378545" y="21"/>
                </a:lnTo>
                <a:lnTo>
                  <a:pt x="2427007" y="550"/>
                </a:lnTo>
                <a:lnTo>
                  <a:pt x="2470658" y="1714"/>
                </a:lnTo>
                <a:lnTo>
                  <a:pt x="2527194" y="4730"/>
                </a:lnTo>
                <a:lnTo>
                  <a:pt x="2577671" y="8794"/>
                </a:lnTo>
                <a:lnTo>
                  <a:pt x="2625123" y="13573"/>
                </a:lnTo>
                <a:lnTo>
                  <a:pt x="2672588" y="18732"/>
                </a:lnTo>
                <a:lnTo>
                  <a:pt x="2723834" y="24195"/>
                </a:lnTo>
                <a:lnTo>
                  <a:pt x="2776997" y="30337"/>
                </a:lnTo>
                <a:lnTo>
                  <a:pt x="2826375" y="37216"/>
                </a:lnTo>
                <a:lnTo>
                  <a:pt x="2866263" y="44894"/>
                </a:lnTo>
                <a:lnTo>
                  <a:pt x="2917269" y="64484"/>
                </a:lnTo>
                <a:lnTo>
                  <a:pt x="2952966" y="90368"/>
                </a:lnTo>
                <a:lnTo>
                  <a:pt x="2952099" y="96043"/>
                </a:lnTo>
                <a:lnTo>
                  <a:pt x="2952732" y="100433"/>
                </a:lnTo>
                <a:lnTo>
                  <a:pt x="2963164" y="103441"/>
                </a:lnTo>
                <a:lnTo>
                  <a:pt x="2986204" y="104328"/>
                </a:lnTo>
                <a:lnTo>
                  <a:pt x="3017186" y="103298"/>
                </a:lnTo>
                <a:lnTo>
                  <a:pt x="3053478" y="101959"/>
                </a:lnTo>
                <a:lnTo>
                  <a:pt x="3092449" y="101917"/>
                </a:lnTo>
                <a:lnTo>
                  <a:pt x="3134498" y="103306"/>
                </a:lnTo>
                <a:lnTo>
                  <a:pt x="3180715" y="105505"/>
                </a:lnTo>
                <a:lnTo>
                  <a:pt x="3229217" y="108989"/>
                </a:lnTo>
                <a:lnTo>
                  <a:pt x="3278123" y="114236"/>
                </a:lnTo>
                <a:lnTo>
                  <a:pt x="3328925" y="121912"/>
                </a:lnTo>
                <a:lnTo>
                  <a:pt x="3382025" y="131540"/>
                </a:lnTo>
                <a:lnTo>
                  <a:pt x="3433625" y="142168"/>
                </a:lnTo>
                <a:lnTo>
                  <a:pt x="3479927" y="152844"/>
                </a:lnTo>
                <a:lnTo>
                  <a:pt x="3522507" y="163746"/>
                </a:lnTo>
                <a:lnTo>
                  <a:pt x="3563207" y="175387"/>
                </a:lnTo>
                <a:lnTo>
                  <a:pt x="3625341" y="199072"/>
                </a:lnTo>
                <a:lnTo>
                  <a:pt x="3656524" y="236648"/>
                </a:lnTo>
                <a:lnTo>
                  <a:pt x="3649471" y="248348"/>
                </a:lnTo>
                <a:lnTo>
                  <a:pt x="3622486" y="259506"/>
                </a:lnTo>
                <a:lnTo>
                  <a:pt x="3578844" y="270271"/>
                </a:lnTo>
                <a:lnTo>
                  <a:pt x="3538225" y="279727"/>
                </a:lnTo>
                <a:lnTo>
                  <a:pt x="3520313" y="286956"/>
                </a:lnTo>
                <a:lnTo>
                  <a:pt x="3533245" y="290611"/>
                </a:lnTo>
                <a:lnTo>
                  <a:pt x="3566239" y="291623"/>
                </a:lnTo>
                <a:lnTo>
                  <a:pt x="3610592" y="292207"/>
                </a:lnTo>
                <a:lnTo>
                  <a:pt x="3657599" y="294576"/>
                </a:lnTo>
                <a:lnTo>
                  <a:pt x="3709388" y="299208"/>
                </a:lnTo>
                <a:lnTo>
                  <a:pt x="3769106" y="304768"/>
                </a:lnTo>
                <a:lnTo>
                  <a:pt x="3829585" y="311042"/>
                </a:lnTo>
                <a:lnTo>
                  <a:pt x="3883660" y="317817"/>
                </a:lnTo>
                <a:lnTo>
                  <a:pt x="3932314" y="325223"/>
                </a:lnTo>
                <a:lnTo>
                  <a:pt x="3979052" y="333533"/>
                </a:lnTo>
                <a:lnTo>
                  <a:pt x="4020480" y="342463"/>
                </a:lnTo>
                <a:lnTo>
                  <a:pt x="4077805" y="360822"/>
                </a:lnTo>
                <a:lnTo>
                  <a:pt x="4104336" y="380730"/>
                </a:lnTo>
                <a:lnTo>
                  <a:pt x="4101718" y="393255"/>
                </a:lnTo>
                <a:lnTo>
                  <a:pt x="4053236" y="428069"/>
                </a:lnTo>
                <a:lnTo>
                  <a:pt x="4016529" y="446279"/>
                </a:lnTo>
                <a:lnTo>
                  <a:pt x="3980561" y="461073"/>
                </a:lnTo>
                <a:lnTo>
                  <a:pt x="3911917" y="480599"/>
                </a:lnTo>
                <a:lnTo>
                  <a:pt x="3843273" y="491934"/>
                </a:lnTo>
                <a:lnTo>
                  <a:pt x="3774678" y="494649"/>
                </a:lnTo>
                <a:lnTo>
                  <a:pt x="3739957" y="494309"/>
                </a:lnTo>
                <a:lnTo>
                  <a:pt x="3705987" y="494982"/>
                </a:lnTo>
                <a:lnTo>
                  <a:pt x="3642471" y="498808"/>
                </a:lnTo>
                <a:lnTo>
                  <a:pt x="3584956" y="504253"/>
                </a:lnTo>
                <a:lnTo>
                  <a:pt x="3540506" y="512857"/>
                </a:lnTo>
                <a:lnTo>
                  <a:pt x="3520162" y="518255"/>
                </a:lnTo>
                <a:lnTo>
                  <a:pt x="3496056" y="524319"/>
                </a:lnTo>
                <a:lnTo>
                  <a:pt x="3468625" y="531296"/>
                </a:lnTo>
                <a:lnTo>
                  <a:pt x="3440064" y="538988"/>
                </a:lnTo>
                <a:lnTo>
                  <a:pt x="3409241" y="546679"/>
                </a:lnTo>
                <a:lnTo>
                  <a:pt x="3338853" y="559772"/>
                </a:lnTo>
                <a:lnTo>
                  <a:pt x="3300825" y="565340"/>
                </a:lnTo>
                <a:lnTo>
                  <a:pt x="3257510" y="570051"/>
                </a:lnTo>
                <a:lnTo>
                  <a:pt x="3205480" y="573595"/>
                </a:lnTo>
                <a:lnTo>
                  <a:pt x="3162601" y="575243"/>
                </a:lnTo>
                <a:lnTo>
                  <a:pt x="3112765" y="576281"/>
                </a:lnTo>
                <a:lnTo>
                  <a:pt x="3059112" y="576754"/>
                </a:lnTo>
                <a:lnTo>
                  <a:pt x="3004782" y="576709"/>
                </a:lnTo>
                <a:lnTo>
                  <a:pt x="2952914" y="576191"/>
                </a:lnTo>
                <a:lnTo>
                  <a:pt x="2906648" y="575246"/>
                </a:lnTo>
                <a:lnTo>
                  <a:pt x="2844932" y="572468"/>
                </a:lnTo>
                <a:lnTo>
                  <a:pt x="2788110" y="568356"/>
                </a:lnTo>
                <a:lnTo>
                  <a:pt x="2738074" y="563816"/>
                </a:lnTo>
                <a:lnTo>
                  <a:pt x="2696717" y="559752"/>
                </a:lnTo>
                <a:lnTo>
                  <a:pt x="2651347" y="552259"/>
                </a:lnTo>
                <a:lnTo>
                  <a:pt x="2638853" y="548715"/>
                </a:lnTo>
                <a:lnTo>
                  <a:pt x="2624073" y="545909"/>
                </a:lnTo>
                <a:lnTo>
                  <a:pt x="2606028" y="543933"/>
                </a:lnTo>
                <a:lnTo>
                  <a:pt x="2588768" y="542671"/>
                </a:lnTo>
                <a:lnTo>
                  <a:pt x="2573031" y="542266"/>
                </a:lnTo>
                <a:lnTo>
                  <a:pt x="2559558" y="542861"/>
                </a:lnTo>
                <a:lnTo>
                  <a:pt x="2552747" y="544316"/>
                </a:lnTo>
                <a:lnTo>
                  <a:pt x="2550890" y="546496"/>
                </a:lnTo>
                <a:lnTo>
                  <a:pt x="2545270" y="549558"/>
                </a:lnTo>
                <a:lnTo>
                  <a:pt x="2496020" y="558988"/>
                </a:lnTo>
                <a:lnTo>
                  <a:pt x="2456545" y="565356"/>
                </a:lnTo>
                <a:lnTo>
                  <a:pt x="2407997" y="572033"/>
                </a:lnTo>
                <a:lnTo>
                  <a:pt x="2349627" y="578294"/>
                </a:lnTo>
                <a:lnTo>
                  <a:pt x="2310055" y="581809"/>
                </a:lnTo>
                <a:lnTo>
                  <a:pt x="2265048" y="585562"/>
                </a:lnTo>
                <a:lnTo>
                  <a:pt x="2216089" y="589324"/>
                </a:lnTo>
                <a:lnTo>
                  <a:pt x="2164661" y="592866"/>
                </a:lnTo>
                <a:lnTo>
                  <a:pt x="2112249" y="595959"/>
                </a:lnTo>
                <a:lnTo>
                  <a:pt x="2060338" y="598375"/>
                </a:lnTo>
                <a:lnTo>
                  <a:pt x="2010410" y="599884"/>
                </a:lnTo>
                <a:lnTo>
                  <a:pt x="1961572" y="600466"/>
                </a:lnTo>
                <a:lnTo>
                  <a:pt x="1912317" y="600339"/>
                </a:lnTo>
                <a:lnTo>
                  <a:pt x="1863206" y="599634"/>
                </a:lnTo>
                <a:lnTo>
                  <a:pt x="1814801" y="598483"/>
                </a:lnTo>
                <a:lnTo>
                  <a:pt x="1767665" y="597016"/>
                </a:lnTo>
                <a:lnTo>
                  <a:pt x="1722360" y="595365"/>
                </a:lnTo>
                <a:lnTo>
                  <a:pt x="1679447" y="593661"/>
                </a:lnTo>
                <a:lnTo>
                  <a:pt x="1622852" y="590966"/>
                </a:lnTo>
                <a:lnTo>
                  <a:pt x="1569738" y="587703"/>
                </a:lnTo>
                <a:lnTo>
                  <a:pt x="1520689" y="584252"/>
                </a:lnTo>
                <a:lnTo>
                  <a:pt x="1476292" y="580989"/>
                </a:lnTo>
                <a:lnTo>
                  <a:pt x="1437132" y="578294"/>
                </a:lnTo>
                <a:lnTo>
                  <a:pt x="1404570" y="575000"/>
                </a:lnTo>
                <a:lnTo>
                  <a:pt x="1382188" y="571468"/>
                </a:lnTo>
                <a:lnTo>
                  <a:pt x="1346924" y="568650"/>
                </a:lnTo>
                <a:lnTo>
                  <a:pt x="1275714" y="567499"/>
                </a:lnTo>
                <a:close/>
              </a:path>
            </a:pathLst>
          </a:custGeom>
          <a:ln w="12192">
            <a:solidFill>
              <a:srgbClr val="66FF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695058" y="5029961"/>
            <a:ext cx="56451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73025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Optical  </a:t>
            </a:r>
            <a:r>
              <a:rPr sz="1000" spc="-15" dirty="0">
                <a:latin typeface="Calibri"/>
                <a:cs typeface="Calibri"/>
              </a:rPr>
              <a:t>T</a:t>
            </a:r>
            <a:r>
              <a:rPr sz="1000" spc="-5" dirty="0">
                <a:latin typeface="Calibri"/>
                <a:cs typeface="Calibri"/>
              </a:rPr>
              <a:t>ran</a:t>
            </a:r>
            <a:r>
              <a:rPr sz="1000" spc="-15" dirty="0">
                <a:latin typeface="Calibri"/>
                <a:cs typeface="Calibri"/>
              </a:rPr>
              <a:t>s</a:t>
            </a:r>
            <a:r>
              <a:rPr sz="1000" spc="-5" dirty="0">
                <a:latin typeface="Calibri"/>
                <a:cs typeface="Calibri"/>
              </a:rPr>
              <a:t>port`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148956" y="4121900"/>
            <a:ext cx="3499878" cy="63932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67739" y="4140476"/>
            <a:ext cx="3461833" cy="60204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67739" y="4140476"/>
            <a:ext cx="3462020" cy="602615"/>
          </a:xfrm>
          <a:custGeom>
            <a:avLst/>
            <a:gdLst/>
            <a:ahLst/>
            <a:cxnLst/>
            <a:rect l="l" t="t" r="r" b="b"/>
            <a:pathLst>
              <a:path w="3462020" h="602614">
                <a:moveTo>
                  <a:pt x="1075969" y="568937"/>
                </a:moveTo>
                <a:lnTo>
                  <a:pt x="1039327" y="569450"/>
                </a:lnTo>
                <a:lnTo>
                  <a:pt x="995720" y="570817"/>
                </a:lnTo>
                <a:lnTo>
                  <a:pt x="946558" y="572778"/>
                </a:lnTo>
                <a:lnTo>
                  <a:pt x="893251" y="575074"/>
                </a:lnTo>
                <a:lnTo>
                  <a:pt x="837209" y="577446"/>
                </a:lnTo>
                <a:lnTo>
                  <a:pt x="779840" y="579636"/>
                </a:lnTo>
                <a:lnTo>
                  <a:pt x="722556" y="581383"/>
                </a:lnTo>
                <a:lnTo>
                  <a:pt x="666765" y="582430"/>
                </a:lnTo>
                <a:lnTo>
                  <a:pt x="613877" y="582516"/>
                </a:lnTo>
                <a:lnTo>
                  <a:pt x="565302" y="581383"/>
                </a:lnTo>
                <a:lnTo>
                  <a:pt x="507642" y="578612"/>
                </a:lnTo>
                <a:lnTo>
                  <a:pt x="450188" y="574954"/>
                </a:lnTo>
                <a:lnTo>
                  <a:pt x="393776" y="570391"/>
                </a:lnTo>
                <a:lnTo>
                  <a:pt x="339242" y="564905"/>
                </a:lnTo>
                <a:lnTo>
                  <a:pt x="287422" y="558478"/>
                </a:lnTo>
                <a:lnTo>
                  <a:pt x="239154" y="551094"/>
                </a:lnTo>
                <a:lnTo>
                  <a:pt x="195273" y="542732"/>
                </a:lnTo>
                <a:lnTo>
                  <a:pt x="156616" y="533377"/>
                </a:lnTo>
                <a:lnTo>
                  <a:pt x="92407" y="510061"/>
                </a:lnTo>
                <a:lnTo>
                  <a:pt x="43837" y="481910"/>
                </a:lnTo>
                <a:lnTo>
                  <a:pt x="12501" y="452474"/>
                </a:lnTo>
                <a:lnTo>
                  <a:pt x="0" y="425300"/>
                </a:lnTo>
                <a:lnTo>
                  <a:pt x="11121" y="399968"/>
                </a:lnTo>
                <a:lnTo>
                  <a:pt x="42997" y="375230"/>
                </a:lnTo>
                <a:lnTo>
                  <a:pt x="85733" y="353113"/>
                </a:lnTo>
                <a:lnTo>
                  <a:pt x="129438" y="335638"/>
                </a:lnTo>
                <a:lnTo>
                  <a:pt x="177047" y="324006"/>
                </a:lnTo>
                <a:lnTo>
                  <a:pt x="231990" y="316779"/>
                </a:lnTo>
                <a:lnTo>
                  <a:pt x="285029" y="312028"/>
                </a:lnTo>
                <a:lnTo>
                  <a:pt x="326923" y="307825"/>
                </a:lnTo>
                <a:lnTo>
                  <a:pt x="354883" y="304156"/>
                </a:lnTo>
                <a:lnTo>
                  <a:pt x="374580" y="301809"/>
                </a:lnTo>
                <a:lnTo>
                  <a:pt x="389181" y="299771"/>
                </a:lnTo>
                <a:lnTo>
                  <a:pt x="422173" y="278488"/>
                </a:lnTo>
                <a:lnTo>
                  <a:pt x="418409" y="270807"/>
                </a:lnTo>
                <a:lnTo>
                  <a:pt x="409870" y="262089"/>
                </a:lnTo>
                <a:lnTo>
                  <a:pt x="400688" y="252681"/>
                </a:lnTo>
                <a:lnTo>
                  <a:pt x="394995" y="242928"/>
                </a:lnTo>
                <a:lnTo>
                  <a:pt x="390673" y="232792"/>
                </a:lnTo>
                <a:lnTo>
                  <a:pt x="386041" y="222322"/>
                </a:lnTo>
                <a:lnTo>
                  <a:pt x="415698" y="190314"/>
                </a:lnTo>
                <a:lnTo>
                  <a:pt x="482631" y="168605"/>
                </a:lnTo>
                <a:lnTo>
                  <a:pt x="524408" y="159489"/>
                </a:lnTo>
                <a:lnTo>
                  <a:pt x="573424" y="151762"/>
                </a:lnTo>
                <a:lnTo>
                  <a:pt x="630405" y="145011"/>
                </a:lnTo>
                <a:lnTo>
                  <a:pt x="690554" y="139308"/>
                </a:lnTo>
                <a:lnTo>
                  <a:pt x="749071" y="134724"/>
                </a:lnTo>
                <a:lnTo>
                  <a:pt x="808144" y="131531"/>
                </a:lnTo>
                <a:lnTo>
                  <a:pt x="869134" y="129660"/>
                </a:lnTo>
                <a:lnTo>
                  <a:pt x="926289" y="128384"/>
                </a:lnTo>
                <a:lnTo>
                  <a:pt x="973861" y="126977"/>
                </a:lnTo>
                <a:lnTo>
                  <a:pt x="1035599" y="124580"/>
                </a:lnTo>
                <a:lnTo>
                  <a:pt x="1076147" y="113194"/>
                </a:lnTo>
                <a:lnTo>
                  <a:pt x="1076032" y="105228"/>
                </a:lnTo>
                <a:lnTo>
                  <a:pt x="1075917" y="96549"/>
                </a:lnTo>
                <a:lnTo>
                  <a:pt x="1121562" y="72018"/>
                </a:lnTo>
                <a:lnTo>
                  <a:pt x="1178204" y="57381"/>
                </a:lnTo>
                <a:lnTo>
                  <a:pt x="1247927" y="47983"/>
                </a:lnTo>
                <a:lnTo>
                  <a:pt x="1287289" y="44630"/>
                </a:lnTo>
                <a:lnTo>
                  <a:pt x="1327937" y="42014"/>
                </a:lnTo>
                <a:lnTo>
                  <a:pt x="1373441" y="40179"/>
                </a:lnTo>
                <a:lnTo>
                  <a:pt x="1423743" y="39236"/>
                </a:lnTo>
                <a:lnTo>
                  <a:pt x="1472116" y="38889"/>
                </a:lnTo>
                <a:lnTo>
                  <a:pt x="1511833" y="38839"/>
                </a:lnTo>
                <a:lnTo>
                  <a:pt x="1539846" y="39442"/>
                </a:lnTo>
                <a:lnTo>
                  <a:pt x="1559537" y="40712"/>
                </a:lnTo>
                <a:lnTo>
                  <a:pt x="1574109" y="41840"/>
                </a:lnTo>
                <a:lnTo>
                  <a:pt x="1586763" y="42014"/>
                </a:lnTo>
                <a:lnTo>
                  <a:pt x="1594744" y="40887"/>
                </a:lnTo>
                <a:lnTo>
                  <a:pt x="1596986" y="38807"/>
                </a:lnTo>
                <a:lnTo>
                  <a:pt x="1599229" y="36013"/>
                </a:lnTo>
                <a:lnTo>
                  <a:pt x="1607210" y="32743"/>
                </a:lnTo>
                <a:lnTo>
                  <a:pt x="1667039" y="17402"/>
                </a:lnTo>
                <a:lnTo>
                  <a:pt x="1727288" y="8899"/>
                </a:lnTo>
                <a:lnTo>
                  <a:pt x="1800599" y="3390"/>
                </a:lnTo>
                <a:lnTo>
                  <a:pt x="1845589" y="1755"/>
                </a:lnTo>
                <a:lnTo>
                  <a:pt x="1888656" y="877"/>
                </a:lnTo>
                <a:lnTo>
                  <a:pt x="1937783" y="219"/>
                </a:lnTo>
                <a:lnTo>
                  <a:pt x="1989214" y="0"/>
                </a:lnTo>
                <a:lnTo>
                  <a:pt x="2039194" y="438"/>
                </a:lnTo>
                <a:lnTo>
                  <a:pt x="2083968" y="1755"/>
                </a:lnTo>
                <a:lnTo>
                  <a:pt x="2131615" y="4771"/>
                </a:lnTo>
                <a:lnTo>
                  <a:pt x="2174154" y="8835"/>
                </a:lnTo>
                <a:lnTo>
                  <a:pt x="2214145" y="13614"/>
                </a:lnTo>
                <a:lnTo>
                  <a:pt x="2254148" y="18773"/>
                </a:lnTo>
                <a:lnTo>
                  <a:pt x="2297403" y="24310"/>
                </a:lnTo>
                <a:lnTo>
                  <a:pt x="2342254" y="30489"/>
                </a:lnTo>
                <a:lnTo>
                  <a:pt x="2383914" y="37383"/>
                </a:lnTo>
                <a:lnTo>
                  <a:pt x="2442128" y="54238"/>
                </a:lnTo>
                <a:lnTo>
                  <a:pt x="2474568" y="74923"/>
                </a:lnTo>
                <a:lnTo>
                  <a:pt x="2490723" y="90610"/>
                </a:lnTo>
                <a:lnTo>
                  <a:pt x="2490003" y="96323"/>
                </a:lnTo>
                <a:lnTo>
                  <a:pt x="2490545" y="100726"/>
                </a:lnTo>
                <a:lnTo>
                  <a:pt x="2499385" y="103736"/>
                </a:lnTo>
                <a:lnTo>
                  <a:pt x="2518804" y="104623"/>
                </a:lnTo>
                <a:lnTo>
                  <a:pt x="2544914" y="103593"/>
                </a:lnTo>
                <a:lnTo>
                  <a:pt x="2575502" y="102254"/>
                </a:lnTo>
                <a:lnTo>
                  <a:pt x="2608351" y="102212"/>
                </a:lnTo>
                <a:lnTo>
                  <a:pt x="2682789" y="105816"/>
                </a:lnTo>
                <a:lnTo>
                  <a:pt x="2723705" y="109338"/>
                </a:lnTo>
                <a:lnTo>
                  <a:pt x="2764942" y="114658"/>
                </a:lnTo>
                <a:lnTo>
                  <a:pt x="2807822" y="122316"/>
                </a:lnTo>
                <a:lnTo>
                  <a:pt x="2852620" y="131914"/>
                </a:lnTo>
                <a:lnTo>
                  <a:pt x="2896155" y="142537"/>
                </a:lnTo>
                <a:lnTo>
                  <a:pt x="2935249" y="153266"/>
                </a:lnTo>
                <a:lnTo>
                  <a:pt x="3005432" y="175825"/>
                </a:lnTo>
                <a:lnTo>
                  <a:pt x="3057804" y="199621"/>
                </a:lnTo>
                <a:lnTo>
                  <a:pt x="3084129" y="237322"/>
                </a:lnTo>
                <a:lnTo>
                  <a:pt x="3078251" y="249024"/>
                </a:lnTo>
                <a:lnTo>
                  <a:pt x="3055439" y="260202"/>
                </a:lnTo>
                <a:lnTo>
                  <a:pt x="3018624" y="271011"/>
                </a:lnTo>
                <a:lnTo>
                  <a:pt x="2984382" y="280510"/>
                </a:lnTo>
                <a:lnTo>
                  <a:pt x="2969285" y="287759"/>
                </a:lnTo>
                <a:lnTo>
                  <a:pt x="2980183" y="291414"/>
                </a:lnTo>
                <a:lnTo>
                  <a:pt x="3007988" y="292426"/>
                </a:lnTo>
                <a:lnTo>
                  <a:pt x="3045366" y="293010"/>
                </a:lnTo>
                <a:lnTo>
                  <a:pt x="3084982" y="295379"/>
                </a:lnTo>
                <a:lnTo>
                  <a:pt x="3128664" y="300011"/>
                </a:lnTo>
                <a:lnTo>
                  <a:pt x="3179073" y="305571"/>
                </a:lnTo>
                <a:lnTo>
                  <a:pt x="3230125" y="311845"/>
                </a:lnTo>
                <a:lnTo>
                  <a:pt x="3275736" y="318620"/>
                </a:lnTo>
                <a:lnTo>
                  <a:pt x="3316761" y="326099"/>
                </a:lnTo>
                <a:lnTo>
                  <a:pt x="3356190" y="334448"/>
                </a:lnTo>
                <a:lnTo>
                  <a:pt x="3418738" y="352656"/>
                </a:lnTo>
                <a:lnTo>
                  <a:pt x="3454473" y="371151"/>
                </a:lnTo>
                <a:lnTo>
                  <a:pt x="3461833" y="381713"/>
                </a:lnTo>
                <a:lnTo>
                  <a:pt x="3459632" y="394312"/>
                </a:lnTo>
                <a:lnTo>
                  <a:pt x="3418706" y="429205"/>
                </a:lnTo>
                <a:lnTo>
                  <a:pt x="3357397" y="462384"/>
                </a:lnTo>
                <a:lnTo>
                  <a:pt x="3299548" y="481815"/>
                </a:lnTo>
                <a:lnTo>
                  <a:pt x="3241700" y="493245"/>
                </a:lnTo>
                <a:lnTo>
                  <a:pt x="3183788" y="495960"/>
                </a:lnTo>
                <a:lnTo>
                  <a:pt x="3154510" y="495620"/>
                </a:lnTo>
                <a:lnTo>
                  <a:pt x="3125876" y="496293"/>
                </a:lnTo>
                <a:lnTo>
                  <a:pt x="3072250" y="500119"/>
                </a:lnTo>
                <a:lnTo>
                  <a:pt x="3023768" y="505564"/>
                </a:lnTo>
                <a:lnTo>
                  <a:pt x="2986255" y="514216"/>
                </a:lnTo>
                <a:lnTo>
                  <a:pt x="2969136" y="519619"/>
                </a:lnTo>
                <a:lnTo>
                  <a:pt x="2948838" y="525630"/>
                </a:lnTo>
                <a:lnTo>
                  <a:pt x="2925648" y="532627"/>
                </a:lnTo>
                <a:lnTo>
                  <a:pt x="2901530" y="540362"/>
                </a:lnTo>
                <a:lnTo>
                  <a:pt x="2875507" y="548097"/>
                </a:lnTo>
                <a:lnTo>
                  <a:pt x="2816169" y="561266"/>
                </a:lnTo>
                <a:lnTo>
                  <a:pt x="2747537" y="571560"/>
                </a:lnTo>
                <a:lnTo>
                  <a:pt x="2703601" y="575160"/>
                </a:lnTo>
                <a:lnTo>
                  <a:pt x="2659437" y="577001"/>
                </a:lnTo>
                <a:lnTo>
                  <a:pt x="2607575" y="578001"/>
                </a:lnTo>
                <a:lnTo>
                  <a:pt x="2552597" y="578233"/>
                </a:lnTo>
                <a:lnTo>
                  <a:pt x="2499088" y="577769"/>
                </a:lnTo>
                <a:lnTo>
                  <a:pt x="2451633" y="576684"/>
                </a:lnTo>
                <a:lnTo>
                  <a:pt x="2399557" y="573960"/>
                </a:lnTo>
                <a:lnTo>
                  <a:pt x="2351636" y="569842"/>
                </a:lnTo>
                <a:lnTo>
                  <a:pt x="2309454" y="565272"/>
                </a:lnTo>
                <a:lnTo>
                  <a:pt x="2250634" y="557527"/>
                </a:lnTo>
                <a:lnTo>
                  <a:pt x="2225714" y="550153"/>
                </a:lnTo>
                <a:lnTo>
                  <a:pt x="2213254" y="547347"/>
                </a:lnTo>
                <a:lnTo>
                  <a:pt x="2198097" y="545353"/>
                </a:lnTo>
                <a:lnTo>
                  <a:pt x="2183536" y="544061"/>
                </a:lnTo>
                <a:lnTo>
                  <a:pt x="2170213" y="543650"/>
                </a:lnTo>
                <a:lnTo>
                  <a:pt x="2158771" y="544299"/>
                </a:lnTo>
                <a:lnTo>
                  <a:pt x="2153096" y="545754"/>
                </a:lnTo>
                <a:lnTo>
                  <a:pt x="2151564" y="547935"/>
                </a:lnTo>
                <a:lnTo>
                  <a:pt x="2146841" y="550996"/>
                </a:lnTo>
                <a:lnTo>
                  <a:pt x="2105320" y="560444"/>
                </a:lnTo>
                <a:lnTo>
                  <a:pt x="2031009" y="573525"/>
                </a:lnTo>
                <a:lnTo>
                  <a:pt x="1981733" y="579732"/>
                </a:lnTo>
                <a:lnTo>
                  <a:pt x="1942344" y="583863"/>
                </a:lnTo>
                <a:lnTo>
                  <a:pt x="1897000" y="588269"/>
                </a:lnTo>
                <a:lnTo>
                  <a:pt x="1847684" y="592591"/>
                </a:lnTo>
                <a:lnTo>
                  <a:pt x="1796379" y="596468"/>
                </a:lnTo>
                <a:lnTo>
                  <a:pt x="1745066" y="599541"/>
                </a:lnTo>
                <a:lnTo>
                  <a:pt x="1695729" y="601449"/>
                </a:lnTo>
                <a:lnTo>
                  <a:pt x="1637912" y="602046"/>
                </a:lnTo>
                <a:lnTo>
                  <a:pt x="1579785" y="601343"/>
                </a:lnTo>
                <a:lnTo>
                  <a:pt x="1522651" y="599721"/>
                </a:lnTo>
                <a:lnTo>
                  <a:pt x="1467816" y="597556"/>
                </a:lnTo>
                <a:lnTo>
                  <a:pt x="1416583" y="595226"/>
                </a:lnTo>
                <a:lnTo>
                  <a:pt x="1357329" y="591752"/>
                </a:lnTo>
                <a:lnTo>
                  <a:pt x="1302886" y="587527"/>
                </a:lnTo>
                <a:lnTo>
                  <a:pt x="1254205" y="583278"/>
                </a:lnTo>
                <a:lnTo>
                  <a:pt x="1212240" y="579732"/>
                </a:lnTo>
                <a:lnTo>
                  <a:pt x="1184732" y="576438"/>
                </a:lnTo>
                <a:lnTo>
                  <a:pt x="1165821" y="572906"/>
                </a:lnTo>
                <a:lnTo>
                  <a:pt x="1136052" y="570088"/>
                </a:lnTo>
                <a:lnTo>
                  <a:pt x="1075969" y="568937"/>
                </a:lnTo>
                <a:close/>
              </a:path>
            </a:pathLst>
          </a:custGeom>
          <a:ln w="12192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672588" y="4270375"/>
            <a:ext cx="42735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IP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Domain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820411" y="4098396"/>
            <a:ext cx="3689731" cy="63844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839208" y="4116092"/>
            <a:ext cx="3651708" cy="60204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839208" y="4116092"/>
            <a:ext cx="3651885" cy="602615"/>
          </a:xfrm>
          <a:custGeom>
            <a:avLst/>
            <a:gdLst/>
            <a:ahLst/>
            <a:cxnLst/>
            <a:rect l="l" t="t" r="r" b="b"/>
            <a:pathLst>
              <a:path w="3651884" h="602614">
                <a:moveTo>
                  <a:pt x="1135126" y="568937"/>
                </a:moveTo>
                <a:lnTo>
                  <a:pt x="1059267" y="570516"/>
                </a:lnTo>
                <a:lnTo>
                  <a:pt x="1013189" y="572199"/>
                </a:lnTo>
                <a:lnTo>
                  <a:pt x="963165" y="574216"/>
                </a:lnTo>
                <a:lnTo>
                  <a:pt x="910312" y="576375"/>
                </a:lnTo>
                <a:lnTo>
                  <a:pt x="855746" y="578480"/>
                </a:lnTo>
                <a:lnTo>
                  <a:pt x="800582" y="580336"/>
                </a:lnTo>
                <a:lnTo>
                  <a:pt x="745936" y="581749"/>
                </a:lnTo>
                <a:lnTo>
                  <a:pt x="692924" y="582524"/>
                </a:lnTo>
                <a:lnTo>
                  <a:pt x="642661" y="582467"/>
                </a:lnTo>
                <a:lnTo>
                  <a:pt x="596264" y="581383"/>
                </a:lnTo>
                <a:lnTo>
                  <a:pt x="542214" y="578963"/>
                </a:lnTo>
                <a:lnTo>
                  <a:pt x="488257" y="575844"/>
                </a:lnTo>
                <a:lnTo>
                  <a:pt x="435012" y="572013"/>
                </a:lnTo>
                <a:lnTo>
                  <a:pt x="383100" y="567458"/>
                </a:lnTo>
                <a:lnTo>
                  <a:pt x="333141" y="562166"/>
                </a:lnTo>
                <a:lnTo>
                  <a:pt x="285754" y="556124"/>
                </a:lnTo>
                <a:lnTo>
                  <a:pt x="241560" y="549321"/>
                </a:lnTo>
                <a:lnTo>
                  <a:pt x="201177" y="541742"/>
                </a:lnTo>
                <a:lnTo>
                  <a:pt x="97494" y="510061"/>
                </a:lnTo>
                <a:lnTo>
                  <a:pt x="46275" y="481910"/>
                </a:lnTo>
                <a:lnTo>
                  <a:pt x="13225" y="452474"/>
                </a:lnTo>
                <a:lnTo>
                  <a:pt x="0" y="425300"/>
                </a:lnTo>
                <a:lnTo>
                  <a:pt x="11741" y="399968"/>
                </a:lnTo>
                <a:lnTo>
                  <a:pt x="45354" y="375230"/>
                </a:lnTo>
                <a:lnTo>
                  <a:pt x="90422" y="353113"/>
                </a:lnTo>
                <a:lnTo>
                  <a:pt x="136525" y="335638"/>
                </a:lnTo>
                <a:lnTo>
                  <a:pt x="186785" y="324006"/>
                </a:lnTo>
                <a:lnTo>
                  <a:pt x="244760" y="316779"/>
                </a:lnTo>
                <a:lnTo>
                  <a:pt x="300688" y="312028"/>
                </a:lnTo>
                <a:lnTo>
                  <a:pt x="344804" y="307825"/>
                </a:lnTo>
                <a:lnTo>
                  <a:pt x="374348" y="304156"/>
                </a:lnTo>
                <a:lnTo>
                  <a:pt x="395128" y="301809"/>
                </a:lnTo>
                <a:lnTo>
                  <a:pt x="410527" y="299771"/>
                </a:lnTo>
                <a:lnTo>
                  <a:pt x="445388" y="278488"/>
                </a:lnTo>
                <a:lnTo>
                  <a:pt x="441404" y="270807"/>
                </a:lnTo>
                <a:lnTo>
                  <a:pt x="432371" y="262089"/>
                </a:lnTo>
                <a:lnTo>
                  <a:pt x="422671" y="252681"/>
                </a:lnTo>
                <a:lnTo>
                  <a:pt x="416687" y="242928"/>
                </a:lnTo>
                <a:lnTo>
                  <a:pt x="412150" y="232792"/>
                </a:lnTo>
                <a:lnTo>
                  <a:pt x="407257" y="222322"/>
                </a:lnTo>
                <a:lnTo>
                  <a:pt x="438536" y="190314"/>
                </a:lnTo>
                <a:lnTo>
                  <a:pt x="509144" y="168605"/>
                </a:lnTo>
                <a:lnTo>
                  <a:pt x="553212" y="159489"/>
                </a:lnTo>
                <a:lnTo>
                  <a:pt x="593732" y="153232"/>
                </a:lnTo>
                <a:lnTo>
                  <a:pt x="640268" y="147590"/>
                </a:lnTo>
                <a:lnTo>
                  <a:pt x="690243" y="142600"/>
                </a:lnTo>
                <a:lnTo>
                  <a:pt x="741078" y="138299"/>
                </a:lnTo>
                <a:lnTo>
                  <a:pt x="790193" y="134724"/>
                </a:lnTo>
                <a:lnTo>
                  <a:pt x="839725" y="132041"/>
                </a:lnTo>
                <a:lnTo>
                  <a:pt x="891304" y="130296"/>
                </a:lnTo>
                <a:lnTo>
                  <a:pt x="941828" y="129119"/>
                </a:lnTo>
                <a:lnTo>
                  <a:pt x="988196" y="128136"/>
                </a:lnTo>
                <a:lnTo>
                  <a:pt x="1027302" y="126977"/>
                </a:lnTo>
                <a:lnTo>
                  <a:pt x="1092453" y="124580"/>
                </a:lnTo>
                <a:lnTo>
                  <a:pt x="1135165" y="113194"/>
                </a:lnTo>
                <a:lnTo>
                  <a:pt x="1135062" y="105228"/>
                </a:lnTo>
                <a:lnTo>
                  <a:pt x="1134959" y="96549"/>
                </a:lnTo>
                <a:lnTo>
                  <a:pt x="1183100" y="72018"/>
                </a:lnTo>
                <a:lnTo>
                  <a:pt x="1242821" y="57381"/>
                </a:lnTo>
                <a:lnTo>
                  <a:pt x="1316434" y="47983"/>
                </a:lnTo>
                <a:lnTo>
                  <a:pt x="1357961" y="44630"/>
                </a:lnTo>
                <a:lnTo>
                  <a:pt x="1400809" y="42014"/>
                </a:lnTo>
                <a:lnTo>
                  <a:pt x="1448829" y="40179"/>
                </a:lnTo>
                <a:lnTo>
                  <a:pt x="1501886" y="39236"/>
                </a:lnTo>
                <a:lnTo>
                  <a:pt x="1552918" y="38889"/>
                </a:lnTo>
                <a:lnTo>
                  <a:pt x="1594865" y="38839"/>
                </a:lnTo>
                <a:lnTo>
                  <a:pt x="1624335" y="39442"/>
                </a:lnTo>
                <a:lnTo>
                  <a:pt x="1645078" y="40712"/>
                </a:lnTo>
                <a:lnTo>
                  <a:pt x="1660463" y="41840"/>
                </a:lnTo>
                <a:lnTo>
                  <a:pt x="1673860" y="42014"/>
                </a:lnTo>
                <a:lnTo>
                  <a:pt x="1682251" y="40887"/>
                </a:lnTo>
                <a:lnTo>
                  <a:pt x="1684607" y="38807"/>
                </a:lnTo>
                <a:lnTo>
                  <a:pt x="1686986" y="36013"/>
                </a:lnTo>
                <a:lnTo>
                  <a:pt x="1695449" y="32743"/>
                </a:lnTo>
                <a:lnTo>
                  <a:pt x="1732692" y="22948"/>
                </a:lnTo>
                <a:lnTo>
                  <a:pt x="1788794" y="12677"/>
                </a:lnTo>
                <a:lnTo>
                  <a:pt x="1858359" y="5787"/>
                </a:lnTo>
                <a:lnTo>
                  <a:pt x="1899380" y="3390"/>
                </a:lnTo>
                <a:lnTo>
                  <a:pt x="1946783" y="1755"/>
                </a:lnTo>
                <a:lnTo>
                  <a:pt x="1992271" y="877"/>
                </a:lnTo>
                <a:lnTo>
                  <a:pt x="2044111" y="219"/>
                </a:lnTo>
                <a:lnTo>
                  <a:pt x="2098353" y="0"/>
                </a:lnTo>
                <a:lnTo>
                  <a:pt x="2151047" y="438"/>
                </a:lnTo>
                <a:lnTo>
                  <a:pt x="2198242" y="1755"/>
                </a:lnTo>
                <a:lnTo>
                  <a:pt x="2248554" y="4771"/>
                </a:lnTo>
                <a:lnTo>
                  <a:pt x="2293461" y="8835"/>
                </a:lnTo>
                <a:lnTo>
                  <a:pt x="2335653" y="13614"/>
                </a:lnTo>
                <a:lnTo>
                  <a:pt x="2377820" y="18773"/>
                </a:lnTo>
                <a:lnTo>
                  <a:pt x="2423485" y="24310"/>
                </a:lnTo>
                <a:lnTo>
                  <a:pt x="2470816" y="30489"/>
                </a:lnTo>
                <a:lnTo>
                  <a:pt x="2514766" y="37383"/>
                </a:lnTo>
                <a:lnTo>
                  <a:pt x="2576143" y="54238"/>
                </a:lnTo>
                <a:lnTo>
                  <a:pt x="2610330" y="74923"/>
                </a:lnTo>
                <a:lnTo>
                  <a:pt x="2627375" y="90610"/>
                </a:lnTo>
                <a:lnTo>
                  <a:pt x="2626614" y="96323"/>
                </a:lnTo>
                <a:lnTo>
                  <a:pt x="2627185" y="100726"/>
                </a:lnTo>
                <a:lnTo>
                  <a:pt x="2636519" y="103736"/>
                </a:lnTo>
                <a:lnTo>
                  <a:pt x="2656961" y="104623"/>
                </a:lnTo>
                <a:lnTo>
                  <a:pt x="2684510" y="103593"/>
                </a:lnTo>
                <a:lnTo>
                  <a:pt x="2716797" y="102254"/>
                </a:lnTo>
                <a:lnTo>
                  <a:pt x="2751455" y="102212"/>
                </a:lnTo>
                <a:lnTo>
                  <a:pt x="2829972" y="105816"/>
                </a:lnTo>
                <a:lnTo>
                  <a:pt x="2873148" y="109338"/>
                </a:lnTo>
                <a:lnTo>
                  <a:pt x="2916682" y="114658"/>
                </a:lnTo>
                <a:lnTo>
                  <a:pt x="2961886" y="122316"/>
                </a:lnTo>
                <a:lnTo>
                  <a:pt x="3009138" y="131914"/>
                </a:lnTo>
                <a:lnTo>
                  <a:pt x="3055056" y="142537"/>
                </a:lnTo>
                <a:lnTo>
                  <a:pt x="3096260" y="153266"/>
                </a:lnTo>
                <a:lnTo>
                  <a:pt x="3134141" y="164170"/>
                </a:lnTo>
                <a:lnTo>
                  <a:pt x="3201808" y="187788"/>
                </a:lnTo>
                <a:lnTo>
                  <a:pt x="3241546" y="211823"/>
                </a:lnTo>
                <a:lnTo>
                  <a:pt x="3253353" y="237322"/>
                </a:lnTo>
                <a:lnTo>
                  <a:pt x="3247136" y="249024"/>
                </a:lnTo>
                <a:lnTo>
                  <a:pt x="3223049" y="260202"/>
                </a:lnTo>
                <a:lnTo>
                  <a:pt x="3184175" y="271011"/>
                </a:lnTo>
                <a:lnTo>
                  <a:pt x="3148016" y="280510"/>
                </a:lnTo>
                <a:lnTo>
                  <a:pt x="3132073" y="287759"/>
                </a:lnTo>
                <a:lnTo>
                  <a:pt x="3143591" y="291414"/>
                </a:lnTo>
                <a:lnTo>
                  <a:pt x="3172967" y="292426"/>
                </a:lnTo>
                <a:lnTo>
                  <a:pt x="3212441" y="293010"/>
                </a:lnTo>
                <a:lnTo>
                  <a:pt x="3254247" y="295379"/>
                </a:lnTo>
                <a:lnTo>
                  <a:pt x="3300307" y="300011"/>
                </a:lnTo>
                <a:lnTo>
                  <a:pt x="3353450" y="305571"/>
                </a:lnTo>
                <a:lnTo>
                  <a:pt x="3407284" y="311845"/>
                </a:lnTo>
                <a:lnTo>
                  <a:pt x="3455416" y="318620"/>
                </a:lnTo>
                <a:lnTo>
                  <a:pt x="3498653" y="326099"/>
                </a:lnTo>
                <a:lnTo>
                  <a:pt x="3540236" y="334448"/>
                </a:lnTo>
                <a:lnTo>
                  <a:pt x="3606291" y="352656"/>
                </a:lnTo>
                <a:lnTo>
                  <a:pt x="3643963" y="371151"/>
                </a:lnTo>
                <a:lnTo>
                  <a:pt x="3651708" y="381713"/>
                </a:lnTo>
                <a:lnTo>
                  <a:pt x="3649344" y="394312"/>
                </a:lnTo>
                <a:lnTo>
                  <a:pt x="3606260" y="429205"/>
                </a:lnTo>
                <a:lnTo>
                  <a:pt x="3541648" y="462384"/>
                </a:lnTo>
                <a:lnTo>
                  <a:pt x="3480561" y="481815"/>
                </a:lnTo>
                <a:lnTo>
                  <a:pt x="3419474" y="493245"/>
                </a:lnTo>
                <a:lnTo>
                  <a:pt x="3358435" y="495960"/>
                </a:lnTo>
                <a:lnTo>
                  <a:pt x="3327552" y="495620"/>
                </a:lnTo>
                <a:lnTo>
                  <a:pt x="3297300" y="496293"/>
                </a:lnTo>
                <a:lnTo>
                  <a:pt x="3240786" y="500119"/>
                </a:lnTo>
                <a:lnTo>
                  <a:pt x="3189605" y="505564"/>
                </a:lnTo>
                <a:lnTo>
                  <a:pt x="3150060" y="514216"/>
                </a:lnTo>
                <a:lnTo>
                  <a:pt x="3132008" y="519619"/>
                </a:lnTo>
                <a:lnTo>
                  <a:pt x="3110611" y="525630"/>
                </a:lnTo>
                <a:lnTo>
                  <a:pt x="3086173" y="532627"/>
                </a:lnTo>
                <a:lnTo>
                  <a:pt x="3060747" y="540362"/>
                </a:lnTo>
                <a:lnTo>
                  <a:pt x="3033297" y="548097"/>
                </a:lnTo>
                <a:lnTo>
                  <a:pt x="2970658" y="561266"/>
                </a:lnTo>
                <a:lnTo>
                  <a:pt x="2898257" y="571560"/>
                </a:lnTo>
                <a:lnTo>
                  <a:pt x="2851912" y="575160"/>
                </a:lnTo>
                <a:lnTo>
                  <a:pt x="2805322" y="577001"/>
                </a:lnTo>
                <a:lnTo>
                  <a:pt x="2750618" y="578001"/>
                </a:lnTo>
                <a:lnTo>
                  <a:pt x="2692641" y="578233"/>
                </a:lnTo>
                <a:lnTo>
                  <a:pt x="2636231" y="577769"/>
                </a:lnTo>
                <a:lnTo>
                  <a:pt x="2586227" y="576684"/>
                </a:lnTo>
                <a:lnTo>
                  <a:pt x="2531266" y="573960"/>
                </a:lnTo>
                <a:lnTo>
                  <a:pt x="2480675" y="569842"/>
                </a:lnTo>
                <a:lnTo>
                  <a:pt x="2436155" y="565272"/>
                </a:lnTo>
                <a:lnTo>
                  <a:pt x="2374183" y="557527"/>
                </a:lnTo>
                <a:lnTo>
                  <a:pt x="2347922" y="550153"/>
                </a:lnTo>
                <a:lnTo>
                  <a:pt x="2334767" y="547347"/>
                </a:lnTo>
                <a:lnTo>
                  <a:pt x="2318688" y="545353"/>
                </a:lnTo>
                <a:lnTo>
                  <a:pt x="2303287" y="544061"/>
                </a:lnTo>
                <a:lnTo>
                  <a:pt x="2289244" y="543650"/>
                </a:lnTo>
                <a:lnTo>
                  <a:pt x="2277237" y="544299"/>
                </a:lnTo>
                <a:lnTo>
                  <a:pt x="2271252" y="545754"/>
                </a:lnTo>
                <a:lnTo>
                  <a:pt x="2269648" y="547935"/>
                </a:lnTo>
                <a:lnTo>
                  <a:pt x="2264663" y="550996"/>
                </a:lnTo>
                <a:lnTo>
                  <a:pt x="2220795" y="560444"/>
                </a:lnTo>
                <a:lnTo>
                  <a:pt x="2142503" y="573525"/>
                </a:lnTo>
                <a:lnTo>
                  <a:pt x="2090546" y="579732"/>
                </a:lnTo>
                <a:lnTo>
                  <a:pt x="2048986" y="583863"/>
                </a:lnTo>
                <a:lnTo>
                  <a:pt x="2001138" y="588269"/>
                </a:lnTo>
                <a:lnTo>
                  <a:pt x="1949100" y="592591"/>
                </a:lnTo>
                <a:lnTo>
                  <a:pt x="1894966" y="596468"/>
                </a:lnTo>
                <a:lnTo>
                  <a:pt x="1840833" y="599541"/>
                </a:lnTo>
                <a:lnTo>
                  <a:pt x="1788794" y="601449"/>
                </a:lnTo>
                <a:lnTo>
                  <a:pt x="1738042" y="602047"/>
                </a:lnTo>
                <a:lnTo>
                  <a:pt x="1686898" y="601698"/>
                </a:lnTo>
                <a:lnTo>
                  <a:pt x="1636156" y="600624"/>
                </a:lnTo>
                <a:lnTo>
                  <a:pt x="1586611" y="599041"/>
                </a:lnTo>
                <a:lnTo>
                  <a:pt x="1539054" y="597169"/>
                </a:lnTo>
                <a:lnTo>
                  <a:pt x="1494281" y="595226"/>
                </a:lnTo>
                <a:lnTo>
                  <a:pt x="1431799" y="591752"/>
                </a:lnTo>
                <a:lnTo>
                  <a:pt x="1374378" y="587527"/>
                </a:lnTo>
                <a:lnTo>
                  <a:pt x="1323028" y="583278"/>
                </a:lnTo>
                <a:lnTo>
                  <a:pt x="1278763" y="579732"/>
                </a:lnTo>
                <a:lnTo>
                  <a:pt x="1249765" y="576438"/>
                </a:lnTo>
                <a:lnTo>
                  <a:pt x="1229852" y="572906"/>
                </a:lnTo>
                <a:lnTo>
                  <a:pt x="1198485" y="570088"/>
                </a:lnTo>
                <a:lnTo>
                  <a:pt x="1135126" y="568937"/>
                </a:lnTo>
                <a:close/>
              </a:path>
            </a:pathLst>
          </a:custGeom>
          <a:ln w="12191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440551" y="4245355"/>
            <a:ext cx="42862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305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IP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D</a:t>
            </a:r>
            <a:r>
              <a:rPr sz="1000" dirty="0">
                <a:latin typeface="Calibri"/>
                <a:cs typeface="Calibri"/>
              </a:rPr>
              <a:t>o</a:t>
            </a:r>
            <a:r>
              <a:rPr sz="1000" spc="-5" dirty="0">
                <a:latin typeface="Calibri"/>
                <a:cs typeface="Calibri"/>
              </a:rPr>
              <a:t>main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741546" y="3383279"/>
            <a:ext cx="103505" cy="663575"/>
          </a:xfrm>
          <a:custGeom>
            <a:avLst/>
            <a:gdLst/>
            <a:ahLst/>
            <a:cxnLst/>
            <a:rect l="l" t="t" r="r" b="b"/>
            <a:pathLst>
              <a:path w="103504" h="663575">
                <a:moveTo>
                  <a:pt x="7112" y="567055"/>
                </a:moveTo>
                <a:lnTo>
                  <a:pt x="1015" y="570611"/>
                </a:lnTo>
                <a:lnTo>
                  <a:pt x="0" y="574548"/>
                </a:lnTo>
                <a:lnTo>
                  <a:pt x="51688" y="663194"/>
                </a:lnTo>
                <a:lnTo>
                  <a:pt x="59094" y="650494"/>
                </a:lnTo>
                <a:lnTo>
                  <a:pt x="45338" y="650494"/>
                </a:lnTo>
                <a:lnTo>
                  <a:pt x="45338" y="627071"/>
                </a:lnTo>
                <a:lnTo>
                  <a:pt x="10922" y="568071"/>
                </a:lnTo>
                <a:lnTo>
                  <a:pt x="7112" y="567055"/>
                </a:lnTo>
                <a:close/>
              </a:path>
              <a:path w="103504" h="663575">
                <a:moveTo>
                  <a:pt x="45338" y="627071"/>
                </a:moveTo>
                <a:lnTo>
                  <a:pt x="45338" y="650494"/>
                </a:lnTo>
                <a:lnTo>
                  <a:pt x="58038" y="650494"/>
                </a:lnTo>
                <a:lnTo>
                  <a:pt x="58038" y="647319"/>
                </a:lnTo>
                <a:lnTo>
                  <a:pt x="46227" y="647319"/>
                </a:lnTo>
                <a:lnTo>
                  <a:pt x="51688" y="637957"/>
                </a:lnTo>
                <a:lnTo>
                  <a:pt x="45338" y="627071"/>
                </a:lnTo>
                <a:close/>
              </a:path>
              <a:path w="103504" h="663575">
                <a:moveTo>
                  <a:pt x="96265" y="567055"/>
                </a:moveTo>
                <a:lnTo>
                  <a:pt x="92455" y="568071"/>
                </a:lnTo>
                <a:lnTo>
                  <a:pt x="58038" y="627071"/>
                </a:lnTo>
                <a:lnTo>
                  <a:pt x="58038" y="650494"/>
                </a:lnTo>
                <a:lnTo>
                  <a:pt x="59094" y="650494"/>
                </a:lnTo>
                <a:lnTo>
                  <a:pt x="103377" y="574548"/>
                </a:lnTo>
                <a:lnTo>
                  <a:pt x="102362" y="570611"/>
                </a:lnTo>
                <a:lnTo>
                  <a:pt x="96265" y="567055"/>
                </a:lnTo>
                <a:close/>
              </a:path>
              <a:path w="103504" h="663575">
                <a:moveTo>
                  <a:pt x="51688" y="637957"/>
                </a:moveTo>
                <a:lnTo>
                  <a:pt x="46227" y="647319"/>
                </a:lnTo>
                <a:lnTo>
                  <a:pt x="57150" y="647319"/>
                </a:lnTo>
                <a:lnTo>
                  <a:pt x="51688" y="637957"/>
                </a:lnTo>
                <a:close/>
              </a:path>
              <a:path w="103504" h="663575">
                <a:moveTo>
                  <a:pt x="58038" y="627071"/>
                </a:moveTo>
                <a:lnTo>
                  <a:pt x="51688" y="637957"/>
                </a:lnTo>
                <a:lnTo>
                  <a:pt x="57150" y="647319"/>
                </a:lnTo>
                <a:lnTo>
                  <a:pt x="58038" y="647319"/>
                </a:lnTo>
                <a:lnTo>
                  <a:pt x="58038" y="627071"/>
                </a:lnTo>
                <a:close/>
              </a:path>
              <a:path w="103504" h="663575">
                <a:moveTo>
                  <a:pt x="51688" y="25109"/>
                </a:moveTo>
                <a:lnTo>
                  <a:pt x="45338" y="35995"/>
                </a:lnTo>
                <a:lnTo>
                  <a:pt x="45338" y="627071"/>
                </a:lnTo>
                <a:lnTo>
                  <a:pt x="51688" y="637957"/>
                </a:lnTo>
                <a:lnTo>
                  <a:pt x="58038" y="627071"/>
                </a:lnTo>
                <a:lnTo>
                  <a:pt x="58038" y="35995"/>
                </a:lnTo>
                <a:lnTo>
                  <a:pt x="51688" y="25109"/>
                </a:lnTo>
                <a:close/>
              </a:path>
              <a:path w="103504" h="663575">
                <a:moveTo>
                  <a:pt x="51688" y="0"/>
                </a:moveTo>
                <a:lnTo>
                  <a:pt x="0" y="88646"/>
                </a:lnTo>
                <a:lnTo>
                  <a:pt x="1015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8" y="35995"/>
                </a:lnTo>
                <a:lnTo>
                  <a:pt x="45338" y="12573"/>
                </a:lnTo>
                <a:lnTo>
                  <a:pt x="59020" y="12573"/>
                </a:lnTo>
                <a:lnTo>
                  <a:pt x="51688" y="0"/>
                </a:lnTo>
                <a:close/>
              </a:path>
              <a:path w="103504" h="663575">
                <a:moveTo>
                  <a:pt x="59020" y="12573"/>
                </a:moveTo>
                <a:lnTo>
                  <a:pt x="58038" y="12573"/>
                </a:lnTo>
                <a:lnTo>
                  <a:pt x="58038" y="35995"/>
                </a:lnTo>
                <a:lnTo>
                  <a:pt x="92455" y="94996"/>
                </a:lnTo>
                <a:lnTo>
                  <a:pt x="96265" y="96012"/>
                </a:lnTo>
                <a:lnTo>
                  <a:pt x="102362" y="92456"/>
                </a:lnTo>
                <a:lnTo>
                  <a:pt x="103377" y="88646"/>
                </a:lnTo>
                <a:lnTo>
                  <a:pt x="59020" y="12573"/>
                </a:lnTo>
                <a:close/>
              </a:path>
              <a:path w="103504" h="663575">
                <a:moveTo>
                  <a:pt x="58038" y="12573"/>
                </a:moveTo>
                <a:lnTo>
                  <a:pt x="45338" y="12573"/>
                </a:lnTo>
                <a:lnTo>
                  <a:pt x="45338" y="35995"/>
                </a:lnTo>
                <a:lnTo>
                  <a:pt x="51688" y="25109"/>
                </a:lnTo>
                <a:lnTo>
                  <a:pt x="46227" y="15748"/>
                </a:lnTo>
                <a:lnTo>
                  <a:pt x="58038" y="15748"/>
                </a:lnTo>
                <a:lnTo>
                  <a:pt x="58038" y="12573"/>
                </a:lnTo>
                <a:close/>
              </a:path>
              <a:path w="103504" h="663575">
                <a:moveTo>
                  <a:pt x="58038" y="15748"/>
                </a:moveTo>
                <a:lnTo>
                  <a:pt x="57150" y="15748"/>
                </a:lnTo>
                <a:lnTo>
                  <a:pt x="51688" y="25109"/>
                </a:lnTo>
                <a:lnTo>
                  <a:pt x="58038" y="35995"/>
                </a:lnTo>
                <a:lnTo>
                  <a:pt x="58038" y="15748"/>
                </a:lnTo>
                <a:close/>
              </a:path>
              <a:path w="103504" h="663575">
                <a:moveTo>
                  <a:pt x="57150" y="15748"/>
                </a:moveTo>
                <a:lnTo>
                  <a:pt x="46227" y="15748"/>
                </a:lnTo>
                <a:lnTo>
                  <a:pt x="51688" y="25109"/>
                </a:lnTo>
                <a:lnTo>
                  <a:pt x="57150" y="15748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844666" y="3383279"/>
            <a:ext cx="103505" cy="663575"/>
          </a:xfrm>
          <a:custGeom>
            <a:avLst/>
            <a:gdLst/>
            <a:ahLst/>
            <a:cxnLst/>
            <a:rect l="l" t="t" r="r" b="b"/>
            <a:pathLst>
              <a:path w="103504" h="663575">
                <a:moveTo>
                  <a:pt x="7112" y="567055"/>
                </a:moveTo>
                <a:lnTo>
                  <a:pt x="1016" y="570611"/>
                </a:lnTo>
                <a:lnTo>
                  <a:pt x="0" y="574548"/>
                </a:lnTo>
                <a:lnTo>
                  <a:pt x="51688" y="663194"/>
                </a:lnTo>
                <a:lnTo>
                  <a:pt x="59094" y="650494"/>
                </a:lnTo>
                <a:lnTo>
                  <a:pt x="45338" y="650494"/>
                </a:lnTo>
                <a:lnTo>
                  <a:pt x="45338" y="627071"/>
                </a:lnTo>
                <a:lnTo>
                  <a:pt x="10922" y="568071"/>
                </a:lnTo>
                <a:lnTo>
                  <a:pt x="7112" y="567055"/>
                </a:lnTo>
                <a:close/>
              </a:path>
              <a:path w="103504" h="663575">
                <a:moveTo>
                  <a:pt x="45339" y="627071"/>
                </a:moveTo>
                <a:lnTo>
                  <a:pt x="45338" y="650494"/>
                </a:lnTo>
                <a:lnTo>
                  <a:pt x="58038" y="650494"/>
                </a:lnTo>
                <a:lnTo>
                  <a:pt x="58038" y="647319"/>
                </a:lnTo>
                <a:lnTo>
                  <a:pt x="46228" y="647319"/>
                </a:lnTo>
                <a:lnTo>
                  <a:pt x="51688" y="637957"/>
                </a:lnTo>
                <a:lnTo>
                  <a:pt x="45339" y="627071"/>
                </a:lnTo>
                <a:close/>
              </a:path>
              <a:path w="103504" h="663575">
                <a:moveTo>
                  <a:pt x="96266" y="567055"/>
                </a:moveTo>
                <a:lnTo>
                  <a:pt x="92456" y="568071"/>
                </a:lnTo>
                <a:lnTo>
                  <a:pt x="58038" y="627071"/>
                </a:lnTo>
                <a:lnTo>
                  <a:pt x="58038" y="650494"/>
                </a:lnTo>
                <a:lnTo>
                  <a:pt x="59094" y="650494"/>
                </a:lnTo>
                <a:lnTo>
                  <a:pt x="103378" y="574548"/>
                </a:lnTo>
                <a:lnTo>
                  <a:pt x="102362" y="570611"/>
                </a:lnTo>
                <a:lnTo>
                  <a:pt x="96266" y="567055"/>
                </a:lnTo>
                <a:close/>
              </a:path>
              <a:path w="103504" h="663575">
                <a:moveTo>
                  <a:pt x="51688" y="637957"/>
                </a:moveTo>
                <a:lnTo>
                  <a:pt x="46228" y="647319"/>
                </a:lnTo>
                <a:lnTo>
                  <a:pt x="57150" y="647319"/>
                </a:lnTo>
                <a:lnTo>
                  <a:pt x="51688" y="637957"/>
                </a:lnTo>
                <a:close/>
              </a:path>
              <a:path w="103504" h="663575">
                <a:moveTo>
                  <a:pt x="58038" y="627071"/>
                </a:moveTo>
                <a:lnTo>
                  <a:pt x="51688" y="637957"/>
                </a:lnTo>
                <a:lnTo>
                  <a:pt x="57150" y="647319"/>
                </a:lnTo>
                <a:lnTo>
                  <a:pt x="58038" y="647319"/>
                </a:lnTo>
                <a:lnTo>
                  <a:pt x="58038" y="627071"/>
                </a:lnTo>
                <a:close/>
              </a:path>
              <a:path w="103504" h="663575">
                <a:moveTo>
                  <a:pt x="51688" y="25109"/>
                </a:moveTo>
                <a:lnTo>
                  <a:pt x="45338" y="35995"/>
                </a:lnTo>
                <a:lnTo>
                  <a:pt x="45339" y="627071"/>
                </a:lnTo>
                <a:lnTo>
                  <a:pt x="51688" y="637957"/>
                </a:lnTo>
                <a:lnTo>
                  <a:pt x="58038" y="627071"/>
                </a:lnTo>
                <a:lnTo>
                  <a:pt x="58038" y="35995"/>
                </a:lnTo>
                <a:lnTo>
                  <a:pt x="51688" y="25109"/>
                </a:lnTo>
                <a:close/>
              </a:path>
              <a:path w="103504" h="663575">
                <a:moveTo>
                  <a:pt x="51688" y="0"/>
                </a:moveTo>
                <a:lnTo>
                  <a:pt x="0" y="88646"/>
                </a:lnTo>
                <a:lnTo>
                  <a:pt x="1016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8" y="35995"/>
                </a:lnTo>
                <a:lnTo>
                  <a:pt x="45338" y="12573"/>
                </a:lnTo>
                <a:lnTo>
                  <a:pt x="59020" y="12573"/>
                </a:lnTo>
                <a:lnTo>
                  <a:pt x="51688" y="0"/>
                </a:lnTo>
                <a:close/>
              </a:path>
              <a:path w="103504" h="663575">
                <a:moveTo>
                  <a:pt x="59020" y="12573"/>
                </a:moveTo>
                <a:lnTo>
                  <a:pt x="58038" y="12573"/>
                </a:lnTo>
                <a:lnTo>
                  <a:pt x="58039" y="35995"/>
                </a:lnTo>
                <a:lnTo>
                  <a:pt x="92456" y="94996"/>
                </a:lnTo>
                <a:lnTo>
                  <a:pt x="96266" y="96012"/>
                </a:lnTo>
                <a:lnTo>
                  <a:pt x="102362" y="92456"/>
                </a:lnTo>
                <a:lnTo>
                  <a:pt x="103378" y="88646"/>
                </a:lnTo>
                <a:lnTo>
                  <a:pt x="59020" y="12573"/>
                </a:lnTo>
                <a:close/>
              </a:path>
              <a:path w="103504" h="663575">
                <a:moveTo>
                  <a:pt x="58038" y="12573"/>
                </a:moveTo>
                <a:lnTo>
                  <a:pt x="45338" y="12573"/>
                </a:lnTo>
                <a:lnTo>
                  <a:pt x="45338" y="35995"/>
                </a:lnTo>
                <a:lnTo>
                  <a:pt x="51689" y="25109"/>
                </a:lnTo>
                <a:lnTo>
                  <a:pt x="46228" y="15748"/>
                </a:lnTo>
                <a:lnTo>
                  <a:pt x="58038" y="15748"/>
                </a:lnTo>
                <a:lnTo>
                  <a:pt x="58038" y="12573"/>
                </a:lnTo>
                <a:close/>
              </a:path>
              <a:path w="103504" h="663575">
                <a:moveTo>
                  <a:pt x="58038" y="15748"/>
                </a:moveTo>
                <a:lnTo>
                  <a:pt x="57150" y="15748"/>
                </a:lnTo>
                <a:lnTo>
                  <a:pt x="51688" y="25109"/>
                </a:lnTo>
                <a:lnTo>
                  <a:pt x="58039" y="35995"/>
                </a:lnTo>
                <a:lnTo>
                  <a:pt x="58038" y="15748"/>
                </a:lnTo>
                <a:close/>
              </a:path>
              <a:path w="103504" h="663575">
                <a:moveTo>
                  <a:pt x="57150" y="15748"/>
                </a:moveTo>
                <a:lnTo>
                  <a:pt x="46228" y="15748"/>
                </a:lnTo>
                <a:lnTo>
                  <a:pt x="51688" y="25109"/>
                </a:lnTo>
                <a:lnTo>
                  <a:pt x="57150" y="15748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068067" y="2206751"/>
            <a:ext cx="755650" cy="541020"/>
          </a:xfrm>
          <a:custGeom>
            <a:avLst/>
            <a:gdLst/>
            <a:ahLst/>
            <a:cxnLst/>
            <a:rect l="l" t="t" r="r" b="b"/>
            <a:pathLst>
              <a:path w="755650" h="541019">
                <a:moveTo>
                  <a:pt x="45719" y="445897"/>
                </a:moveTo>
                <a:lnTo>
                  <a:pt x="41909" y="447294"/>
                </a:lnTo>
                <a:lnTo>
                  <a:pt x="40512" y="450469"/>
                </a:lnTo>
                <a:lnTo>
                  <a:pt x="0" y="540893"/>
                </a:lnTo>
                <a:lnTo>
                  <a:pt x="23299" y="538734"/>
                </a:lnTo>
                <a:lnTo>
                  <a:pt x="13969" y="538734"/>
                </a:lnTo>
                <a:lnTo>
                  <a:pt x="6476" y="528447"/>
                </a:lnTo>
                <a:lnTo>
                  <a:pt x="25606" y="514753"/>
                </a:lnTo>
                <a:lnTo>
                  <a:pt x="52069" y="455675"/>
                </a:lnTo>
                <a:lnTo>
                  <a:pt x="53593" y="452500"/>
                </a:lnTo>
                <a:lnTo>
                  <a:pt x="52069" y="448690"/>
                </a:lnTo>
                <a:lnTo>
                  <a:pt x="45719" y="445897"/>
                </a:lnTo>
                <a:close/>
              </a:path>
              <a:path w="755650" h="541019">
                <a:moveTo>
                  <a:pt x="25606" y="514753"/>
                </a:moveTo>
                <a:lnTo>
                  <a:pt x="6476" y="528447"/>
                </a:lnTo>
                <a:lnTo>
                  <a:pt x="13969" y="538734"/>
                </a:lnTo>
                <a:lnTo>
                  <a:pt x="17517" y="536194"/>
                </a:lnTo>
                <a:lnTo>
                  <a:pt x="16001" y="536194"/>
                </a:lnTo>
                <a:lnTo>
                  <a:pt x="9651" y="527303"/>
                </a:lnTo>
                <a:lnTo>
                  <a:pt x="20438" y="526289"/>
                </a:lnTo>
                <a:lnTo>
                  <a:pt x="25606" y="514753"/>
                </a:lnTo>
                <a:close/>
              </a:path>
              <a:path w="755650" h="541019">
                <a:moveTo>
                  <a:pt x="100964" y="518668"/>
                </a:moveTo>
                <a:lnTo>
                  <a:pt x="97408" y="519049"/>
                </a:lnTo>
                <a:lnTo>
                  <a:pt x="33002" y="525107"/>
                </a:lnTo>
                <a:lnTo>
                  <a:pt x="13969" y="538734"/>
                </a:lnTo>
                <a:lnTo>
                  <a:pt x="23299" y="538734"/>
                </a:lnTo>
                <a:lnTo>
                  <a:pt x="98679" y="531749"/>
                </a:lnTo>
                <a:lnTo>
                  <a:pt x="102107" y="531368"/>
                </a:lnTo>
                <a:lnTo>
                  <a:pt x="104542" y="528447"/>
                </a:lnTo>
                <a:lnTo>
                  <a:pt x="104393" y="524763"/>
                </a:lnTo>
                <a:lnTo>
                  <a:pt x="104012" y="521335"/>
                </a:lnTo>
                <a:lnTo>
                  <a:pt x="100964" y="518668"/>
                </a:lnTo>
                <a:close/>
              </a:path>
              <a:path w="755650" h="541019">
                <a:moveTo>
                  <a:pt x="20438" y="526289"/>
                </a:moveTo>
                <a:lnTo>
                  <a:pt x="9651" y="527303"/>
                </a:lnTo>
                <a:lnTo>
                  <a:pt x="16001" y="536194"/>
                </a:lnTo>
                <a:lnTo>
                  <a:pt x="20438" y="526289"/>
                </a:lnTo>
                <a:close/>
              </a:path>
              <a:path w="755650" h="541019">
                <a:moveTo>
                  <a:pt x="33002" y="525107"/>
                </a:moveTo>
                <a:lnTo>
                  <a:pt x="20438" y="526289"/>
                </a:lnTo>
                <a:lnTo>
                  <a:pt x="16001" y="536194"/>
                </a:lnTo>
                <a:lnTo>
                  <a:pt x="17517" y="536194"/>
                </a:lnTo>
                <a:lnTo>
                  <a:pt x="33002" y="525107"/>
                </a:lnTo>
                <a:close/>
              </a:path>
              <a:path w="755650" h="541019">
                <a:moveTo>
                  <a:pt x="735084" y="14603"/>
                </a:moveTo>
                <a:lnTo>
                  <a:pt x="722663" y="15772"/>
                </a:lnTo>
                <a:lnTo>
                  <a:pt x="25606" y="514753"/>
                </a:lnTo>
                <a:lnTo>
                  <a:pt x="20438" y="526289"/>
                </a:lnTo>
                <a:lnTo>
                  <a:pt x="33002" y="525107"/>
                </a:lnTo>
                <a:lnTo>
                  <a:pt x="729915" y="26142"/>
                </a:lnTo>
                <a:lnTo>
                  <a:pt x="735084" y="14603"/>
                </a:lnTo>
                <a:close/>
              </a:path>
              <a:path w="755650" h="541019">
                <a:moveTo>
                  <a:pt x="754555" y="2159"/>
                </a:moveTo>
                <a:lnTo>
                  <a:pt x="741680" y="2159"/>
                </a:lnTo>
                <a:lnTo>
                  <a:pt x="749045" y="12446"/>
                </a:lnTo>
                <a:lnTo>
                  <a:pt x="729915" y="26142"/>
                </a:lnTo>
                <a:lnTo>
                  <a:pt x="703452" y="85217"/>
                </a:lnTo>
                <a:lnTo>
                  <a:pt x="702056" y="88392"/>
                </a:lnTo>
                <a:lnTo>
                  <a:pt x="703452" y="92201"/>
                </a:lnTo>
                <a:lnTo>
                  <a:pt x="709802" y="94996"/>
                </a:lnTo>
                <a:lnTo>
                  <a:pt x="713613" y="93599"/>
                </a:lnTo>
                <a:lnTo>
                  <a:pt x="715009" y="90424"/>
                </a:lnTo>
                <a:lnTo>
                  <a:pt x="754555" y="2159"/>
                </a:lnTo>
                <a:close/>
              </a:path>
              <a:path w="755650" h="541019">
                <a:moveTo>
                  <a:pt x="743498" y="4699"/>
                </a:moveTo>
                <a:lnTo>
                  <a:pt x="739520" y="4699"/>
                </a:lnTo>
                <a:lnTo>
                  <a:pt x="745870" y="13588"/>
                </a:lnTo>
                <a:lnTo>
                  <a:pt x="735084" y="14603"/>
                </a:lnTo>
                <a:lnTo>
                  <a:pt x="729915" y="26142"/>
                </a:lnTo>
                <a:lnTo>
                  <a:pt x="749045" y="12446"/>
                </a:lnTo>
                <a:lnTo>
                  <a:pt x="743498" y="4699"/>
                </a:lnTo>
                <a:close/>
              </a:path>
              <a:path w="755650" h="541019">
                <a:moveTo>
                  <a:pt x="755523" y="0"/>
                </a:moveTo>
                <a:lnTo>
                  <a:pt x="656844" y="9271"/>
                </a:lnTo>
                <a:lnTo>
                  <a:pt x="653414" y="9525"/>
                </a:lnTo>
                <a:lnTo>
                  <a:pt x="650980" y="12446"/>
                </a:lnTo>
                <a:lnTo>
                  <a:pt x="650947" y="13588"/>
                </a:lnTo>
                <a:lnTo>
                  <a:pt x="651129" y="16128"/>
                </a:lnTo>
                <a:lnTo>
                  <a:pt x="651509" y="19558"/>
                </a:lnTo>
                <a:lnTo>
                  <a:pt x="654557" y="22225"/>
                </a:lnTo>
                <a:lnTo>
                  <a:pt x="658113" y="21844"/>
                </a:lnTo>
                <a:lnTo>
                  <a:pt x="722663" y="15772"/>
                </a:lnTo>
                <a:lnTo>
                  <a:pt x="741680" y="2159"/>
                </a:lnTo>
                <a:lnTo>
                  <a:pt x="754555" y="2159"/>
                </a:lnTo>
                <a:lnTo>
                  <a:pt x="755523" y="0"/>
                </a:lnTo>
                <a:close/>
              </a:path>
              <a:path w="755650" h="541019">
                <a:moveTo>
                  <a:pt x="741680" y="2159"/>
                </a:moveTo>
                <a:lnTo>
                  <a:pt x="722663" y="15772"/>
                </a:lnTo>
                <a:lnTo>
                  <a:pt x="735084" y="14603"/>
                </a:lnTo>
                <a:lnTo>
                  <a:pt x="739520" y="4699"/>
                </a:lnTo>
                <a:lnTo>
                  <a:pt x="743498" y="4699"/>
                </a:lnTo>
                <a:lnTo>
                  <a:pt x="741680" y="2159"/>
                </a:lnTo>
                <a:close/>
              </a:path>
              <a:path w="755650" h="541019">
                <a:moveTo>
                  <a:pt x="739520" y="4699"/>
                </a:moveTo>
                <a:lnTo>
                  <a:pt x="735084" y="14603"/>
                </a:lnTo>
                <a:lnTo>
                  <a:pt x="745870" y="13588"/>
                </a:lnTo>
                <a:lnTo>
                  <a:pt x="739520" y="4699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825366" y="2281427"/>
            <a:ext cx="103505" cy="360045"/>
          </a:xfrm>
          <a:custGeom>
            <a:avLst/>
            <a:gdLst/>
            <a:ahLst/>
            <a:cxnLst/>
            <a:rect l="l" t="t" r="r" b="b"/>
            <a:pathLst>
              <a:path w="103504" h="360044">
                <a:moveTo>
                  <a:pt x="7112" y="263525"/>
                </a:moveTo>
                <a:lnTo>
                  <a:pt x="1016" y="267081"/>
                </a:lnTo>
                <a:lnTo>
                  <a:pt x="0" y="271018"/>
                </a:lnTo>
                <a:lnTo>
                  <a:pt x="51688" y="359663"/>
                </a:lnTo>
                <a:lnTo>
                  <a:pt x="59094" y="346963"/>
                </a:lnTo>
                <a:lnTo>
                  <a:pt x="45338" y="346963"/>
                </a:lnTo>
                <a:lnTo>
                  <a:pt x="45338" y="323541"/>
                </a:lnTo>
                <a:lnTo>
                  <a:pt x="10922" y="264541"/>
                </a:lnTo>
                <a:lnTo>
                  <a:pt x="7112" y="263525"/>
                </a:lnTo>
                <a:close/>
              </a:path>
              <a:path w="103504" h="360044">
                <a:moveTo>
                  <a:pt x="45339" y="323541"/>
                </a:moveTo>
                <a:lnTo>
                  <a:pt x="45338" y="346963"/>
                </a:lnTo>
                <a:lnTo>
                  <a:pt x="58038" y="346963"/>
                </a:lnTo>
                <a:lnTo>
                  <a:pt x="58038" y="343788"/>
                </a:lnTo>
                <a:lnTo>
                  <a:pt x="46228" y="343788"/>
                </a:lnTo>
                <a:lnTo>
                  <a:pt x="51689" y="334427"/>
                </a:lnTo>
                <a:lnTo>
                  <a:pt x="45339" y="323541"/>
                </a:lnTo>
                <a:close/>
              </a:path>
              <a:path w="103504" h="360044">
                <a:moveTo>
                  <a:pt x="96266" y="263525"/>
                </a:moveTo>
                <a:lnTo>
                  <a:pt x="92456" y="264541"/>
                </a:lnTo>
                <a:lnTo>
                  <a:pt x="58038" y="323541"/>
                </a:lnTo>
                <a:lnTo>
                  <a:pt x="58038" y="346963"/>
                </a:lnTo>
                <a:lnTo>
                  <a:pt x="59094" y="346963"/>
                </a:lnTo>
                <a:lnTo>
                  <a:pt x="103378" y="271018"/>
                </a:lnTo>
                <a:lnTo>
                  <a:pt x="102362" y="267081"/>
                </a:lnTo>
                <a:lnTo>
                  <a:pt x="96266" y="263525"/>
                </a:lnTo>
                <a:close/>
              </a:path>
              <a:path w="103504" h="360044">
                <a:moveTo>
                  <a:pt x="51688" y="334427"/>
                </a:moveTo>
                <a:lnTo>
                  <a:pt x="46228" y="343788"/>
                </a:lnTo>
                <a:lnTo>
                  <a:pt x="57150" y="343788"/>
                </a:lnTo>
                <a:lnTo>
                  <a:pt x="51688" y="334427"/>
                </a:lnTo>
                <a:close/>
              </a:path>
              <a:path w="103504" h="360044">
                <a:moveTo>
                  <a:pt x="58038" y="323541"/>
                </a:moveTo>
                <a:lnTo>
                  <a:pt x="51688" y="334427"/>
                </a:lnTo>
                <a:lnTo>
                  <a:pt x="57150" y="343788"/>
                </a:lnTo>
                <a:lnTo>
                  <a:pt x="58038" y="343788"/>
                </a:lnTo>
                <a:lnTo>
                  <a:pt x="58038" y="323541"/>
                </a:lnTo>
                <a:close/>
              </a:path>
              <a:path w="103504" h="360044">
                <a:moveTo>
                  <a:pt x="51688" y="25109"/>
                </a:moveTo>
                <a:lnTo>
                  <a:pt x="45338" y="35995"/>
                </a:lnTo>
                <a:lnTo>
                  <a:pt x="45339" y="323541"/>
                </a:lnTo>
                <a:lnTo>
                  <a:pt x="51688" y="334427"/>
                </a:lnTo>
                <a:lnTo>
                  <a:pt x="58038" y="323541"/>
                </a:lnTo>
                <a:lnTo>
                  <a:pt x="58038" y="35995"/>
                </a:lnTo>
                <a:lnTo>
                  <a:pt x="51688" y="25109"/>
                </a:lnTo>
                <a:close/>
              </a:path>
              <a:path w="103504" h="360044">
                <a:moveTo>
                  <a:pt x="51688" y="0"/>
                </a:moveTo>
                <a:lnTo>
                  <a:pt x="0" y="88646"/>
                </a:lnTo>
                <a:lnTo>
                  <a:pt x="1016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8" y="35995"/>
                </a:lnTo>
                <a:lnTo>
                  <a:pt x="45338" y="12573"/>
                </a:lnTo>
                <a:lnTo>
                  <a:pt x="59020" y="12573"/>
                </a:lnTo>
                <a:lnTo>
                  <a:pt x="51688" y="0"/>
                </a:lnTo>
                <a:close/>
              </a:path>
              <a:path w="103504" h="360044">
                <a:moveTo>
                  <a:pt x="59020" y="12573"/>
                </a:moveTo>
                <a:lnTo>
                  <a:pt x="58038" y="12573"/>
                </a:lnTo>
                <a:lnTo>
                  <a:pt x="58039" y="35995"/>
                </a:lnTo>
                <a:lnTo>
                  <a:pt x="92456" y="94996"/>
                </a:lnTo>
                <a:lnTo>
                  <a:pt x="96266" y="96012"/>
                </a:lnTo>
                <a:lnTo>
                  <a:pt x="102362" y="92456"/>
                </a:lnTo>
                <a:lnTo>
                  <a:pt x="103378" y="88646"/>
                </a:lnTo>
                <a:lnTo>
                  <a:pt x="59020" y="12573"/>
                </a:lnTo>
                <a:close/>
              </a:path>
              <a:path w="103504" h="360044">
                <a:moveTo>
                  <a:pt x="58038" y="12573"/>
                </a:moveTo>
                <a:lnTo>
                  <a:pt x="45338" y="12573"/>
                </a:lnTo>
                <a:lnTo>
                  <a:pt x="45338" y="35995"/>
                </a:lnTo>
                <a:lnTo>
                  <a:pt x="51688" y="25109"/>
                </a:lnTo>
                <a:lnTo>
                  <a:pt x="46228" y="15748"/>
                </a:lnTo>
                <a:lnTo>
                  <a:pt x="58038" y="15748"/>
                </a:lnTo>
                <a:lnTo>
                  <a:pt x="58038" y="12573"/>
                </a:lnTo>
                <a:close/>
              </a:path>
              <a:path w="103504" h="360044">
                <a:moveTo>
                  <a:pt x="58038" y="15748"/>
                </a:moveTo>
                <a:lnTo>
                  <a:pt x="57150" y="15748"/>
                </a:lnTo>
                <a:lnTo>
                  <a:pt x="51688" y="25109"/>
                </a:lnTo>
                <a:lnTo>
                  <a:pt x="58039" y="35995"/>
                </a:lnTo>
                <a:lnTo>
                  <a:pt x="58038" y="15748"/>
                </a:lnTo>
                <a:close/>
              </a:path>
              <a:path w="103504" h="360044">
                <a:moveTo>
                  <a:pt x="57150" y="15748"/>
                </a:moveTo>
                <a:lnTo>
                  <a:pt x="46228" y="15748"/>
                </a:lnTo>
                <a:lnTo>
                  <a:pt x="51688" y="25109"/>
                </a:lnTo>
                <a:lnTo>
                  <a:pt x="57150" y="15748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635878" y="2296667"/>
            <a:ext cx="103505" cy="360045"/>
          </a:xfrm>
          <a:custGeom>
            <a:avLst/>
            <a:gdLst/>
            <a:ahLst/>
            <a:cxnLst/>
            <a:rect l="l" t="t" r="r" b="b"/>
            <a:pathLst>
              <a:path w="103504" h="360044">
                <a:moveTo>
                  <a:pt x="7112" y="263525"/>
                </a:moveTo>
                <a:lnTo>
                  <a:pt x="1016" y="267081"/>
                </a:lnTo>
                <a:lnTo>
                  <a:pt x="0" y="271018"/>
                </a:lnTo>
                <a:lnTo>
                  <a:pt x="51688" y="359664"/>
                </a:lnTo>
                <a:lnTo>
                  <a:pt x="59094" y="346964"/>
                </a:lnTo>
                <a:lnTo>
                  <a:pt x="45338" y="346964"/>
                </a:lnTo>
                <a:lnTo>
                  <a:pt x="45338" y="323541"/>
                </a:lnTo>
                <a:lnTo>
                  <a:pt x="10922" y="264541"/>
                </a:lnTo>
                <a:lnTo>
                  <a:pt x="7112" y="263525"/>
                </a:lnTo>
                <a:close/>
              </a:path>
              <a:path w="103504" h="360044">
                <a:moveTo>
                  <a:pt x="45339" y="323541"/>
                </a:moveTo>
                <a:lnTo>
                  <a:pt x="45338" y="346964"/>
                </a:lnTo>
                <a:lnTo>
                  <a:pt x="58038" y="346964"/>
                </a:lnTo>
                <a:lnTo>
                  <a:pt x="58038" y="343789"/>
                </a:lnTo>
                <a:lnTo>
                  <a:pt x="46228" y="343789"/>
                </a:lnTo>
                <a:lnTo>
                  <a:pt x="51689" y="334427"/>
                </a:lnTo>
                <a:lnTo>
                  <a:pt x="45339" y="323541"/>
                </a:lnTo>
                <a:close/>
              </a:path>
              <a:path w="103504" h="360044">
                <a:moveTo>
                  <a:pt x="96266" y="263525"/>
                </a:moveTo>
                <a:lnTo>
                  <a:pt x="92456" y="264541"/>
                </a:lnTo>
                <a:lnTo>
                  <a:pt x="58038" y="323541"/>
                </a:lnTo>
                <a:lnTo>
                  <a:pt x="58038" y="346964"/>
                </a:lnTo>
                <a:lnTo>
                  <a:pt x="59094" y="346964"/>
                </a:lnTo>
                <a:lnTo>
                  <a:pt x="103378" y="271018"/>
                </a:lnTo>
                <a:lnTo>
                  <a:pt x="102362" y="267081"/>
                </a:lnTo>
                <a:lnTo>
                  <a:pt x="96266" y="263525"/>
                </a:lnTo>
                <a:close/>
              </a:path>
              <a:path w="103504" h="360044">
                <a:moveTo>
                  <a:pt x="51689" y="334427"/>
                </a:moveTo>
                <a:lnTo>
                  <a:pt x="46228" y="343789"/>
                </a:lnTo>
                <a:lnTo>
                  <a:pt x="57150" y="343789"/>
                </a:lnTo>
                <a:lnTo>
                  <a:pt x="51689" y="334427"/>
                </a:lnTo>
                <a:close/>
              </a:path>
              <a:path w="103504" h="360044">
                <a:moveTo>
                  <a:pt x="58038" y="323541"/>
                </a:moveTo>
                <a:lnTo>
                  <a:pt x="51689" y="334427"/>
                </a:lnTo>
                <a:lnTo>
                  <a:pt x="57150" y="343789"/>
                </a:lnTo>
                <a:lnTo>
                  <a:pt x="58038" y="343789"/>
                </a:lnTo>
                <a:lnTo>
                  <a:pt x="58038" y="323541"/>
                </a:lnTo>
                <a:close/>
              </a:path>
              <a:path w="103504" h="360044">
                <a:moveTo>
                  <a:pt x="51688" y="25109"/>
                </a:moveTo>
                <a:lnTo>
                  <a:pt x="45338" y="35995"/>
                </a:lnTo>
                <a:lnTo>
                  <a:pt x="45339" y="323541"/>
                </a:lnTo>
                <a:lnTo>
                  <a:pt x="51689" y="334427"/>
                </a:lnTo>
                <a:lnTo>
                  <a:pt x="58038" y="323541"/>
                </a:lnTo>
                <a:lnTo>
                  <a:pt x="58038" y="35995"/>
                </a:lnTo>
                <a:lnTo>
                  <a:pt x="51688" y="25109"/>
                </a:lnTo>
                <a:close/>
              </a:path>
              <a:path w="103504" h="360044">
                <a:moveTo>
                  <a:pt x="51688" y="0"/>
                </a:moveTo>
                <a:lnTo>
                  <a:pt x="0" y="88646"/>
                </a:lnTo>
                <a:lnTo>
                  <a:pt x="1016" y="92456"/>
                </a:lnTo>
                <a:lnTo>
                  <a:pt x="7112" y="96012"/>
                </a:lnTo>
                <a:lnTo>
                  <a:pt x="10922" y="94996"/>
                </a:lnTo>
                <a:lnTo>
                  <a:pt x="45338" y="35995"/>
                </a:lnTo>
                <a:lnTo>
                  <a:pt x="45338" y="12573"/>
                </a:lnTo>
                <a:lnTo>
                  <a:pt x="59020" y="12573"/>
                </a:lnTo>
                <a:lnTo>
                  <a:pt x="51688" y="0"/>
                </a:lnTo>
                <a:close/>
              </a:path>
              <a:path w="103504" h="360044">
                <a:moveTo>
                  <a:pt x="59020" y="12573"/>
                </a:moveTo>
                <a:lnTo>
                  <a:pt x="58038" y="12573"/>
                </a:lnTo>
                <a:lnTo>
                  <a:pt x="58039" y="35995"/>
                </a:lnTo>
                <a:lnTo>
                  <a:pt x="92456" y="94996"/>
                </a:lnTo>
                <a:lnTo>
                  <a:pt x="96266" y="96012"/>
                </a:lnTo>
                <a:lnTo>
                  <a:pt x="102362" y="92456"/>
                </a:lnTo>
                <a:lnTo>
                  <a:pt x="103378" y="88646"/>
                </a:lnTo>
                <a:lnTo>
                  <a:pt x="59020" y="12573"/>
                </a:lnTo>
                <a:close/>
              </a:path>
              <a:path w="103504" h="360044">
                <a:moveTo>
                  <a:pt x="58038" y="12573"/>
                </a:moveTo>
                <a:lnTo>
                  <a:pt x="45338" y="12573"/>
                </a:lnTo>
                <a:lnTo>
                  <a:pt x="45338" y="35995"/>
                </a:lnTo>
                <a:lnTo>
                  <a:pt x="51689" y="25109"/>
                </a:lnTo>
                <a:lnTo>
                  <a:pt x="46228" y="15748"/>
                </a:lnTo>
                <a:lnTo>
                  <a:pt x="58038" y="15748"/>
                </a:lnTo>
                <a:lnTo>
                  <a:pt x="58038" y="12573"/>
                </a:lnTo>
                <a:close/>
              </a:path>
              <a:path w="103504" h="360044">
                <a:moveTo>
                  <a:pt x="58038" y="15748"/>
                </a:moveTo>
                <a:lnTo>
                  <a:pt x="57150" y="15748"/>
                </a:lnTo>
                <a:lnTo>
                  <a:pt x="51688" y="25109"/>
                </a:lnTo>
                <a:lnTo>
                  <a:pt x="58039" y="35995"/>
                </a:lnTo>
                <a:lnTo>
                  <a:pt x="58038" y="15748"/>
                </a:lnTo>
                <a:close/>
              </a:path>
              <a:path w="103504" h="360044">
                <a:moveTo>
                  <a:pt x="57150" y="15748"/>
                </a:moveTo>
                <a:lnTo>
                  <a:pt x="46228" y="15748"/>
                </a:lnTo>
                <a:lnTo>
                  <a:pt x="51688" y="25109"/>
                </a:lnTo>
                <a:lnTo>
                  <a:pt x="57150" y="15748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536435" y="2235707"/>
            <a:ext cx="660400" cy="461645"/>
          </a:xfrm>
          <a:custGeom>
            <a:avLst/>
            <a:gdLst/>
            <a:ahLst/>
            <a:cxnLst/>
            <a:rect l="l" t="t" r="r" b="b"/>
            <a:pathLst>
              <a:path w="660400" h="461644">
                <a:moveTo>
                  <a:pt x="558800" y="440436"/>
                </a:moveTo>
                <a:lnTo>
                  <a:pt x="555752" y="442975"/>
                </a:lnTo>
                <a:lnTo>
                  <a:pt x="555371" y="446531"/>
                </a:lnTo>
                <a:lnTo>
                  <a:pt x="555117" y="449961"/>
                </a:lnTo>
                <a:lnTo>
                  <a:pt x="557784" y="453008"/>
                </a:lnTo>
                <a:lnTo>
                  <a:pt x="561213" y="453389"/>
                </a:lnTo>
                <a:lnTo>
                  <a:pt x="660019" y="461390"/>
                </a:lnTo>
                <a:lnTo>
                  <a:pt x="659139" y="459486"/>
                </a:lnTo>
                <a:lnTo>
                  <a:pt x="646049" y="459486"/>
                </a:lnTo>
                <a:lnTo>
                  <a:pt x="626754" y="445997"/>
                </a:lnTo>
                <a:lnTo>
                  <a:pt x="558800" y="440436"/>
                </a:lnTo>
                <a:close/>
              </a:path>
              <a:path w="660400" h="461644">
                <a:moveTo>
                  <a:pt x="626754" y="445997"/>
                </a:moveTo>
                <a:lnTo>
                  <a:pt x="646049" y="459486"/>
                </a:lnTo>
                <a:lnTo>
                  <a:pt x="647814" y="456945"/>
                </a:lnTo>
                <a:lnTo>
                  <a:pt x="643890" y="456945"/>
                </a:lnTo>
                <a:lnTo>
                  <a:pt x="639317" y="447030"/>
                </a:lnTo>
                <a:lnTo>
                  <a:pt x="626754" y="445997"/>
                </a:lnTo>
                <a:close/>
              </a:path>
              <a:path w="660400" h="461644">
                <a:moveTo>
                  <a:pt x="613156" y="366902"/>
                </a:moveTo>
                <a:lnTo>
                  <a:pt x="609981" y="368426"/>
                </a:lnTo>
                <a:lnTo>
                  <a:pt x="606806" y="369824"/>
                </a:lnTo>
                <a:lnTo>
                  <a:pt x="605409" y="373633"/>
                </a:lnTo>
                <a:lnTo>
                  <a:pt x="606933" y="376808"/>
                </a:lnTo>
                <a:lnTo>
                  <a:pt x="634057" y="435625"/>
                </a:lnTo>
                <a:lnTo>
                  <a:pt x="653288" y="449071"/>
                </a:lnTo>
                <a:lnTo>
                  <a:pt x="646049" y="459486"/>
                </a:lnTo>
                <a:lnTo>
                  <a:pt x="659139" y="459486"/>
                </a:lnTo>
                <a:lnTo>
                  <a:pt x="618490" y="371475"/>
                </a:lnTo>
                <a:lnTo>
                  <a:pt x="616966" y="368300"/>
                </a:lnTo>
                <a:lnTo>
                  <a:pt x="613156" y="366902"/>
                </a:lnTo>
                <a:close/>
              </a:path>
              <a:path w="660400" h="461644">
                <a:moveTo>
                  <a:pt x="639317" y="447030"/>
                </a:moveTo>
                <a:lnTo>
                  <a:pt x="643890" y="456945"/>
                </a:lnTo>
                <a:lnTo>
                  <a:pt x="650240" y="447928"/>
                </a:lnTo>
                <a:lnTo>
                  <a:pt x="639317" y="447030"/>
                </a:lnTo>
                <a:close/>
              </a:path>
              <a:path w="660400" h="461644">
                <a:moveTo>
                  <a:pt x="634057" y="435625"/>
                </a:moveTo>
                <a:lnTo>
                  <a:pt x="639317" y="447030"/>
                </a:lnTo>
                <a:lnTo>
                  <a:pt x="650240" y="447928"/>
                </a:lnTo>
                <a:lnTo>
                  <a:pt x="643890" y="456945"/>
                </a:lnTo>
                <a:lnTo>
                  <a:pt x="647814" y="456945"/>
                </a:lnTo>
                <a:lnTo>
                  <a:pt x="653288" y="449071"/>
                </a:lnTo>
                <a:lnTo>
                  <a:pt x="634057" y="435625"/>
                </a:lnTo>
                <a:close/>
              </a:path>
              <a:path w="660400" h="461644">
                <a:moveTo>
                  <a:pt x="20709" y="14489"/>
                </a:moveTo>
                <a:lnTo>
                  <a:pt x="26043" y="26036"/>
                </a:lnTo>
                <a:lnTo>
                  <a:pt x="626754" y="445997"/>
                </a:lnTo>
                <a:lnTo>
                  <a:pt x="639317" y="447030"/>
                </a:lnTo>
                <a:lnTo>
                  <a:pt x="634057" y="435625"/>
                </a:lnTo>
                <a:lnTo>
                  <a:pt x="33264" y="15523"/>
                </a:lnTo>
                <a:lnTo>
                  <a:pt x="20709" y="14489"/>
                </a:lnTo>
                <a:close/>
              </a:path>
              <a:path w="660400" h="461644">
                <a:moveTo>
                  <a:pt x="0" y="0"/>
                </a:moveTo>
                <a:lnTo>
                  <a:pt x="41529" y="89915"/>
                </a:lnTo>
                <a:lnTo>
                  <a:pt x="42925" y="93090"/>
                </a:lnTo>
                <a:lnTo>
                  <a:pt x="46736" y="94487"/>
                </a:lnTo>
                <a:lnTo>
                  <a:pt x="49911" y="93090"/>
                </a:lnTo>
                <a:lnTo>
                  <a:pt x="53086" y="91566"/>
                </a:lnTo>
                <a:lnTo>
                  <a:pt x="54483" y="87756"/>
                </a:lnTo>
                <a:lnTo>
                  <a:pt x="53086" y="84581"/>
                </a:lnTo>
                <a:lnTo>
                  <a:pt x="26043" y="26036"/>
                </a:lnTo>
                <a:lnTo>
                  <a:pt x="6604" y="12445"/>
                </a:lnTo>
                <a:lnTo>
                  <a:pt x="13970" y="2031"/>
                </a:lnTo>
                <a:lnTo>
                  <a:pt x="24701" y="2031"/>
                </a:lnTo>
                <a:lnTo>
                  <a:pt x="0" y="0"/>
                </a:lnTo>
                <a:close/>
              </a:path>
              <a:path w="660400" h="461644">
                <a:moveTo>
                  <a:pt x="13970" y="2031"/>
                </a:moveTo>
                <a:lnTo>
                  <a:pt x="6604" y="12445"/>
                </a:lnTo>
                <a:lnTo>
                  <a:pt x="26043" y="26036"/>
                </a:lnTo>
                <a:lnTo>
                  <a:pt x="20709" y="14489"/>
                </a:lnTo>
                <a:lnTo>
                  <a:pt x="9779" y="13588"/>
                </a:lnTo>
                <a:lnTo>
                  <a:pt x="16129" y="4571"/>
                </a:lnTo>
                <a:lnTo>
                  <a:pt x="17602" y="4571"/>
                </a:lnTo>
                <a:lnTo>
                  <a:pt x="13970" y="2031"/>
                </a:lnTo>
                <a:close/>
              </a:path>
              <a:path w="660400" h="461644">
                <a:moveTo>
                  <a:pt x="24701" y="2031"/>
                </a:moveTo>
                <a:lnTo>
                  <a:pt x="13970" y="2031"/>
                </a:lnTo>
                <a:lnTo>
                  <a:pt x="33264" y="15523"/>
                </a:lnTo>
                <a:lnTo>
                  <a:pt x="97663" y="20827"/>
                </a:lnTo>
                <a:lnTo>
                  <a:pt x="101219" y="21081"/>
                </a:lnTo>
                <a:lnTo>
                  <a:pt x="104267" y="18414"/>
                </a:lnTo>
                <a:lnTo>
                  <a:pt x="104574" y="14489"/>
                </a:lnTo>
                <a:lnTo>
                  <a:pt x="104902" y="11429"/>
                </a:lnTo>
                <a:lnTo>
                  <a:pt x="102235" y="8381"/>
                </a:lnTo>
                <a:lnTo>
                  <a:pt x="24701" y="2031"/>
                </a:lnTo>
                <a:close/>
              </a:path>
              <a:path w="660400" h="461644">
                <a:moveTo>
                  <a:pt x="17602" y="4571"/>
                </a:moveTo>
                <a:lnTo>
                  <a:pt x="16129" y="4571"/>
                </a:lnTo>
                <a:lnTo>
                  <a:pt x="20709" y="14489"/>
                </a:lnTo>
                <a:lnTo>
                  <a:pt x="33264" y="15523"/>
                </a:lnTo>
                <a:lnTo>
                  <a:pt x="17602" y="4571"/>
                </a:lnTo>
                <a:close/>
              </a:path>
              <a:path w="660400" h="461644">
                <a:moveTo>
                  <a:pt x="16129" y="4571"/>
                </a:moveTo>
                <a:lnTo>
                  <a:pt x="9779" y="13588"/>
                </a:lnTo>
                <a:lnTo>
                  <a:pt x="20709" y="14489"/>
                </a:lnTo>
                <a:lnTo>
                  <a:pt x="16129" y="4571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28600" y="3015995"/>
            <a:ext cx="1001394" cy="2186305"/>
          </a:xfrm>
          <a:custGeom>
            <a:avLst/>
            <a:gdLst/>
            <a:ahLst/>
            <a:cxnLst/>
            <a:rect l="l" t="t" r="r" b="b"/>
            <a:pathLst>
              <a:path w="1001394" h="2186304">
                <a:moveTo>
                  <a:pt x="31750" y="2109851"/>
                </a:moveTo>
                <a:lnTo>
                  <a:pt x="0" y="2109851"/>
                </a:lnTo>
                <a:lnTo>
                  <a:pt x="38100" y="2186051"/>
                </a:lnTo>
                <a:lnTo>
                  <a:pt x="69850" y="2122551"/>
                </a:lnTo>
                <a:lnTo>
                  <a:pt x="31750" y="2122551"/>
                </a:lnTo>
                <a:lnTo>
                  <a:pt x="31750" y="2109851"/>
                </a:lnTo>
                <a:close/>
              </a:path>
              <a:path w="1001394" h="2186304">
                <a:moveTo>
                  <a:pt x="925182" y="31750"/>
                </a:moveTo>
                <a:lnTo>
                  <a:pt x="34594" y="31750"/>
                </a:lnTo>
                <a:lnTo>
                  <a:pt x="31750" y="34543"/>
                </a:lnTo>
                <a:lnTo>
                  <a:pt x="31750" y="2122551"/>
                </a:lnTo>
                <a:lnTo>
                  <a:pt x="44450" y="2122551"/>
                </a:lnTo>
                <a:lnTo>
                  <a:pt x="44450" y="44450"/>
                </a:lnTo>
                <a:lnTo>
                  <a:pt x="38100" y="44450"/>
                </a:lnTo>
                <a:lnTo>
                  <a:pt x="44450" y="38100"/>
                </a:lnTo>
                <a:lnTo>
                  <a:pt x="925182" y="38100"/>
                </a:lnTo>
                <a:lnTo>
                  <a:pt x="925182" y="31750"/>
                </a:lnTo>
                <a:close/>
              </a:path>
              <a:path w="1001394" h="2186304">
                <a:moveTo>
                  <a:pt x="76200" y="2109851"/>
                </a:moveTo>
                <a:lnTo>
                  <a:pt x="44450" y="2109851"/>
                </a:lnTo>
                <a:lnTo>
                  <a:pt x="44450" y="2122551"/>
                </a:lnTo>
                <a:lnTo>
                  <a:pt x="69850" y="2122551"/>
                </a:lnTo>
                <a:lnTo>
                  <a:pt x="76200" y="2109851"/>
                </a:lnTo>
                <a:close/>
              </a:path>
              <a:path w="1001394" h="2186304">
                <a:moveTo>
                  <a:pt x="925182" y="0"/>
                </a:moveTo>
                <a:lnTo>
                  <a:pt x="925182" y="76200"/>
                </a:lnTo>
                <a:lnTo>
                  <a:pt x="988682" y="44450"/>
                </a:lnTo>
                <a:lnTo>
                  <a:pt x="937882" y="44450"/>
                </a:lnTo>
                <a:lnTo>
                  <a:pt x="937882" y="31750"/>
                </a:lnTo>
                <a:lnTo>
                  <a:pt x="988682" y="31750"/>
                </a:lnTo>
                <a:lnTo>
                  <a:pt x="925182" y="0"/>
                </a:lnTo>
                <a:close/>
              </a:path>
              <a:path w="1001394" h="2186304">
                <a:moveTo>
                  <a:pt x="44450" y="38100"/>
                </a:moveTo>
                <a:lnTo>
                  <a:pt x="38100" y="44450"/>
                </a:lnTo>
                <a:lnTo>
                  <a:pt x="44450" y="44450"/>
                </a:lnTo>
                <a:lnTo>
                  <a:pt x="44450" y="38100"/>
                </a:lnTo>
                <a:close/>
              </a:path>
              <a:path w="1001394" h="2186304">
                <a:moveTo>
                  <a:pt x="925182" y="38100"/>
                </a:moveTo>
                <a:lnTo>
                  <a:pt x="44450" y="38100"/>
                </a:lnTo>
                <a:lnTo>
                  <a:pt x="44450" y="44450"/>
                </a:lnTo>
                <a:lnTo>
                  <a:pt x="925182" y="44450"/>
                </a:lnTo>
                <a:lnTo>
                  <a:pt x="925182" y="38100"/>
                </a:lnTo>
                <a:close/>
              </a:path>
              <a:path w="1001394" h="2186304">
                <a:moveTo>
                  <a:pt x="988682" y="31750"/>
                </a:moveTo>
                <a:lnTo>
                  <a:pt x="937882" y="31750"/>
                </a:lnTo>
                <a:lnTo>
                  <a:pt x="937882" y="44450"/>
                </a:lnTo>
                <a:lnTo>
                  <a:pt x="988682" y="44450"/>
                </a:lnTo>
                <a:lnTo>
                  <a:pt x="1001382" y="38100"/>
                </a:lnTo>
                <a:lnTo>
                  <a:pt x="988682" y="3175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375904" y="3002407"/>
            <a:ext cx="393065" cy="2200275"/>
          </a:xfrm>
          <a:custGeom>
            <a:avLst/>
            <a:gdLst/>
            <a:ahLst/>
            <a:cxnLst/>
            <a:rect l="l" t="t" r="r" b="b"/>
            <a:pathLst>
              <a:path w="393065" h="2200275">
                <a:moveTo>
                  <a:pt x="296799" y="2103628"/>
                </a:moveTo>
                <a:lnTo>
                  <a:pt x="290702" y="2107184"/>
                </a:lnTo>
                <a:lnTo>
                  <a:pt x="289687" y="2111120"/>
                </a:lnTo>
                <a:lnTo>
                  <a:pt x="341375" y="2199766"/>
                </a:lnTo>
                <a:lnTo>
                  <a:pt x="348781" y="2187066"/>
                </a:lnTo>
                <a:lnTo>
                  <a:pt x="335025" y="2187066"/>
                </a:lnTo>
                <a:lnTo>
                  <a:pt x="335025" y="2163644"/>
                </a:lnTo>
                <a:lnTo>
                  <a:pt x="300609" y="2104643"/>
                </a:lnTo>
                <a:lnTo>
                  <a:pt x="296799" y="2103628"/>
                </a:lnTo>
                <a:close/>
              </a:path>
              <a:path w="393065" h="2200275">
                <a:moveTo>
                  <a:pt x="335026" y="2163644"/>
                </a:moveTo>
                <a:lnTo>
                  <a:pt x="335025" y="2187066"/>
                </a:lnTo>
                <a:lnTo>
                  <a:pt x="347725" y="2187066"/>
                </a:lnTo>
                <a:lnTo>
                  <a:pt x="347725" y="2183891"/>
                </a:lnTo>
                <a:lnTo>
                  <a:pt x="335915" y="2183891"/>
                </a:lnTo>
                <a:lnTo>
                  <a:pt x="341375" y="2174530"/>
                </a:lnTo>
                <a:lnTo>
                  <a:pt x="335026" y="2163644"/>
                </a:lnTo>
                <a:close/>
              </a:path>
              <a:path w="393065" h="2200275">
                <a:moveTo>
                  <a:pt x="385952" y="2103628"/>
                </a:moveTo>
                <a:lnTo>
                  <a:pt x="382143" y="2104643"/>
                </a:lnTo>
                <a:lnTo>
                  <a:pt x="347725" y="2163644"/>
                </a:lnTo>
                <a:lnTo>
                  <a:pt x="347725" y="2187066"/>
                </a:lnTo>
                <a:lnTo>
                  <a:pt x="348781" y="2187066"/>
                </a:lnTo>
                <a:lnTo>
                  <a:pt x="393065" y="2111120"/>
                </a:lnTo>
                <a:lnTo>
                  <a:pt x="392049" y="2107184"/>
                </a:lnTo>
                <a:lnTo>
                  <a:pt x="385952" y="2103628"/>
                </a:lnTo>
                <a:close/>
              </a:path>
              <a:path w="393065" h="2200275">
                <a:moveTo>
                  <a:pt x="341376" y="2174530"/>
                </a:moveTo>
                <a:lnTo>
                  <a:pt x="335915" y="2183891"/>
                </a:lnTo>
                <a:lnTo>
                  <a:pt x="346837" y="2183891"/>
                </a:lnTo>
                <a:lnTo>
                  <a:pt x="341376" y="2174530"/>
                </a:lnTo>
                <a:close/>
              </a:path>
              <a:path w="393065" h="2200275">
                <a:moveTo>
                  <a:pt x="347725" y="2163644"/>
                </a:moveTo>
                <a:lnTo>
                  <a:pt x="341376" y="2174530"/>
                </a:lnTo>
                <a:lnTo>
                  <a:pt x="346837" y="2183891"/>
                </a:lnTo>
                <a:lnTo>
                  <a:pt x="347725" y="2183891"/>
                </a:lnTo>
                <a:lnTo>
                  <a:pt x="347725" y="2163644"/>
                </a:lnTo>
                <a:close/>
              </a:path>
              <a:path w="393065" h="2200275">
                <a:moveTo>
                  <a:pt x="335025" y="51688"/>
                </a:moveTo>
                <a:lnTo>
                  <a:pt x="335026" y="2163644"/>
                </a:lnTo>
                <a:lnTo>
                  <a:pt x="341376" y="2174530"/>
                </a:lnTo>
                <a:lnTo>
                  <a:pt x="347725" y="2163644"/>
                </a:lnTo>
                <a:lnTo>
                  <a:pt x="347725" y="58038"/>
                </a:lnTo>
                <a:lnTo>
                  <a:pt x="341375" y="58038"/>
                </a:lnTo>
                <a:lnTo>
                  <a:pt x="335025" y="51688"/>
                </a:lnTo>
                <a:close/>
              </a:path>
              <a:path w="393065" h="2200275">
                <a:moveTo>
                  <a:pt x="88646" y="0"/>
                </a:moveTo>
                <a:lnTo>
                  <a:pt x="0" y="51688"/>
                </a:lnTo>
                <a:lnTo>
                  <a:pt x="88646" y="103377"/>
                </a:lnTo>
                <a:lnTo>
                  <a:pt x="92455" y="102362"/>
                </a:lnTo>
                <a:lnTo>
                  <a:pt x="96012" y="96265"/>
                </a:lnTo>
                <a:lnTo>
                  <a:pt x="94996" y="92455"/>
                </a:lnTo>
                <a:lnTo>
                  <a:pt x="35995" y="58038"/>
                </a:lnTo>
                <a:lnTo>
                  <a:pt x="12573" y="58038"/>
                </a:lnTo>
                <a:lnTo>
                  <a:pt x="12573" y="45338"/>
                </a:lnTo>
                <a:lnTo>
                  <a:pt x="35995" y="45338"/>
                </a:lnTo>
                <a:lnTo>
                  <a:pt x="94996" y="10921"/>
                </a:lnTo>
                <a:lnTo>
                  <a:pt x="96012" y="7112"/>
                </a:lnTo>
                <a:lnTo>
                  <a:pt x="92455" y="1015"/>
                </a:lnTo>
                <a:lnTo>
                  <a:pt x="88646" y="0"/>
                </a:lnTo>
                <a:close/>
              </a:path>
              <a:path w="393065" h="2200275">
                <a:moveTo>
                  <a:pt x="35995" y="45338"/>
                </a:moveTo>
                <a:lnTo>
                  <a:pt x="12573" y="45338"/>
                </a:lnTo>
                <a:lnTo>
                  <a:pt x="12573" y="58038"/>
                </a:lnTo>
                <a:lnTo>
                  <a:pt x="35995" y="58038"/>
                </a:lnTo>
                <a:lnTo>
                  <a:pt x="34471" y="57150"/>
                </a:lnTo>
                <a:lnTo>
                  <a:pt x="15748" y="57150"/>
                </a:lnTo>
                <a:lnTo>
                  <a:pt x="15748" y="46227"/>
                </a:lnTo>
                <a:lnTo>
                  <a:pt x="34471" y="46227"/>
                </a:lnTo>
                <a:lnTo>
                  <a:pt x="35995" y="45338"/>
                </a:lnTo>
                <a:close/>
              </a:path>
              <a:path w="393065" h="2200275">
                <a:moveTo>
                  <a:pt x="344931" y="45338"/>
                </a:moveTo>
                <a:lnTo>
                  <a:pt x="35995" y="45338"/>
                </a:lnTo>
                <a:lnTo>
                  <a:pt x="25109" y="51688"/>
                </a:lnTo>
                <a:lnTo>
                  <a:pt x="35995" y="58038"/>
                </a:lnTo>
                <a:lnTo>
                  <a:pt x="335025" y="58038"/>
                </a:lnTo>
                <a:lnTo>
                  <a:pt x="335025" y="51688"/>
                </a:lnTo>
                <a:lnTo>
                  <a:pt x="347725" y="51688"/>
                </a:lnTo>
                <a:lnTo>
                  <a:pt x="347725" y="48132"/>
                </a:lnTo>
                <a:lnTo>
                  <a:pt x="344931" y="45338"/>
                </a:lnTo>
                <a:close/>
              </a:path>
              <a:path w="393065" h="2200275">
                <a:moveTo>
                  <a:pt x="347725" y="51688"/>
                </a:moveTo>
                <a:lnTo>
                  <a:pt x="335025" y="51688"/>
                </a:lnTo>
                <a:lnTo>
                  <a:pt x="341375" y="58038"/>
                </a:lnTo>
                <a:lnTo>
                  <a:pt x="347725" y="58038"/>
                </a:lnTo>
                <a:lnTo>
                  <a:pt x="347725" y="51688"/>
                </a:lnTo>
                <a:close/>
              </a:path>
              <a:path w="393065" h="2200275">
                <a:moveTo>
                  <a:pt x="15748" y="46227"/>
                </a:moveTo>
                <a:lnTo>
                  <a:pt x="15748" y="57150"/>
                </a:lnTo>
                <a:lnTo>
                  <a:pt x="25109" y="51688"/>
                </a:lnTo>
                <a:lnTo>
                  <a:pt x="15748" y="46227"/>
                </a:lnTo>
                <a:close/>
              </a:path>
              <a:path w="393065" h="2200275">
                <a:moveTo>
                  <a:pt x="25109" y="51688"/>
                </a:moveTo>
                <a:lnTo>
                  <a:pt x="15748" y="57150"/>
                </a:lnTo>
                <a:lnTo>
                  <a:pt x="34471" y="57150"/>
                </a:lnTo>
                <a:lnTo>
                  <a:pt x="25109" y="51688"/>
                </a:lnTo>
                <a:close/>
              </a:path>
              <a:path w="393065" h="2200275">
                <a:moveTo>
                  <a:pt x="34471" y="46227"/>
                </a:moveTo>
                <a:lnTo>
                  <a:pt x="15748" y="46227"/>
                </a:lnTo>
                <a:lnTo>
                  <a:pt x="25109" y="51688"/>
                </a:lnTo>
                <a:lnTo>
                  <a:pt x="34471" y="46227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136775" y="2251075"/>
            <a:ext cx="2971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MPI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43" name="object 43"/>
          <p:cNvSpPr txBox="1"/>
          <p:nvPr/>
        </p:nvSpPr>
        <p:spPr>
          <a:xfrm>
            <a:off x="3965828" y="2251075"/>
            <a:ext cx="2098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14195" algn="l"/>
              </a:tabLst>
            </a:pPr>
            <a:r>
              <a:rPr sz="1200" spc="-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PI	</a:t>
            </a:r>
            <a:r>
              <a:rPr sz="1200" spc="-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PI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033006" y="2251075"/>
            <a:ext cx="2965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"/>
                <a:cs typeface="Arial"/>
              </a:rPr>
              <a:t>M</a:t>
            </a:r>
            <a:r>
              <a:rPr sz="1200" dirty="0">
                <a:latin typeface="Arial"/>
                <a:cs typeface="Arial"/>
              </a:rPr>
              <a:t>PI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0A51FBCA-0965-409D-BC9D-11C283F79967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1971" y="304800"/>
            <a:ext cx="758005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GB" dirty="0"/>
              <a:t>Current state of the Document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8319" y="1443050"/>
            <a:ext cx="8087360" cy="54303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sz="1800" dirty="0"/>
              <a:t>Merge of </a:t>
            </a:r>
            <a:r>
              <a:rPr lang="en-GB" sz="1800" dirty="0">
                <a:hlinkClick r:id="rId3"/>
              </a:rPr>
              <a:t>draft-lee-teas-actn-poi-applicability-00</a:t>
            </a:r>
            <a:r>
              <a:rPr lang="en-GB" sz="1800" dirty="0"/>
              <a:t> </a:t>
            </a:r>
            <a:br>
              <a:rPr lang="en-GB" sz="1800" dirty="0"/>
            </a:br>
            <a:r>
              <a:rPr lang="en-GB" sz="1800" dirty="0"/>
              <a:t>into </a:t>
            </a:r>
            <a:r>
              <a:rPr lang="en-GB" sz="1800" dirty="0">
                <a:hlinkClick r:id="rId4"/>
              </a:rPr>
              <a:t>draft-peru-teas-actn-poi-applicability-03</a:t>
            </a:r>
            <a:endParaRPr lang="en-GB" sz="1800" dirty="0"/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sz="1800" dirty="0"/>
              <a:t>Current document now includes…</a:t>
            </a: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Discusses methods for:</a:t>
            </a:r>
          </a:p>
          <a:p>
            <a:pPr marL="1221105" lvl="2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discovering existing links and IP tunnels</a:t>
            </a:r>
          </a:p>
          <a:p>
            <a:pPr marL="1221105" lvl="2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populating topology</a:t>
            </a:r>
          </a:p>
          <a:p>
            <a:pPr marL="1221105" lvl="2" indent="-287020">
              <a:spcBef>
                <a:spcPts val="400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inter-domain link discovery </a:t>
            </a: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Documents the YANG models used for the use cases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1105" lvl="2" indent="-287020">
              <a:spcBef>
                <a:spcPts val="400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common YANG models used</a:t>
            </a:r>
          </a:p>
          <a:p>
            <a:pPr marL="1221105" lvl="2" indent="-287020">
              <a:spcBef>
                <a:spcPts val="400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models used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at the Optical MPIs</a:t>
            </a:r>
          </a:p>
          <a:p>
            <a:pPr marL="1221105" lvl="2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models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at the Packets MPIs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21105" lvl="2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 for TE Service Mapping</a:t>
            </a:r>
          </a:p>
          <a:p>
            <a:pPr marL="763905" lvl="1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Documents procedure for Service Coordination for Multi-layer Networks</a:t>
            </a:r>
          </a:p>
          <a:p>
            <a:pPr marL="1221105" lvl="2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how the L2SM, L3SM and VN, YANG models would be used</a:t>
            </a:r>
          </a:p>
          <a:p>
            <a:pPr marL="306705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905" lvl="1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905" lvl="1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704F9B9-234E-46D1-978D-0A46BCA3123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374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1971" y="304800"/>
            <a:ext cx="758005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GB" dirty="0"/>
              <a:t>Next steps for the Document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8319" y="1443050"/>
            <a:ext cx="8387081" cy="46506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Additional clean up of text merged from draft-lee-teas-actn-poi-applicability-00</a:t>
            </a:r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Documenting options to discover inter-domain links at MDSC level </a:t>
            </a:r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Review the applicability of IP and WDM inventory models</a:t>
            </a:r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Need to discuss Operational Considerations in more detail</a:t>
            </a: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Such as the applicability of management and telemetry methods and relevant models</a:t>
            </a:r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Further discussion of Security Considerations</a:t>
            </a: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need to consider malicious attack and rogue elements attempting to connect to various ACTN components, and how to negate or mitigate</a:t>
            </a:r>
          </a:p>
          <a:p>
            <a:pPr marL="306705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Issue tracking and current version available on Git</a:t>
            </a: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Currently we are tracking 12 open issues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763905" lvl="1" indent="-287020">
              <a:spcBef>
                <a:spcPts val="385"/>
              </a:spcBef>
              <a:buFontTx/>
              <a:buChar char="•"/>
              <a:tabLst>
                <a:tab pos="763905" algn="l"/>
                <a:tab pos="764540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https://github.com/FabioPeruzzini/actn-poi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3905" lvl="1" indent="-287020">
              <a:spcBef>
                <a:spcPts val="385"/>
              </a:spcBef>
              <a:buChar char="•"/>
              <a:tabLst>
                <a:tab pos="763905" algn="l"/>
                <a:tab pos="764540" algn="l"/>
              </a:tabLst>
            </a:pP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704F9B9-234E-46D1-978D-0A46BCA31231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9957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5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05"/>
              </a:spcBef>
            </a:pPr>
            <a:r>
              <a:rPr dirty="0"/>
              <a:t>Questions for the </a:t>
            </a:r>
            <a:r>
              <a:rPr lang="en-GB" dirty="0"/>
              <a:t>w</a:t>
            </a:r>
            <a:r>
              <a:rPr dirty="0" err="1"/>
              <a:t>orking</a:t>
            </a:r>
            <a:r>
              <a:rPr spc="-60" dirty="0"/>
              <a:t> </a:t>
            </a:r>
            <a:r>
              <a:rPr dirty="0"/>
              <a:t>group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301261"/>
            <a:ext cx="7970520" cy="193386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680"/>
              </a:spcBef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Arial"/>
                <a:cs typeface="Arial"/>
              </a:rPr>
              <a:t>Is this </a:t>
            </a:r>
            <a:r>
              <a:rPr lang="en-GB" sz="2400" dirty="0">
                <a:latin typeface="Arial"/>
                <a:cs typeface="Arial"/>
              </a:rPr>
              <a:t>still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useful activity </a:t>
            </a:r>
            <a:r>
              <a:rPr sz="2400" dirty="0">
                <a:latin typeface="Arial"/>
                <a:cs typeface="Arial"/>
              </a:rPr>
              <a:t>for the </a:t>
            </a:r>
            <a:r>
              <a:rPr sz="2400" spc="-5" dirty="0">
                <a:latin typeface="Arial"/>
                <a:cs typeface="Arial"/>
              </a:rPr>
              <a:t>working group?</a:t>
            </a:r>
            <a:endParaRPr sz="2400" dirty="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484"/>
              </a:spcBef>
              <a:buChar char="–"/>
              <a:tabLst>
                <a:tab pos="756285" algn="l"/>
                <a:tab pos="756920" algn="l"/>
              </a:tabLst>
            </a:pPr>
            <a:r>
              <a:rPr sz="2000" dirty="0">
                <a:latin typeface="Arial"/>
                <a:cs typeface="Arial"/>
              </a:rPr>
              <a:t>Describing key ACTN POI use cases and how to solve</a:t>
            </a:r>
            <a:r>
              <a:rPr sz="2000" spc="-15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them</a:t>
            </a:r>
            <a:endParaRPr sz="2000" dirty="0">
              <a:latin typeface="Arial"/>
              <a:cs typeface="Arial"/>
            </a:endParaRPr>
          </a:p>
          <a:p>
            <a:pPr marL="1155700" marR="76835" lvl="2" indent="-228600">
              <a:lnSpc>
                <a:spcPct val="100000"/>
              </a:lnSpc>
              <a:spcBef>
                <a:spcPts val="400"/>
              </a:spcBef>
              <a:buChar char="•"/>
              <a:tabLst>
                <a:tab pos="1155700" algn="l"/>
                <a:tab pos="1156335" algn="l"/>
              </a:tabLst>
            </a:pPr>
            <a:r>
              <a:rPr sz="1600" spc="-5" dirty="0">
                <a:latin typeface="Arial"/>
                <a:cs typeface="Arial"/>
              </a:rPr>
              <a:t>Including the requirements, and the models that may be applied to service  them, highlighting model gaps, and operational and security</a:t>
            </a:r>
            <a:r>
              <a:rPr sz="1600" spc="18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considerations</a:t>
            </a:r>
            <a:endParaRPr sz="1600" dirty="0">
              <a:latin typeface="Arial"/>
              <a:cs typeface="Arial"/>
            </a:endParaRPr>
          </a:p>
          <a:p>
            <a:pPr marL="355600" marR="742315" indent="-343535">
              <a:lnSpc>
                <a:spcPct val="100000"/>
              </a:lnSpc>
              <a:spcBef>
                <a:spcPts val="1500"/>
              </a:spcBef>
              <a:buChar char="•"/>
              <a:tabLst>
                <a:tab pos="355600" algn="l"/>
                <a:tab pos="356235" algn="l"/>
              </a:tabLst>
            </a:pPr>
            <a:r>
              <a:rPr lang="en-GB" sz="2400" spc="-5" dirty="0">
                <a:latin typeface="Arial"/>
                <a:cs typeface="Arial"/>
              </a:rPr>
              <a:t>If so, is it time for the TEAS WG to adopt the work?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93881E2-8AFB-4CCD-BD23-AC7B50F7208E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3580827" y="6290109"/>
            <a:ext cx="2131060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5"/>
              </a:lnSpc>
            </a:pPr>
            <a:r>
              <a:rPr dirty="0"/>
              <a:t>TEAS </a:t>
            </a:r>
            <a:r>
              <a:rPr lang="en-GB" dirty="0"/>
              <a:t>Interim Session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GB" spc="-5" dirty="0"/>
              <a:t>April 23, 2020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661</Words>
  <Application>Microsoft Office PowerPoint</Application>
  <PresentationFormat>On-screen Show (4:3)</PresentationFormat>
  <Paragraphs>113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Applicability of ACTN to Packet Optical Integration  (POI)</vt:lpstr>
      <vt:lpstr>The Motivation for this Work</vt:lpstr>
      <vt:lpstr>Use Cases Described</vt:lpstr>
      <vt:lpstr>Current Reference Topology</vt:lpstr>
      <vt:lpstr>Current state of the Document</vt:lpstr>
      <vt:lpstr>Next steps for the Document</vt:lpstr>
      <vt:lpstr>Questions for the working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NetExt BOF</dc:title>
  <dc:creator>Rajeev-K</dc:creator>
  <cp:lastModifiedBy>Daniel King</cp:lastModifiedBy>
  <cp:revision>15</cp:revision>
  <dcterms:created xsi:type="dcterms:W3CDTF">2020-04-20T20:10:36Z</dcterms:created>
  <dcterms:modified xsi:type="dcterms:W3CDTF">2020-04-20T21:25:42Z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2019-11-18T00:00:00Z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2020-04-20T00:00:00Z</vt:filetime>
  </property>
</Properties>
</file>