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9" r:id="rId4"/>
    <p:sldId id="257" r:id="rId5"/>
    <p:sldId id="260" r:id="rId6"/>
    <p:sldId id="264" r:id="rId7"/>
    <p:sldId id="267" r:id="rId8"/>
    <p:sldId id="263" r:id="rId9"/>
    <p:sldId id="261" r:id="rId10"/>
    <p:sldId id="262" r:id="rId11"/>
    <p:sldId id="26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27" autoAdjust="0"/>
  </p:normalViewPr>
  <p:slideViewPr>
    <p:cSldViewPr snapToGrid="0">
      <p:cViewPr>
        <p:scale>
          <a:sx n="66" d="100"/>
          <a:sy n="66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1A5BB-103C-4D48-88F5-086E6AEF5999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1A86A-A411-4401-A0BD-F4444DFAA8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399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Application </a:t>
            </a:r>
            <a:r>
              <a:rPr lang="zh-CN" altLang="en-US" smtClean="0"/>
              <a:t>图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1A86A-A411-4401-A0BD-F4444DFAA8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421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缩写放到前面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1A86A-A411-4401-A0BD-F4444DFAA8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21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1A86A-A411-4401-A0BD-F4444DFAA8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545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5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63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53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3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51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9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34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07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43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86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A62C-946C-44BA-BF7B-70976D023F26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C3B9-4822-4B4F-A07F-5F70B3708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7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geng-teas-network-slice-mapping-0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2378" y="634683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zh-CN" sz="5000" dirty="0" err="1" smtClean="0"/>
              <a:t>5G</a:t>
            </a:r>
            <a:r>
              <a:rPr lang="en-US" altLang="zh-CN" sz="5000" dirty="0" smtClean="0"/>
              <a:t> </a:t>
            </a:r>
            <a:r>
              <a:rPr lang="en-US" altLang="zh-CN" sz="5000" dirty="0" err="1" smtClean="0"/>
              <a:t>E2E</a:t>
            </a:r>
            <a:r>
              <a:rPr lang="en-US" altLang="zh-CN" sz="5000" dirty="0" smtClean="0"/>
              <a:t> Network Slice Mapping</a:t>
            </a:r>
            <a:endParaRPr lang="zh-CN" altLang="en-US" sz="5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59331" y="4179088"/>
            <a:ext cx="6069874" cy="2319792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</a:rPr>
              <a:t>Xuesong </a:t>
            </a:r>
            <a:r>
              <a:rPr lang="en-US" altLang="zh-CN" sz="1800" dirty="0" smtClean="0">
                <a:solidFill>
                  <a:srgbClr val="FF0000"/>
                </a:solidFill>
              </a:rPr>
              <a:t>Geng</a:t>
            </a:r>
            <a:r>
              <a:rPr lang="en-US" altLang="zh-CN" sz="1800" dirty="0" smtClean="0"/>
              <a:t>, </a:t>
            </a:r>
            <a:r>
              <a:rPr lang="en-US" altLang="zh-CN" sz="1800" dirty="0" err="1" smtClean="0"/>
              <a:t>Jie</a:t>
            </a:r>
            <a:r>
              <a:rPr lang="en-US" altLang="zh-CN" sz="1800" dirty="0" smtClean="0"/>
              <a:t> Dong, </a:t>
            </a:r>
            <a:r>
              <a:rPr lang="en-US" altLang="zh-CN" sz="1800" b="1" dirty="0" smtClean="0"/>
              <a:t>Huawei</a:t>
            </a:r>
            <a:r>
              <a:rPr lang="en-US" altLang="zh-CN" sz="1800" dirty="0" smtClean="0"/>
              <a:t>                                    </a:t>
            </a:r>
          </a:p>
          <a:p>
            <a:r>
              <a:rPr lang="en-US" altLang="zh-CN" sz="1800" dirty="0" smtClean="0"/>
              <a:t>         </a:t>
            </a:r>
            <a:r>
              <a:rPr lang="en-US" altLang="zh-CN" sz="1800" dirty="0" err="1" smtClean="0"/>
              <a:t>Tomonobu</a:t>
            </a:r>
            <a:r>
              <a:rPr lang="en-US" altLang="zh-CN" sz="1800" dirty="0" smtClean="0"/>
              <a:t> </a:t>
            </a:r>
            <a:r>
              <a:rPr lang="en-US" altLang="zh-CN" sz="1800" dirty="0" err="1" smtClean="0"/>
              <a:t>Niwa</a:t>
            </a:r>
            <a:r>
              <a:rPr lang="en-US" altLang="zh-CN" sz="1800" dirty="0" smtClean="0"/>
              <a:t>, </a:t>
            </a:r>
            <a:r>
              <a:rPr lang="en-US" altLang="zh-CN" sz="1800" b="1" dirty="0" err="1" smtClean="0"/>
              <a:t>KDDI</a:t>
            </a:r>
            <a:endParaRPr lang="en-US" altLang="zh-CN" sz="1800" b="1" dirty="0" smtClean="0"/>
          </a:p>
          <a:p>
            <a:r>
              <a:rPr lang="en-US" altLang="zh-CN" sz="1800" dirty="0" smtClean="0"/>
              <a:t>                  </a:t>
            </a:r>
            <a:r>
              <a:rPr lang="en-US" altLang="zh-CN" sz="1800" dirty="0" err="1" smtClean="0"/>
              <a:t>Jaehwan</a:t>
            </a:r>
            <a:r>
              <a:rPr lang="en-US" altLang="zh-CN" sz="1800" dirty="0" smtClean="0"/>
              <a:t> Jin, </a:t>
            </a:r>
            <a:r>
              <a:rPr lang="en-US" altLang="zh-CN" sz="1800" b="1" dirty="0" err="1" smtClean="0"/>
              <a:t>LGU</a:t>
            </a:r>
            <a:r>
              <a:rPr lang="en-US" altLang="zh-CN" sz="1800" b="1" dirty="0" smtClean="0"/>
              <a:t>+</a:t>
            </a:r>
          </a:p>
        </p:txBody>
      </p:sp>
      <p:sp>
        <p:nvSpPr>
          <p:cNvPr id="4" name="矩形 3"/>
          <p:cNvSpPr/>
          <p:nvPr/>
        </p:nvSpPr>
        <p:spPr>
          <a:xfrm>
            <a:off x="7602583" y="136213"/>
            <a:ext cx="47810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hlinkClick r:id="rId2"/>
              </a:rPr>
              <a:t>https://</a:t>
            </a:r>
            <a:r>
              <a:rPr lang="en-US" altLang="zh-CN" sz="1200" dirty="0" err="1" smtClean="0">
                <a:hlinkClick r:id="rId2"/>
              </a:rPr>
              <a:t>tools.ietf.org</a:t>
            </a:r>
            <a:r>
              <a:rPr lang="en-US" altLang="zh-CN" sz="1200" dirty="0" smtClean="0">
                <a:hlinkClick r:id="rId2"/>
              </a:rPr>
              <a:t>/html/draft-</a:t>
            </a:r>
            <a:r>
              <a:rPr lang="en-US" altLang="zh-CN" sz="1200" dirty="0" err="1" smtClean="0">
                <a:hlinkClick r:id="rId2"/>
              </a:rPr>
              <a:t>geng</a:t>
            </a:r>
            <a:r>
              <a:rPr lang="en-US" altLang="zh-CN" sz="1200" dirty="0" smtClean="0">
                <a:hlinkClick r:id="rId2"/>
              </a:rPr>
              <a:t>-teas-network-slice-mapping-00</a:t>
            </a:r>
            <a:endParaRPr lang="zh-CN" altLang="en-US" sz="1200" dirty="0"/>
          </a:p>
        </p:txBody>
      </p:sp>
      <p:sp>
        <p:nvSpPr>
          <p:cNvPr id="6" name="文本框 5"/>
          <p:cNvSpPr txBox="1"/>
          <p:nvPr/>
        </p:nvSpPr>
        <p:spPr>
          <a:xfrm>
            <a:off x="9413967" y="6392874"/>
            <a:ext cx="2664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IETF 107 Interim Meeting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939015" y="3168847"/>
            <a:ext cx="5474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geng</a:t>
            </a:r>
            <a:r>
              <a:rPr lang="en-US" dirty="0" smtClean="0"/>
              <a:t>-teas-network-slice-mapping-00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56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0542" y="1151860"/>
            <a:ext cx="9144000" cy="2387600"/>
          </a:xfrm>
        </p:spPr>
        <p:txBody>
          <a:bodyPr/>
          <a:lstStyle/>
          <a:p>
            <a:r>
              <a:rPr lang="en-US" altLang="zh-CN" smtClean="0"/>
              <a:t>Thank you and Be Safe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2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0" y="2000250"/>
            <a:ext cx="77724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61425" y="88308"/>
            <a:ext cx="10515600" cy="1325563"/>
          </a:xfrm>
        </p:spPr>
        <p:txBody>
          <a:bodyPr/>
          <a:lstStyle/>
          <a:p>
            <a:r>
              <a:rPr lang="en-US" altLang="zh-CN" err="1" smtClean="0"/>
              <a:t>5G</a:t>
            </a:r>
            <a:r>
              <a:rPr lang="en-US" altLang="zh-CN" smtClean="0"/>
              <a:t> </a:t>
            </a:r>
            <a:r>
              <a:rPr lang="en-US" altLang="zh-CN" err="1" smtClean="0"/>
              <a:t>E2E</a:t>
            </a:r>
            <a:r>
              <a:rPr lang="en-US" altLang="zh-CN" smtClean="0"/>
              <a:t> Network Slicing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618" y="1860491"/>
            <a:ext cx="9527201" cy="3748170"/>
          </a:xfrm>
          <a:prstGeom prst="rect">
            <a:avLst/>
          </a:prstGeom>
        </p:spPr>
      </p:pic>
      <p:pic>
        <p:nvPicPr>
          <p:cNvPr id="223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" y="3526071"/>
            <a:ext cx="1108037" cy="417010"/>
          </a:xfrm>
          <a:prstGeom prst="rect">
            <a:avLst/>
          </a:prstGeom>
        </p:spPr>
      </p:pic>
      <p:pic>
        <p:nvPicPr>
          <p:cNvPr id="223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86" y="2307051"/>
            <a:ext cx="374338" cy="674906"/>
          </a:xfrm>
          <a:prstGeom prst="rect">
            <a:avLst/>
          </a:prstGeom>
        </p:spPr>
      </p:pic>
      <p:pic>
        <p:nvPicPr>
          <p:cNvPr id="223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61" y="5129047"/>
            <a:ext cx="741895" cy="970779"/>
          </a:xfrm>
          <a:prstGeom prst="rect">
            <a:avLst/>
          </a:prstGeom>
        </p:spPr>
      </p:pic>
      <p:pic>
        <p:nvPicPr>
          <p:cNvPr id="223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84" y="4242812"/>
            <a:ext cx="1137824" cy="1164619"/>
          </a:xfrm>
          <a:prstGeom prst="rect">
            <a:avLst/>
          </a:prstGeom>
        </p:spPr>
      </p:pic>
      <p:cxnSp>
        <p:nvCxnSpPr>
          <p:cNvPr id="2239" name="直接箭头连接符 2238"/>
          <p:cNvCxnSpPr/>
          <p:nvPr/>
        </p:nvCxnSpPr>
        <p:spPr>
          <a:xfrm>
            <a:off x="1781738" y="2806995"/>
            <a:ext cx="537316" cy="44601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0" name="直接箭头连接符 2239"/>
          <p:cNvCxnSpPr/>
          <p:nvPr/>
        </p:nvCxnSpPr>
        <p:spPr>
          <a:xfrm>
            <a:off x="1443455" y="3734576"/>
            <a:ext cx="856738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2" name="直接箭头连接符 2241"/>
          <p:cNvCxnSpPr/>
          <p:nvPr/>
        </p:nvCxnSpPr>
        <p:spPr>
          <a:xfrm flipV="1">
            <a:off x="1401766" y="4209475"/>
            <a:ext cx="856738" cy="487037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4" name="直接箭头连接符 2243"/>
          <p:cNvCxnSpPr/>
          <p:nvPr/>
        </p:nvCxnSpPr>
        <p:spPr>
          <a:xfrm flipV="1">
            <a:off x="1945265" y="4825121"/>
            <a:ext cx="392020" cy="65535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3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1425" y="88308"/>
            <a:ext cx="10515600" cy="1325563"/>
          </a:xfrm>
        </p:spPr>
        <p:txBody>
          <a:bodyPr/>
          <a:lstStyle/>
          <a:p>
            <a:r>
              <a:rPr lang="en-US" altLang="zh-CN" err="1" smtClean="0"/>
              <a:t>5G</a:t>
            </a:r>
            <a:r>
              <a:rPr lang="en-US" altLang="zh-CN" smtClean="0"/>
              <a:t> </a:t>
            </a:r>
            <a:r>
              <a:rPr lang="en-US" altLang="zh-CN" err="1" smtClean="0"/>
              <a:t>E2E</a:t>
            </a:r>
            <a:r>
              <a:rPr lang="en-US" altLang="zh-CN" smtClean="0"/>
              <a:t> Network Slice Identification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1425" y="1225689"/>
            <a:ext cx="11418277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Network slice related identifiers in management plane, control plane and data(user) plane play an important role in end-to-end network slice mapping.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/>
              <a:t>NSI </a:t>
            </a:r>
            <a:r>
              <a:rPr lang="en-US" altLang="zh-CN" dirty="0"/>
              <a:t>: </a:t>
            </a:r>
            <a:r>
              <a:rPr lang="en-US" altLang="zh-CN" dirty="0" smtClean="0"/>
              <a:t>Network Slice Instance,  end-to-end network slice defined in </a:t>
            </a:r>
            <a:r>
              <a:rPr lang="en-US" altLang="zh-CN" b="1" i="1" u="sng" dirty="0" smtClean="0"/>
              <a:t>management plane</a:t>
            </a:r>
            <a:r>
              <a:rPr lang="en-US" altLang="zh-CN" dirty="0" smtClean="0"/>
              <a:t> [3GPP TS23501];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/>
              <a:t>NSSI</a:t>
            </a:r>
            <a:r>
              <a:rPr lang="en-US" altLang="zh-CN" dirty="0" smtClean="0"/>
              <a:t>: Network </a:t>
            </a:r>
            <a:r>
              <a:rPr lang="en-US" altLang="zh-CN" dirty="0"/>
              <a:t>Slice Subnet </a:t>
            </a:r>
            <a:r>
              <a:rPr lang="en-US" altLang="zh-CN" dirty="0" smtClean="0"/>
              <a:t>Instance, network slice defined in subnet’s </a:t>
            </a:r>
            <a:r>
              <a:rPr lang="en-US" altLang="zh-CN" b="1" i="1" u="sng" dirty="0" smtClean="0"/>
              <a:t>management plane 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e,g</a:t>
            </a:r>
            <a:r>
              <a:rPr lang="en-US" altLang="zh-CN" dirty="0" smtClean="0"/>
              <a:t>,. AN NSSI, CN NSSI</a:t>
            </a:r>
            <a:r>
              <a:rPr lang="en-US" altLang="zh-CN" dirty="0"/>
              <a:t> </a:t>
            </a:r>
            <a:r>
              <a:rPr lang="en-US" altLang="zh-CN" dirty="0" smtClean="0"/>
              <a:t>[3GPP TS2850];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</a:rPr>
              <a:t>TN-NSSI: </a:t>
            </a:r>
            <a:r>
              <a:rPr lang="en-US" altLang="zh-CN" dirty="0"/>
              <a:t>Transport Network Slice </a:t>
            </a:r>
            <a:r>
              <a:rPr lang="en-US" altLang="zh-CN" dirty="0" smtClean="0"/>
              <a:t>Instance, </a:t>
            </a:r>
            <a:r>
              <a:rPr lang="en-US" altLang="zh-CN" dirty="0"/>
              <a:t>network slice defined in </a:t>
            </a:r>
            <a:r>
              <a:rPr lang="en-US" altLang="zh-CN" dirty="0" smtClean="0"/>
              <a:t>transport network’s </a:t>
            </a:r>
            <a:r>
              <a:rPr lang="en-US" altLang="zh-CN" b="1" i="1" u="sng" dirty="0"/>
              <a:t>management plane </a:t>
            </a:r>
            <a:r>
              <a:rPr lang="en-US" altLang="zh-CN" dirty="0" smtClean="0"/>
              <a:t>. TN-NSSI </a:t>
            </a:r>
            <a:r>
              <a:rPr lang="en-US" altLang="zh-CN" dirty="0"/>
              <a:t>is newly defined in this draft. It may change based on the progress of IETF</a:t>
            </a:r>
            <a:r>
              <a:rPr lang="en-US" altLang="zh-CN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/>
              <a:t>S-NSSAI: </a:t>
            </a:r>
            <a:r>
              <a:rPr lang="en-US" altLang="zh-CN" dirty="0"/>
              <a:t>Single </a:t>
            </a:r>
            <a:r>
              <a:rPr lang="en-US" altLang="zh-CN" dirty="0" smtClean="0"/>
              <a:t>Network Slice Selection Assistance Information, end-to-end network slice identifier in </a:t>
            </a:r>
            <a:r>
              <a:rPr lang="en-US" altLang="zh-CN" b="1" i="1" u="sng" dirty="0" smtClean="0"/>
              <a:t>control plane </a:t>
            </a:r>
            <a:r>
              <a:rPr lang="en-US" altLang="zh-CN" dirty="0" smtClean="0"/>
              <a:t>[3GPP TS23501];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</a:rPr>
              <a:t>TNSII</a:t>
            </a:r>
            <a:r>
              <a:rPr lang="en-US" altLang="zh-CN" b="1" dirty="0">
                <a:solidFill>
                  <a:srgbClr val="FF0000"/>
                </a:solidFill>
              </a:rPr>
              <a:t>: </a:t>
            </a:r>
            <a:r>
              <a:rPr lang="en-US" altLang="zh-CN" dirty="0"/>
              <a:t>Transport Network Slice Interworking </a:t>
            </a:r>
            <a:r>
              <a:rPr lang="en-US" altLang="zh-CN" dirty="0" smtClean="0"/>
              <a:t>Identifier, network slice identifier which is used for mapping end-to-end network slice into transport network slice in </a:t>
            </a:r>
            <a:r>
              <a:rPr lang="en-US" altLang="zh-CN" b="1" i="1" u="sng" dirty="0"/>
              <a:t>data plane</a:t>
            </a:r>
            <a:r>
              <a:rPr lang="en-US" altLang="zh-CN" dirty="0" smtClean="0"/>
              <a:t>.  TNSII is newly defined in this draft.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</a:rPr>
              <a:t>TNSI: </a:t>
            </a:r>
            <a:r>
              <a:rPr lang="en-US" altLang="zh-CN" dirty="0"/>
              <a:t>Transport Network Slice Identifier, transport </a:t>
            </a:r>
            <a:r>
              <a:rPr lang="en-US" altLang="zh-CN" dirty="0" smtClean="0"/>
              <a:t>network slice identifier in </a:t>
            </a:r>
            <a:r>
              <a:rPr lang="en-US" altLang="zh-CN" b="1" i="1" u="sng" dirty="0"/>
              <a:t>data </a:t>
            </a:r>
            <a:r>
              <a:rPr lang="en-US" altLang="zh-CN" b="1" i="1" u="sng" dirty="0" smtClean="0"/>
              <a:t>plane. </a:t>
            </a:r>
            <a:r>
              <a:rPr lang="en-US" altLang="zh-CN" dirty="0" smtClean="0"/>
              <a:t>TNSI is newly defined in this draft.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4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95046" y="4725246"/>
            <a:ext cx="11137900" cy="1726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95046" y="4050938"/>
            <a:ext cx="11137900" cy="5872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95046" y="1143760"/>
            <a:ext cx="11137900" cy="28064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357" y="0"/>
            <a:ext cx="10515600" cy="1325563"/>
          </a:xfrm>
        </p:spPr>
        <p:txBody>
          <a:bodyPr/>
          <a:lstStyle/>
          <a:p>
            <a:r>
              <a:rPr lang="en-US" altLang="zh-CN" err="1" smtClean="0"/>
              <a:t>5G</a:t>
            </a:r>
            <a:r>
              <a:rPr lang="en-US" altLang="zh-CN" smtClean="0"/>
              <a:t> </a:t>
            </a:r>
            <a:r>
              <a:rPr lang="en-US" altLang="zh-CN" err="1" smtClean="0"/>
              <a:t>E2E</a:t>
            </a:r>
            <a:r>
              <a:rPr lang="en-US" altLang="zh-CN" smtClean="0"/>
              <a:t> Network Slicing Overview</a:t>
            </a:r>
            <a:endParaRPr lang="zh-CN" altLang="en-US"/>
          </a:p>
        </p:txBody>
      </p:sp>
      <p:sp>
        <p:nvSpPr>
          <p:cNvPr id="4" name="云形 3"/>
          <p:cNvSpPr/>
          <p:nvPr/>
        </p:nvSpPr>
        <p:spPr bwMode="auto">
          <a:xfrm>
            <a:off x="2403889" y="4793181"/>
            <a:ext cx="3131743" cy="1069731"/>
          </a:xfrm>
          <a:prstGeom prst="cloud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47357" y="2733716"/>
            <a:ext cx="1944216" cy="11712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911653" y="2733716"/>
            <a:ext cx="1944216" cy="11712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666710" y="2733716"/>
            <a:ext cx="1944216" cy="11712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911653" y="1221548"/>
            <a:ext cx="1944216" cy="128166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281555" y="1889752"/>
            <a:ext cx="12961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8494" y="1867811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Service Profile</a:t>
            </a:r>
            <a:endParaRPr lang="zh-CN" altLang="en-US" sz="1200"/>
          </a:p>
        </p:txBody>
      </p:sp>
      <p:sp>
        <p:nvSpPr>
          <p:cNvPr id="11" name="矩形 10"/>
          <p:cNvSpPr/>
          <p:nvPr/>
        </p:nvSpPr>
        <p:spPr bwMode="auto">
          <a:xfrm>
            <a:off x="3228317" y="3135276"/>
            <a:ext cx="1337337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68511" y="3104789"/>
            <a:ext cx="1299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TN-NSSI Identifier</a:t>
            </a:r>
            <a:endParaRPr lang="zh-CN" altLang="en-US" sz="1200"/>
          </a:p>
        </p:txBody>
      </p:sp>
      <p:sp>
        <p:nvSpPr>
          <p:cNvPr id="13" name="矩形 12"/>
          <p:cNvSpPr/>
          <p:nvPr/>
        </p:nvSpPr>
        <p:spPr bwMode="auto">
          <a:xfrm>
            <a:off x="521312" y="3215336"/>
            <a:ext cx="131131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1506" y="3184849"/>
            <a:ext cx="14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AN-NSSI Identifier</a:t>
            </a:r>
            <a:endParaRPr lang="zh-CN" altLang="en-US" sz="1200" dirty="0"/>
          </a:p>
        </p:txBody>
      </p:sp>
      <p:cxnSp>
        <p:nvCxnSpPr>
          <p:cNvPr id="15" name="肘形连接符 14"/>
          <p:cNvCxnSpPr>
            <a:stCxn id="8" idx="1"/>
            <a:endCxn id="5" idx="0"/>
          </p:cNvCxnSpPr>
          <p:nvPr/>
        </p:nvCxnSpPr>
        <p:spPr bwMode="auto">
          <a:xfrm rot="10800000" flipV="1">
            <a:off x="1219465" y="1862378"/>
            <a:ext cx="1692188" cy="871338"/>
          </a:xfrm>
          <a:prstGeom prst="bentConnector2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8" idx="3"/>
            <a:endCxn id="7" idx="0"/>
          </p:cNvCxnSpPr>
          <p:nvPr/>
        </p:nvCxnSpPr>
        <p:spPr bwMode="auto">
          <a:xfrm>
            <a:off x="4855869" y="1862378"/>
            <a:ext cx="1782949" cy="871338"/>
          </a:xfrm>
          <a:prstGeom prst="bentConnector2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8" idx="2"/>
            <a:endCxn id="6" idx="0"/>
          </p:cNvCxnSpPr>
          <p:nvPr/>
        </p:nvCxnSpPr>
        <p:spPr bwMode="auto">
          <a:xfrm>
            <a:off x="3883761" y="2503208"/>
            <a:ext cx="0" cy="230508"/>
          </a:xfrm>
          <a:prstGeom prst="straightConnector1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 bwMode="auto">
          <a:xfrm>
            <a:off x="2951353" y="3405937"/>
            <a:ext cx="186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06888" y="3396933"/>
            <a:ext cx="2008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Function Management</a:t>
            </a:r>
            <a:endParaRPr lang="zh-CN" altLang="en-US" sz="1200"/>
          </a:p>
        </p:txBody>
      </p:sp>
      <p:cxnSp>
        <p:nvCxnSpPr>
          <p:cNvPr id="25" name="肘形连接符 24"/>
          <p:cNvCxnSpPr>
            <a:stCxn id="6" idx="1"/>
          </p:cNvCxnSpPr>
          <p:nvPr/>
        </p:nvCxnSpPr>
        <p:spPr bwMode="auto">
          <a:xfrm rot="10800000" flipV="1">
            <a:off x="2375165" y="3319326"/>
            <a:ext cx="536488" cy="1862662"/>
          </a:xfrm>
          <a:prstGeom prst="bentConnector2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肘形连接符 25"/>
          <p:cNvCxnSpPr>
            <a:stCxn id="6" idx="3"/>
            <a:endCxn id="35" idx="0"/>
          </p:cNvCxnSpPr>
          <p:nvPr/>
        </p:nvCxnSpPr>
        <p:spPr bwMode="auto">
          <a:xfrm>
            <a:off x="4855869" y="3319326"/>
            <a:ext cx="674452" cy="1862662"/>
          </a:xfrm>
          <a:prstGeom prst="bentConnector2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6" idx="2"/>
          </p:cNvCxnSpPr>
          <p:nvPr/>
        </p:nvCxnSpPr>
        <p:spPr bwMode="auto">
          <a:xfrm>
            <a:off x="3883761" y="3904936"/>
            <a:ext cx="0" cy="888245"/>
          </a:xfrm>
          <a:prstGeom prst="straightConnector1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5" idx="2"/>
          </p:cNvCxnSpPr>
          <p:nvPr/>
        </p:nvCxnSpPr>
        <p:spPr bwMode="auto">
          <a:xfrm>
            <a:off x="1219465" y="3904936"/>
            <a:ext cx="0" cy="1061028"/>
          </a:xfrm>
          <a:prstGeom prst="straightConnector1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7" idx="2"/>
            <a:endCxn id="36" idx="0"/>
          </p:cNvCxnSpPr>
          <p:nvPr/>
        </p:nvCxnSpPr>
        <p:spPr bwMode="auto">
          <a:xfrm>
            <a:off x="6638818" y="3904936"/>
            <a:ext cx="1720" cy="1277052"/>
          </a:xfrm>
          <a:prstGeom prst="straightConnector1">
            <a:avLst/>
          </a:prstGeom>
          <a:ln>
            <a:tailEnd type="triangle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377169" y="5571931"/>
            <a:ext cx="137677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TNSII</a:t>
            </a:r>
          </a:p>
          <a:p>
            <a:r>
              <a:rPr lang="en-US" altLang="zh-CN" sz="1200" b="1" dirty="0" smtClean="0"/>
              <a:t>Transport </a:t>
            </a:r>
            <a:r>
              <a:rPr lang="en-US" altLang="zh-CN" sz="1200" b="1" dirty="0"/>
              <a:t>Network Slice Interworking </a:t>
            </a:r>
            <a:r>
              <a:rPr lang="en-US" altLang="zh-CN" sz="1200" b="1" dirty="0" smtClean="0"/>
              <a:t>Identifier</a:t>
            </a:r>
            <a:endParaRPr lang="zh-CN" altLang="en-US" sz="1200" dirty="0"/>
          </a:p>
        </p:txBody>
      </p:sp>
      <p:sp>
        <p:nvSpPr>
          <p:cNvPr id="32" name="文本框 31"/>
          <p:cNvSpPr txBox="1"/>
          <p:nvPr/>
        </p:nvSpPr>
        <p:spPr>
          <a:xfrm>
            <a:off x="5393931" y="5518736"/>
            <a:ext cx="137677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TNSII</a:t>
            </a:r>
            <a:endParaRPr lang="en-US" altLang="zh-CN" sz="1200" b="1" dirty="0"/>
          </a:p>
          <a:p>
            <a:r>
              <a:rPr lang="en-US" altLang="zh-CN" sz="1200" b="1" dirty="0" smtClean="0"/>
              <a:t>Transport Slice </a:t>
            </a:r>
            <a:r>
              <a:rPr lang="en-US" altLang="zh-CN" sz="1200" b="1" dirty="0"/>
              <a:t>Interworking Identifier</a:t>
            </a:r>
            <a:endParaRPr lang="zh-CN" altLang="en-US" sz="1200" dirty="0"/>
          </a:p>
        </p:txBody>
      </p:sp>
      <p:sp>
        <p:nvSpPr>
          <p:cNvPr id="33" name="等腰三角形 32"/>
          <p:cNvSpPr/>
          <p:nvPr/>
        </p:nvSpPr>
        <p:spPr bwMode="auto">
          <a:xfrm>
            <a:off x="1075447" y="5083410"/>
            <a:ext cx="288032" cy="432048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2246398" y="5174916"/>
            <a:ext cx="272779" cy="2542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5393931" y="5181988"/>
            <a:ext cx="272779" cy="2542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6244494" y="5181988"/>
            <a:ext cx="792088" cy="2542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21451" y="5170163"/>
            <a:ext cx="434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/>
              <a:t>UPF</a:t>
            </a:r>
            <a:endParaRPr lang="zh-CN" altLang="en-US" sz="1200"/>
          </a:p>
        </p:txBody>
      </p:sp>
      <p:sp>
        <p:nvSpPr>
          <p:cNvPr id="38" name="文本框 37"/>
          <p:cNvSpPr txBox="1"/>
          <p:nvPr/>
        </p:nvSpPr>
        <p:spPr>
          <a:xfrm>
            <a:off x="3564669" y="5648628"/>
            <a:ext cx="1405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TNSI</a:t>
            </a:r>
            <a:endParaRPr lang="zh-CN" altLang="en-US" sz="1200" b="1" dirty="0"/>
          </a:p>
          <a:p>
            <a:r>
              <a:rPr lang="en-US" altLang="zh-CN" sz="1200" b="1" dirty="0" smtClean="0"/>
              <a:t>Transport </a:t>
            </a:r>
            <a:r>
              <a:rPr lang="en-US" altLang="zh-CN" sz="1200" b="1" dirty="0"/>
              <a:t>network</a:t>
            </a:r>
            <a:r>
              <a:rPr lang="en-US" altLang="zh-CN" sz="1200" b="1" dirty="0" smtClean="0"/>
              <a:t> slice </a:t>
            </a:r>
            <a:r>
              <a:rPr lang="en-US" altLang="zh-CN" sz="1200" dirty="0" smtClean="0"/>
              <a:t> </a:t>
            </a:r>
            <a:r>
              <a:rPr lang="en-US" altLang="zh-CN" sz="1200" b="1" dirty="0" smtClean="0"/>
              <a:t>Identifier</a:t>
            </a:r>
            <a:endParaRPr lang="zh-CN" altLang="en-US" sz="1200" b="1" dirty="0"/>
          </a:p>
        </p:txBody>
      </p:sp>
      <p:cxnSp>
        <p:nvCxnSpPr>
          <p:cNvPr id="39" name="直接连接符 38"/>
          <p:cNvCxnSpPr>
            <a:stCxn id="33" idx="5"/>
            <a:endCxn id="34" idx="2"/>
          </p:cNvCxnSpPr>
          <p:nvPr/>
        </p:nvCxnSpPr>
        <p:spPr bwMode="auto">
          <a:xfrm>
            <a:off x="1291471" y="5299434"/>
            <a:ext cx="954927" cy="2603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5" idx="6"/>
            <a:endCxn id="36" idx="2"/>
          </p:cNvCxnSpPr>
          <p:nvPr/>
        </p:nvCxnSpPr>
        <p:spPr bwMode="auto">
          <a:xfrm>
            <a:off x="5666710" y="5309109"/>
            <a:ext cx="577784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 bwMode="auto">
          <a:xfrm>
            <a:off x="3065160" y="2201116"/>
            <a:ext cx="166518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07712" y="2181609"/>
            <a:ext cx="1693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TN Network Slice Profile</a:t>
            </a:r>
            <a:endParaRPr lang="zh-CN" altLang="en-US" sz="1200"/>
          </a:p>
        </p:txBody>
      </p:sp>
      <p:cxnSp>
        <p:nvCxnSpPr>
          <p:cNvPr id="44" name="直接连接符 43"/>
          <p:cNvCxnSpPr/>
          <p:nvPr/>
        </p:nvCxnSpPr>
        <p:spPr bwMode="auto">
          <a:xfrm>
            <a:off x="2911653" y="1492572"/>
            <a:ext cx="1944216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3601153" y="1228133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err="1" smtClean="0"/>
              <a:t>NSMF</a:t>
            </a:r>
            <a:endParaRPr lang="zh-CN" altLang="en-US" sz="1200"/>
          </a:p>
        </p:txBody>
      </p:sp>
      <p:cxnSp>
        <p:nvCxnSpPr>
          <p:cNvPr id="46" name="直接连接符 45"/>
          <p:cNvCxnSpPr/>
          <p:nvPr/>
        </p:nvCxnSpPr>
        <p:spPr bwMode="auto">
          <a:xfrm>
            <a:off x="247357" y="3058048"/>
            <a:ext cx="1944216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846096" y="2791519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AN </a:t>
            </a:r>
            <a:r>
              <a:rPr lang="en-US" altLang="zh-CN" sz="1200" err="1" smtClean="0"/>
              <a:t>NSSMF</a:t>
            </a:r>
            <a:endParaRPr lang="zh-CN" altLang="en-US" sz="1200"/>
          </a:p>
        </p:txBody>
      </p:sp>
      <p:cxnSp>
        <p:nvCxnSpPr>
          <p:cNvPr id="48" name="直接连接符 47"/>
          <p:cNvCxnSpPr/>
          <p:nvPr/>
        </p:nvCxnSpPr>
        <p:spPr bwMode="auto">
          <a:xfrm>
            <a:off x="2911653" y="3056659"/>
            <a:ext cx="1944216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564669" y="2756556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TN </a:t>
            </a:r>
            <a:r>
              <a:rPr lang="en-US" altLang="zh-CN" sz="1200" err="1" smtClean="0"/>
              <a:t>NSSMF</a:t>
            </a:r>
            <a:endParaRPr lang="zh-CN" altLang="en-US" sz="1200"/>
          </a:p>
        </p:txBody>
      </p:sp>
      <p:cxnSp>
        <p:nvCxnSpPr>
          <p:cNvPr id="50" name="直接连接符 49"/>
          <p:cNvCxnSpPr/>
          <p:nvPr/>
        </p:nvCxnSpPr>
        <p:spPr bwMode="auto">
          <a:xfrm>
            <a:off x="5663996" y="3056659"/>
            <a:ext cx="1944216" cy="0"/>
          </a:xfrm>
          <a:prstGeom prst="line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6317012" y="2756556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CN </a:t>
            </a:r>
            <a:r>
              <a:rPr lang="en-US" altLang="zh-CN" sz="1200" err="1" smtClean="0"/>
              <a:t>NSSMF</a:t>
            </a:r>
            <a:endParaRPr lang="zh-CN" altLang="en-US" sz="1200"/>
          </a:p>
        </p:txBody>
      </p:sp>
      <p:sp>
        <p:nvSpPr>
          <p:cNvPr id="52" name="矩形 51"/>
          <p:cNvSpPr/>
          <p:nvPr/>
        </p:nvSpPr>
        <p:spPr bwMode="auto">
          <a:xfrm>
            <a:off x="5993563" y="3145886"/>
            <a:ext cx="1311319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033757" y="3115399"/>
            <a:ext cx="14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TN-NSSI Identifier</a:t>
            </a:r>
            <a:endParaRPr lang="zh-CN" altLang="en-US" sz="1200"/>
          </a:p>
        </p:txBody>
      </p:sp>
      <p:sp>
        <p:nvSpPr>
          <p:cNvPr id="54" name="矩形 53"/>
          <p:cNvSpPr/>
          <p:nvPr/>
        </p:nvSpPr>
        <p:spPr bwMode="auto">
          <a:xfrm>
            <a:off x="3281555" y="1566283"/>
            <a:ext cx="12961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358494" y="1544342"/>
            <a:ext cx="125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NSI Identifier</a:t>
            </a:r>
            <a:endParaRPr lang="zh-CN" altLang="en-US" sz="1200"/>
          </a:p>
        </p:txBody>
      </p:sp>
      <p:cxnSp>
        <p:nvCxnSpPr>
          <p:cNvPr id="65" name="直接箭头连接符 64"/>
          <p:cNvCxnSpPr/>
          <p:nvPr/>
        </p:nvCxnSpPr>
        <p:spPr>
          <a:xfrm>
            <a:off x="1229868" y="4397350"/>
            <a:ext cx="541935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2525099" y="4086194"/>
            <a:ext cx="28454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/>
              <a:t>Network Slice Selection </a:t>
            </a:r>
          </a:p>
          <a:p>
            <a:pPr algn="ctr"/>
            <a:r>
              <a:rPr lang="en-US" altLang="zh-CN" sz="1400" smtClean="0"/>
              <a:t>(S-</a:t>
            </a:r>
            <a:r>
              <a:rPr lang="en-US" altLang="zh-CN" sz="1400" err="1" smtClean="0"/>
              <a:t>NSSAI</a:t>
            </a:r>
            <a:r>
              <a:rPr lang="en-US" altLang="zh-CN" sz="1400" smtClean="0"/>
              <a:t>)</a:t>
            </a:r>
            <a:endParaRPr lang="zh-CN" altLang="en-US" sz="1400"/>
          </a:p>
        </p:txBody>
      </p:sp>
      <p:sp>
        <p:nvSpPr>
          <p:cNvPr id="72" name="文本框 71"/>
          <p:cNvSpPr txBox="1"/>
          <p:nvPr/>
        </p:nvSpPr>
        <p:spPr>
          <a:xfrm>
            <a:off x="8421767" y="2571890"/>
            <a:ext cx="262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Management Plane</a:t>
            </a:r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8717660" y="4146070"/>
            <a:ext cx="262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Control Plane</a:t>
            </a:r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8899581" y="5429158"/>
            <a:ext cx="262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Data Plane</a:t>
            </a:r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7708954" y="6256864"/>
            <a:ext cx="463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/>
              <a:t>NSMF:   </a:t>
            </a:r>
            <a:r>
              <a:rPr lang="en-US" altLang="zh-CN" sz="1600" smtClean="0"/>
              <a:t>Network </a:t>
            </a:r>
            <a:r>
              <a:rPr lang="en-US" altLang="zh-CN" sz="1600"/>
              <a:t>Slice Management </a:t>
            </a:r>
            <a:r>
              <a:rPr lang="en-US" altLang="zh-CN" sz="1600" smtClean="0"/>
              <a:t>Function</a:t>
            </a:r>
            <a:r>
              <a:rPr lang="en-US" altLang="zh-CN" sz="1600"/>
              <a:t> </a:t>
            </a:r>
            <a:endParaRPr lang="en-US" altLang="zh-CN" sz="1600" smtClean="0"/>
          </a:p>
          <a:p>
            <a:r>
              <a:rPr lang="en-US" altLang="zh-CN" sz="1600" b="1" smtClean="0"/>
              <a:t>NSSMF: </a:t>
            </a:r>
            <a:r>
              <a:rPr lang="en-US" altLang="zh-CN" sz="1600"/>
              <a:t>Network Slice </a:t>
            </a:r>
            <a:r>
              <a:rPr lang="en-US" altLang="zh-CN" sz="1600" smtClean="0"/>
              <a:t>Subnet Management </a:t>
            </a:r>
            <a:r>
              <a:rPr lang="en-US" altLang="zh-CN" sz="1600"/>
              <a:t>Function 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83859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149225"/>
            <a:ext cx="10515600" cy="1325563"/>
          </a:xfrm>
        </p:spPr>
        <p:txBody>
          <a:bodyPr/>
          <a:lstStyle/>
          <a:p>
            <a:r>
              <a:rPr lang="en-US" altLang="zh-CN" err="1" smtClean="0"/>
              <a:t>5G</a:t>
            </a:r>
            <a:r>
              <a:rPr lang="en-US" altLang="zh-CN" smtClean="0"/>
              <a:t> </a:t>
            </a:r>
            <a:r>
              <a:rPr lang="en-US" altLang="zh-CN" err="1" smtClean="0"/>
              <a:t>E2E</a:t>
            </a:r>
            <a:r>
              <a:rPr lang="en-US" altLang="zh-CN" smtClean="0"/>
              <a:t> Network Slice Mapping Procedure</a:t>
            </a:r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87350" y="1485784"/>
            <a:ext cx="8582479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/>
              <a:t>In the management plane: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en-US" altLang="zh-CN" dirty="0" smtClean="0"/>
              <a:t>NSMF receives network slice request from CSMF.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2"/>
            </a:pPr>
            <a:r>
              <a:rPr lang="en-US" altLang="zh-CN" dirty="0" smtClean="0"/>
              <a:t>NSMF split the NSI requirements to requirements for each NSSI (including AN NSSI, CN NSSI and TN NSSI).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3"/>
            </a:pPr>
            <a:r>
              <a:rPr lang="en-US" altLang="zh-CN" dirty="0" err="1" smtClean="0"/>
              <a:t>NSMF</a:t>
            </a:r>
            <a:r>
              <a:rPr lang="en-US" altLang="zh-CN" dirty="0" smtClean="0"/>
              <a:t> sends Transport </a:t>
            </a:r>
            <a:r>
              <a:rPr lang="en-US" altLang="zh-CN" dirty="0" smtClean="0"/>
              <a:t>Network Slice requirement </a:t>
            </a:r>
            <a:r>
              <a:rPr lang="en-US" altLang="zh-CN" dirty="0"/>
              <a:t> </a:t>
            </a:r>
            <a:r>
              <a:rPr lang="en-US" altLang="zh-CN" dirty="0" smtClean="0"/>
              <a:t>to </a:t>
            </a:r>
            <a:r>
              <a:rPr lang="en-US" altLang="zh-CN" dirty="0"/>
              <a:t>TN </a:t>
            </a:r>
            <a:r>
              <a:rPr lang="en-US" altLang="zh-CN" dirty="0" err="1"/>
              <a:t>NSSMF</a:t>
            </a:r>
            <a:r>
              <a:rPr lang="en-US" altLang="zh-CN" dirty="0"/>
              <a:t> </a:t>
            </a:r>
            <a:r>
              <a:rPr lang="en-US" altLang="zh-CN" dirty="0" smtClean="0"/>
              <a:t>for </a:t>
            </a:r>
            <a:r>
              <a:rPr lang="en-US" altLang="zh-CN" dirty="0" smtClean="0"/>
              <a:t>TN </a:t>
            </a:r>
            <a:r>
              <a:rPr lang="en-US" altLang="zh-CN" dirty="0" err="1" smtClean="0"/>
              <a:t>NSSI</a:t>
            </a:r>
            <a:r>
              <a:rPr lang="en-US" altLang="zh-CN" dirty="0" smtClean="0"/>
              <a:t> allocation.</a:t>
            </a:r>
            <a:endParaRPr lang="en-US" altLang="zh-CN" dirty="0" smtClean="0"/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4"/>
            </a:pPr>
            <a:r>
              <a:rPr lang="en-US" altLang="zh-CN" dirty="0" smtClean="0"/>
              <a:t>TN NSSMF allocates TN network slicing subnet instance (TN NSSI) and sends the result to NSMF.</a:t>
            </a:r>
            <a:endParaRPr lang="en-US" altLang="zh-CN" dirty="0"/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 startAt="4"/>
            </a:pPr>
            <a:r>
              <a:rPr lang="en-US" altLang="zh-CN" dirty="0" smtClean="0"/>
              <a:t>NSMF </a:t>
            </a:r>
            <a:r>
              <a:rPr lang="en-US" altLang="zh-CN" dirty="0"/>
              <a:t>acquires the mapping relationship between NSI Identifier and TN NSSI Identifier</a:t>
            </a:r>
            <a:r>
              <a:rPr lang="en-US" altLang="zh-CN" dirty="0" smtClean="0"/>
              <a:t>.</a:t>
            </a:r>
            <a:endParaRPr lang="en-US" altLang="zh-CN" dirty="0"/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341" y="1592263"/>
            <a:ext cx="3333659" cy="438943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552332" y="6184237"/>
            <a:ext cx="463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/>
              <a:t>NSMF:   </a:t>
            </a:r>
            <a:r>
              <a:rPr lang="en-US" altLang="zh-CN" sz="1600" smtClean="0"/>
              <a:t>Network </a:t>
            </a:r>
            <a:r>
              <a:rPr lang="en-US" altLang="zh-CN" sz="1600"/>
              <a:t>Slice Management </a:t>
            </a:r>
            <a:r>
              <a:rPr lang="en-US" altLang="zh-CN" sz="1600" smtClean="0"/>
              <a:t>Function</a:t>
            </a:r>
            <a:r>
              <a:rPr lang="en-US" altLang="zh-CN" sz="1600"/>
              <a:t> </a:t>
            </a:r>
            <a:endParaRPr lang="en-US" altLang="zh-CN" sz="1600" smtClean="0"/>
          </a:p>
          <a:p>
            <a:r>
              <a:rPr lang="en-US" altLang="zh-CN" sz="1600" b="1" smtClean="0"/>
              <a:t>NSSMF: </a:t>
            </a:r>
            <a:r>
              <a:rPr lang="en-US" altLang="zh-CN" sz="1600"/>
              <a:t>Network Slice </a:t>
            </a:r>
            <a:r>
              <a:rPr lang="en-US" altLang="zh-CN" sz="1600" smtClean="0"/>
              <a:t>Subnet Management </a:t>
            </a:r>
            <a:r>
              <a:rPr lang="en-US" altLang="zh-CN" sz="1600"/>
              <a:t>Function 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23213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149225"/>
            <a:ext cx="11557000" cy="1325563"/>
          </a:xfrm>
        </p:spPr>
        <p:txBody>
          <a:bodyPr/>
          <a:lstStyle/>
          <a:p>
            <a:r>
              <a:rPr lang="en-US" altLang="zh-CN" err="1" smtClean="0"/>
              <a:t>5G</a:t>
            </a:r>
            <a:r>
              <a:rPr lang="en-US" altLang="zh-CN" smtClean="0"/>
              <a:t> </a:t>
            </a:r>
            <a:r>
              <a:rPr lang="en-US" altLang="zh-CN" err="1" smtClean="0"/>
              <a:t>E2E</a:t>
            </a:r>
            <a:r>
              <a:rPr lang="en-US" altLang="zh-CN" smtClean="0"/>
              <a:t> Network Slice Mapping Procedure-cont.</a:t>
            </a:r>
            <a:endParaRPr lang="zh-CN" altLang="en-US"/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341" y="1592263"/>
            <a:ext cx="3333659" cy="43894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5470" y="1426608"/>
            <a:ext cx="82296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/>
              <a:t>In the control plane and data plane: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/>
              <a:t>6</a:t>
            </a:r>
            <a:r>
              <a:rPr lang="en-US" altLang="zh-CN" dirty="0"/>
              <a:t>.  When a PDU session is set up between AN and CN, S-NSSAI is used to </a:t>
            </a:r>
            <a:r>
              <a:rPr lang="en-US" altLang="zh-CN" dirty="0" smtClean="0"/>
              <a:t>select </a:t>
            </a:r>
            <a:r>
              <a:rPr lang="en-US" altLang="zh-CN" dirty="0"/>
              <a:t>network slice instance for the PDU session.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7"/>
            </a:pPr>
            <a:r>
              <a:rPr lang="en-US" altLang="zh-CN" dirty="0" smtClean="0"/>
              <a:t>The </a:t>
            </a:r>
            <a:r>
              <a:rPr lang="en-US" altLang="zh-CN" dirty="0"/>
              <a:t>AN/CN edge nodes encapsulate the </a:t>
            </a:r>
            <a:r>
              <a:rPr lang="en-US" altLang="zh-CN" dirty="0" smtClean="0"/>
              <a:t>user’s packet </a:t>
            </a:r>
            <a:r>
              <a:rPr lang="en-US" altLang="zh-CN" dirty="0"/>
              <a:t>using the transport network slice interworking identifier (TNSII) according to the S-NSSAI or the NSI. </a:t>
            </a:r>
            <a:r>
              <a:rPr lang="en-US" altLang="zh-CN" dirty="0" smtClean="0"/>
              <a:t>*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7"/>
            </a:pPr>
            <a:r>
              <a:rPr lang="en-US" altLang="zh-CN" dirty="0" smtClean="0"/>
              <a:t>The </a:t>
            </a:r>
            <a:r>
              <a:rPr lang="en-US" altLang="zh-CN" dirty="0"/>
              <a:t>edge node of transport network parses the TNSII from the packet and maps the packet to the </a:t>
            </a:r>
            <a:r>
              <a:rPr lang="en-US" altLang="zh-CN" dirty="0" smtClean="0"/>
              <a:t>transport </a:t>
            </a:r>
            <a:r>
              <a:rPr lang="en-US" altLang="zh-CN" dirty="0"/>
              <a:t>network slice.  It may encapsulate a transport network slice identifier (TNSI) into the packet.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/>
              <a:t>9.  </a:t>
            </a:r>
            <a:r>
              <a:rPr lang="en-US" altLang="zh-CN" dirty="0"/>
              <a:t>The nodes in transport network </a:t>
            </a:r>
            <a:r>
              <a:rPr lang="en-US" altLang="zh-CN" dirty="0" smtClean="0"/>
              <a:t>forward the </a:t>
            </a:r>
            <a:r>
              <a:rPr lang="en-US" altLang="zh-CN" dirty="0"/>
              <a:t>packet inside the corresponding transport network slice.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091069" y="6396335"/>
            <a:ext cx="10100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zh-CN" sz="1600" smtClean="0"/>
              <a:t>* </a:t>
            </a:r>
            <a:r>
              <a:rPr lang="en-US" altLang="zh-CN" sz="1400" smtClean="0"/>
              <a:t>Network </a:t>
            </a:r>
            <a:r>
              <a:rPr lang="en-US" altLang="zh-CN" sz="1400"/>
              <a:t>Slice could also be differentiated by physical interface, if different network slices are </a:t>
            </a:r>
            <a:r>
              <a:rPr lang="en-US" altLang="zh-CN" sz="1400" smtClean="0"/>
              <a:t> transported </a:t>
            </a:r>
            <a:r>
              <a:rPr lang="en-US" altLang="zh-CN" sz="1400"/>
              <a:t>through different interface;</a:t>
            </a:r>
          </a:p>
        </p:txBody>
      </p:sp>
    </p:spTree>
    <p:extLst>
      <p:ext uri="{BB962C8B-B14F-4D97-AF65-F5344CB8AC3E}">
        <p14:creationId xmlns:p14="http://schemas.microsoft.com/office/powerpoint/2010/main" val="6372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流程图: 数据 46"/>
          <p:cNvSpPr/>
          <p:nvPr/>
        </p:nvSpPr>
        <p:spPr bwMode="auto">
          <a:xfrm>
            <a:off x="10060269" y="1837011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1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8" name="流程图: 数据 47"/>
          <p:cNvSpPr/>
          <p:nvPr/>
        </p:nvSpPr>
        <p:spPr bwMode="auto">
          <a:xfrm>
            <a:off x="10060269" y="2515170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3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9" name="流程图: 数据 48"/>
          <p:cNvSpPr/>
          <p:nvPr/>
        </p:nvSpPr>
        <p:spPr bwMode="auto">
          <a:xfrm>
            <a:off x="9964165" y="3490625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N</a:t>
            </a:r>
            <a:endParaRPr lang="zh-CN" altLang="en-US" sz="1200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0" name="流程图: 数据 49"/>
          <p:cNvSpPr/>
          <p:nvPr/>
        </p:nvSpPr>
        <p:spPr bwMode="auto">
          <a:xfrm>
            <a:off x="10060268" y="2184859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2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823028" y="2786419"/>
            <a:ext cx="859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3200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…</a:t>
            </a:r>
            <a:endParaRPr kumimoji="1" lang="zh-CN" altLang="en-US" sz="3200" dirty="0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56" name="流程图: 数据 55"/>
          <p:cNvSpPr/>
          <p:nvPr/>
        </p:nvSpPr>
        <p:spPr bwMode="auto">
          <a:xfrm>
            <a:off x="3524069" y="3342799"/>
            <a:ext cx="4979631" cy="296015"/>
          </a:xfrm>
          <a:prstGeom prst="flowChartInputOutput">
            <a:avLst/>
          </a:prstGeom>
          <a:solidFill>
            <a:srgbClr val="B7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TN Slice N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59" name="流程图: 数据 58"/>
          <p:cNvSpPr/>
          <p:nvPr/>
        </p:nvSpPr>
        <p:spPr bwMode="auto">
          <a:xfrm>
            <a:off x="3513027" y="2307011"/>
            <a:ext cx="4979630" cy="242887"/>
          </a:xfrm>
          <a:prstGeom prst="flowChartInputOutput">
            <a:avLst/>
          </a:prstGeom>
          <a:solidFill>
            <a:srgbClr val="B7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TN Slice 2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0" name="流程图: 数据 59"/>
          <p:cNvSpPr/>
          <p:nvPr/>
        </p:nvSpPr>
        <p:spPr bwMode="auto">
          <a:xfrm>
            <a:off x="3416869" y="1786755"/>
            <a:ext cx="5186726" cy="195481"/>
          </a:xfrm>
          <a:prstGeom prst="flowChartInputOutput">
            <a:avLst/>
          </a:prstGeom>
          <a:solidFill>
            <a:srgbClr val="B7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solidFill>
                  <a:prstClr val="black"/>
                </a:solidFill>
                <a:latin typeface="Calibri"/>
                <a:ea typeface="微软雅黑" pitchFamily="34" charset="-122"/>
              </a:rPr>
              <a:t>TN Slice 1</a:t>
            </a:r>
            <a:endParaRPr lang="zh-CN" altLang="en-US" sz="1200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2" name="流程图: 数据 61"/>
          <p:cNvSpPr/>
          <p:nvPr/>
        </p:nvSpPr>
        <p:spPr bwMode="auto">
          <a:xfrm>
            <a:off x="96104" y="1815319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1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3" name="流程图: 数据 62"/>
          <p:cNvSpPr/>
          <p:nvPr/>
        </p:nvSpPr>
        <p:spPr bwMode="auto">
          <a:xfrm>
            <a:off x="96104" y="2493478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3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8" name="矩形 67"/>
          <p:cNvSpPr/>
          <p:nvPr/>
        </p:nvSpPr>
        <p:spPr bwMode="auto">
          <a:xfrm>
            <a:off x="8037756" y="1624152"/>
            <a:ext cx="764773" cy="2612699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986" tIns="35986" rIns="35986" bIns="359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09" name="流程图: 数据 108"/>
          <p:cNvSpPr/>
          <p:nvPr/>
        </p:nvSpPr>
        <p:spPr bwMode="auto">
          <a:xfrm>
            <a:off x="0" y="3430833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</a:t>
            </a:r>
            <a:r>
              <a:rPr lang="en-US" altLang="zh-CN" sz="1200" dirty="0" smtClean="0">
                <a:solidFill>
                  <a:prstClr val="black"/>
                </a:solidFill>
                <a:latin typeface="Calibri"/>
                <a:ea typeface="微软雅黑" pitchFamily="34" charset="-122"/>
              </a:rPr>
              <a:t>M</a:t>
            </a:r>
            <a:endParaRPr lang="zh-CN" altLang="en-US" sz="1200" dirty="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10" name="流程图: 数据 109"/>
          <p:cNvSpPr/>
          <p:nvPr/>
        </p:nvSpPr>
        <p:spPr bwMode="auto">
          <a:xfrm>
            <a:off x="96103" y="2163167"/>
            <a:ext cx="1991527" cy="312246"/>
          </a:xfrm>
          <a:prstGeom prst="flowChartInputOutput">
            <a:avLst/>
          </a:prstGeom>
          <a:solidFill>
            <a:srgbClr val="E9E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5986" tIns="35986" rIns="35986" bIns="35986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>
                <a:solidFill>
                  <a:prstClr val="black"/>
                </a:solidFill>
                <a:latin typeface="Calibri"/>
                <a:ea typeface="微软雅黑" pitchFamily="34" charset="-122"/>
              </a:rPr>
              <a:t>Slice 2</a:t>
            </a: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2754319" y="2031234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2754318" y="2419038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2754319" y="2811575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2754317" y="3586956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18"/>
          <p:cNvSpPr txBox="1"/>
          <p:nvPr/>
        </p:nvSpPr>
        <p:spPr>
          <a:xfrm>
            <a:off x="2371605" y="1213788"/>
            <a:ext cx="1722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00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Slice Mapping</a:t>
            </a:r>
            <a:endParaRPr kumimoji="1" lang="zh-CN" altLang="en-US" sz="2000" err="1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130" name="矩形 129"/>
          <p:cNvSpPr/>
          <p:nvPr/>
        </p:nvSpPr>
        <p:spPr bwMode="auto">
          <a:xfrm>
            <a:off x="9419499" y="1624152"/>
            <a:ext cx="768903" cy="261269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986" tIns="35986" rIns="35986" bIns="359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137" name="直接箭头连接符 136"/>
          <p:cNvCxnSpPr/>
          <p:nvPr/>
        </p:nvCxnSpPr>
        <p:spPr>
          <a:xfrm>
            <a:off x="2538651" y="4546137"/>
            <a:ext cx="119754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/>
          <p:nvPr/>
        </p:nvCxnSpPr>
        <p:spPr>
          <a:xfrm>
            <a:off x="8553684" y="4546137"/>
            <a:ext cx="117371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文本框 140"/>
          <p:cNvSpPr txBox="1"/>
          <p:nvPr/>
        </p:nvSpPr>
        <p:spPr>
          <a:xfrm>
            <a:off x="707860" y="5035103"/>
            <a:ext cx="9036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/>
              <a:t>Layer 2: </a:t>
            </a:r>
            <a:r>
              <a:rPr lang="en-US" altLang="zh-CN" sz="1600" err="1"/>
              <a:t>VLAN</a:t>
            </a:r>
            <a:r>
              <a:rPr lang="en-US" altLang="zh-CN" sz="1600"/>
              <a:t> ID</a:t>
            </a:r>
          </a:p>
          <a:p>
            <a:pPr>
              <a:lnSpc>
                <a:spcPct val="150000"/>
              </a:lnSpc>
            </a:pPr>
            <a:r>
              <a:rPr lang="en-US" altLang="zh-CN" sz="1600"/>
              <a:t>Layer </a:t>
            </a:r>
            <a:r>
              <a:rPr lang="en-US" altLang="zh-CN" sz="1600" smtClean="0"/>
              <a:t>3: </a:t>
            </a:r>
            <a:r>
              <a:rPr lang="en-US" altLang="zh-CN" sz="1600" err="1" smtClean="0"/>
              <a:t>DSCP</a:t>
            </a:r>
            <a:r>
              <a:rPr lang="en-US" altLang="zh-CN" sz="1600"/>
              <a:t>, MPLS label, IP DA, </a:t>
            </a:r>
            <a:r>
              <a:rPr lang="en-US" altLang="zh-CN" sz="1600" err="1"/>
              <a:t>SRv6</a:t>
            </a:r>
            <a:r>
              <a:rPr lang="en-US" altLang="zh-CN" sz="1600"/>
              <a:t>, new headers</a:t>
            </a:r>
          </a:p>
          <a:p>
            <a:pPr>
              <a:lnSpc>
                <a:spcPct val="150000"/>
              </a:lnSpc>
            </a:pPr>
            <a:r>
              <a:rPr lang="en-US" altLang="zh-CN" sz="1600"/>
              <a:t>Upper Layer: </a:t>
            </a:r>
            <a:r>
              <a:rPr lang="en-US" altLang="zh-CN" sz="1600" err="1"/>
              <a:t>UDP</a:t>
            </a:r>
            <a:r>
              <a:rPr lang="en-US" altLang="zh-CN" sz="1600"/>
              <a:t> source </a:t>
            </a:r>
            <a:r>
              <a:rPr lang="en-US" altLang="zh-CN" sz="1600" smtClean="0"/>
              <a:t>port</a:t>
            </a:r>
            <a:endParaRPr lang="en-US" altLang="zh-CN" sz="1600"/>
          </a:p>
        </p:txBody>
      </p:sp>
      <p:sp>
        <p:nvSpPr>
          <p:cNvPr id="111" name="矩形 110"/>
          <p:cNvSpPr/>
          <p:nvPr/>
        </p:nvSpPr>
        <p:spPr bwMode="auto">
          <a:xfrm>
            <a:off x="2019040" y="1624152"/>
            <a:ext cx="795564" cy="261269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986" tIns="35986" rIns="35986" bIns="359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844546" y="2715706"/>
            <a:ext cx="1124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AN</a:t>
            </a:r>
          </a:p>
          <a:p>
            <a:pPr algn="ctr"/>
            <a:r>
              <a:rPr kumimoji="1" lang="en-US" altLang="zh-CN" sz="1600" b="1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Edge Node</a:t>
            </a:r>
            <a:endParaRPr kumimoji="1" lang="zh-CN" altLang="en-US" sz="1600" b="1" dirty="0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 bwMode="auto">
          <a:xfrm>
            <a:off x="3346314" y="1624152"/>
            <a:ext cx="805829" cy="2612699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986" tIns="35986" rIns="35986" bIns="359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zh-CN" altLang="en-US" sz="1200">
              <a:solidFill>
                <a:prstClr val="black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143" name="直接连接符 142"/>
          <p:cNvCxnSpPr/>
          <p:nvPr/>
        </p:nvCxnSpPr>
        <p:spPr>
          <a:xfrm>
            <a:off x="8757868" y="1979708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>
            <a:off x="8757867" y="2367512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8757868" y="2760049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8757866" y="3535430"/>
            <a:ext cx="662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文本框 146"/>
          <p:cNvSpPr txBox="1"/>
          <p:nvPr/>
        </p:nvSpPr>
        <p:spPr>
          <a:xfrm>
            <a:off x="8275301" y="1204231"/>
            <a:ext cx="1722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00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Slice Mapping</a:t>
            </a:r>
            <a:endParaRPr kumimoji="1" lang="zh-CN" altLang="en-US" sz="2000" err="1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>
            <a:off x="3736200" y="4236851"/>
            <a:ext cx="0" cy="483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8553684" y="4236851"/>
            <a:ext cx="0" cy="483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553320" y="4236851"/>
            <a:ext cx="0" cy="483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9727401" y="4236851"/>
            <a:ext cx="0" cy="483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192755" y="2728222"/>
            <a:ext cx="1124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bg1"/>
                </a:solidFill>
                <a:latin typeface="+mj-lt"/>
                <a:ea typeface="Microsoft YaHei" panose="020B0503020204020204" pitchFamily="34" charset="-122"/>
              </a:rPr>
              <a:t>TN</a:t>
            </a:r>
          </a:p>
          <a:p>
            <a:pPr algn="ctr"/>
            <a:r>
              <a:rPr kumimoji="1" lang="en-US" altLang="zh-CN" sz="1600" b="1" dirty="0">
                <a:solidFill>
                  <a:schemeClr val="bg1"/>
                </a:solidFill>
                <a:latin typeface="+mj-lt"/>
                <a:ea typeface="Microsoft YaHei" panose="020B0503020204020204" pitchFamily="34" charset="-122"/>
              </a:rPr>
              <a:t>Edge Node</a:t>
            </a:r>
            <a:endParaRPr kumimoji="1" lang="zh-CN" altLang="en-US" sz="1600" b="1" dirty="0">
              <a:solidFill>
                <a:schemeClr val="bg1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853540" y="2755089"/>
            <a:ext cx="1124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chemeClr val="bg1"/>
                </a:solidFill>
                <a:latin typeface="+mj-lt"/>
                <a:ea typeface="Microsoft YaHei" panose="020B0503020204020204" pitchFamily="34" charset="-122"/>
              </a:rPr>
              <a:t>TN</a:t>
            </a:r>
          </a:p>
          <a:p>
            <a:pPr algn="ctr"/>
            <a:r>
              <a:rPr kumimoji="1" lang="en-US" altLang="zh-CN" sz="1600" b="1" dirty="0">
                <a:solidFill>
                  <a:schemeClr val="bg1"/>
                </a:solidFill>
                <a:latin typeface="+mj-lt"/>
                <a:ea typeface="Microsoft YaHei" panose="020B0503020204020204" pitchFamily="34" charset="-122"/>
              </a:rPr>
              <a:t>Edge Node</a:t>
            </a:r>
            <a:endParaRPr kumimoji="1" lang="zh-CN" altLang="en-US" sz="1600" b="1" dirty="0">
              <a:solidFill>
                <a:schemeClr val="bg1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250528" y="2732800"/>
            <a:ext cx="1124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b="1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CN</a:t>
            </a:r>
          </a:p>
          <a:p>
            <a:pPr algn="ctr"/>
            <a:r>
              <a:rPr kumimoji="1" lang="en-US" altLang="zh-CN" sz="1600" b="1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Edge Node</a:t>
            </a:r>
            <a:endParaRPr kumimoji="1" lang="zh-CN" altLang="en-US" sz="1600" b="1" dirty="0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6638" y="2668993"/>
            <a:ext cx="859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3200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…</a:t>
            </a:r>
            <a:endParaRPr kumimoji="1" lang="zh-CN" altLang="en-US" sz="3200" dirty="0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  <p:sp>
        <p:nvSpPr>
          <p:cNvPr id="42" name="标题 1"/>
          <p:cNvSpPr txBox="1">
            <a:spLocks/>
          </p:cNvSpPr>
          <p:nvPr/>
        </p:nvSpPr>
        <p:spPr>
          <a:xfrm>
            <a:off x="345557" y="265649"/>
            <a:ext cx="115570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TNSII Data </a:t>
            </a:r>
            <a:r>
              <a:rPr lang="en-US" altLang="zh-CN" dirty="0"/>
              <a:t>Plane Options</a:t>
            </a:r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05759" y="4587133"/>
            <a:ext cx="8290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err="1"/>
              <a:t>TNSII</a:t>
            </a:r>
            <a:endParaRPr lang="zh-CN" altLang="en-US" sz="2400"/>
          </a:p>
        </p:txBody>
      </p:sp>
      <p:sp>
        <p:nvSpPr>
          <p:cNvPr id="46" name="矩形 45"/>
          <p:cNvSpPr/>
          <p:nvPr/>
        </p:nvSpPr>
        <p:spPr>
          <a:xfrm>
            <a:off x="8861587" y="4606833"/>
            <a:ext cx="8290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err="1"/>
              <a:t>TNSII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130147" y="6433132"/>
            <a:ext cx="47841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/>
              <a:t>TNSII</a:t>
            </a:r>
            <a:r>
              <a:rPr lang="zh-CN" altLang="en-US" sz="1600" b="1" dirty="0" smtClean="0"/>
              <a:t>：</a:t>
            </a:r>
            <a:r>
              <a:rPr lang="en-US" altLang="zh-CN" sz="1600" dirty="0" smtClean="0"/>
              <a:t>Transport </a:t>
            </a:r>
            <a:r>
              <a:rPr lang="en-US" altLang="zh-CN" sz="1600" dirty="0"/>
              <a:t>Network Slice Interworking Identifier </a:t>
            </a:r>
            <a:endParaRPr lang="zh-CN" altLang="en-US" sz="1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858863" y="2764727"/>
            <a:ext cx="859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3200" dirty="0">
                <a:solidFill>
                  <a:srgbClr val="575756"/>
                </a:solidFill>
                <a:latin typeface="+mj-lt"/>
                <a:ea typeface="Microsoft YaHei" panose="020B0503020204020204" pitchFamily="34" charset="-122"/>
              </a:rPr>
              <a:t>…</a:t>
            </a:r>
            <a:endParaRPr kumimoji="1" lang="zh-CN" altLang="en-US" sz="3200" dirty="0">
              <a:solidFill>
                <a:srgbClr val="575756"/>
              </a:solidFill>
              <a:latin typeface="+mj-lt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89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163" y="152475"/>
            <a:ext cx="10515600" cy="1325563"/>
          </a:xfrm>
        </p:spPr>
        <p:txBody>
          <a:bodyPr/>
          <a:lstStyle/>
          <a:p>
            <a:r>
              <a:rPr lang="en-US" altLang="zh-CN" smtClean="0"/>
              <a:t>Motivation of the Document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Informational </a:t>
            </a:r>
            <a:r>
              <a:rPr lang="en-US" altLang="zh-CN" sz="2400" dirty="0" smtClean="0"/>
              <a:t>track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Give guidance for SPs to deploy 5G E2E Network Slicing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Promote cooperation between IETF and 3GPP in the topic </a:t>
            </a:r>
            <a:r>
              <a:rPr lang="en-US" altLang="zh-CN" sz="2400" dirty="0" smtClean="0"/>
              <a:t>of E2E </a:t>
            </a:r>
            <a:r>
              <a:rPr lang="en-US" altLang="zh-CN" sz="2400" dirty="0"/>
              <a:t>Network </a:t>
            </a:r>
            <a:r>
              <a:rPr lang="en-US" altLang="zh-CN" sz="2400" dirty="0" smtClean="0"/>
              <a:t>Slicing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Help to discover whether there are gaps in implementing E2E Network Slice Mapping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60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0367" y="163106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What is the next?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</a:t>
            </a:r>
            <a:r>
              <a:rPr lang="en-US" altLang="zh-CN" sz="2400" dirty="0" smtClean="0"/>
              <a:t>Find a proper home for this draft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 Collect more feedback from WG and operators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 Revise the draft based on the comments </a:t>
            </a:r>
          </a:p>
        </p:txBody>
      </p:sp>
    </p:spTree>
    <p:extLst>
      <p:ext uri="{BB962C8B-B14F-4D97-AF65-F5344CB8AC3E}">
        <p14:creationId xmlns:p14="http://schemas.microsoft.com/office/powerpoint/2010/main" val="56161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701</Words>
  <Application>Microsoft Office PowerPoint</Application>
  <PresentationFormat>宽屏</PresentationFormat>
  <Paragraphs>105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宋体</vt:lpstr>
      <vt:lpstr>Microsoft YaHei</vt:lpstr>
      <vt:lpstr>Microsoft YaHei</vt:lpstr>
      <vt:lpstr>Arial</vt:lpstr>
      <vt:lpstr>Calibri</vt:lpstr>
      <vt:lpstr>Calibri Light</vt:lpstr>
      <vt:lpstr>Wingdings</vt:lpstr>
      <vt:lpstr>Office 主题</vt:lpstr>
      <vt:lpstr>5G E2E Network Slice Mapping</vt:lpstr>
      <vt:lpstr>5G E2E Network Slicing</vt:lpstr>
      <vt:lpstr>5G E2E Network Slice Identification</vt:lpstr>
      <vt:lpstr>5G E2E Network Slicing Overview</vt:lpstr>
      <vt:lpstr>5G E2E Network Slice Mapping Procedure</vt:lpstr>
      <vt:lpstr>5G E2E Network Slice Mapping Procedure-cont.</vt:lpstr>
      <vt:lpstr>PowerPoint 演示文稿</vt:lpstr>
      <vt:lpstr>Motivation of the Document</vt:lpstr>
      <vt:lpstr>What is the next?</vt:lpstr>
      <vt:lpstr>Thank you and Be Safe</vt:lpstr>
      <vt:lpstr>Backup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E2E Network Slice Mapping</dc:title>
  <dc:creator>Gengxuesong (Geng Xuesong)</dc:creator>
  <cp:lastModifiedBy>Gengxuesong (Geng Xuesong)</cp:lastModifiedBy>
  <cp:revision>31</cp:revision>
  <dcterms:created xsi:type="dcterms:W3CDTF">2020-04-21T07:24:23Z</dcterms:created>
  <dcterms:modified xsi:type="dcterms:W3CDTF">2020-04-21T13:48:03Z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(3)NEVcYxqSTNHr94ZEDw1Or14ODr22FfFSRYP0oZOsVY2DRr40tajcwCRfiTFvl2w6y6EuyYhU
L9M6GhGCQqnFbcRnFmoWM8R6ir62GuiQVRbcRHwf4CtEjHKLPSDIxcJrIifaAlg1SoVigaOO
nQOYYRAMHpg1t6gHlwOIU3AP5gIp9vcHqkBned0OO266vshUEzb1BDvL77HbWxUMgRC7kXPh
I6353r8JnviHOinocq</vt:lpwstr>
  </property>
  <property fmtid="{D5CDD505-2E9C-101B-9397-08002B2CF9AE}" pid="3" name="_2015_ms_pID_7253431">
    <vt:lpwstr>RyWHmfsHAyLLQ0XL84aVd/Q9St3MnL+iW8qWiVNqNPtg8OHXHGw8dM
o/gnzks5ZHqFHCJanegO9jKG3he1N05gFNwu/9YEZd6vd7r4Y3ruk3ymfvX8RnQ3Y2IowNi4
c6RpbCO1AH8DQUm58C1U0cyZQjr7tUQjjnXP1YLkSTFKXbLqpCqKMl6cyLQOYoxZaFrkkwCi
0Lays1zINEzhdD2eo/vG7TO98ZcsDCVPHFlY</vt:lpwstr>
  </property>
  <property fmtid="{D5CDD505-2E9C-101B-9397-08002B2CF9AE}" pid="4" name="_2015_ms_pID_7253432">
    <vt:lpwstr>ZWTyn7bVC3az7/+yP1BmCmo=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1587346338</vt:lpwstr>
  </property>
</Properties>
</file>