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7" r:id="rId3"/>
    <p:sldId id="278" r:id="rId4"/>
    <p:sldId id="258" r:id="rId5"/>
    <p:sldId id="264" r:id="rId6"/>
    <p:sldId id="265" r:id="rId7"/>
    <p:sldId id="268" r:id="rId8"/>
    <p:sldId id="269" r:id="rId9"/>
    <p:sldId id="272" r:id="rId10"/>
    <p:sldId id="273" r:id="rId11"/>
    <p:sldId id="274" r:id="rId12"/>
    <p:sldId id="270" r:id="rId13"/>
    <p:sldId id="275" r:id="rId14"/>
    <p:sldId id="276" r:id="rId15"/>
    <p:sldId id="277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71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E49633-8029-4C5C-B687-44BB02350E66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A24E74-221C-47A1-AEFD-411D14026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355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438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911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392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AD84C1F-3D0A-496E-A3C0-26081BAA50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C30C1B9-69CA-4F7C-9415-0BFA605E9E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351827E-4E84-4CA2-9569-383F1FA26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65A4357-356D-415F-909C-CED634AE4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"DISTRIBUTION D. Distribution authorized to Department of Defense and U.S. DoD contractors only. Refer other requests for this document to AFRL/RIGB, 525 Brooks Rd. Rome, NY 13441."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2BEB6CF-02BE-4DD8-8E4F-E68B4BBF0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CF2D3-9A91-40BA-9480-E0197D3A9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5276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F6FACF7-7F75-4B96-9AF8-526DE9538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9770E02-D0EE-4F1C-893F-F2254791E4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E213381-85B2-4E8D-818D-ACE44DBA2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B94FCCA-65C1-451D-8CC9-D33AF64BF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"DISTRIBUTION D. Distribution authorized to Department of Defense and U.S. DoD contractors only. Refer other requests for this document to AFRL/RIGB, 525 Brooks Rd. Rome, NY 13441."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5D37B1B-E6DF-49D2-BD80-381ECB9ED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CF2D3-9A91-40BA-9480-E0197D3A9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480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3E4FED6-6C9E-4DB6-9728-3B1350E91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49C9556-C1A8-4B66-B19A-B3995589C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9A44EDE-930F-46DE-BBCF-B54D0EB34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FADB43A-F1FB-4B8E-9997-A1B4A00F0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"DISTRIBUTION D. Distribution authorized to Department of Defense and U.S. DoD contractors only. Refer other requests for this document to AFRL/RIGB, 525 Brooks Rd. Rome, NY 13441."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8FC66D2-D9BF-4099-906E-AD8AD7D66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CF2D3-9A91-40BA-9480-E0197D3A9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97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1CB4FF-9193-4926-8BE8-0B597F047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DF59DC1-B0B8-4269-9DE0-3266C30DD4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73CB49E-1FA4-4EA0-921D-E774D720C3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28768A4-17CE-4F33-96A0-1EACB0F63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5380F7A-D479-48F4-A3F7-1E84D584D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"DISTRIBUTION D. Distribution authorized to Department of Defense and U.S. DoD contractors only. Refer other requests for this document to AFRL/RIGB, 525 Brooks Rd. Rome, NY 13441."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333D0E4-B802-406A-95CF-734BD3646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CF2D3-9A91-40BA-9480-E0197D3A9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9857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35B907D-78A9-42E0-86FA-C5E0BA2D7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63E74B9-9DD9-43B7-B7CD-3227FAC936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D4AB5B7-7668-4E9A-90B9-893C323157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A11A6AD-92C3-4EBC-A92D-00CF1211F7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54F3E2D-77AF-4DF5-AD12-0B442B07AA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B0858CEF-1404-4F28-9FBF-95393DE94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67B3D725-4EE6-4963-9189-34683382B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"DISTRIBUTION D. Distribution authorized to Department of Defense and U.S. DoD contractors only. Refer other requests for this document to AFRL/RIGB, 525 Brooks Rd. Rome, NY 13441."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D8641A6F-7BDC-4FD5-A4ED-EA66DD589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CF2D3-9A91-40BA-9480-E0197D3A9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4344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E2967BB-98EB-49E0-BE10-0C4D341C2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7D3AEEF-4BA4-4427-99C4-F7DEACF32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D381549-442F-442E-839E-8029F043A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"DISTRIBUTION D. Distribution authorized to Department of Defense and U.S. DoD contractors only. Refer other requests for this document to AFRL/RIGB, 525 Brooks Rd. Rome, NY 13441."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D338934-A1CE-4244-8B29-C5D22C621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CF2D3-9A91-40BA-9480-E0197D3A9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0690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AA1196C3-9233-4C2D-A9E6-9D7543C6B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D8D330D-0315-4D20-B378-ECEDE3DB9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"DISTRIBUTION D. Distribution authorized to Department of Defense and U.S. DoD contractors only. Refer other requests for this document to AFRL/RIGB, 525 Brooks Rd. Rome, NY 13441."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B0BEE66-B75E-49C0-A161-EB44D0B65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CF2D3-9A91-40BA-9480-E0197D3A9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6875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338A82B-FE10-4E0B-B245-180805A4A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690F107-EFBF-4D05-8731-110DE1AEFA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922B274-10E7-425B-952F-4A87A05CB6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96F51F2-AE66-475A-A031-062FAB4B6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566FC0D-E5FB-4284-8848-DD2DAD636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"DISTRIBUTION D. Distribution authorized to Department of Defense and U.S. DoD contractors only. Refer other requests for this document to AFRL/RIGB, 525 Brooks Rd. Rome, NY 13441."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0EE0FF4-814C-4A05-8C13-8C114221E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CF2D3-9A91-40BA-9480-E0197D3A9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726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329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E339A4B-5A9E-4635-8CD3-D7538364E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868A330-AA05-40DB-A736-258473312C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A64B941-1D73-4C02-B233-1BB771463D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7108EEC-03BA-45D5-90E8-C866A7FA7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4C6B8F7-3525-4E17-B983-0AA36E783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"DISTRIBUTION D. Distribution authorized to Department of Defense and U.S. DoD contractors only. Refer other requests for this document to AFRL/RIGB, 525 Brooks Rd. Rome, NY 13441."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144D5CF-A8A3-49E6-9635-376CF0B23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CF2D3-9A91-40BA-9480-E0197D3A9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5977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36AFDE-9A86-42C1-A2BA-AA622894B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EDBF74C-AB52-415F-B311-6838A40E48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34E26EC-F0F1-4F50-A717-E92763A3D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094F57B-7C6A-44E5-BFB5-89DC1E810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"DISTRIBUTION D. Distribution authorized to Department of Defense and U.S. DoD contractors only. Refer other requests for this document to AFRL/RIGB, 525 Brooks Rd. Rome, NY 13441."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0CD1241-DFF3-4FEA-BC3F-34A399F7F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CF2D3-9A91-40BA-9480-E0197D3A9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1705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4DD87ED6-EE08-4B65-854B-6907D76EC9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8E586C1-A02B-4F15-BD4F-26897229DA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6EDF784-6546-4E77-AC9A-11E643799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8B6F933-715E-4DE3-93AD-09F840100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"DISTRIBUTION D. Distribution authorized to Department of Defense and U.S. DoD contractors only. Refer other requests for this document to AFRL/RIGB, 525 Brooks Rd. Rome, NY 13441."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31A0B46-DE3D-4DCA-8392-7D27B6663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CF2D3-9A91-40BA-9480-E0197D3A9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970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361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029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56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374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89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111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754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388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C8B18F1D-3036-48FE-8E26-A862714AB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CDB8912-302E-42F1-A991-6CC7865D75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1A54419-5847-4F0D-89A1-4D5279B92F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B670281-8A34-4A8A-9FAB-8DC6EFA53D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"DISTRIBUTION D. Distribution authorized to Department of Defense and U.S. DoD contractors only. Refer other requests for this document to AFRL/RIGB, 525 Brooks Rd. Rome, NY 13441."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BA15026-FEE0-4A91-967E-16438E1FCB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CF2D3-9A91-40BA-9480-E0197D3A9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521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mailto:adam.wiethuechter@axenterprize.com" TargetMode="External"/><Relationship Id="rId3" Type="http://schemas.openxmlformats.org/officeDocument/2006/relationships/image" Target="../media/image2.jpeg"/><Relationship Id="rId7" Type="http://schemas.openxmlformats.org/officeDocument/2006/relationships/hyperlink" Target="mailto:stu.card@axenterprize.c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hyperlink" Target="https://datatracker.ietf.org/doc/draft-card-tmrid-uas-arch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685800" y="2797560"/>
            <a:ext cx="7770600" cy="146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92500"/>
          </a:bodyPr>
          <a:lstStyle/>
          <a:p>
            <a:pPr algn="ctr">
              <a:lnSpc>
                <a:spcPct val="100000"/>
              </a:lnSpc>
            </a:pPr>
            <a:r>
              <a:rPr lang="en-US" sz="28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Trustworthy </a:t>
            </a:r>
            <a:r>
              <a:rPr lang="en-US" sz="2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Multipurpose Remote </a:t>
            </a:r>
            <a:r>
              <a:rPr lang="en-US" sz="28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Identification</a:t>
            </a:r>
          </a:p>
          <a:p>
            <a:pPr algn="ctr">
              <a:lnSpc>
                <a:spcPct val="100000"/>
              </a:lnSpc>
            </a:pPr>
            <a:r>
              <a:rPr lang="en-US" sz="28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(tm-rid) </a:t>
            </a:r>
            <a:r>
              <a:rPr lang="en-US" sz="2800" b="1" spc="-1" dirty="0" smtClean="0">
                <a:solidFill>
                  <a:srgbClr val="000000"/>
                </a:solidFill>
                <a:latin typeface="Arial"/>
              </a:rPr>
              <a:t>Interim </a:t>
            </a:r>
            <a:r>
              <a:rPr lang="en-US" sz="2800" b="1" spc="-1" dirty="0" err="1" smtClean="0">
                <a:solidFill>
                  <a:srgbClr val="000000"/>
                </a:solidFill>
                <a:latin typeface="Arial"/>
              </a:rPr>
              <a:t>Webex</a:t>
            </a:r>
            <a:r>
              <a:rPr lang="en-US" sz="2800" b="1" spc="-1" dirty="0" smtClean="0">
                <a:solidFill>
                  <a:srgbClr val="000000"/>
                </a:solidFill>
                <a:latin typeface="Arial"/>
              </a:rPr>
              <a:t> 2010 FEB 06 THU:</a:t>
            </a:r>
          </a:p>
          <a:p>
            <a:pPr algn="ctr">
              <a:lnSpc>
                <a:spcPct val="100000"/>
              </a:lnSpc>
            </a:pPr>
            <a:r>
              <a:rPr lang="en-US" sz="2800" b="1" spc="-1" dirty="0" smtClean="0">
                <a:solidFill>
                  <a:srgbClr val="000000"/>
                </a:solidFill>
                <a:latin typeface="Arial"/>
              </a:rPr>
              <a:t>Proposed Architecture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115" name="CustomShape 2"/>
          <p:cNvSpPr/>
          <p:nvPr/>
        </p:nvSpPr>
        <p:spPr>
          <a:xfrm>
            <a:off x="1371600" y="4952880"/>
            <a:ext cx="6248400" cy="175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lang="en-US" sz="3200" b="0" strike="noStrike" spc="-1" dirty="0">
                <a:solidFill>
                  <a:srgbClr val="8B8B8B"/>
                </a:solidFill>
                <a:latin typeface="Calibri"/>
                <a:ea typeface="DejaVu Sans"/>
              </a:rPr>
              <a:t>Progress </a:t>
            </a:r>
            <a:r>
              <a:rPr lang="en-US" sz="3200" b="0" strike="noStrike" spc="-1" dirty="0" smtClean="0">
                <a:solidFill>
                  <a:srgbClr val="8B8B8B"/>
                </a:solidFill>
                <a:latin typeface="Calibri"/>
                <a:ea typeface="DejaVu Sans"/>
              </a:rPr>
              <a:t>&amp; Next </a:t>
            </a:r>
            <a:r>
              <a:rPr lang="en-US" sz="3200" b="0" strike="noStrike" spc="-1" dirty="0">
                <a:solidFill>
                  <a:srgbClr val="8B8B8B"/>
                </a:solidFill>
                <a:latin typeface="Calibri"/>
                <a:ea typeface="DejaVu Sans"/>
              </a:rPr>
              <a:t>Steps to add strong authentication techniques to identify physically nearby objects</a:t>
            </a:r>
            <a:endParaRPr lang="en-US" sz="3200" b="0" strike="noStrike" spc="-1" dirty="0">
              <a:latin typeface="Arial"/>
            </a:endParaRPr>
          </a:p>
        </p:txBody>
      </p:sp>
      <p:pic>
        <p:nvPicPr>
          <p:cNvPr id="116" name="Picture 2"/>
          <p:cNvPicPr/>
          <p:nvPr/>
        </p:nvPicPr>
        <p:blipFill>
          <a:blip r:embed="rId2"/>
          <a:stretch/>
        </p:blipFill>
        <p:spPr>
          <a:xfrm>
            <a:off x="7200360" y="1398960"/>
            <a:ext cx="1307520" cy="1371600"/>
          </a:xfrm>
          <a:prstGeom prst="rect">
            <a:avLst/>
          </a:prstGeom>
          <a:ln>
            <a:noFill/>
          </a:ln>
        </p:spPr>
      </p:pic>
      <p:pic>
        <p:nvPicPr>
          <p:cNvPr id="117" name="Picture 3"/>
          <p:cNvPicPr/>
          <p:nvPr/>
        </p:nvPicPr>
        <p:blipFill>
          <a:blip r:embed="rId3"/>
          <a:stretch/>
        </p:blipFill>
        <p:spPr>
          <a:xfrm>
            <a:off x="3429000" y="-11520"/>
            <a:ext cx="1827360" cy="1217880"/>
          </a:xfrm>
          <a:prstGeom prst="rect">
            <a:avLst/>
          </a:prstGeom>
          <a:ln>
            <a:noFill/>
          </a:ln>
        </p:spPr>
      </p:pic>
      <p:pic>
        <p:nvPicPr>
          <p:cNvPr id="118" name="Picture 4"/>
          <p:cNvPicPr/>
          <p:nvPr/>
        </p:nvPicPr>
        <p:blipFill>
          <a:blip r:embed="rId4"/>
          <a:stretch/>
        </p:blipFill>
        <p:spPr>
          <a:xfrm>
            <a:off x="380880" y="946440"/>
            <a:ext cx="1265400" cy="1824120"/>
          </a:xfrm>
          <a:prstGeom prst="rect">
            <a:avLst/>
          </a:prstGeom>
          <a:ln>
            <a:noFill/>
          </a:ln>
        </p:spPr>
      </p:pic>
      <p:pic>
        <p:nvPicPr>
          <p:cNvPr id="119" name="Picture 6"/>
          <p:cNvPicPr/>
          <p:nvPr/>
        </p:nvPicPr>
        <p:blipFill>
          <a:blip r:embed="rId5"/>
          <a:stretch/>
        </p:blipFill>
        <p:spPr>
          <a:xfrm>
            <a:off x="2057400" y="946440"/>
            <a:ext cx="1141560" cy="1141200"/>
          </a:xfrm>
          <a:prstGeom prst="rect">
            <a:avLst/>
          </a:prstGeom>
          <a:ln>
            <a:noFill/>
          </a:ln>
        </p:spPr>
      </p:pic>
      <p:pic>
        <p:nvPicPr>
          <p:cNvPr id="120" name="Picture 6"/>
          <p:cNvPicPr/>
          <p:nvPr/>
        </p:nvPicPr>
        <p:blipFill>
          <a:blip r:embed="rId5"/>
          <a:stretch/>
        </p:blipFill>
        <p:spPr>
          <a:xfrm flipH="1">
            <a:off x="5659920" y="946440"/>
            <a:ext cx="1274400" cy="1274400"/>
          </a:xfrm>
          <a:prstGeom prst="rect">
            <a:avLst/>
          </a:prstGeom>
          <a:ln>
            <a:noFill/>
          </a:ln>
        </p:spPr>
      </p:pic>
      <p:pic>
        <p:nvPicPr>
          <p:cNvPr id="121" name="Picture 7"/>
          <p:cNvPicPr/>
          <p:nvPr/>
        </p:nvPicPr>
        <p:blipFill>
          <a:blip r:embed="rId6"/>
          <a:stretch/>
        </p:blipFill>
        <p:spPr>
          <a:xfrm>
            <a:off x="2138400" y="2089080"/>
            <a:ext cx="4865400" cy="568080"/>
          </a:xfrm>
          <a:prstGeom prst="rect">
            <a:avLst/>
          </a:prstGeom>
          <a:ln>
            <a:noFill/>
          </a:ln>
        </p:spPr>
      </p:pic>
      <p:sp>
        <p:nvSpPr>
          <p:cNvPr id="122" name="CustomShape 3"/>
          <p:cNvSpPr/>
          <p:nvPr/>
        </p:nvSpPr>
        <p:spPr>
          <a:xfrm>
            <a:off x="2727441" y="4409619"/>
            <a:ext cx="3230478" cy="3678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Stu 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Card, Adam Wiethuechter</a:t>
            </a:r>
            <a:endParaRPr lang="en-US" sz="18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601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tm-rid General </a:t>
            </a:r>
            <a:r>
              <a:rPr lang="en-US" sz="2800" dirty="0" err="1" smtClean="0"/>
              <a:t>Req’s</a:t>
            </a:r>
            <a:r>
              <a:rPr lang="en-US" sz="2800" dirty="0" smtClean="0"/>
              <a:t> </a:t>
            </a:r>
            <a:r>
              <a:rPr lang="en-US" sz="2800" dirty="0" smtClean="0"/>
              <a:t>for </a:t>
            </a:r>
            <a:r>
              <a:rPr lang="en-US" sz="2800" dirty="0" smtClean="0"/>
              <a:t>UAS </a:t>
            </a:r>
            <a:r>
              <a:rPr lang="en-US" sz="2800" i="1" dirty="0" smtClean="0">
                <a:solidFill>
                  <a:srgbClr val="00B050"/>
                </a:solidFill>
              </a:rPr>
              <a:t>easily satisfied </a:t>
            </a:r>
            <a:r>
              <a:rPr lang="en-US" sz="2800" dirty="0" smtClean="0"/>
              <a:t>if UAS ID is a HHIT w/proposed new crypto in DNS &amp; Whois, </a:t>
            </a:r>
            <a:r>
              <a:rPr lang="en-US" sz="2800" b="1" dirty="0" smtClean="0"/>
              <a:t>plus HIP is deployed on participating UTM nodes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00600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300" i="1" dirty="0">
                <a:solidFill>
                  <a:srgbClr val="00B050"/>
                </a:solidFill>
              </a:rPr>
              <a:t>verify </a:t>
            </a:r>
            <a:r>
              <a:rPr lang="en-US" sz="3300" i="1" dirty="0">
                <a:solidFill>
                  <a:srgbClr val="00B050"/>
                </a:solidFill>
              </a:rPr>
              <a:t>that messages originated from the claimed </a:t>
            </a:r>
            <a:r>
              <a:rPr lang="en-US" sz="3300" i="1" dirty="0">
                <a:solidFill>
                  <a:srgbClr val="00B050"/>
                </a:solidFill>
              </a:rPr>
              <a:t>sender</a:t>
            </a:r>
            <a:endParaRPr lang="en-US" sz="3300" i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300" i="1" dirty="0">
                <a:solidFill>
                  <a:srgbClr val="00B050"/>
                </a:solidFill>
              </a:rPr>
              <a:t>verify </a:t>
            </a:r>
            <a:r>
              <a:rPr lang="en-US" sz="3300" i="1" dirty="0">
                <a:solidFill>
                  <a:srgbClr val="00B050"/>
                </a:solidFill>
              </a:rPr>
              <a:t>that the UAS ID is in a registry </a:t>
            </a:r>
            <a:r>
              <a:rPr lang="en-US" sz="3300" i="1" dirty="0">
                <a:solidFill>
                  <a:srgbClr val="00B050"/>
                </a:solidFill>
              </a:rPr>
              <a:t>&amp; identify </a:t>
            </a:r>
            <a:r>
              <a:rPr lang="en-US" sz="3300" i="1" dirty="0">
                <a:solidFill>
                  <a:srgbClr val="00B050"/>
                </a:solidFill>
              </a:rPr>
              <a:t>which </a:t>
            </a:r>
            <a:r>
              <a:rPr lang="en-US" sz="3300" i="1" dirty="0">
                <a:solidFill>
                  <a:srgbClr val="00B050"/>
                </a:solidFill>
              </a:rPr>
              <a:t>one</a:t>
            </a:r>
            <a:endParaRPr lang="en-US" sz="3300" i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lookup</a:t>
            </a:r>
            <a:r>
              <a:rPr lang="en-US" i="1" dirty="0">
                <a:solidFill>
                  <a:srgbClr val="00B050"/>
                </a:solidFill>
              </a:rPr>
              <a:t>, from the UAS ID, public </a:t>
            </a:r>
            <a:r>
              <a:rPr lang="en-US" i="1" dirty="0" smtClean="0">
                <a:solidFill>
                  <a:srgbClr val="00B050"/>
                </a:solidFill>
              </a:rPr>
              <a:t>information</a:t>
            </a:r>
            <a:endParaRPr lang="en-US" i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lookup</a:t>
            </a:r>
            <a:r>
              <a:rPr lang="en-US" i="1" dirty="0">
                <a:solidFill>
                  <a:srgbClr val="00B050"/>
                </a:solidFill>
              </a:rPr>
              <a:t>, </a:t>
            </a:r>
            <a:r>
              <a:rPr lang="en-US" i="1" dirty="0" smtClean="0">
                <a:solidFill>
                  <a:srgbClr val="00B050"/>
                </a:solidFill>
              </a:rPr>
              <a:t>w/AAA</a:t>
            </a:r>
            <a:r>
              <a:rPr lang="en-US" i="1" dirty="0">
                <a:solidFill>
                  <a:srgbClr val="00B050"/>
                </a:solidFill>
              </a:rPr>
              <a:t>, </a:t>
            </a:r>
            <a:r>
              <a:rPr lang="en-US" i="1" dirty="0" smtClean="0">
                <a:solidFill>
                  <a:srgbClr val="00B050"/>
                </a:solidFill>
              </a:rPr>
              <a:t>per policy, private information</a:t>
            </a:r>
            <a:endParaRPr lang="en-US" i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structure </a:t>
            </a:r>
            <a:r>
              <a:rPr lang="en-US" i="1" dirty="0">
                <a:solidFill>
                  <a:srgbClr val="00B050"/>
                </a:solidFill>
              </a:rPr>
              <a:t>information for both human and machine </a:t>
            </a:r>
            <a:r>
              <a:rPr lang="en-US" i="1" dirty="0" smtClean="0">
                <a:solidFill>
                  <a:srgbClr val="00B050"/>
                </a:solidFill>
              </a:rPr>
              <a:t>readability</a:t>
            </a:r>
            <a:endParaRPr lang="en-US" i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provision </a:t>
            </a:r>
            <a:r>
              <a:rPr lang="en-US" i="1" dirty="0">
                <a:solidFill>
                  <a:srgbClr val="00B050"/>
                </a:solidFill>
              </a:rPr>
              <a:t>registries </a:t>
            </a:r>
            <a:r>
              <a:rPr lang="en-US" i="1" dirty="0" smtClean="0">
                <a:solidFill>
                  <a:srgbClr val="00B050"/>
                </a:solidFill>
              </a:rPr>
              <a:t>with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static </a:t>
            </a:r>
            <a:r>
              <a:rPr lang="en-US" i="1" dirty="0">
                <a:solidFill>
                  <a:srgbClr val="00B050"/>
                </a:solidFill>
              </a:rPr>
              <a:t>information on the UAS </a:t>
            </a:r>
            <a:r>
              <a:rPr lang="en-US" i="1" dirty="0" smtClean="0">
                <a:solidFill>
                  <a:srgbClr val="00B050"/>
                </a:solidFill>
              </a:rPr>
              <a:t>&amp; its Operator / Pilot In Command / Remote Pilot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dynamic </a:t>
            </a:r>
            <a:r>
              <a:rPr lang="en-US" i="1" dirty="0">
                <a:solidFill>
                  <a:srgbClr val="00B050"/>
                </a:solidFill>
              </a:rPr>
              <a:t>information on its current operation within </a:t>
            </a:r>
            <a:r>
              <a:rPr lang="en-US" i="1" dirty="0" smtClean="0">
                <a:solidFill>
                  <a:srgbClr val="00B050"/>
                </a:solidFill>
              </a:rPr>
              <a:t>the UTM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Internet </a:t>
            </a:r>
            <a:r>
              <a:rPr lang="en-US" i="1" dirty="0">
                <a:solidFill>
                  <a:srgbClr val="00B050"/>
                </a:solidFill>
              </a:rPr>
              <a:t>direct contact information for services </a:t>
            </a:r>
            <a:r>
              <a:rPr lang="en-US" i="1" dirty="0" smtClean="0">
                <a:solidFill>
                  <a:srgbClr val="00B050"/>
                </a:solidFill>
              </a:rPr>
              <a:t>related to </a:t>
            </a:r>
            <a:r>
              <a:rPr lang="en-US" i="1" dirty="0">
                <a:solidFill>
                  <a:srgbClr val="00B050"/>
                </a:solidFill>
              </a:rPr>
              <a:t>the </a:t>
            </a:r>
            <a:r>
              <a:rPr lang="en-US" i="1" dirty="0" smtClean="0">
                <a:solidFill>
                  <a:srgbClr val="00B050"/>
                </a:solidFill>
              </a:rPr>
              <a:t>foregoing</a:t>
            </a:r>
            <a:endParaRPr lang="en-US" i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close </a:t>
            </a:r>
            <a:r>
              <a:rPr lang="en-US" i="1" dirty="0">
                <a:solidFill>
                  <a:srgbClr val="00B050"/>
                </a:solidFill>
              </a:rPr>
              <a:t>the AAA-policy registry loop </a:t>
            </a:r>
            <a:r>
              <a:rPr lang="en-US" i="1" dirty="0" smtClean="0">
                <a:solidFill>
                  <a:srgbClr val="00B050"/>
                </a:solidFill>
              </a:rPr>
              <a:t>by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governing </a:t>
            </a:r>
            <a:r>
              <a:rPr lang="en-US" i="1" dirty="0">
                <a:solidFill>
                  <a:srgbClr val="00B050"/>
                </a:solidFill>
              </a:rPr>
              <a:t>AAA </a:t>
            </a:r>
            <a:r>
              <a:rPr lang="en-US" i="1" dirty="0" smtClean="0">
                <a:solidFill>
                  <a:srgbClr val="00B050"/>
                </a:solidFill>
              </a:rPr>
              <a:t>per registered policies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administering </a:t>
            </a:r>
            <a:r>
              <a:rPr lang="en-US" i="1" dirty="0">
                <a:solidFill>
                  <a:srgbClr val="00B050"/>
                </a:solidFill>
              </a:rPr>
              <a:t>policies only via </a:t>
            </a:r>
            <a:r>
              <a:rPr lang="en-US" i="1" dirty="0" smtClean="0">
                <a:solidFill>
                  <a:srgbClr val="00B050"/>
                </a:solidFill>
              </a:rPr>
              <a:t>AAA</a:t>
            </a:r>
            <a:endParaRPr lang="en-US" i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>
                <a:solidFill>
                  <a:srgbClr val="00B050"/>
                </a:solidFill>
              </a:rPr>
              <a:t>dynamically </a:t>
            </a:r>
            <a:r>
              <a:rPr lang="en-US" b="1" i="1" dirty="0">
                <a:solidFill>
                  <a:srgbClr val="00B050"/>
                </a:solidFill>
              </a:rPr>
              <a:t>establish, </a:t>
            </a:r>
            <a:r>
              <a:rPr lang="en-US" b="1" i="1" dirty="0" smtClean="0">
                <a:solidFill>
                  <a:srgbClr val="00B050"/>
                </a:solidFill>
              </a:rPr>
              <a:t>w/AAA</a:t>
            </a:r>
            <a:r>
              <a:rPr lang="en-US" b="1" i="1" dirty="0">
                <a:solidFill>
                  <a:srgbClr val="00B050"/>
                </a:solidFill>
              </a:rPr>
              <a:t>, per policy, E2E </a:t>
            </a:r>
            <a:r>
              <a:rPr lang="en-US" b="1" i="1" dirty="0" smtClean="0">
                <a:solidFill>
                  <a:srgbClr val="00B050"/>
                </a:solidFill>
              </a:rPr>
              <a:t>strongly encrypted </a:t>
            </a:r>
            <a:r>
              <a:rPr lang="en-US" b="1" i="1" dirty="0">
                <a:solidFill>
                  <a:srgbClr val="00B050"/>
                </a:solidFill>
              </a:rPr>
              <a:t>communications </a:t>
            </a:r>
            <a:r>
              <a:rPr lang="en-US" b="1" i="1" dirty="0" smtClean="0">
                <a:solidFill>
                  <a:srgbClr val="00B050"/>
                </a:solidFill>
              </a:rPr>
              <a:t>w/the </a:t>
            </a:r>
            <a:r>
              <a:rPr lang="en-US" b="1" i="1" dirty="0">
                <a:solidFill>
                  <a:srgbClr val="00B050"/>
                </a:solidFill>
              </a:rPr>
              <a:t>UAS RID sender </a:t>
            </a:r>
            <a:r>
              <a:rPr lang="en-US" b="1" i="1" dirty="0" smtClean="0">
                <a:solidFill>
                  <a:srgbClr val="00B050"/>
                </a:solidFill>
              </a:rPr>
              <a:t>&amp; entities looked </a:t>
            </a:r>
            <a:r>
              <a:rPr lang="en-US" b="1" i="1" dirty="0">
                <a:solidFill>
                  <a:srgbClr val="00B050"/>
                </a:solidFill>
              </a:rPr>
              <a:t>up from the UAS ID, </a:t>
            </a:r>
            <a:r>
              <a:rPr lang="en-US" b="1" i="1" dirty="0" smtClean="0">
                <a:solidFill>
                  <a:srgbClr val="00B050"/>
                </a:solidFill>
              </a:rPr>
              <a:t>inc. the GCS &amp; USS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It </a:t>
            </a:r>
            <a:r>
              <a:rPr lang="en-US" dirty="0"/>
              <a:t>is highly desirable that Broadcast RID receivers </a:t>
            </a:r>
            <a:r>
              <a:rPr lang="en-US" dirty="0" smtClean="0"/>
              <a:t>also be </a:t>
            </a:r>
            <a:r>
              <a:rPr lang="en-US" dirty="0"/>
              <a:t>able to </a:t>
            </a:r>
            <a:r>
              <a:rPr lang="en-US" dirty="0" smtClean="0"/>
              <a:t>stamp messages </a:t>
            </a:r>
            <a:r>
              <a:rPr lang="en-US" dirty="0"/>
              <a:t>with accurate date/time received and receiver location, </a:t>
            </a:r>
            <a:r>
              <a:rPr lang="en-US" dirty="0" smtClean="0"/>
              <a:t>then relay </a:t>
            </a:r>
            <a:r>
              <a:rPr lang="en-US" dirty="0"/>
              <a:t>them to a network service (e.g. distributed ledger), </a:t>
            </a:r>
            <a:r>
              <a:rPr lang="en-US" i="1" dirty="0"/>
              <a:t>inter </a:t>
            </a:r>
            <a:r>
              <a:rPr lang="en-US" i="1" dirty="0" smtClean="0"/>
              <a:t>alia </a:t>
            </a:r>
            <a:r>
              <a:rPr lang="en-US" dirty="0" smtClean="0"/>
              <a:t>for </a:t>
            </a:r>
            <a:r>
              <a:rPr lang="en-US" dirty="0"/>
              <a:t>correlation to assess sender </a:t>
            </a:r>
            <a:r>
              <a:rPr lang="en-US" dirty="0" smtClean="0"/>
              <a:t>&amp; receiver </a:t>
            </a:r>
            <a:r>
              <a:rPr lang="en-US" dirty="0"/>
              <a:t>veracity.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55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tm-rid </a:t>
            </a:r>
            <a:r>
              <a:rPr lang="en-US" dirty="0" err="1" smtClean="0"/>
              <a:t>Req’s</a:t>
            </a:r>
            <a:r>
              <a:rPr lang="en-US" dirty="0" smtClean="0"/>
              <a:t> for UAS Identifiers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00600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20 </a:t>
            </a:r>
            <a:r>
              <a:rPr lang="en-US" dirty="0"/>
              <a:t>bytes or </a:t>
            </a:r>
            <a:r>
              <a:rPr lang="en-US" dirty="0" smtClean="0"/>
              <a:t>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sufficient </a:t>
            </a:r>
            <a:r>
              <a:rPr lang="en-US" dirty="0"/>
              <a:t>to identify a registry in which the UAS is </a:t>
            </a:r>
            <a:r>
              <a:rPr lang="en-US" dirty="0" smtClean="0"/>
              <a:t>listed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sufficient </a:t>
            </a:r>
            <a:r>
              <a:rPr lang="en-US" dirty="0"/>
              <a:t>to enable lookup of other data in that </a:t>
            </a:r>
            <a:r>
              <a:rPr lang="en-US" dirty="0" smtClean="0"/>
              <a:t>registry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unique </a:t>
            </a:r>
            <a:r>
              <a:rPr lang="en-US" dirty="0"/>
              <a:t>within a to-be-defined </a:t>
            </a:r>
            <a:r>
              <a:rPr lang="en-US" dirty="0" smtClean="0"/>
              <a:t>scope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non-</a:t>
            </a:r>
            <a:r>
              <a:rPr lang="en-US" dirty="0" err="1" smtClean="0"/>
              <a:t>spoofable</a:t>
            </a:r>
            <a:r>
              <a:rPr lang="en-US" dirty="0" smtClean="0"/>
              <a:t> </a:t>
            </a:r>
            <a:r>
              <a:rPr lang="en-US" dirty="0"/>
              <a:t>within the context of Remote ID broadcast </a:t>
            </a:r>
            <a:r>
              <a:rPr lang="en-US" dirty="0" smtClean="0"/>
              <a:t>messages (some </a:t>
            </a:r>
            <a:r>
              <a:rPr lang="en-US" dirty="0"/>
              <a:t>collection of messages provides proof of UA ownership </a:t>
            </a:r>
            <a:r>
              <a:rPr lang="en-US" dirty="0" smtClean="0"/>
              <a:t>of ID).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A tm-rid UAS ID MUST NOT facilitate adversarial correlation of </a:t>
            </a:r>
            <a:r>
              <a:rPr lang="en-US" dirty="0" smtClean="0"/>
              <a:t>UAS operational </a:t>
            </a:r>
            <a:r>
              <a:rPr lang="en-US" dirty="0"/>
              <a:t>patterns; this may be accomplished e.g. by limiting </a:t>
            </a:r>
            <a:r>
              <a:rPr lang="en-US" dirty="0" smtClean="0"/>
              <a:t>each </a:t>
            </a:r>
            <a:r>
              <a:rPr lang="en-US" dirty="0"/>
              <a:t>identifier to a single use, but if so, the UAS ID MUST </a:t>
            </a:r>
            <a:r>
              <a:rPr lang="en-US" dirty="0" smtClean="0"/>
              <a:t>support defined </a:t>
            </a:r>
            <a:r>
              <a:rPr lang="en-US" dirty="0"/>
              <a:t>scalable timely registration methods.</a:t>
            </a:r>
          </a:p>
          <a:p>
            <a:endParaRPr lang="en-US" dirty="0"/>
          </a:p>
          <a:p>
            <a:r>
              <a:rPr lang="en-US" dirty="0" smtClean="0"/>
              <a:t>Mechanisms </a:t>
            </a:r>
            <a:r>
              <a:rPr lang="en-US" dirty="0"/>
              <a:t>standardized in tm-rid MUST be capable of </a:t>
            </a:r>
            <a:r>
              <a:rPr lang="en-US" dirty="0" smtClean="0"/>
              <a:t>proving ownership </a:t>
            </a:r>
            <a:r>
              <a:rPr lang="en-US" dirty="0"/>
              <a:t>of a claimed UAS ID, and SHOULD be capable of doing </a:t>
            </a:r>
            <a:r>
              <a:rPr lang="en-US" dirty="0" smtClean="0"/>
              <a:t>so immediately </a:t>
            </a:r>
            <a:r>
              <a:rPr lang="en-US" dirty="0"/>
              <a:t>on an observer device lacking Internet connectivity </a:t>
            </a:r>
            <a:r>
              <a:rPr lang="en-US" dirty="0" smtClean="0"/>
              <a:t>at the </a:t>
            </a:r>
            <a:r>
              <a:rPr lang="en-US" dirty="0"/>
              <a:t>time of observation.</a:t>
            </a:r>
          </a:p>
          <a:p>
            <a:endParaRPr lang="en-US" dirty="0"/>
          </a:p>
          <a:p>
            <a:r>
              <a:rPr lang="en-US" dirty="0" smtClean="0"/>
              <a:t>Mechanisms </a:t>
            </a:r>
            <a:r>
              <a:rPr lang="en-US" dirty="0"/>
              <a:t>standardized in tm-rid MUST be capable of verifying </a:t>
            </a:r>
            <a:r>
              <a:rPr lang="en-US" dirty="0" smtClean="0"/>
              <a:t>that messages </a:t>
            </a:r>
            <a:r>
              <a:rPr lang="en-US" dirty="0"/>
              <a:t>claiming to have been sent from a UAS with a given UAS </a:t>
            </a:r>
            <a:r>
              <a:rPr lang="en-US" dirty="0" smtClean="0"/>
              <a:t>ID indeed </a:t>
            </a:r>
            <a:r>
              <a:rPr lang="en-US" dirty="0"/>
              <a:t>came from the claimed sender.</a:t>
            </a:r>
          </a:p>
        </p:txBody>
      </p:sp>
    </p:spTree>
    <p:extLst>
      <p:ext uri="{BB962C8B-B14F-4D97-AF65-F5344CB8AC3E}">
        <p14:creationId xmlns:p14="http://schemas.microsoft.com/office/powerpoint/2010/main" val="164427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tm-rid </a:t>
            </a:r>
            <a:r>
              <a:rPr lang="en-US" sz="3200" dirty="0" err="1" smtClean="0"/>
              <a:t>Req’s</a:t>
            </a:r>
            <a:r>
              <a:rPr lang="en-US" sz="3200" dirty="0" smtClean="0"/>
              <a:t> for UAS </a:t>
            </a:r>
            <a:r>
              <a:rPr lang="en-US" sz="3200" dirty="0" smtClean="0"/>
              <a:t>Identifiers </a:t>
            </a:r>
            <a:r>
              <a:rPr lang="en-US" sz="3200" i="1" dirty="0" smtClean="0">
                <a:solidFill>
                  <a:srgbClr val="00B050"/>
                </a:solidFill>
              </a:rPr>
              <a:t>satisfied</a:t>
            </a:r>
            <a:r>
              <a:rPr lang="en-US" sz="3200" dirty="0" smtClean="0">
                <a:solidFill>
                  <a:srgbClr val="00B050"/>
                </a:solidFill>
              </a:rPr>
              <a:t> </a:t>
            </a:r>
            <a:r>
              <a:rPr lang="en-US" sz="3200" dirty="0" smtClean="0"/>
              <a:t>by </a:t>
            </a:r>
            <a:r>
              <a:rPr lang="en-US" sz="3200" dirty="0"/>
              <a:t>a HHIT in DNS &amp; Whois (w/RDAP, EPP &amp; XACML)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00600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20 </a:t>
            </a:r>
            <a:r>
              <a:rPr lang="en-US" i="1" dirty="0">
                <a:solidFill>
                  <a:srgbClr val="00B050"/>
                </a:solidFill>
              </a:rPr>
              <a:t>bytes or </a:t>
            </a:r>
            <a:r>
              <a:rPr lang="en-US" i="1" dirty="0" smtClean="0">
                <a:solidFill>
                  <a:srgbClr val="00B050"/>
                </a:solidFill>
              </a:rPr>
              <a:t>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sufficient </a:t>
            </a:r>
            <a:r>
              <a:rPr lang="en-US" i="1" dirty="0">
                <a:solidFill>
                  <a:srgbClr val="00B050"/>
                </a:solidFill>
              </a:rPr>
              <a:t>to identify a registry in which the UAS is </a:t>
            </a:r>
            <a:r>
              <a:rPr lang="en-US" i="1" dirty="0" smtClean="0">
                <a:solidFill>
                  <a:srgbClr val="00B050"/>
                </a:solidFill>
              </a:rPr>
              <a:t>listed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sufficient </a:t>
            </a:r>
            <a:r>
              <a:rPr lang="en-US" i="1" dirty="0">
                <a:solidFill>
                  <a:srgbClr val="00B050"/>
                </a:solidFill>
              </a:rPr>
              <a:t>to enable lookup of other data in that </a:t>
            </a:r>
            <a:r>
              <a:rPr lang="en-US" i="1" dirty="0" smtClean="0">
                <a:solidFill>
                  <a:srgbClr val="00B050"/>
                </a:solidFill>
              </a:rPr>
              <a:t>registry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unique </a:t>
            </a:r>
            <a:r>
              <a:rPr lang="en-US" i="1" dirty="0">
                <a:solidFill>
                  <a:srgbClr val="00B050"/>
                </a:solidFill>
              </a:rPr>
              <a:t>within a to-be-defined </a:t>
            </a:r>
            <a:r>
              <a:rPr lang="en-US" i="1" dirty="0" smtClean="0">
                <a:solidFill>
                  <a:srgbClr val="00B050"/>
                </a:solidFill>
              </a:rPr>
              <a:t>scope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non-</a:t>
            </a:r>
            <a:r>
              <a:rPr lang="en-US" i="1" dirty="0" err="1" smtClean="0">
                <a:solidFill>
                  <a:srgbClr val="00B050"/>
                </a:solidFill>
              </a:rPr>
              <a:t>spoofable</a:t>
            </a:r>
            <a:r>
              <a:rPr lang="en-US" i="1" dirty="0" smtClean="0">
                <a:solidFill>
                  <a:srgbClr val="00B050"/>
                </a:solidFill>
              </a:rPr>
              <a:t> </a:t>
            </a:r>
            <a:r>
              <a:rPr lang="en-US" i="1" dirty="0">
                <a:solidFill>
                  <a:srgbClr val="00B050"/>
                </a:solidFill>
              </a:rPr>
              <a:t>within the context of Remote ID broadcast </a:t>
            </a:r>
            <a:r>
              <a:rPr lang="en-US" i="1" dirty="0" smtClean="0">
                <a:solidFill>
                  <a:srgbClr val="00B050"/>
                </a:solidFill>
              </a:rPr>
              <a:t>messages (some </a:t>
            </a:r>
            <a:r>
              <a:rPr lang="en-US" i="1" dirty="0">
                <a:solidFill>
                  <a:srgbClr val="00B050"/>
                </a:solidFill>
              </a:rPr>
              <a:t>collection of messages provides proof of UA ownership </a:t>
            </a:r>
            <a:r>
              <a:rPr lang="en-US" i="1" dirty="0" smtClean="0">
                <a:solidFill>
                  <a:srgbClr val="00B050"/>
                </a:solidFill>
              </a:rPr>
              <a:t>of ID</a:t>
            </a:r>
            <a:r>
              <a:rPr lang="en-US" i="1" dirty="0" smtClean="0">
                <a:solidFill>
                  <a:srgbClr val="00B050"/>
                </a:solidFill>
              </a:rPr>
              <a:t>)</a:t>
            </a:r>
            <a:endParaRPr lang="en-US" i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A tm-rid UAS ID MUST NOT facilitate adversarial correlation of </a:t>
            </a:r>
            <a:r>
              <a:rPr lang="en-US" dirty="0" smtClean="0"/>
              <a:t>UAS operational </a:t>
            </a:r>
            <a:r>
              <a:rPr lang="en-US" dirty="0"/>
              <a:t>patterns; this may be accomplished e.g. by limiting </a:t>
            </a:r>
            <a:r>
              <a:rPr lang="en-US" dirty="0" smtClean="0"/>
              <a:t>each </a:t>
            </a:r>
            <a:r>
              <a:rPr lang="en-US" dirty="0"/>
              <a:t>identifier to a single use, but if so, the UAS ID MUST </a:t>
            </a:r>
            <a:r>
              <a:rPr lang="en-US" dirty="0" smtClean="0"/>
              <a:t>support defined </a:t>
            </a:r>
            <a:r>
              <a:rPr lang="en-US" dirty="0"/>
              <a:t>scalable timely registration methods.</a:t>
            </a:r>
          </a:p>
          <a:p>
            <a:endParaRPr lang="en-US" dirty="0"/>
          </a:p>
          <a:p>
            <a:r>
              <a:rPr lang="en-US" i="1" dirty="0" smtClean="0">
                <a:solidFill>
                  <a:srgbClr val="00B050"/>
                </a:solidFill>
              </a:rPr>
              <a:t>Mechanisms </a:t>
            </a:r>
            <a:r>
              <a:rPr lang="en-US" i="1" dirty="0">
                <a:solidFill>
                  <a:srgbClr val="00B050"/>
                </a:solidFill>
              </a:rPr>
              <a:t>standardized in tm-rid MUST be capable of </a:t>
            </a:r>
            <a:r>
              <a:rPr lang="en-US" i="1" dirty="0" smtClean="0">
                <a:solidFill>
                  <a:srgbClr val="00B050"/>
                </a:solidFill>
              </a:rPr>
              <a:t>proving ownership </a:t>
            </a:r>
            <a:r>
              <a:rPr lang="en-US" i="1" dirty="0">
                <a:solidFill>
                  <a:srgbClr val="00B050"/>
                </a:solidFill>
              </a:rPr>
              <a:t>of a claimed UAS ID, and SHOULD be capable of doing </a:t>
            </a:r>
            <a:r>
              <a:rPr lang="en-US" i="1" dirty="0" smtClean="0">
                <a:solidFill>
                  <a:srgbClr val="00B050"/>
                </a:solidFill>
              </a:rPr>
              <a:t>so immediately </a:t>
            </a:r>
            <a:r>
              <a:rPr lang="en-US" i="1" dirty="0">
                <a:solidFill>
                  <a:srgbClr val="00B050"/>
                </a:solidFill>
              </a:rPr>
              <a:t>on an observer device lacking Internet connectivity </a:t>
            </a:r>
            <a:r>
              <a:rPr lang="en-US" i="1" dirty="0" smtClean="0">
                <a:solidFill>
                  <a:srgbClr val="00B050"/>
                </a:solidFill>
              </a:rPr>
              <a:t>at the </a:t>
            </a:r>
            <a:r>
              <a:rPr lang="en-US" i="1" dirty="0">
                <a:solidFill>
                  <a:srgbClr val="00B050"/>
                </a:solidFill>
              </a:rPr>
              <a:t>time of observation.</a:t>
            </a:r>
          </a:p>
          <a:p>
            <a:endParaRPr lang="en-US" i="1" dirty="0">
              <a:solidFill>
                <a:srgbClr val="00B050"/>
              </a:solidFill>
            </a:endParaRPr>
          </a:p>
          <a:p>
            <a:r>
              <a:rPr lang="en-US" i="1" dirty="0" smtClean="0">
                <a:solidFill>
                  <a:srgbClr val="00B050"/>
                </a:solidFill>
              </a:rPr>
              <a:t>Mechanisms </a:t>
            </a:r>
            <a:r>
              <a:rPr lang="en-US" i="1" dirty="0">
                <a:solidFill>
                  <a:srgbClr val="00B050"/>
                </a:solidFill>
              </a:rPr>
              <a:t>standardized in tm-rid MUST be capable of verifying </a:t>
            </a:r>
            <a:r>
              <a:rPr lang="en-US" i="1" dirty="0" smtClean="0">
                <a:solidFill>
                  <a:srgbClr val="00B050"/>
                </a:solidFill>
              </a:rPr>
              <a:t>that messages </a:t>
            </a:r>
            <a:r>
              <a:rPr lang="en-US" i="1" dirty="0">
                <a:solidFill>
                  <a:srgbClr val="00B050"/>
                </a:solidFill>
              </a:rPr>
              <a:t>claiming to have been sent from a UAS with a given UAS </a:t>
            </a:r>
            <a:r>
              <a:rPr lang="en-US" i="1" dirty="0" smtClean="0">
                <a:solidFill>
                  <a:srgbClr val="00B050"/>
                </a:solidFill>
              </a:rPr>
              <a:t>ID indeed </a:t>
            </a:r>
            <a:r>
              <a:rPr lang="en-US" i="1" dirty="0">
                <a:solidFill>
                  <a:srgbClr val="00B050"/>
                </a:solidFill>
              </a:rPr>
              <a:t>came from the claimed sender.</a:t>
            </a:r>
          </a:p>
        </p:txBody>
      </p:sp>
    </p:spTree>
    <p:extLst>
      <p:ext uri="{BB962C8B-B14F-4D97-AF65-F5344CB8AC3E}">
        <p14:creationId xmlns:p14="http://schemas.microsoft.com/office/powerpoint/2010/main" val="153774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tm-rid </a:t>
            </a:r>
            <a:r>
              <a:rPr lang="en-US" sz="3200" dirty="0" err="1" smtClean="0"/>
              <a:t>Req’s</a:t>
            </a:r>
            <a:r>
              <a:rPr lang="en-US" sz="3200" dirty="0" smtClean="0"/>
              <a:t> for UAS </a:t>
            </a:r>
            <a:r>
              <a:rPr lang="en-US" sz="3200" dirty="0" smtClean="0"/>
              <a:t>Identifiers </a:t>
            </a:r>
            <a:r>
              <a:rPr lang="en-US" sz="3200" i="1" dirty="0" smtClean="0">
                <a:solidFill>
                  <a:srgbClr val="00B050"/>
                </a:solidFill>
              </a:rPr>
              <a:t>satisfied</a:t>
            </a:r>
            <a:r>
              <a:rPr lang="en-US" sz="3200" dirty="0" smtClean="0">
                <a:solidFill>
                  <a:srgbClr val="00B050"/>
                </a:solidFill>
              </a:rPr>
              <a:t> </a:t>
            </a:r>
            <a:r>
              <a:rPr lang="en-US" sz="3200" dirty="0" smtClean="0"/>
              <a:t>by </a:t>
            </a:r>
            <a:r>
              <a:rPr lang="en-US" sz="3200" dirty="0"/>
              <a:t>a </a:t>
            </a:r>
            <a:r>
              <a:rPr lang="en-US" sz="3200" dirty="0" smtClean="0"/>
              <a:t>HHIT </a:t>
            </a:r>
            <a:r>
              <a:rPr lang="en-US" sz="3200" dirty="0"/>
              <a:t>in DNS &amp; </a:t>
            </a:r>
            <a:r>
              <a:rPr lang="en-US" sz="3200" dirty="0" smtClean="0"/>
              <a:t>Whois </a:t>
            </a:r>
            <a:r>
              <a:rPr lang="en-US" sz="3200" dirty="0"/>
              <a:t>(w/RDAP, EPP &amp; XACML)</a:t>
            </a:r>
            <a:r>
              <a:rPr lang="en-US" sz="3200" dirty="0" smtClean="0"/>
              <a:t> </a:t>
            </a:r>
            <a:r>
              <a:rPr lang="en-US" sz="3200" b="1" dirty="0" smtClean="0"/>
              <a:t>used for only 1 UAS flight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00600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20 </a:t>
            </a:r>
            <a:r>
              <a:rPr lang="en-US" i="1" dirty="0">
                <a:solidFill>
                  <a:srgbClr val="00B050"/>
                </a:solidFill>
              </a:rPr>
              <a:t>bytes or </a:t>
            </a:r>
            <a:r>
              <a:rPr lang="en-US" i="1" dirty="0" smtClean="0">
                <a:solidFill>
                  <a:srgbClr val="00B050"/>
                </a:solidFill>
              </a:rPr>
              <a:t>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sufficient </a:t>
            </a:r>
            <a:r>
              <a:rPr lang="en-US" i="1" dirty="0">
                <a:solidFill>
                  <a:srgbClr val="00B050"/>
                </a:solidFill>
              </a:rPr>
              <a:t>to identify a registry in which the UAS is </a:t>
            </a:r>
            <a:r>
              <a:rPr lang="en-US" i="1" dirty="0" smtClean="0">
                <a:solidFill>
                  <a:srgbClr val="00B050"/>
                </a:solidFill>
              </a:rPr>
              <a:t>listed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sufficient </a:t>
            </a:r>
            <a:r>
              <a:rPr lang="en-US" i="1" dirty="0">
                <a:solidFill>
                  <a:srgbClr val="00B050"/>
                </a:solidFill>
              </a:rPr>
              <a:t>to enable lookup of other data in that </a:t>
            </a:r>
            <a:r>
              <a:rPr lang="en-US" i="1" dirty="0" smtClean="0">
                <a:solidFill>
                  <a:srgbClr val="00B050"/>
                </a:solidFill>
              </a:rPr>
              <a:t>registry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unique </a:t>
            </a:r>
            <a:r>
              <a:rPr lang="en-US" i="1" dirty="0">
                <a:solidFill>
                  <a:srgbClr val="00B050"/>
                </a:solidFill>
              </a:rPr>
              <a:t>within a to-be-defined </a:t>
            </a:r>
            <a:r>
              <a:rPr lang="en-US" i="1" dirty="0" smtClean="0">
                <a:solidFill>
                  <a:srgbClr val="00B050"/>
                </a:solidFill>
              </a:rPr>
              <a:t>scope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non-</a:t>
            </a:r>
            <a:r>
              <a:rPr lang="en-US" i="1" dirty="0" err="1" smtClean="0">
                <a:solidFill>
                  <a:srgbClr val="00B050"/>
                </a:solidFill>
              </a:rPr>
              <a:t>spoofable</a:t>
            </a:r>
            <a:r>
              <a:rPr lang="en-US" i="1" dirty="0" smtClean="0">
                <a:solidFill>
                  <a:srgbClr val="00B050"/>
                </a:solidFill>
              </a:rPr>
              <a:t> </a:t>
            </a:r>
            <a:r>
              <a:rPr lang="en-US" i="1" dirty="0">
                <a:solidFill>
                  <a:srgbClr val="00B050"/>
                </a:solidFill>
              </a:rPr>
              <a:t>within the context of Remote ID broadcast </a:t>
            </a:r>
            <a:r>
              <a:rPr lang="en-US" i="1" dirty="0" smtClean="0">
                <a:solidFill>
                  <a:srgbClr val="00B050"/>
                </a:solidFill>
              </a:rPr>
              <a:t>messages (some </a:t>
            </a:r>
            <a:r>
              <a:rPr lang="en-US" i="1" dirty="0">
                <a:solidFill>
                  <a:srgbClr val="00B050"/>
                </a:solidFill>
              </a:rPr>
              <a:t>collection of messages provides proof of UA ownership </a:t>
            </a:r>
            <a:r>
              <a:rPr lang="en-US" i="1" dirty="0" smtClean="0">
                <a:solidFill>
                  <a:srgbClr val="00B050"/>
                </a:solidFill>
              </a:rPr>
              <a:t>of ID</a:t>
            </a:r>
            <a:r>
              <a:rPr lang="en-US" i="1" dirty="0" smtClean="0">
                <a:solidFill>
                  <a:srgbClr val="00B050"/>
                </a:solidFill>
              </a:rPr>
              <a:t>)</a:t>
            </a:r>
            <a:endParaRPr lang="en-US" i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r>
              <a:rPr lang="en-US" b="1" i="1" dirty="0">
                <a:solidFill>
                  <a:srgbClr val="00B050"/>
                </a:solidFill>
              </a:rPr>
              <a:t>A tm-rid UAS ID MUST NOT facilitate adversarial correlation of </a:t>
            </a:r>
            <a:r>
              <a:rPr lang="en-US" b="1" i="1" dirty="0" smtClean="0">
                <a:solidFill>
                  <a:srgbClr val="00B050"/>
                </a:solidFill>
              </a:rPr>
              <a:t>UAS operational </a:t>
            </a:r>
            <a:r>
              <a:rPr lang="en-US" b="1" i="1" dirty="0">
                <a:solidFill>
                  <a:srgbClr val="00B050"/>
                </a:solidFill>
              </a:rPr>
              <a:t>patterns; this may be accomplished e.g. by limiting </a:t>
            </a:r>
            <a:r>
              <a:rPr lang="en-US" b="1" i="1" dirty="0" smtClean="0">
                <a:solidFill>
                  <a:srgbClr val="00B050"/>
                </a:solidFill>
              </a:rPr>
              <a:t>each </a:t>
            </a:r>
            <a:r>
              <a:rPr lang="en-US" b="1" i="1" dirty="0">
                <a:solidFill>
                  <a:srgbClr val="00B050"/>
                </a:solidFill>
              </a:rPr>
              <a:t>identifier to a single use, but if so, the UAS ID MUST </a:t>
            </a:r>
            <a:r>
              <a:rPr lang="en-US" b="1" i="1" dirty="0" smtClean="0">
                <a:solidFill>
                  <a:srgbClr val="00B050"/>
                </a:solidFill>
              </a:rPr>
              <a:t>support defined </a:t>
            </a:r>
            <a:r>
              <a:rPr lang="en-US" b="1" i="1" dirty="0">
                <a:solidFill>
                  <a:srgbClr val="00B050"/>
                </a:solidFill>
              </a:rPr>
              <a:t>scalable timely registration methods.</a:t>
            </a:r>
          </a:p>
          <a:p>
            <a:endParaRPr lang="en-US" dirty="0"/>
          </a:p>
          <a:p>
            <a:r>
              <a:rPr lang="en-US" i="1" dirty="0" smtClean="0">
                <a:solidFill>
                  <a:srgbClr val="00B050"/>
                </a:solidFill>
              </a:rPr>
              <a:t>Mechanisms </a:t>
            </a:r>
            <a:r>
              <a:rPr lang="en-US" i="1" dirty="0">
                <a:solidFill>
                  <a:srgbClr val="00B050"/>
                </a:solidFill>
              </a:rPr>
              <a:t>standardized in tm-rid MUST be capable of </a:t>
            </a:r>
            <a:r>
              <a:rPr lang="en-US" i="1" dirty="0" smtClean="0">
                <a:solidFill>
                  <a:srgbClr val="00B050"/>
                </a:solidFill>
              </a:rPr>
              <a:t>proving ownership </a:t>
            </a:r>
            <a:r>
              <a:rPr lang="en-US" i="1" dirty="0">
                <a:solidFill>
                  <a:srgbClr val="00B050"/>
                </a:solidFill>
              </a:rPr>
              <a:t>of a claimed UAS ID, and SHOULD be capable of doing </a:t>
            </a:r>
            <a:r>
              <a:rPr lang="en-US" i="1" dirty="0" smtClean="0">
                <a:solidFill>
                  <a:srgbClr val="00B050"/>
                </a:solidFill>
              </a:rPr>
              <a:t>so immediately </a:t>
            </a:r>
            <a:r>
              <a:rPr lang="en-US" i="1" dirty="0">
                <a:solidFill>
                  <a:srgbClr val="00B050"/>
                </a:solidFill>
              </a:rPr>
              <a:t>on an observer device lacking Internet connectivity </a:t>
            </a:r>
            <a:r>
              <a:rPr lang="en-US" i="1" dirty="0" smtClean="0">
                <a:solidFill>
                  <a:srgbClr val="00B050"/>
                </a:solidFill>
              </a:rPr>
              <a:t>at the </a:t>
            </a:r>
            <a:r>
              <a:rPr lang="en-US" i="1" dirty="0">
                <a:solidFill>
                  <a:srgbClr val="00B050"/>
                </a:solidFill>
              </a:rPr>
              <a:t>time of observation.</a:t>
            </a:r>
          </a:p>
          <a:p>
            <a:endParaRPr lang="en-US" i="1" dirty="0">
              <a:solidFill>
                <a:srgbClr val="00B050"/>
              </a:solidFill>
            </a:endParaRPr>
          </a:p>
          <a:p>
            <a:r>
              <a:rPr lang="en-US" i="1" dirty="0" smtClean="0">
                <a:solidFill>
                  <a:srgbClr val="00B050"/>
                </a:solidFill>
              </a:rPr>
              <a:t>Mechanisms </a:t>
            </a:r>
            <a:r>
              <a:rPr lang="en-US" i="1" dirty="0">
                <a:solidFill>
                  <a:srgbClr val="00B050"/>
                </a:solidFill>
              </a:rPr>
              <a:t>standardized in tm-rid MUST be capable of verifying </a:t>
            </a:r>
            <a:r>
              <a:rPr lang="en-US" i="1" dirty="0" smtClean="0">
                <a:solidFill>
                  <a:srgbClr val="00B050"/>
                </a:solidFill>
              </a:rPr>
              <a:t>that messages </a:t>
            </a:r>
            <a:r>
              <a:rPr lang="en-US" i="1" dirty="0">
                <a:solidFill>
                  <a:srgbClr val="00B050"/>
                </a:solidFill>
              </a:rPr>
              <a:t>claiming to have been sent from a UAS with a given UAS </a:t>
            </a:r>
            <a:r>
              <a:rPr lang="en-US" i="1" dirty="0" smtClean="0">
                <a:solidFill>
                  <a:srgbClr val="00B050"/>
                </a:solidFill>
              </a:rPr>
              <a:t>ID indeed </a:t>
            </a:r>
            <a:r>
              <a:rPr lang="en-US" i="1" dirty="0">
                <a:solidFill>
                  <a:srgbClr val="00B050"/>
                </a:solidFill>
              </a:rPr>
              <a:t>came from the claimed sender.</a:t>
            </a:r>
          </a:p>
        </p:txBody>
      </p:sp>
    </p:spTree>
    <p:extLst>
      <p:ext uri="{BB962C8B-B14F-4D97-AF65-F5344CB8AC3E}">
        <p14:creationId xmlns:p14="http://schemas.microsoft.com/office/powerpoint/2010/main" val="414146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Encode a HHIT as an ASTM UAS ID Type 1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Comply </a:t>
            </a:r>
            <a:r>
              <a:rPr lang="en-US" dirty="0" smtClean="0"/>
              <a:t>w/ANSI-CTA-2063-A.</a:t>
            </a:r>
            <a:endParaRPr lang="en-US" dirty="0" smtClean="0"/>
          </a:p>
          <a:p>
            <a:r>
              <a:rPr lang="en-US" dirty="0" smtClean="0"/>
              <a:t>Set length field to “F” encoding value 15.</a:t>
            </a:r>
          </a:p>
          <a:p>
            <a:r>
              <a:rPr lang="en-US" dirty="0" smtClean="0"/>
              <a:t>In 15 character serial “number” field, encode:</a:t>
            </a:r>
          </a:p>
          <a:p>
            <a:pPr lvl="1"/>
            <a:r>
              <a:rPr lang="en-US" dirty="0" smtClean="0"/>
              <a:t>last nibble of IANA HHIT prefix (1 char);</a:t>
            </a:r>
          </a:p>
          <a:p>
            <a:pPr lvl="1"/>
            <a:r>
              <a:rPr lang="en-US" dirty="0" smtClean="0"/>
              <a:t>ORCHID Generating Algorithm ID (1 char);</a:t>
            </a:r>
          </a:p>
          <a:p>
            <a:pPr lvl="1"/>
            <a:r>
              <a:rPr lang="en-US" dirty="0" smtClean="0"/>
              <a:t>64 bit hash of HI (13 chars, 5 bits each).</a:t>
            </a:r>
          </a:p>
          <a:p>
            <a:r>
              <a:rPr lang="en-US" dirty="0" smtClean="0"/>
              <a:t>In DNS, map 4 character Manufacturer ID to a HHIT registry (RRA + HDA).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Also map UAS ID Type 3 values to HHITs in DNS: big questions of scalability?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23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23683A5D-1185-43D0-AF60-EF6421F33A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104" y="1254244"/>
            <a:ext cx="5308953" cy="5348437"/>
          </a:xfrm>
          <a:prstGeom prst="rect">
            <a:avLst/>
          </a:prstGeom>
        </p:spPr>
      </p:pic>
      <p:sp>
        <p:nvSpPr>
          <p:cNvPr id="100" name="TextShape 1"/>
          <p:cNvSpPr txBox="1"/>
          <p:nvPr/>
        </p:nvSpPr>
        <p:spPr>
          <a:xfrm>
            <a:off x="1399966" y="-1988"/>
            <a:ext cx="6489360" cy="1105231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spc="-1" dirty="0" err="1">
                <a:solidFill>
                  <a:srgbClr val="000000"/>
                </a:solidFill>
                <a:latin typeface="Calibri Light" panose="020F0302020204030204"/>
                <a:ea typeface="Calibri"/>
                <a:cs typeface="Arial" pitchFamily="34" charset="0"/>
              </a:rPr>
              <a:t>tmrid</a:t>
            </a:r>
            <a:r>
              <a:rPr lang="en-US" sz="4400" spc="-1" dirty="0">
                <a:solidFill>
                  <a:srgbClr val="000000"/>
                </a:solidFill>
                <a:latin typeface="Calibri Light" panose="020F0302020204030204"/>
                <a:ea typeface="Calibri"/>
                <a:cs typeface="Arial" pitchFamily="34" charset="0"/>
              </a:rPr>
              <a:t>: operator registration</a:t>
            </a:r>
            <a:endParaRPr lang="en-US" sz="4400" spc="-1" dirty="0">
              <a:solidFill>
                <a:srgbClr val="000000"/>
              </a:solidFill>
              <a:latin typeface="Calibri Light" panose="020F0302020204030204"/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8D3890C-A045-487D-A20C-B0BF75F8F755}"/>
              </a:ext>
            </a:extLst>
          </p:cNvPr>
          <p:cNvSpPr txBox="1"/>
          <p:nvPr/>
        </p:nvSpPr>
        <p:spPr>
          <a:xfrm>
            <a:off x="6665719" y="4430261"/>
            <a:ext cx="238950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Operator generates HI keypair (</a:t>
            </a:r>
            <a:r>
              <a:rPr lang="en-US" sz="1100" b="1" dirty="0" err="1">
                <a:solidFill>
                  <a:prstClr val="black"/>
                </a:solidFill>
              </a:rPr>
              <a:t>HIo</a:t>
            </a:r>
            <a:r>
              <a:rPr lang="en-US" sz="1100" dirty="0">
                <a:solidFill>
                  <a:prstClr val="black"/>
                </a:solidFill>
              </a:rPr>
              <a:t> / </a:t>
            </a:r>
            <a:r>
              <a:rPr lang="en-US" sz="1100" b="1" dirty="0" err="1">
                <a:solidFill>
                  <a:prstClr val="black"/>
                </a:solidFill>
              </a:rPr>
              <a:t>HIo</a:t>
            </a:r>
            <a:r>
              <a:rPr lang="en-US" sz="1100" b="1" dirty="0">
                <a:solidFill>
                  <a:prstClr val="black"/>
                </a:solidFill>
              </a:rPr>
              <a:t>(</a:t>
            </a:r>
            <a:r>
              <a:rPr lang="en-US" sz="1100" b="1" dirty="0" err="1">
                <a:solidFill>
                  <a:prstClr val="black"/>
                </a:solidFill>
              </a:rPr>
              <a:t>priv</a:t>
            </a:r>
            <a:r>
              <a:rPr lang="en-US" sz="1100" b="1" dirty="0">
                <a:solidFill>
                  <a:prstClr val="black"/>
                </a:solidFill>
              </a:rPr>
              <a:t>)</a:t>
            </a:r>
            <a:r>
              <a:rPr lang="en-US" sz="1100" dirty="0">
                <a:solidFill>
                  <a:prstClr val="black"/>
                </a:solidFill>
              </a:rPr>
              <a:t>) along with cert </a:t>
            </a:r>
            <a:r>
              <a:rPr lang="en-US" sz="1100" b="1" dirty="0">
                <a:solidFill>
                  <a:prstClr val="black"/>
                </a:solidFill>
              </a:rPr>
              <a:t>Coo</a:t>
            </a:r>
            <a:r>
              <a:rPr lang="en-US" sz="1100" dirty="0">
                <a:solidFill>
                  <a:prstClr val="black"/>
                </a:solidFill>
              </a:rPr>
              <a:t>.</a:t>
            </a:r>
          </a:p>
          <a:p>
            <a:r>
              <a:rPr lang="en-US" sz="1100" dirty="0">
                <a:solidFill>
                  <a:prstClr val="black"/>
                </a:solidFill>
              </a:rPr>
              <a:t>Operator sends </a:t>
            </a:r>
            <a:r>
              <a:rPr lang="en-US" sz="1100" b="1" dirty="0">
                <a:solidFill>
                  <a:prstClr val="black"/>
                </a:solidFill>
              </a:rPr>
              <a:t>Coo</a:t>
            </a:r>
            <a:r>
              <a:rPr lang="en-US" sz="1100" dirty="0">
                <a:solidFill>
                  <a:prstClr val="black"/>
                </a:solidFill>
              </a:rPr>
              <a:t> to Registry.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C92F8F6-C6D0-40FF-B8AB-D389E77DC2AC}"/>
              </a:ext>
            </a:extLst>
          </p:cNvPr>
          <p:cNvSpPr txBox="1"/>
          <p:nvPr/>
        </p:nvSpPr>
        <p:spPr>
          <a:xfrm>
            <a:off x="6720911" y="5814965"/>
            <a:ext cx="21692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Registry validates </a:t>
            </a:r>
            <a:r>
              <a:rPr lang="en-US" sz="1100" b="1" dirty="0">
                <a:solidFill>
                  <a:prstClr val="black"/>
                </a:solidFill>
              </a:rPr>
              <a:t>Coo</a:t>
            </a:r>
            <a:r>
              <a:rPr lang="en-US" sz="1100" dirty="0">
                <a:solidFill>
                  <a:prstClr val="black"/>
                </a:solidFill>
              </a:rPr>
              <a:t> and makes decision to add Operator to Registry.</a:t>
            </a:r>
          </a:p>
          <a:p>
            <a:r>
              <a:rPr lang="en-US" sz="1100" dirty="0">
                <a:solidFill>
                  <a:prstClr val="black"/>
                </a:solidFill>
              </a:rPr>
              <a:t>Registry (using its HI keypair) will create </a:t>
            </a:r>
            <a:r>
              <a:rPr lang="en-US" sz="1100" b="1" dirty="0" err="1">
                <a:solidFill>
                  <a:prstClr val="black"/>
                </a:solidFill>
              </a:rPr>
              <a:t>Cro</a:t>
            </a:r>
            <a:r>
              <a:rPr lang="en-US" sz="1100" dirty="0">
                <a:solidFill>
                  <a:prstClr val="black"/>
                </a:solidFill>
              </a:rPr>
              <a:t> and securely sends it back to Operator for confirmation.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xmlns="" id="{C4A99162-22DC-46D1-8048-9144CEA5776E}"/>
              </a:ext>
            </a:extLst>
          </p:cNvPr>
          <p:cNvCxnSpPr/>
          <p:nvPr/>
        </p:nvCxnSpPr>
        <p:spPr>
          <a:xfrm flipH="1" flipV="1">
            <a:off x="4920143" y="4110609"/>
            <a:ext cx="1270932" cy="52011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62AB039A-1EB4-4EA6-AB80-1EA5D33F7417}"/>
              </a:ext>
            </a:extLst>
          </p:cNvPr>
          <p:cNvCxnSpPr/>
          <p:nvPr/>
        </p:nvCxnSpPr>
        <p:spPr>
          <a:xfrm>
            <a:off x="4668474" y="4328719"/>
            <a:ext cx="1667312" cy="181202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575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DF62325-F448-47CB-A2C6-7A66E1C9B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tmrid</a:t>
            </a:r>
            <a:r>
              <a:rPr lang="en-US" dirty="0"/>
              <a:t>: registration details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EF4A73E-FBA7-4271-96D1-F6F5E3B859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When registering Operator use secure web methods (HTTPS, etc.) to perform all information transfers</a:t>
            </a:r>
          </a:p>
          <a:p>
            <a:pPr lvl="1"/>
            <a:r>
              <a:rPr lang="en-US" dirty="0"/>
              <a:t>HIP is an option if available between hosts (such as during UA registration with Operator acting on UA behalf)</a:t>
            </a:r>
          </a:p>
          <a:p>
            <a:r>
              <a:rPr lang="en-US" dirty="0"/>
              <a:t>When keypairs are generated HHITs are proposed</a:t>
            </a:r>
          </a:p>
          <a:p>
            <a:pPr lvl="1"/>
            <a:r>
              <a:rPr lang="en-US" dirty="0"/>
              <a:t>RRA and HDA for Registry to be used should be already known, allowing for Operator/UA to synthesize HHIT</a:t>
            </a:r>
          </a:p>
          <a:p>
            <a:pPr lvl="1"/>
            <a:r>
              <a:rPr lang="en-US" dirty="0"/>
              <a:t>Registry checks for HHIT collisions for UA to decide if accepted – if collision then Registry signals back to device to regenerate HI (same for Operator?)</a:t>
            </a:r>
          </a:p>
          <a:p>
            <a:pPr lvl="2"/>
            <a:r>
              <a:rPr lang="en-US" dirty="0"/>
              <a:t>Fulfills requirement of an ASTM “UTM Assigned ID” and FAA NPRM “Session ID” (similar mechanism to IP negotiation in a networks)</a:t>
            </a:r>
          </a:p>
          <a:p>
            <a:r>
              <a:rPr lang="en-US" dirty="0"/>
              <a:t>Open questions</a:t>
            </a:r>
          </a:p>
          <a:p>
            <a:pPr lvl="1"/>
            <a:r>
              <a:rPr lang="en-US" dirty="0"/>
              <a:t>What exactly is in each certificate?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853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23683A5D-1185-43D0-AF60-EF6421F33A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104" y="1254244"/>
            <a:ext cx="5308953" cy="5348437"/>
          </a:xfrm>
          <a:prstGeom prst="rect">
            <a:avLst/>
          </a:prstGeom>
        </p:spPr>
      </p:pic>
      <p:sp>
        <p:nvSpPr>
          <p:cNvPr id="100" name="TextShape 1"/>
          <p:cNvSpPr txBox="1"/>
          <p:nvPr/>
        </p:nvSpPr>
        <p:spPr>
          <a:xfrm>
            <a:off x="1399966" y="-1988"/>
            <a:ext cx="6489360" cy="1105231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spc="-1" dirty="0" err="1">
                <a:solidFill>
                  <a:srgbClr val="000000"/>
                </a:solidFill>
                <a:latin typeface="Calibri Light" panose="020F0302020204030204"/>
                <a:ea typeface="Calibri"/>
                <a:cs typeface="Arial" pitchFamily="34" charset="0"/>
              </a:rPr>
              <a:t>tmrid</a:t>
            </a:r>
            <a:r>
              <a:rPr lang="en-US" sz="4400" spc="-1" dirty="0">
                <a:solidFill>
                  <a:srgbClr val="000000"/>
                </a:solidFill>
                <a:latin typeface="Calibri Light" panose="020F0302020204030204"/>
                <a:ea typeface="Calibri"/>
                <a:cs typeface="Arial" pitchFamily="34" charset="0"/>
              </a:rPr>
              <a:t>: </a:t>
            </a:r>
            <a:r>
              <a:rPr lang="en-US" sz="4400" spc="-1" dirty="0" err="1">
                <a:solidFill>
                  <a:srgbClr val="000000"/>
                </a:solidFill>
                <a:latin typeface="Calibri Light" panose="020F0302020204030204"/>
                <a:ea typeface="Calibri"/>
                <a:cs typeface="Arial" pitchFamily="34" charset="0"/>
              </a:rPr>
              <a:t>ua</a:t>
            </a:r>
            <a:r>
              <a:rPr lang="en-US" sz="4400" spc="-1" dirty="0">
                <a:solidFill>
                  <a:srgbClr val="000000"/>
                </a:solidFill>
                <a:latin typeface="Calibri Light" panose="020F0302020204030204"/>
                <a:ea typeface="Calibri"/>
                <a:cs typeface="Arial" pitchFamily="34" charset="0"/>
              </a:rPr>
              <a:t> registration</a:t>
            </a:r>
            <a:endParaRPr lang="en-US" sz="4400" spc="-1" dirty="0">
              <a:solidFill>
                <a:srgbClr val="000000"/>
              </a:solidFill>
              <a:latin typeface="Calibri Light" panose="020F0302020204030204"/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8D3890C-A045-487D-A20C-B0BF75F8F755}"/>
              </a:ext>
            </a:extLst>
          </p:cNvPr>
          <p:cNvSpPr txBox="1"/>
          <p:nvPr/>
        </p:nvSpPr>
        <p:spPr>
          <a:xfrm>
            <a:off x="6533519" y="4373296"/>
            <a:ext cx="231738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prstClr val="black"/>
                </a:solidFill>
                <a:cs typeface="Arial" pitchFamily="34" charset="0"/>
              </a:rPr>
              <a:t>(1) </a:t>
            </a:r>
            <a:r>
              <a:rPr lang="en-US" sz="1100" dirty="0">
                <a:solidFill>
                  <a:prstClr val="black"/>
                </a:solidFill>
                <a:cs typeface="Arial" pitchFamily="34" charset="0"/>
              </a:rPr>
              <a:t>Operator creates HI keypair for UA (</a:t>
            </a:r>
            <a:r>
              <a:rPr lang="en-US" sz="1100" b="1" dirty="0" err="1">
                <a:solidFill>
                  <a:prstClr val="black"/>
                </a:solidFill>
                <a:cs typeface="Arial" pitchFamily="34" charset="0"/>
              </a:rPr>
              <a:t>HIa</a:t>
            </a:r>
            <a:r>
              <a:rPr lang="en-US" sz="1100" dirty="0">
                <a:solidFill>
                  <a:prstClr val="black"/>
                </a:solidFill>
                <a:cs typeface="Arial" pitchFamily="34" charset="0"/>
              </a:rPr>
              <a:t> / </a:t>
            </a:r>
            <a:r>
              <a:rPr lang="en-US" sz="1100" b="1" dirty="0" err="1">
                <a:solidFill>
                  <a:prstClr val="black"/>
                </a:solidFill>
                <a:cs typeface="Arial" pitchFamily="34" charset="0"/>
              </a:rPr>
              <a:t>HIa</a:t>
            </a:r>
            <a:r>
              <a:rPr lang="en-US" sz="1100" b="1" dirty="0">
                <a:solidFill>
                  <a:prstClr val="black"/>
                </a:solidFill>
                <a:cs typeface="Arial" pitchFamily="34" charset="0"/>
              </a:rPr>
              <a:t>(</a:t>
            </a:r>
            <a:r>
              <a:rPr lang="en-US" sz="1100" b="1" dirty="0" err="1">
                <a:solidFill>
                  <a:prstClr val="black"/>
                </a:solidFill>
                <a:cs typeface="Arial" pitchFamily="34" charset="0"/>
              </a:rPr>
              <a:t>priv</a:t>
            </a:r>
            <a:r>
              <a:rPr lang="en-US" sz="1100" b="1" dirty="0">
                <a:solidFill>
                  <a:prstClr val="black"/>
                </a:solidFill>
                <a:cs typeface="Arial" pitchFamily="34" charset="0"/>
              </a:rPr>
              <a:t>)</a:t>
            </a:r>
            <a:r>
              <a:rPr lang="en-US" sz="1100" dirty="0">
                <a:solidFill>
                  <a:prstClr val="black"/>
                </a:solidFill>
                <a:cs typeface="Arial" pitchFamily="34" charset="0"/>
              </a:rPr>
              <a:t>), generates cert </a:t>
            </a:r>
            <a:r>
              <a:rPr lang="en-US" sz="1100" b="1" dirty="0" err="1">
                <a:solidFill>
                  <a:prstClr val="black"/>
                </a:solidFill>
                <a:cs typeface="Arial" pitchFamily="34" charset="0"/>
              </a:rPr>
              <a:t>Caa</a:t>
            </a:r>
            <a:r>
              <a:rPr lang="en-US" sz="1100" dirty="0">
                <a:solidFill>
                  <a:prstClr val="black"/>
                </a:solidFill>
                <a:cs typeface="Arial" pitchFamily="34" charset="0"/>
              </a:rPr>
              <a:t> using them.</a:t>
            </a:r>
          </a:p>
          <a:p>
            <a:r>
              <a:rPr lang="en-US" sz="1100" dirty="0">
                <a:solidFill>
                  <a:prstClr val="black"/>
                </a:solidFill>
                <a:cs typeface="Arial" pitchFamily="34" charset="0"/>
              </a:rPr>
              <a:t>Operator using </a:t>
            </a:r>
            <a:r>
              <a:rPr lang="en-US" sz="1100" i="1" dirty="0">
                <a:solidFill>
                  <a:prstClr val="black"/>
                </a:solidFill>
                <a:cs typeface="Arial" pitchFamily="34" charset="0"/>
              </a:rPr>
              <a:t>his keypair</a:t>
            </a:r>
            <a:r>
              <a:rPr lang="en-US" sz="1100" dirty="0">
                <a:solidFill>
                  <a:prstClr val="black"/>
                </a:solidFill>
                <a:cs typeface="Arial" pitchFamily="34" charset="0"/>
              </a:rPr>
              <a:t> creates </a:t>
            </a:r>
            <a:r>
              <a:rPr lang="en-US" sz="1100" b="1" dirty="0" err="1">
                <a:solidFill>
                  <a:prstClr val="black"/>
                </a:solidFill>
                <a:cs typeface="Arial" pitchFamily="34" charset="0"/>
              </a:rPr>
              <a:t>Coa</a:t>
            </a:r>
            <a:r>
              <a:rPr lang="en-US" sz="1100" b="1" dirty="0">
                <a:solidFill>
                  <a:prstClr val="black"/>
                </a:solidFill>
                <a:cs typeface="Arial" pitchFamily="34" charset="0"/>
              </a:rPr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C92F8F6-C6D0-40FF-B8AB-D389E77DC2AC}"/>
              </a:ext>
            </a:extLst>
          </p:cNvPr>
          <p:cNvSpPr txBox="1"/>
          <p:nvPr/>
        </p:nvSpPr>
        <p:spPr>
          <a:xfrm>
            <a:off x="6713297" y="5645686"/>
            <a:ext cx="216924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prstClr val="black"/>
                </a:solidFill>
                <a:cs typeface="Arial" pitchFamily="34" charset="0"/>
              </a:rPr>
              <a:t>(3) </a:t>
            </a:r>
            <a:r>
              <a:rPr lang="en-US" sz="1100" dirty="0">
                <a:solidFill>
                  <a:prstClr val="black"/>
                </a:solidFill>
                <a:cs typeface="Arial" pitchFamily="34" charset="0"/>
              </a:rPr>
              <a:t>Registry validates </a:t>
            </a:r>
            <a:r>
              <a:rPr lang="en-US" sz="1100" b="1" dirty="0" err="1">
                <a:solidFill>
                  <a:prstClr val="black"/>
                </a:solidFill>
                <a:cs typeface="Arial" pitchFamily="34" charset="0"/>
              </a:rPr>
              <a:t>Caa</a:t>
            </a:r>
            <a:r>
              <a:rPr lang="en-US" sz="1100" dirty="0">
                <a:solidFill>
                  <a:prstClr val="black"/>
                </a:solidFill>
                <a:cs typeface="Arial" pitchFamily="34" charset="0"/>
              </a:rPr>
              <a:t>, plus inspects </a:t>
            </a:r>
            <a:r>
              <a:rPr lang="en-US" sz="1100" b="1" dirty="0" err="1">
                <a:solidFill>
                  <a:prstClr val="black"/>
                </a:solidFill>
                <a:cs typeface="Arial" pitchFamily="34" charset="0"/>
              </a:rPr>
              <a:t>Coa</a:t>
            </a:r>
            <a:r>
              <a:rPr lang="en-US" sz="1100" dirty="0">
                <a:solidFill>
                  <a:prstClr val="black"/>
                </a:solidFill>
                <a:cs typeface="Arial" pitchFamily="34" charset="0"/>
              </a:rPr>
              <a:t> and makes decision to add UA to Registry.</a:t>
            </a:r>
          </a:p>
          <a:p>
            <a:r>
              <a:rPr lang="en-US" sz="1100" dirty="0">
                <a:solidFill>
                  <a:prstClr val="black"/>
                </a:solidFill>
                <a:cs typeface="Arial" pitchFamily="34" charset="0"/>
              </a:rPr>
              <a:t>Registry (using its HI keypair) creates </a:t>
            </a:r>
            <a:r>
              <a:rPr lang="en-US" sz="1100" b="1" dirty="0" err="1">
                <a:solidFill>
                  <a:prstClr val="black"/>
                </a:solidFill>
                <a:cs typeface="Arial" pitchFamily="34" charset="0"/>
              </a:rPr>
              <a:t>Croa</a:t>
            </a:r>
            <a:r>
              <a:rPr lang="en-US" sz="1100" dirty="0">
                <a:solidFill>
                  <a:prstClr val="black"/>
                </a:solidFill>
                <a:cs typeface="Arial" pitchFamily="34" charset="0"/>
              </a:rPr>
              <a:t> as proof of registration of UA to Operator.</a:t>
            </a:r>
          </a:p>
          <a:p>
            <a:r>
              <a:rPr lang="en-US" sz="1100" dirty="0">
                <a:solidFill>
                  <a:prstClr val="black"/>
                </a:solidFill>
                <a:cs typeface="Arial" pitchFamily="34" charset="0"/>
              </a:rPr>
              <a:t>Registry also creates </a:t>
            </a:r>
            <a:r>
              <a:rPr lang="en-US" sz="1100" b="1" dirty="0" err="1">
                <a:solidFill>
                  <a:prstClr val="black"/>
                </a:solidFill>
                <a:cs typeface="Arial" pitchFamily="34" charset="0"/>
              </a:rPr>
              <a:t>Cra</a:t>
            </a:r>
            <a:r>
              <a:rPr lang="en-US" sz="1100" dirty="0">
                <a:solidFill>
                  <a:prstClr val="black"/>
                </a:solidFill>
                <a:cs typeface="Arial" pitchFamily="34" charset="0"/>
              </a:rPr>
              <a:t> to be used in TMRID Auth. Message.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xmlns="" id="{E3E582D7-126B-4E61-BCED-C8E7102EF791}"/>
              </a:ext>
            </a:extLst>
          </p:cNvPr>
          <p:cNvCxnSpPr>
            <a:cxnSpLocks/>
          </p:cNvCxnSpPr>
          <p:nvPr/>
        </p:nvCxnSpPr>
        <p:spPr>
          <a:xfrm flipV="1">
            <a:off x="6345355" y="2017177"/>
            <a:ext cx="0" cy="23574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63AC9CB-EC4C-479D-9D52-F70CA2E6CE74}"/>
              </a:ext>
            </a:extLst>
          </p:cNvPr>
          <p:cNvSpPr txBox="1"/>
          <p:nvPr/>
        </p:nvSpPr>
        <p:spPr>
          <a:xfrm>
            <a:off x="6326146" y="2913354"/>
            <a:ext cx="24161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prstClr val="black"/>
                </a:solidFill>
                <a:cs typeface="Arial" pitchFamily="34" charset="0"/>
              </a:rPr>
              <a:t>(5) </a:t>
            </a:r>
            <a:r>
              <a:rPr lang="en-US" sz="1100" dirty="0">
                <a:solidFill>
                  <a:prstClr val="black"/>
                </a:solidFill>
                <a:cs typeface="Arial" pitchFamily="34" charset="0"/>
              </a:rPr>
              <a:t>Operator securely embeds UA keypair and </a:t>
            </a:r>
            <a:r>
              <a:rPr lang="en-US" sz="1100" b="1" dirty="0" err="1">
                <a:solidFill>
                  <a:prstClr val="black"/>
                </a:solidFill>
                <a:cs typeface="Arial" pitchFamily="34" charset="0"/>
              </a:rPr>
              <a:t>Cra</a:t>
            </a:r>
            <a:r>
              <a:rPr lang="en-US" sz="1100" dirty="0">
                <a:solidFill>
                  <a:prstClr val="black"/>
                </a:solidFill>
                <a:cs typeface="Arial" pitchFamily="34" charset="0"/>
              </a:rPr>
              <a:t> into UA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xmlns="" id="{526D5B90-9B2B-4514-9AF9-295D0DDC0A8F}"/>
              </a:ext>
            </a:extLst>
          </p:cNvPr>
          <p:cNvCxnSpPr>
            <a:cxnSpLocks/>
          </p:cNvCxnSpPr>
          <p:nvPr/>
        </p:nvCxnSpPr>
        <p:spPr>
          <a:xfrm flipH="1">
            <a:off x="4252005" y="4434331"/>
            <a:ext cx="45256" cy="17062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280D343-55D6-4DAF-B7FC-6FD307F4B376}"/>
              </a:ext>
            </a:extLst>
          </p:cNvPr>
          <p:cNvSpPr txBox="1"/>
          <p:nvPr/>
        </p:nvSpPr>
        <p:spPr>
          <a:xfrm>
            <a:off x="3003485" y="5133294"/>
            <a:ext cx="136530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prstClr val="black"/>
                </a:solidFill>
                <a:cs typeface="Arial" pitchFamily="34" charset="0"/>
              </a:rPr>
              <a:t>(3.5) </a:t>
            </a:r>
            <a:r>
              <a:rPr lang="en-US" sz="1100" dirty="0">
                <a:solidFill>
                  <a:prstClr val="black"/>
                </a:solidFill>
                <a:cs typeface="Arial" pitchFamily="34" charset="0"/>
              </a:rPr>
              <a:t>Registry adds HHIT and other info to DNS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D3A50DF8-115E-4A12-AF07-96CB3C38972A}"/>
              </a:ext>
            </a:extLst>
          </p:cNvPr>
          <p:cNvCxnSpPr/>
          <p:nvPr/>
        </p:nvCxnSpPr>
        <p:spPr>
          <a:xfrm>
            <a:off x="4932728" y="4187603"/>
            <a:ext cx="1308683" cy="49345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F73DCF98-9102-46C4-A123-114283E77154}"/>
              </a:ext>
            </a:extLst>
          </p:cNvPr>
          <p:cNvCxnSpPr/>
          <p:nvPr/>
        </p:nvCxnSpPr>
        <p:spPr>
          <a:xfrm>
            <a:off x="4654679" y="4303552"/>
            <a:ext cx="1586730" cy="182602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A56CFEA4-271B-49C8-9AE7-9D70701B7958}"/>
              </a:ext>
            </a:extLst>
          </p:cNvPr>
          <p:cNvSpPr/>
          <p:nvPr/>
        </p:nvSpPr>
        <p:spPr>
          <a:xfrm>
            <a:off x="4612233" y="5216567"/>
            <a:ext cx="116431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prstClr val="black"/>
                </a:solidFill>
                <a:cs typeface="Arial" pitchFamily="34" charset="0"/>
              </a:rPr>
              <a:t>(4) </a:t>
            </a:r>
            <a:r>
              <a:rPr lang="en-US" sz="1100" b="1" dirty="0" err="1">
                <a:solidFill>
                  <a:prstClr val="black"/>
                </a:solidFill>
                <a:cs typeface="Arial" pitchFamily="34" charset="0"/>
              </a:rPr>
              <a:t>Croa</a:t>
            </a:r>
            <a:r>
              <a:rPr lang="en-US" sz="1100" dirty="0">
                <a:solidFill>
                  <a:prstClr val="black"/>
                </a:solidFill>
                <a:cs typeface="Arial" pitchFamily="34" charset="0"/>
              </a:rPr>
              <a:t> and </a:t>
            </a:r>
            <a:r>
              <a:rPr lang="en-US" sz="1100" b="1" dirty="0" err="1">
                <a:solidFill>
                  <a:prstClr val="black"/>
                </a:solidFill>
                <a:cs typeface="Arial" pitchFamily="34" charset="0"/>
              </a:rPr>
              <a:t>Cra</a:t>
            </a:r>
            <a:r>
              <a:rPr lang="en-US" sz="1100" dirty="0">
                <a:solidFill>
                  <a:prstClr val="black"/>
                </a:solidFill>
                <a:cs typeface="Arial" pitchFamily="34" charset="0"/>
              </a:rPr>
              <a:t> are transmitted securely back to Operator/UA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942F6C5D-2F4D-4F8F-B63D-C4E969F0DE66}"/>
              </a:ext>
            </a:extLst>
          </p:cNvPr>
          <p:cNvSpPr/>
          <p:nvPr/>
        </p:nvSpPr>
        <p:spPr>
          <a:xfrm>
            <a:off x="5108132" y="3703388"/>
            <a:ext cx="104906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prstClr val="black"/>
                </a:solidFill>
                <a:cs typeface="Arial" pitchFamily="34" charset="0"/>
              </a:rPr>
              <a:t>(2) </a:t>
            </a:r>
            <a:r>
              <a:rPr lang="en-US" sz="1100" dirty="0">
                <a:solidFill>
                  <a:prstClr val="black"/>
                </a:solidFill>
                <a:cs typeface="Arial" pitchFamily="34" charset="0"/>
              </a:rPr>
              <a:t>Operator sends, </a:t>
            </a:r>
            <a:r>
              <a:rPr lang="en-US" sz="1100" b="1" dirty="0" err="1">
                <a:solidFill>
                  <a:prstClr val="black"/>
                </a:solidFill>
                <a:cs typeface="Arial" pitchFamily="34" charset="0"/>
              </a:rPr>
              <a:t>Caa</a:t>
            </a:r>
            <a:r>
              <a:rPr lang="en-US" sz="1100" dirty="0">
                <a:solidFill>
                  <a:prstClr val="black"/>
                </a:solidFill>
                <a:cs typeface="Arial" pitchFamily="34" charset="0"/>
              </a:rPr>
              <a:t> and </a:t>
            </a:r>
            <a:r>
              <a:rPr lang="en-US" sz="1100" b="1" dirty="0" err="1">
                <a:solidFill>
                  <a:prstClr val="black"/>
                </a:solidFill>
                <a:cs typeface="Arial" pitchFamily="34" charset="0"/>
              </a:rPr>
              <a:t>Coa</a:t>
            </a:r>
            <a:r>
              <a:rPr lang="en-US" sz="1100" dirty="0">
                <a:solidFill>
                  <a:prstClr val="black"/>
                </a:solidFill>
                <a:cs typeface="Arial" pitchFamily="34" charset="0"/>
              </a:rPr>
              <a:t> to Registry</a:t>
            </a:r>
          </a:p>
        </p:txBody>
      </p:sp>
    </p:spTree>
    <p:extLst>
      <p:ext uri="{BB962C8B-B14F-4D97-AF65-F5344CB8AC3E}">
        <p14:creationId xmlns:p14="http://schemas.microsoft.com/office/powerpoint/2010/main" val="306475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A532EC9E-C372-4FE6-AEA5-0D2440E28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tmrid</a:t>
            </a:r>
            <a:r>
              <a:rPr lang="en-US" dirty="0"/>
              <a:t>: </a:t>
            </a:r>
            <a:r>
              <a:rPr lang="en-US" dirty="0" err="1"/>
              <a:t>ua</a:t>
            </a:r>
            <a:r>
              <a:rPr lang="en-US" dirty="0"/>
              <a:t> provisioning details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E7A3CE7-0EDC-42AB-AD40-AB500E4C28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Operator typical near term will act on behalf of UA</a:t>
            </a:r>
          </a:p>
          <a:p>
            <a:pPr lvl="1"/>
            <a:r>
              <a:rPr lang="en-US" dirty="0"/>
              <a:t>Separate but important issue of how to safely embed items generated by Operator into UA</a:t>
            </a:r>
          </a:p>
          <a:p>
            <a:r>
              <a:rPr lang="en-US" dirty="0"/>
              <a:t>EPP used to populate Registries then HIP RRs (HHIT, HI and RVS) and other information (using TXT records) are added to DNS</a:t>
            </a:r>
          </a:p>
          <a:p>
            <a:pPr lvl="1"/>
            <a:r>
              <a:rPr lang="en-US" dirty="0"/>
              <a:t>What other information should be stored in DNS safely?</a:t>
            </a:r>
          </a:p>
          <a:p>
            <a:pPr lvl="2"/>
            <a:r>
              <a:rPr lang="en-US" dirty="0"/>
              <a:t>Mostly self-certs (Coo, </a:t>
            </a:r>
            <a:r>
              <a:rPr lang="en-US" dirty="0" err="1"/>
              <a:t>Caa</a:t>
            </a:r>
            <a:r>
              <a:rPr lang="en-US" dirty="0"/>
              <a:t>, </a:t>
            </a:r>
            <a:r>
              <a:rPr lang="en-US" dirty="0" err="1"/>
              <a:t>Crr</a:t>
            </a:r>
            <a:r>
              <a:rPr lang="en-US" dirty="0"/>
              <a:t>) and </a:t>
            </a:r>
            <a:r>
              <a:rPr lang="en-US" dirty="0" err="1"/>
              <a:t>Cra</a:t>
            </a:r>
            <a:r>
              <a:rPr lang="en-US" dirty="0"/>
              <a:t>?</a:t>
            </a:r>
          </a:p>
          <a:p>
            <a:r>
              <a:rPr lang="en-US" dirty="0"/>
              <a:t>Registration involves giving UA a unique FQDN within the “.aero” domain</a:t>
            </a:r>
          </a:p>
          <a:p>
            <a:pPr lvl="1"/>
            <a:r>
              <a:rPr lang="en-US" dirty="0"/>
              <a:t>Example: adamdrone.axenterprize.aero</a:t>
            </a:r>
          </a:p>
          <a:p>
            <a:pPr lvl="1"/>
            <a:r>
              <a:rPr lang="en-US" dirty="0"/>
              <a:t>Could also use “random-value”.axenterprize.aero</a:t>
            </a:r>
          </a:p>
          <a:p>
            <a:pPr lvl="2"/>
            <a:r>
              <a:rPr lang="en-US" dirty="0"/>
              <a:t>Only internally used, not necessarily required to be human usable?</a:t>
            </a:r>
          </a:p>
          <a:p>
            <a:pPr lvl="2"/>
            <a:r>
              <a:rPr lang="en-US" dirty="0"/>
              <a:t>Combination of date/time and user public info (first name + make + registration date/time)?</a:t>
            </a:r>
          </a:p>
          <a:p>
            <a:pPr lvl="1"/>
            <a:r>
              <a:rPr lang="en-US" dirty="0"/>
              <a:t>Forward DNS lookup: 1969fe9105d8629d.0014.0028[.4.2001002].[rid | </a:t>
            </a:r>
            <a:r>
              <a:rPr lang="en-US" dirty="0" err="1"/>
              <a:t>remoteid</a:t>
            </a:r>
            <a:r>
              <a:rPr lang="en-US" dirty="0"/>
              <a:t>].aero</a:t>
            </a:r>
          </a:p>
          <a:p>
            <a:pPr lvl="1"/>
            <a:r>
              <a:rPr lang="en-US" dirty="0"/>
              <a:t>Reverse DNS lookup: need RRA and HDA on nibble boundaries to enable zone delegation</a:t>
            </a:r>
          </a:p>
          <a:p>
            <a:r>
              <a:rPr lang="en-US" dirty="0"/>
              <a:t>Open questions</a:t>
            </a:r>
          </a:p>
          <a:p>
            <a:pPr lvl="1"/>
            <a:r>
              <a:rPr lang="en-US" dirty="0"/>
              <a:t>What information is held where and for how long?</a:t>
            </a:r>
          </a:p>
          <a:p>
            <a:pPr lvl="1"/>
            <a:r>
              <a:rPr lang="en-US" dirty="0"/>
              <a:t>Should </a:t>
            </a:r>
            <a:r>
              <a:rPr lang="en-US" dirty="0" err="1"/>
              <a:t>Cro</a:t>
            </a:r>
            <a:r>
              <a:rPr lang="en-US" dirty="0"/>
              <a:t> be publicized in DNS?</a:t>
            </a:r>
          </a:p>
          <a:p>
            <a:pPr lvl="2"/>
            <a:r>
              <a:rPr lang="en-US" dirty="0"/>
              <a:t>Stu – doesn’t hurt to put it in, validates </a:t>
            </a:r>
            <a:r>
              <a:rPr lang="en-US" dirty="0" err="1"/>
              <a:t>hhit</a:t>
            </a:r>
            <a:r>
              <a:rPr lang="en-US" dirty="0"/>
              <a:t> in hierarchy </a:t>
            </a:r>
          </a:p>
          <a:p>
            <a:pPr lvl="1"/>
            <a:r>
              <a:rPr lang="en-US" dirty="0"/>
              <a:t>Does UA need either </a:t>
            </a:r>
            <a:r>
              <a:rPr lang="en-US" dirty="0" err="1"/>
              <a:t>Croa</a:t>
            </a:r>
            <a:r>
              <a:rPr lang="en-US" dirty="0"/>
              <a:t> and </a:t>
            </a:r>
            <a:r>
              <a:rPr lang="en-US" dirty="0" err="1"/>
              <a:t>Coa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202587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D3C804C-FCDC-4944-9D25-D7DAE7995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Certificate Details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C1589AD6-B4AB-4F92-AD1F-CF780DDCDA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41608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Operator / UA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5BD0530-193D-415E-846F-0E7C31F37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60" y="2097251"/>
            <a:ext cx="3868340" cy="3185639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Coo = Sign{</a:t>
            </a:r>
            <a:r>
              <a:rPr lang="en-US" dirty="0" err="1"/>
              <a:t>HIo</a:t>
            </a:r>
            <a:r>
              <a:rPr lang="en-US" dirty="0"/>
              <a:t>(</a:t>
            </a:r>
            <a:r>
              <a:rPr lang="en-US" dirty="0" err="1"/>
              <a:t>priv</a:t>
            </a:r>
            <a:r>
              <a:rPr lang="en-US" dirty="0"/>
              <a:t>), </a:t>
            </a:r>
            <a:r>
              <a:rPr lang="en-US" dirty="0" err="1"/>
              <a:t>HHITo</a:t>
            </a:r>
            <a:r>
              <a:rPr lang="en-US" dirty="0"/>
              <a:t> + </a:t>
            </a:r>
            <a:r>
              <a:rPr lang="en-US" dirty="0" err="1"/>
              <a:t>HIo</a:t>
            </a:r>
            <a:r>
              <a:rPr lang="en-US" dirty="0"/>
              <a:t> + Expiration Timestamp}</a:t>
            </a:r>
          </a:p>
          <a:p>
            <a:pPr lvl="1"/>
            <a:r>
              <a:rPr lang="en-US" dirty="0"/>
              <a:t>Stake unverified claim for </a:t>
            </a:r>
            <a:r>
              <a:rPr lang="en-US" dirty="0" err="1"/>
              <a:t>HHITo</a:t>
            </a:r>
            <a:endParaRPr lang="en-US" dirty="0"/>
          </a:p>
          <a:p>
            <a:pPr lvl="1"/>
            <a:r>
              <a:rPr lang="en-US" dirty="0"/>
              <a:t>116 bytes: sig(64) + </a:t>
            </a:r>
            <a:r>
              <a:rPr lang="en-US" dirty="0" err="1"/>
              <a:t>hhit</a:t>
            </a:r>
            <a:r>
              <a:rPr lang="en-US" dirty="0"/>
              <a:t>(16) + hi(32) + </a:t>
            </a:r>
            <a:r>
              <a:rPr lang="en-US" dirty="0" err="1"/>
              <a:t>ets</a:t>
            </a:r>
            <a:r>
              <a:rPr lang="en-US" dirty="0"/>
              <a:t>(4) = 116 bytes</a:t>
            </a:r>
          </a:p>
          <a:p>
            <a:r>
              <a:rPr lang="en-US" dirty="0" err="1"/>
              <a:t>Caa</a:t>
            </a:r>
            <a:r>
              <a:rPr lang="en-US" dirty="0"/>
              <a:t> = Sign{</a:t>
            </a:r>
            <a:r>
              <a:rPr lang="en-US" dirty="0" err="1"/>
              <a:t>HIa</a:t>
            </a:r>
            <a:r>
              <a:rPr lang="en-US" dirty="0"/>
              <a:t>(</a:t>
            </a:r>
            <a:r>
              <a:rPr lang="en-US" dirty="0" err="1"/>
              <a:t>priv</a:t>
            </a:r>
            <a:r>
              <a:rPr lang="en-US" dirty="0"/>
              <a:t>), </a:t>
            </a:r>
            <a:r>
              <a:rPr lang="en-US" dirty="0" err="1"/>
              <a:t>HHITa</a:t>
            </a:r>
            <a:r>
              <a:rPr lang="en-US" dirty="0"/>
              <a:t> + </a:t>
            </a:r>
            <a:r>
              <a:rPr lang="en-US" dirty="0" err="1"/>
              <a:t>HIa</a:t>
            </a:r>
            <a:r>
              <a:rPr lang="en-US" dirty="0"/>
              <a:t> + Expiration Timestamp}</a:t>
            </a:r>
          </a:p>
          <a:p>
            <a:pPr lvl="1"/>
            <a:r>
              <a:rPr lang="en-US" dirty="0"/>
              <a:t>Stake unverified claim for </a:t>
            </a:r>
            <a:r>
              <a:rPr lang="en-US" dirty="0" err="1"/>
              <a:t>HHITa</a:t>
            </a:r>
            <a:endParaRPr lang="en-US" dirty="0"/>
          </a:p>
          <a:p>
            <a:pPr lvl="1"/>
            <a:r>
              <a:rPr lang="en-US" dirty="0"/>
              <a:t>116 bytes: sig(64) + </a:t>
            </a:r>
            <a:r>
              <a:rPr lang="en-US" dirty="0" err="1"/>
              <a:t>hhit</a:t>
            </a:r>
            <a:r>
              <a:rPr lang="en-US" dirty="0"/>
              <a:t>(16) + hi(32) + </a:t>
            </a:r>
            <a:r>
              <a:rPr lang="en-US" dirty="0" err="1"/>
              <a:t>ets</a:t>
            </a:r>
            <a:r>
              <a:rPr lang="en-US" dirty="0"/>
              <a:t>(4) = 116 bytes</a:t>
            </a:r>
          </a:p>
          <a:p>
            <a:r>
              <a:rPr lang="en-US" dirty="0" err="1"/>
              <a:t>Coa</a:t>
            </a:r>
            <a:r>
              <a:rPr lang="en-US" dirty="0"/>
              <a:t> = Sign{</a:t>
            </a:r>
            <a:r>
              <a:rPr lang="en-US" dirty="0" err="1"/>
              <a:t>HIo</a:t>
            </a:r>
            <a:r>
              <a:rPr lang="en-US" dirty="0"/>
              <a:t>(</a:t>
            </a:r>
            <a:r>
              <a:rPr lang="en-US" dirty="0" err="1"/>
              <a:t>priv</a:t>
            </a:r>
            <a:r>
              <a:rPr lang="en-US" dirty="0"/>
              <a:t>), Coo + </a:t>
            </a:r>
            <a:r>
              <a:rPr lang="en-US" dirty="0" err="1"/>
              <a:t>Caa</a:t>
            </a:r>
            <a:r>
              <a:rPr lang="en-US" dirty="0"/>
              <a:t> + Timestamp + Expiration Timestamp} (304 bytes)</a:t>
            </a:r>
          </a:p>
          <a:p>
            <a:pPr lvl="1"/>
            <a:r>
              <a:rPr lang="en-US" dirty="0"/>
              <a:t>Assert binding between Operator and Aircraft</a:t>
            </a:r>
          </a:p>
          <a:p>
            <a:pPr lvl="1"/>
            <a:r>
              <a:rPr lang="en-US" dirty="0"/>
              <a:t>304 bytes: sig(64) + coo(116) + </a:t>
            </a:r>
            <a:r>
              <a:rPr lang="en-US" dirty="0" err="1"/>
              <a:t>caa</a:t>
            </a:r>
            <a:r>
              <a:rPr lang="en-US" dirty="0"/>
              <a:t>(116) + </a:t>
            </a:r>
            <a:r>
              <a:rPr lang="en-US" dirty="0" err="1"/>
              <a:t>ts</a:t>
            </a:r>
            <a:r>
              <a:rPr lang="en-US" dirty="0"/>
              <a:t>(4) + </a:t>
            </a:r>
            <a:r>
              <a:rPr lang="en-US" dirty="0" err="1"/>
              <a:t>ets</a:t>
            </a:r>
            <a:r>
              <a:rPr lang="en-US" dirty="0"/>
              <a:t>(4) = 304 bytes</a:t>
            </a:r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DFC49C01-1386-4E45-A194-8F483312AF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41608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Registry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667AFF88-6B77-4453-A9A0-D6448A0944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72001" y="2102407"/>
            <a:ext cx="3887391" cy="3180483"/>
          </a:xfrm>
        </p:spPr>
        <p:txBody>
          <a:bodyPr>
            <a:normAutofit fontScale="32500" lnSpcReduction="20000"/>
          </a:bodyPr>
          <a:lstStyle/>
          <a:p>
            <a:r>
              <a:rPr lang="en-US" dirty="0" err="1"/>
              <a:t>Crr</a:t>
            </a:r>
            <a:r>
              <a:rPr lang="en-US" dirty="0"/>
              <a:t> = Sign{</a:t>
            </a:r>
            <a:r>
              <a:rPr lang="en-US" dirty="0" err="1"/>
              <a:t>HIr</a:t>
            </a:r>
            <a:r>
              <a:rPr lang="en-US" dirty="0"/>
              <a:t>(</a:t>
            </a:r>
            <a:r>
              <a:rPr lang="en-US" dirty="0" err="1"/>
              <a:t>priv</a:t>
            </a:r>
            <a:r>
              <a:rPr lang="en-US" dirty="0"/>
              <a:t>), </a:t>
            </a:r>
            <a:r>
              <a:rPr lang="en-US" dirty="0" err="1"/>
              <a:t>HHITr</a:t>
            </a:r>
            <a:r>
              <a:rPr lang="en-US" dirty="0"/>
              <a:t> + </a:t>
            </a:r>
            <a:r>
              <a:rPr lang="en-US" dirty="0" err="1"/>
              <a:t>HIr</a:t>
            </a:r>
            <a:r>
              <a:rPr lang="en-US" dirty="0"/>
              <a:t> + Expiration Timestamp} (116 bytes)</a:t>
            </a:r>
          </a:p>
          <a:p>
            <a:pPr lvl="1"/>
            <a:r>
              <a:rPr lang="en-US" dirty="0"/>
              <a:t>ignores multi-level hierarchy for now</a:t>
            </a:r>
          </a:p>
          <a:p>
            <a:pPr lvl="1"/>
            <a:r>
              <a:rPr lang="en-US" dirty="0"/>
              <a:t>Stake unverified claim for </a:t>
            </a:r>
            <a:r>
              <a:rPr lang="en-US" dirty="0" err="1"/>
              <a:t>HHITr</a:t>
            </a:r>
            <a:endParaRPr lang="en-US" dirty="0"/>
          </a:p>
          <a:p>
            <a:pPr lvl="1"/>
            <a:r>
              <a:rPr lang="en-US" dirty="0"/>
              <a:t>116 bytes: sig(64) + </a:t>
            </a:r>
            <a:r>
              <a:rPr lang="en-US" dirty="0" err="1"/>
              <a:t>hhit</a:t>
            </a:r>
            <a:r>
              <a:rPr lang="en-US" dirty="0"/>
              <a:t>(16) + hi(32) + </a:t>
            </a:r>
            <a:r>
              <a:rPr lang="en-US" dirty="0" err="1"/>
              <a:t>ets</a:t>
            </a:r>
            <a:r>
              <a:rPr lang="en-US" dirty="0"/>
              <a:t>(4) = 116 bytes</a:t>
            </a:r>
          </a:p>
          <a:p>
            <a:r>
              <a:rPr lang="en-US" dirty="0" err="1"/>
              <a:t>Cro</a:t>
            </a:r>
            <a:r>
              <a:rPr lang="en-US" dirty="0"/>
              <a:t> = Sign{</a:t>
            </a:r>
            <a:r>
              <a:rPr lang="en-US" dirty="0" err="1"/>
              <a:t>HIr</a:t>
            </a:r>
            <a:r>
              <a:rPr lang="en-US" dirty="0"/>
              <a:t>(</a:t>
            </a:r>
            <a:r>
              <a:rPr lang="en-US" dirty="0" err="1"/>
              <a:t>priv</a:t>
            </a:r>
            <a:r>
              <a:rPr lang="en-US" dirty="0"/>
              <a:t>), </a:t>
            </a:r>
            <a:r>
              <a:rPr lang="en-US" dirty="0" err="1"/>
              <a:t>Crr</a:t>
            </a:r>
            <a:r>
              <a:rPr lang="en-US" dirty="0"/>
              <a:t> + Coo + Timestamp + Expiration Timestamp} (304 bytes)</a:t>
            </a:r>
          </a:p>
          <a:p>
            <a:pPr lvl="1"/>
            <a:r>
              <a:rPr lang="en-US" dirty="0"/>
              <a:t>Assert Registry's blessing of Operator's desired HHIT</a:t>
            </a:r>
          </a:p>
          <a:p>
            <a:pPr lvl="1"/>
            <a:r>
              <a:rPr lang="en-US" dirty="0"/>
              <a:t>held by operator as proof of registration of self (think like an issued drivers license)</a:t>
            </a:r>
          </a:p>
          <a:p>
            <a:pPr lvl="1"/>
            <a:r>
              <a:rPr lang="en-US" dirty="0"/>
              <a:t>304 bytes: sig(64) + coo(116) + </a:t>
            </a:r>
            <a:r>
              <a:rPr lang="en-US" dirty="0" err="1"/>
              <a:t>caa</a:t>
            </a:r>
            <a:r>
              <a:rPr lang="en-US" dirty="0"/>
              <a:t>(116) + </a:t>
            </a:r>
            <a:r>
              <a:rPr lang="en-US" dirty="0" err="1"/>
              <a:t>ts</a:t>
            </a:r>
            <a:r>
              <a:rPr lang="en-US" dirty="0"/>
              <a:t>(4) + </a:t>
            </a:r>
            <a:r>
              <a:rPr lang="en-US" dirty="0" err="1"/>
              <a:t>ets</a:t>
            </a:r>
            <a:r>
              <a:rPr lang="en-US" dirty="0"/>
              <a:t>(4) = 304 bytes</a:t>
            </a:r>
          </a:p>
          <a:p>
            <a:r>
              <a:rPr lang="en-US" dirty="0" err="1"/>
              <a:t>Croa</a:t>
            </a:r>
            <a:r>
              <a:rPr lang="en-US" dirty="0"/>
              <a:t> = Sign{</a:t>
            </a:r>
            <a:r>
              <a:rPr lang="en-US" dirty="0" err="1"/>
              <a:t>HIr</a:t>
            </a:r>
            <a:r>
              <a:rPr lang="en-US" dirty="0"/>
              <a:t>(</a:t>
            </a:r>
            <a:r>
              <a:rPr lang="en-US" dirty="0" err="1"/>
              <a:t>priv</a:t>
            </a:r>
            <a:r>
              <a:rPr lang="en-US" dirty="0"/>
              <a:t>), </a:t>
            </a:r>
            <a:r>
              <a:rPr lang="en-US" dirty="0" err="1"/>
              <a:t>Cro</a:t>
            </a:r>
            <a:r>
              <a:rPr lang="en-US" dirty="0"/>
              <a:t> + </a:t>
            </a:r>
            <a:r>
              <a:rPr lang="en-US" dirty="0" err="1"/>
              <a:t>Coa</a:t>
            </a:r>
            <a:r>
              <a:rPr lang="en-US" dirty="0"/>
              <a:t> + Timestamp + Expiration Timestamp} (680 bytes)</a:t>
            </a:r>
          </a:p>
          <a:p>
            <a:pPr lvl="1"/>
            <a:r>
              <a:rPr lang="en-US" dirty="0"/>
              <a:t>Assert transitivity between Registry, Operator and Aircraft</a:t>
            </a:r>
          </a:p>
          <a:p>
            <a:pPr lvl="1"/>
            <a:r>
              <a:rPr lang="en-US" dirty="0"/>
              <a:t>Held by Operator as proof of Registration of UA (think like an issued automobile registration)</a:t>
            </a:r>
          </a:p>
          <a:p>
            <a:pPr lvl="1"/>
            <a:r>
              <a:rPr lang="en-US" dirty="0"/>
              <a:t>680 bytes: sig(64) + </a:t>
            </a:r>
            <a:r>
              <a:rPr lang="en-US" dirty="0" err="1"/>
              <a:t>cro</a:t>
            </a:r>
            <a:r>
              <a:rPr lang="en-US" dirty="0"/>
              <a:t>(304) + </a:t>
            </a:r>
            <a:r>
              <a:rPr lang="en-US" dirty="0" err="1"/>
              <a:t>coa</a:t>
            </a:r>
            <a:r>
              <a:rPr lang="en-US" dirty="0"/>
              <a:t>(304) + </a:t>
            </a:r>
            <a:r>
              <a:rPr lang="en-US" dirty="0" err="1"/>
              <a:t>ts</a:t>
            </a:r>
            <a:r>
              <a:rPr lang="en-US" dirty="0"/>
              <a:t>(4) + </a:t>
            </a:r>
            <a:r>
              <a:rPr lang="en-US" dirty="0" err="1"/>
              <a:t>ets</a:t>
            </a:r>
            <a:r>
              <a:rPr lang="en-US" dirty="0"/>
              <a:t>(4) = 680 bytes</a:t>
            </a:r>
          </a:p>
          <a:p>
            <a:r>
              <a:rPr lang="en-US" dirty="0" err="1"/>
              <a:t>Cra</a:t>
            </a:r>
            <a:r>
              <a:rPr lang="en-US" dirty="0"/>
              <a:t> = Sign{</a:t>
            </a:r>
            <a:r>
              <a:rPr lang="en-US" dirty="0" err="1"/>
              <a:t>HIr</a:t>
            </a:r>
            <a:r>
              <a:rPr lang="en-US" dirty="0"/>
              <a:t>(</a:t>
            </a:r>
            <a:r>
              <a:rPr lang="en-US" dirty="0" err="1"/>
              <a:t>priv</a:t>
            </a:r>
            <a:r>
              <a:rPr lang="en-US" dirty="0"/>
              <a:t>), </a:t>
            </a:r>
            <a:r>
              <a:rPr lang="en-US" dirty="0" err="1"/>
              <a:t>HHITr</a:t>
            </a:r>
            <a:r>
              <a:rPr lang="en-US" dirty="0"/>
              <a:t> + </a:t>
            </a:r>
            <a:r>
              <a:rPr lang="en-US" dirty="0" err="1"/>
              <a:t>Caa</a:t>
            </a:r>
            <a:r>
              <a:rPr lang="en-US" dirty="0"/>
              <a:t> + Expiration Timestamp} (200 bytes)</a:t>
            </a:r>
          </a:p>
          <a:p>
            <a:pPr lvl="1"/>
            <a:r>
              <a:rPr lang="en-US" dirty="0"/>
              <a:t>Asserts Registry's blessing of UA desired HHIT</a:t>
            </a:r>
          </a:p>
          <a:p>
            <a:pPr lvl="1"/>
            <a:r>
              <a:rPr lang="en-US" dirty="0"/>
              <a:t>Exported to UA for use in </a:t>
            </a:r>
            <a:r>
              <a:rPr lang="en-US" dirty="0" err="1"/>
              <a:t>tmrid</a:t>
            </a:r>
            <a:r>
              <a:rPr lang="en-US" dirty="0"/>
              <a:t> Authentication message by UA itself</a:t>
            </a:r>
          </a:p>
          <a:p>
            <a:pPr lvl="1"/>
            <a:r>
              <a:rPr lang="en-US" dirty="0"/>
              <a:t>200 bytes: sig(64) + </a:t>
            </a:r>
            <a:r>
              <a:rPr lang="en-US" dirty="0" err="1"/>
              <a:t>hhit</a:t>
            </a:r>
            <a:r>
              <a:rPr lang="en-US" dirty="0"/>
              <a:t>(16) + </a:t>
            </a:r>
            <a:r>
              <a:rPr lang="en-US" dirty="0" err="1"/>
              <a:t>caa</a:t>
            </a:r>
            <a:r>
              <a:rPr lang="en-US" dirty="0"/>
              <a:t>(116) + </a:t>
            </a:r>
            <a:r>
              <a:rPr lang="en-US" dirty="0" err="1"/>
              <a:t>ets</a:t>
            </a:r>
            <a:r>
              <a:rPr lang="en-US" dirty="0"/>
              <a:t>(4) = 200 bytes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85CC5A6-A081-401B-9AA2-3EBED6A8CCCD}"/>
              </a:ext>
            </a:extLst>
          </p:cNvPr>
          <p:cNvSpPr txBox="1"/>
          <p:nvPr/>
        </p:nvSpPr>
        <p:spPr>
          <a:xfrm>
            <a:off x="629841" y="5288045"/>
            <a:ext cx="78867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Notes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prstClr val="black"/>
                </a:solidFill>
              </a:rPr>
              <a:t>Sign { Private Key, Data}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prstClr val="black"/>
                </a:solidFill>
              </a:rPr>
              <a:t>That </a:t>
            </a:r>
            <a:r>
              <a:rPr lang="en-US" sz="1100" dirty="0" err="1">
                <a:solidFill>
                  <a:prstClr val="black"/>
                </a:solidFill>
              </a:rPr>
              <a:t>Cxx</a:t>
            </a:r>
            <a:r>
              <a:rPr lang="en-US" sz="1100" dirty="0">
                <a:solidFill>
                  <a:prstClr val="black"/>
                </a:solidFill>
              </a:rPr>
              <a:t> Expiration Timestamp (ETS) is super long (most likely years).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prstClr val="black"/>
                </a:solidFill>
              </a:rPr>
              <a:t>Cyx</a:t>
            </a:r>
            <a:r>
              <a:rPr lang="en-US" sz="1100" dirty="0">
                <a:solidFill>
                  <a:prstClr val="black"/>
                </a:solidFill>
              </a:rPr>
              <a:t> Timestamp and ETS MUST be no later than </a:t>
            </a:r>
            <a:r>
              <a:rPr lang="en-US" sz="1100" dirty="0" err="1">
                <a:solidFill>
                  <a:prstClr val="black"/>
                </a:solidFill>
              </a:rPr>
              <a:t>Cxx</a:t>
            </a:r>
            <a:r>
              <a:rPr lang="en-US" sz="1100" dirty="0">
                <a:solidFill>
                  <a:prstClr val="black"/>
                </a:solidFill>
              </a:rPr>
              <a:t>-ETS and </a:t>
            </a:r>
            <a:r>
              <a:rPr lang="en-US" sz="1100" dirty="0" err="1">
                <a:solidFill>
                  <a:prstClr val="black"/>
                </a:solidFill>
              </a:rPr>
              <a:t>Cyy</a:t>
            </a:r>
            <a:r>
              <a:rPr lang="en-US" sz="1100" dirty="0">
                <a:solidFill>
                  <a:prstClr val="black"/>
                </a:solidFill>
              </a:rPr>
              <a:t>-ETS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prstClr val="black"/>
                </a:solidFill>
              </a:rPr>
              <a:t>To make </a:t>
            </a:r>
            <a:r>
              <a:rPr lang="en-US" sz="1100" dirty="0" err="1">
                <a:solidFill>
                  <a:prstClr val="black"/>
                </a:solidFill>
              </a:rPr>
              <a:t>Cra</a:t>
            </a:r>
            <a:r>
              <a:rPr lang="en-US" sz="1100" dirty="0">
                <a:solidFill>
                  <a:prstClr val="black"/>
                </a:solidFill>
              </a:rPr>
              <a:t> short (to fit in Auth message of Broadcast RID) we subbed </a:t>
            </a:r>
            <a:r>
              <a:rPr lang="en-US" sz="1100" dirty="0" err="1">
                <a:solidFill>
                  <a:prstClr val="black"/>
                </a:solidFill>
              </a:rPr>
              <a:t>HHITr</a:t>
            </a:r>
            <a:r>
              <a:rPr lang="en-US" sz="1100" dirty="0">
                <a:solidFill>
                  <a:prstClr val="black"/>
                </a:solidFill>
              </a:rPr>
              <a:t> for </a:t>
            </a:r>
            <a:r>
              <a:rPr lang="en-US" sz="1100" dirty="0" err="1">
                <a:solidFill>
                  <a:prstClr val="black"/>
                </a:solidFill>
              </a:rPr>
              <a:t>Crr</a:t>
            </a:r>
            <a:r>
              <a:rPr lang="en-US" sz="1100" dirty="0">
                <a:solidFill>
                  <a:prstClr val="black"/>
                </a:solidFill>
              </a:rPr>
              <a:t>. This allows for an attacker to attempt hash collision attacks on </a:t>
            </a:r>
            <a:r>
              <a:rPr lang="en-US" sz="1100" dirty="0" err="1">
                <a:solidFill>
                  <a:prstClr val="black"/>
                </a:solidFill>
              </a:rPr>
              <a:t>HHITr</a:t>
            </a:r>
            <a:r>
              <a:rPr lang="en-US" sz="1100" dirty="0">
                <a:solidFill>
                  <a:prstClr val="black"/>
                </a:solidFill>
              </a:rPr>
              <a:t>. This would require corrupting DNS. "Instead of robbing a bank, you are attempting to rob the banks bank."</a:t>
            </a:r>
          </a:p>
          <a:p>
            <a:endParaRPr lang="en-US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056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A9FD5FE-9B79-4196-ADB7-E58F23CA5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Terminologies of the </a:t>
            </a:r>
            <a:r>
              <a:rPr lang="en-US" dirty="0" smtClean="0"/>
              <a:t>2 worlds </a:t>
            </a:r>
            <a:r>
              <a:rPr lang="en-US" dirty="0"/>
              <a:t>collide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3D08177-74BA-4BBC-9478-FD06731C39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UAS (ASTM &amp; CAAs)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16CCCDF-342E-4FB0-A009-9F9D9F6D163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UA: Unmanned Aircraft</a:t>
            </a:r>
          </a:p>
          <a:p>
            <a:r>
              <a:rPr lang="en-US" sz="1800" dirty="0"/>
              <a:t>GCS: Ground Control Station</a:t>
            </a:r>
          </a:p>
          <a:p>
            <a:r>
              <a:rPr lang="en-US" sz="1800" dirty="0"/>
              <a:t>UAS: Unmanned Aircraft System (UA + GCS)</a:t>
            </a:r>
          </a:p>
          <a:p>
            <a:r>
              <a:rPr lang="en-US" sz="1800" dirty="0"/>
              <a:t>USS: UTM Service Supplier</a:t>
            </a:r>
          </a:p>
          <a:p>
            <a:r>
              <a:rPr lang="en-US" sz="1800" dirty="0"/>
              <a:t>SDSP: Supplemental Data Service Provider</a:t>
            </a:r>
          </a:p>
          <a:p>
            <a:r>
              <a:rPr lang="en-US" sz="1800" dirty="0"/>
              <a:t>UTM: UAS Traffic Management</a:t>
            </a:r>
          </a:p>
          <a:p>
            <a:r>
              <a:rPr lang="en-US" sz="1800" dirty="0"/>
              <a:t>UVR: UAS Volume Reservation</a:t>
            </a:r>
          </a:p>
          <a:p>
            <a:r>
              <a:rPr lang="en-US" sz="1800" dirty="0"/>
              <a:t>UAS RID: UAS Remote Identification</a:t>
            </a:r>
          </a:p>
          <a:p>
            <a:r>
              <a:rPr lang="en-US" sz="1800" dirty="0"/>
              <a:t>TMRID: Trustworthy Multipurpose Remote ID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FB64915-918E-443B-AD4D-5A151A616F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Internet (IETF &amp; ICANN) 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1928179-50DA-49E5-BECA-283CDA886AB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300" dirty="0"/>
              <a:t>DNS: Domain Name System</a:t>
            </a:r>
          </a:p>
          <a:p>
            <a:r>
              <a:rPr lang="en-US" sz="2300" dirty="0"/>
              <a:t>RR: Resource Record (in DNS)</a:t>
            </a:r>
          </a:p>
          <a:p>
            <a:r>
              <a:rPr lang="en-US" sz="2300" dirty="0"/>
              <a:t>WHOIS: domain name registry lookup tool</a:t>
            </a:r>
          </a:p>
          <a:p>
            <a:r>
              <a:rPr lang="en-US" sz="2300" dirty="0"/>
              <a:t>RDAP: Registry Data Access Protocol</a:t>
            </a:r>
          </a:p>
          <a:p>
            <a:r>
              <a:rPr lang="en-US" sz="2300" dirty="0"/>
              <a:t>EPP: Extensible Provisioning Protocol</a:t>
            </a:r>
          </a:p>
          <a:p>
            <a:r>
              <a:rPr lang="en-US" sz="2300" dirty="0"/>
              <a:t>HIP: Host Identity Protocol</a:t>
            </a:r>
          </a:p>
          <a:p>
            <a:r>
              <a:rPr lang="en-US" sz="2300" dirty="0"/>
              <a:t>[H]HI[T]: [Hierarchical] Host Identity [Tag]</a:t>
            </a:r>
          </a:p>
          <a:p>
            <a:r>
              <a:rPr lang="en-US" sz="2300" dirty="0"/>
              <a:t>Certificate: HHIT + HI, w/expiration, signed w/HI(</a:t>
            </a:r>
            <a:r>
              <a:rPr lang="en-US" sz="2300" dirty="0" err="1"/>
              <a:t>priv</a:t>
            </a:r>
            <a:r>
              <a:rPr lang="en-US" sz="2300" dirty="0"/>
              <a:t>)</a:t>
            </a:r>
          </a:p>
          <a:p>
            <a:pPr lvl="1"/>
            <a:r>
              <a:rPr lang="en-US" sz="2300" dirty="0" err="1"/>
              <a:t>Cxy</a:t>
            </a:r>
            <a:r>
              <a:rPr lang="en-US" sz="2300" dirty="0"/>
              <a:t> is a certificate signed by Entity X, attesting to the veracity of a claim made by Entity 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76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23683A5D-1185-43D0-AF60-EF6421F33A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104" y="1254244"/>
            <a:ext cx="5308953" cy="5348437"/>
          </a:xfrm>
          <a:prstGeom prst="rect">
            <a:avLst/>
          </a:prstGeom>
        </p:spPr>
      </p:pic>
      <p:sp>
        <p:nvSpPr>
          <p:cNvPr id="100" name="TextShape 1"/>
          <p:cNvSpPr txBox="1"/>
          <p:nvPr/>
        </p:nvSpPr>
        <p:spPr>
          <a:xfrm>
            <a:off x="754512" y="3"/>
            <a:ext cx="7634978" cy="1105231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400" spc="-1" dirty="0" err="1">
                <a:solidFill>
                  <a:srgbClr val="000000"/>
                </a:solidFill>
                <a:latin typeface="Calibri Light" panose="020F0302020204030204"/>
                <a:ea typeface="Calibri"/>
              </a:rPr>
              <a:t>tmrid</a:t>
            </a:r>
            <a:r>
              <a:rPr lang="en-US" sz="4400" spc="-1" dirty="0">
                <a:solidFill>
                  <a:srgbClr val="000000"/>
                </a:solidFill>
                <a:latin typeface="Calibri Light" panose="020F0302020204030204"/>
                <a:ea typeface="Calibri"/>
              </a:rPr>
              <a:t>: message authentication w/o Internet</a:t>
            </a:r>
            <a:endParaRPr lang="en-US" sz="4400" spc="-1" dirty="0">
              <a:solidFill>
                <a:srgbClr val="000000"/>
              </a:solidFill>
              <a:latin typeface="Calibri Light" panose="020F0302020204030204"/>
            </a:endParaRPr>
          </a:p>
        </p:txBody>
      </p:sp>
      <p:cxnSp>
        <p:nvCxnSpPr>
          <p:cNvPr id="5" name="Connector: Elbow 4">
            <a:extLst>
              <a:ext uri="{FF2B5EF4-FFF2-40B4-BE49-F238E27FC236}">
                <a16:creationId xmlns:a16="http://schemas.microsoft.com/office/drawing/2014/main" xmlns="" id="{97085998-BF0F-465D-9AA5-1E77FA49956C}"/>
              </a:ext>
            </a:extLst>
          </p:cNvPr>
          <p:cNvCxnSpPr>
            <a:cxnSpLocks/>
          </p:cNvCxnSpPr>
          <p:nvPr/>
        </p:nvCxnSpPr>
        <p:spPr>
          <a:xfrm>
            <a:off x="2438280" y="1912693"/>
            <a:ext cx="1103972" cy="41944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xmlns="" id="{1A3FF0D6-69FD-4D9D-80BB-CF8F4E00E963}"/>
              </a:ext>
            </a:extLst>
          </p:cNvPr>
          <p:cNvCxnSpPr/>
          <p:nvPr/>
        </p:nvCxnSpPr>
        <p:spPr>
          <a:xfrm>
            <a:off x="2673992" y="1593908"/>
            <a:ext cx="2183235" cy="587230"/>
          </a:xfrm>
          <a:prstGeom prst="bentConnector3">
            <a:avLst>
              <a:gd name="adj1" fmla="val 5951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44736A0-A036-47C4-92D4-6F3396C578A8}"/>
              </a:ext>
            </a:extLst>
          </p:cNvPr>
          <p:cNvSpPr txBox="1"/>
          <p:nvPr/>
        </p:nvSpPr>
        <p:spPr>
          <a:xfrm>
            <a:off x="399526" y="2256241"/>
            <a:ext cx="26991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UA Broadcasts </a:t>
            </a:r>
            <a:r>
              <a:rPr lang="en-US" sz="1100" b="1" dirty="0" err="1">
                <a:solidFill>
                  <a:prstClr val="black"/>
                </a:solidFill>
              </a:rPr>
              <a:t>Cra</a:t>
            </a:r>
            <a:r>
              <a:rPr lang="en-US" sz="1100" dirty="0">
                <a:solidFill>
                  <a:prstClr val="black"/>
                </a:solidFill>
              </a:rPr>
              <a:t> and other messages (e.g. position + velocity) signed w/</a:t>
            </a:r>
            <a:r>
              <a:rPr lang="en-US" sz="1100" b="1" dirty="0" err="1">
                <a:solidFill>
                  <a:prstClr val="black"/>
                </a:solidFill>
              </a:rPr>
              <a:t>HIa</a:t>
            </a:r>
            <a:r>
              <a:rPr lang="en-US" sz="1100" b="1" dirty="0">
                <a:solidFill>
                  <a:prstClr val="black"/>
                </a:solidFill>
              </a:rPr>
              <a:t>(</a:t>
            </a:r>
            <a:r>
              <a:rPr lang="en-US" sz="1100" b="1" dirty="0" err="1">
                <a:solidFill>
                  <a:prstClr val="black"/>
                </a:solidFill>
              </a:rPr>
              <a:t>priv</a:t>
            </a:r>
            <a:r>
              <a:rPr lang="en-US" sz="1100" b="1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D5010DB-4914-4A09-A132-0C544746074D}"/>
              </a:ext>
            </a:extLst>
          </p:cNvPr>
          <p:cNvSpPr txBox="1"/>
          <p:nvPr/>
        </p:nvSpPr>
        <p:spPr>
          <a:xfrm>
            <a:off x="5215078" y="2671738"/>
            <a:ext cx="301452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Observers verify signatures, ensuring received data (e.g. position track) all really came from UA w/claimed ID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E9B79358-B036-46BA-B469-A1596D158D52}"/>
              </a:ext>
            </a:extLst>
          </p:cNvPr>
          <p:cNvCxnSpPr/>
          <p:nvPr/>
        </p:nvCxnSpPr>
        <p:spPr>
          <a:xfrm flipH="1">
            <a:off x="4473724" y="3013504"/>
            <a:ext cx="333287" cy="4902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132F151D-54A8-49A9-AB8A-95BED3C876C3}"/>
              </a:ext>
            </a:extLst>
          </p:cNvPr>
          <p:cNvSpPr txBox="1"/>
          <p:nvPr/>
        </p:nvSpPr>
        <p:spPr>
          <a:xfrm>
            <a:off x="3926775" y="2911113"/>
            <a:ext cx="1045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Not Needed!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xmlns="" id="{72B24A95-9D9D-4D11-94B9-7792A82FEBFA}"/>
              </a:ext>
            </a:extLst>
          </p:cNvPr>
          <p:cNvCxnSpPr>
            <a:cxnSpLocks/>
          </p:cNvCxnSpPr>
          <p:nvPr/>
        </p:nvCxnSpPr>
        <p:spPr>
          <a:xfrm flipH="1" flipV="1">
            <a:off x="3711051" y="3013504"/>
            <a:ext cx="305585" cy="4902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A70E0FD7-D23D-4F89-ACA8-D3E4BB07C560}"/>
              </a:ext>
            </a:extLst>
          </p:cNvPr>
          <p:cNvSpPr txBox="1"/>
          <p:nvPr/>
        </p:nvSpPr>
        <p:spPr>
          <a:xfrm>
            <a:off x="4524300" y="3089361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628D8E50-8103-4797-8AC3-863141DC1557}"/>
              </a:ext>
            </a:extLst>
          </p:cNvPr>
          <p:cNvSpPr txBox="1"/>
          <p:nvPr/>
        </p:nvSpPr>
        <p:spPr>
          <a:xfrm>
            <a:off x="3743497" y="3089361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46044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23683A5D-1185-43D0-AF60-EF6421F33A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104" y="1254244"/>
            <a:ext cx="5308953" cy="5348437"/>
          </a:xfrm>
          <a:prstGeom prst="rect">
            <a:avLst/>
          </a:prstGeom>
        </p:spPr>
      </p:pic>
      <p:sp>
        <p:nvSpPr>
          <p:cNvPr id="100" name="TextShape 1"/>
          <p:cNvSpPr txBox="1"/>
          <p:nvPr/>
        </p:nvSpPr>
        <p:spPr>
          <a:xfrm>
            <a:off x="432294" y="3"/>
            <a:ext cx="8279414" cy="1105231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400" spc="-1" dirty="0" err="1">
                <a:solidFill>
                  <a:srgbClr val="000000"/>
                </a:solidFill>
                <a:latin typeface="Calibri Light" panose="020F0302020204030204"/>
                <a:ea typeface="Calibri"/>
              </a:rPr>
              <a:t>tmrid</a:t>
            </a:r>
            <a:r>
              <a:rPr lang="en-US" sz="4400" spc="-1" dirty="0">
                <a:solidFill>
                  <a:srgbClr val="000000"/>
                </a:solidFill>
                <a:latin typeface="Calibri Light" panose="020F0302020204030204"/>
                <a:ea typeface="Calibri"/>
              </a:rPr>
              <a:t>: operator trust classification w/o Internet</a:t>
            </a:r>
            <a:endParaRPr lang="en-US" sz="4400" spc="-1" dirty="0">
              <a:solidFill>
                <a:srgbClr val="000000"/>
              </a:solidFill>
              <a:latin typeface="Calibri Light" panose="020F0302020204030204"/>
            </a:endParaRPr>
          </a:p>
        </p:txBody>
      </p:sp>
      <p:cxnSp>
        <p:nvCxnSpPr>
          <p:cNvPr id="5" name="Connector: Elbow 4">
            <a:extLst>
              <a:ext uri="{FF2B5EF4-FFF2-40B4-BE49-F238E27FC236}">
                <a16:creationId xmlns:a16="http://schemas.microsoft.com/office/drawing/2014/main" xmlns="" id="{97085998-BF0F-465D-9AA5-1E77FA49956C}"/>
              </a:ext>
            </a:extLst>
          </p:cNvPr>
          <p:cNvCxnSpPr>
            <a:cxnSpLocks/>
          </p:cNvCxnSpPr>
          <p:nvPr/>
        </p:nvCxnSpPr>
        <p:spPr>
          <a:xfrm>
            <a:off x="2438281" y="1912690"/>
            <a:ext cx="2368730" cy="275032"/>
          </a:xfrm>
          <a:prstGeom prst="bentConnector3">
            <a:avLst>
              <a:gd name="adj1" fmla="val 6298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xmlns="" id="{1A3FF0D6-69FD-4D9D-80BB-CF8F4E00E963}"/>
              </a:ext>
            </a:extLst>
          </p:cNvPr>
          <p:cNvCxnSpPr>
            <a:cxnSpLocks/>
          </p:cNvCxnSpPr>
          <p:nvPr/>
        </p:nvCxnSpPr>
        <p:spPr>
          <a:xfrm rot="10800000" flipV="1">
            <a:off x="5089023" y="1546790"/>
            <a:ext cx="698620" cy="64093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D5010DB-4914-4A09-A132-0C544746074D}"/>
              </a:ext>
            </a:extLst>
          </p:cNvPr>
          <p:cNvSpPr txBox="1"/>
          <p:nvPr/>
        </p:nvSpPr>
        <p:spPr>
          <a:xfrm>
            <a:off x="5253535" y="2598005"/>
            <a:ext cx="29634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Using small database on device (e.g., phone) listing only thousands of registries (not millions of UAS), Observer determines quadcopter is in general public registry &amp; fixed wing in Observer trusted registry (of trusted operators) using broadcasted </a:t>
            </a:r>
            <a:r>
              <a:rPr lang="en-US" sz="1100" b="1" dirty="0" err="1">
                <a:solidFill>
                  <a:prstClr val="black"/>
                </a:solidFill>
              </a:rPr>
              <a:t>Cra</a:t>
            </a:r>
            <a:r>
              <a:rPr lang="en-US" sz="1100" dirty="0">
                <a:solidFill>
                  <a:prstClr val="black"/>
                </a:solidFill>
              </a:rPr>
              <a:t> of UA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7223CAE0-8933-4F29-91D6-5212B160B3C1}"/>
              </a:ext>
            </a:extLst>
          </p:cNvPr>
          <p:cNvCxnSpPr/>
          <p:nvPr/>
        </p:nvCxnSpPr>
        <p:spPr>
          <a:xfrm flipH="1">
            <a:off x="4473724" y="3013504"/>
            <a:ext cx="333287" cy="4902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606D1A67-C5B2-486A-A307-1E9ECE81347C}"/>
              </a:ext>
            </a:extLst>
          </p:cNvPr>
          <p:cNvSpPr txBox="1"/>
          <p:nvPr/>
        </p:nvSpPr>
        <p:spPr>
          <a:xfrm>
            <a:off x="3787892" y="3114656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cs typeface="Arial" pitchFamily="34" charset="0"/>
              </a:rPr>
              <a:t>Not Needed!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AE47787D-9F8D-40A3-8746-20B59C924843}"/>
              </a:ext>
            </a:extLst>
          </p:cNvPr>
          <p:cNvSpPr txBox="1"/>
          <p:nvPr/>
        </p:nvSpPr>
        <p:spPr>
          <a:xfrm>
            <a:off x="4524300" y="3089361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2375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23683A5D-1185-43D0-AF60-EF6421F33A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104" y="1254244"/>
            <a:ext cx="5308953" cy="5348437"/>
          </a:xfrm>
          <a:prstGeom prst="rect">
            <a:avLst/>
          </a:prstGeom>
        </p:spPr>
      </p:pic>
      <p:sp>
        <p:nvSpPr>
          <p:cNvPr id="100" name="TextShape 1"/>
          <p:cNvSpPr txBox="1"/>
          <p:nvPr/>
        </p:nvSpPr>
        <p:spPr>
          <a:xfrm>
            <a:off x="693141" y="149016"/>
            <a:ext cx="7757720" cy="1105231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400" spc="-1" dirty="0" err="1">
                <a:solidFill>
                  <a:srgbClr val="000000"/>
                </a:solidFill>
                <a:latin typeface="Calibri Light" panose="020F0302020204030204"/>
                <a:ea typeface="Calibri"/>
              </a:rPr>
              <a:t>tmrid</a:t>
            </a:r>
            <a:r>
              <a:rPr lang="en-US" sz="4400" spc="-1" dirty="0">
                <a:solidFill>
                  <a:srgbClr val="000000"/>
                </a:solidFill>
                <a:latin typeface="Calibri Light" panose="020F0302020204030204"/>
                <a:ea typeface="Calibri"/>
              </a:rPr>
              <a:t>: Observer to Operator or Pilot or Proxy (O2P2) comms</a:t>
            </a:r>
            <a:endParaRPr lang="en-US" sz="4400" spc="-1" dirty="0">
              <a:solidFill>
                <a:srgbClr val="000000"/>
              </a:solidFill>
              <a:latin typeface="Calibri Light" panose="020F0302020204030204"/>
            </a:endParaRP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xmlns="" id="{1A3FF0D6-69FD-4D9D-80BB-CF8F4E00E963}"/>
              </a:ext>
            </a:extLst>
          </p:cNvPr>
          <p:cNvCxnSpPr>
            <a:cxnSpLocks/>
          </p:cNvCxnSpPr>
          <p:nvPr/>
        </p:nvCxnSpPr>
        <p:spPr>
          <a:xfrm rot="10800000" flipV="1">
            <a:off x="5089023" y="1546790"/>
            <a:ext cx="698620" cy="64093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D5010DB-4914-4A09-A132-0C544746074D}"/>
              </a:ext>
            </a:extLst>
          </p:cNvPr>
          <p:cNvSpPr txBox="1"/>
          <p:nvPr/>
        </p:nvSpPr>
        <p:spPr>
          <a:xfrm>
            <a:off x="5393387" y="2598005"/>
            <a:ext cx="279019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Observer w/credentials satisfying access control policy instantly establishes mutually authenticated, strongly encrypted comms w/pilot (e.g. to command exit from emergency UVR)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7223CAE0-8933-4F29-91D6-5212B160B3C1}"/>
              </a:ext>
            </a:extLst>
          </p:cNvPr>
          <p:cNvCxnSpPr/>
          <p:nvPr/>
        </p:nvCxnSpPr>
        <p:spPr>
          <a:xfrm flipH="1">
            <a:off x="4473724" y="3013504"/>
            <a:ext cx="333287" cy="4902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685B326-ED67-4731-8511-2A5F7354287B}"/>
              </a:ext>
            </a:extLst>
          </p:cNvPr>
          <p:cNvSpPr txBox="1"/>
          <p:nvPr/>
        </p:nvSpPr>
        <p:spPr>
          <a:xfrm>
            <a:off x="436796" y="2754512"/>
            <a:ext cx="34505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</a:rPr>
              <a:t>Steps:</a:t>
            </a:r>
          </a:p>
          <a:p>
            <a:r>
              <a:rPr lang="en-US" sz="1200" dirty="0">
                <a:solidFill>
                  <a:prstClr val="black"/>
                </a:solidFill>
              </a:rPr>
              <a:t>(1) RID Bluetooth Broadcast</a:t>
            </a:r>
          </a:p>
          <a:p>
            <a:r>
              <a:rPr lang="en-US" sz="1200" dirty="0">
                <a:solidFill>
                  <a:prstClr val="black"/>
                </a:solidFill>
              </a:rPr>
              <a:t>(2) DNS Query</a:t>
            </a:r>
          </a:p>
          <a:p>
            <a:r>
              <a:rPr lang="en-US" sz="1200" dirty="0">
                <a:solidFill>
                  <a:prstClr val="black"/>
                </a:solidFill>
              </a:rPr>
              <a:t>(3) HIP Resource Record</a:t>
            </a:r>
          </a:p>
          <a:p>
            <a:r>
              <a:rPr lang="en-US" sz="1200" dirty="0">
                <a:solidFill>
                  <a:prstClr val="black"/>
                </a:solidFill>
              </a:rPr>
              <a:t>(4) XACML Authorized RDAP Query</a:t>
            </a:r>
          </a:p>
          <a:p>
            <a:r>
              <a:rPr lang="en-US" sz="1200" dirty="0">
                <a:solidFill>
                  <a:prstClr val="black"/>
                </a:solidFill>
              </a:rPr>
              <a:t>(5) Operator Personally Identifiable Information (PII)</a:t>
            </a:r>
          </a:p>
          <a:p>
            <a:r>
              <a:rPr lang="en-US" sz="1200" dirty="0">
                <a:solidFill>
                  <a:prstClr val="black"/>
                </a:solidFill>
              </a:rPr>
              <a:t>(6,7) HIP sets up IPsec ESP Bound End-to-End Tunnel (BEET)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F42041E-54CE-4BAC-BCE8-450A5BDB1452}"/>
              </a:ext>
            </a:extLst>
          </p:cNvPr>
          <p:cNvSpPr txBox="1"/>
          <p:nvPr/>
        </p:nvSpPr>
        <p:spPr>
          <a:xfrm>
            <a:off x="6745366" y="4816001"/>
            <a:ext cx="184997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Pilot/Operator gets alert in web browser, accepts SIP VoIP call from Observer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7DE169D-C1C1-4507-AA1C-97489F606B78}"/>
              </a:ext>
            </a:extLst>
          </p:cNvPr>
          <p:cNvSpPr txBox="1"/>
          <p:nvPr/>
        </p:nvSpPr>
        <p:spPr>
          <a:xfrm>
            <a:off x="5204224" y="1762346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(1)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xmlns="" id="{B01C6DE9-B52B-487C-86F4-DB0394680D8B}"/>
              </a:ext>
            </a:extLst>
          </p:cNvPr>
          <p:cNvCxnSpPr/>
          <p:nvPr/>
        </p:nvCxnSpPr>
        <p:spPr>
          <a:xfrm>
            <a:off x="4095572" y="4378991"/>
            <a:ext cx="0" cy="17604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C4C76112-B113-4EF1-8749-D5F12324645C}"/>
              </a:ext>
            </a:extLst>
          </p:cNvPr>
          <p:cNvCxnSpPr/>
          <p:nvPr/>
        </p:nvCxnSpPr>
        <p:spPr>
          <a:xfrm flipV="1">
            <a:off x="4191713" y="4435270"/>
            <a:ext cx="0" cy="16493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697AC7A9-96D8-47CB-B4D5-4E6962F79AAF}"/>
              </a:ext>
            </a:extLst>
          </p:cNvPr>
          <p:cNvCxnSpPr/>
          <p:nvPr/>
        </p:nvCxnSpPr>
        <p:spPr>
          <a:xfrm>
            <a:off x="4463727" y="4497755"/>
            <a:ext cx="1531834" cy="19398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xmlns="" id="{0E27434D-6A62-4982-9BD1-92E600F51A58}"/>
              </a:ext>
            </a:extLst>
          </p:cNvPr>
          <p:cNvCxnSpPr/>
          <p:nvPr/>
        </p:nvCxnSpPr>
        <p:spPr>
          <a:xfrm flipH="1" flipV="1">
            <a:off x="4572000" y="4435267"/>
            <a:ext cx="1427148" cy="18373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xmlns="" id="{46A52639-E8D0-4E2D-AAD6-B79045B18E02}"/>
              </a:ext>
            </a:extLst>
          </p:cNvPr>
          <p:cNvCxnSpPr/>
          <p:nvPr/>
        </p:nvCxnSpPr>
        <p:spPr>
          <a:xfrm>
            <a:off x="4911312" y="4238717"/>
            <a:ext cx="1280117" cy="5299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A93A9E8C-5B03-4621-B29A-793BB397F7DB}"/>
              </a:ext>
            </a:extLst>
          </p:cNvPr>
          <p:cNvCxnSpPr>
            <a:cxnSpLocks/>
          </p:cNvCxnSpPr>
          <p:nvPr/>
        </p:nvCxnSpPr>
        <p:spPr>
          <a:xfrm flipH="1" flipV="1">
            <a:off x="4952289" y="4113745"/>
            <a:ext cx="1248947" cy="5304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26F3D709-F158-49C1-98D1-9590A08AED98}"/>
              </a:ext>
            </a:extLst>
          </p:cNvPr>
          <p:cNvSpPr txBox="1"/>
          <p:nvPr/>
        </p:nvSpPr>
        <p:spPr>
          <a:xfrm>
            <a:off x="3868055" y="5143146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(2)</a:t>
            </a:r>
            <a:endParaRPr lang="en-US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707A6B16-2928-40F8-92E3-7E75AA06462A}"/>
              </a:ext>
            </a:extLst>
          </p:cNvPr>
          <p:cNvSpPr txBox="1"/>
          <p:nvPr/>
        </p:nvSpPr>
        <p:spPr>
          <a:xfrm>
            <a:off x="4162883" y="5142092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(3)</a:t>
            </a:r>
            <a:endParaRPr lang="en-US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BA6AD5C5-1099-4B20-B40D-73EEC462CC99}"/>
              </a:ext>
            </a:extLst>
          </p:cNvPr>
          <p:cNvSpPr txBox="1"/>
          <p:nvPr/>
        </p:nvSpPr>
        <p:spPr>
          <a:xfrm>
            <a:off x="4911311" y="5257722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(4)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25C4A3A9-51EF-466C-BDE4-D7F0C5C98695}"/>
              </a:ext>
            </a:extLst>
          </p:cNvPr>
          <p:cNvSpPr txBox="1"/>
          <p:nvPr/>
        </p:nvSpPr>
        <p:spPr>
          <a:xfrm>
            <a:off x="5113531" y="4967966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(5)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9FE550E7-0904-4F5A-BAB2-409E302491D1}"/>
              </a:ext>
            </a:extLst>
          </p:cNvPr>
          <p:cNvSpPr txBox="1"/>
          <p:nvPr/>
        </p:nvSpPr>
        <p:spPr>
          <a:xfrm>
            <a:off x="5384794" y="4460229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(6)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5FA4E980-A67A-4E63-AB5F-99C39A8630B2}"/>
              </a:ext>
            </a:extLst>
          </p:cNvPr>
          <p:cNvSpPr txBox="1"/>
          <p:nvPr/>
        </p:nvSpPr>
        <p:spPr>
          <a:xfrm>
            <a:off x="5508385" y="4139508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(7)</a:t>
            </a:r>
          </a:p>
        </p:txBody>
      </p:sp>
    </p:spTree>
    <p:extLst>
      <p:ext uri="{BB962C8B-B14F-4D97-AF65-F5344CB8AC3E}">
        <p14:creationId xmlns:p14="http://schemas.microsoft.com/office/powerpoint/2010/main" val="204000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23683A5D-1185-43D0-AF60-EF6421F33A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104" y="1254244"/>
            <a:ext cx="5308953" cy="5348437"/>
          </a:xfrm>
          <a:prstGeom prst="rect">
            <a:avLst/>
          </a:prstGeom>
        </p:spPr>
      </p:pic>
      <p:sp>
        <p:nvSpPr>
          <p:cNvPr id="100" name="TextShape 1"/>
          <p:cNvSpPr txBox="1"/>
          <p:nvPr/>
        </p:nvSpPr>
        <p:spPr>
          <a:xfrm>
            <a:off x="1399966" y="-1988"/>
            <a:ext cx="6489360" cy="1105231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400" spc="-1" dirty="0">
                <a:solidFill>
                  <a:srgbClr val="000000"/>
                </a:solidFill>
                <a:latin typeface="Calibri Light" panose="020F0302020204030204"/>
                <a:ea typeface="Calibri"/>
              </a:rPr>
              <a:t>DNS: lookup of </a:t>
            </a:r>
            <a:r>
              <a:rPr lang="en-US" sz="4400" i="1" spc="-1" dirty="0">
                <a:solidFill>
                  <a:srgbClr val="000000"/>
                </a:solidFill>
                <a:latin typeface="Calibri Light" panose="020F0302020204030204"/>
                <a:ea typeface="Calibri"/>
              </a:rPr>
              <a:t>locator</a:t>
            </a:r>
            <a:r>
              <a:rPr lang="en-US" sz="4400" spc="-1" dirty="0">
                <a:solidFill>
                  <a:srgbClr val="000000"/>
                </a:solidFill>
                <a:latin typeface="Calibri Light" panose="020F0302020204030204"/>
                <a:ea typeface="Calibri"/>
              </a:rPr>
              <a:t> (IP address)</a:t>
            </a:r>
            <a:endParaRPr lang="en-US" sz="4400" spc="-1" dirty="0">
              <a:solidFill>
                <a:srgbClr val="000000"/>
              </a:solidFill>
              <a:latin typeface="Calibri Light" panose="020F030202020403020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D5010DB-4914-4A09-A132-0C544746074D}"/>
              </a:ext>
            </a:extLst>
          </p:cNvPr>
          <p:cNvSpPr txBox="1"/>
          <p:nvPr/>
        </p:nvSpPr>
        <p:spPr>
          <a:xfrm>
            <a:off x="183243" y="3142445"/>
            <a:ext cx="3445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prstClr val="black"/>
                </a:solidFill>
              </a:rPr>
              <a:t>Steps:</a:t>
            </a:r>
          </a:p>
          <a:p>
            <a:pPr marL="228600" indent="-228600">
              <a:buFontTx/>
              <a:buAutoNum type="arabicParenBoth"/>
            </a:pPr>
            <a:r>
              <a:rPr lang="en-US" sz="1200" dirty="0">
                <a:solidFill>
                  <a:prstClr val="black"/>
                </a:solidFill>
              </a:rPr>
              <a:t>DNS Query</a:t>
            </a:r>
          </a:p>
          <a:p>
            <a:pPr marL="228600" indent="-228600">
              <a:buFontTx/>
              <a:buAutoNum type="arabicParenBoth"/>
            </a:pPr>
            <a:r>
              <a:rPr lang="en-US" sz="1200" dirty="0">
                <a:solidFill>
                  <a:prstClr val="black"/>
                </a:solidFill>
              </a:rPr>
              <a:t>A (or AAAA) RR provides IPv4 (or IPv6) address of Registry</a:t>
            </a:r>
            <a:endParaRPr lang="en-US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xmlns="" id="{E60D707E-351F-4C51-BDAA-82CFEAD7EF3E}"/>
              </a:ext>
            </a:extLst>
          </p:cNvPr>
          <p:cNvCxnSpPr/>
          <p:nvPr/>
        </p:nvCxnSpPr>
        <p:spPr>
          <a:xfrm flipV="1">
            <a:off x="2397096" y="4187439"/>
            <a:ext cx="1358782" cy="52129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B5EE8E4D-56AD-46FE-BC8E-AD612AD99FA2}"/>
              </a:ext>
            </a:extLst>
          </p:cNvPr>
          <p:cNvCxnSpPr/>
          <p:nvPr/>
        </p:nvCxnSpPr>
        <p:spPr>
          <a:xfrm>
            <a:off x="4166075" y="4452359"/>
            <a:ext cx="0" cy="16493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A4B68C44-A659-4323-AA7B-B6662CBDE959}"/>
              </a:ext>
            </a:extLst>
          </p:cNvPr>
          <p:cNvCxnSpPr/>
          <p:nvPr/>
        </p:nvCxnSpPr>
        <p:spPr>
          <a:xfrm flipV="1">
            <a:off x="4319899" y="4448089"/>
            <a:ext cx="0" cy="1653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CB3F8E5-A762-4A72-A2F9-92328333943C}"/>
              </a:ext>
            </a:extLst>
          </p:cNvPr>
          <p:cNvSpPr txBox="1"/>
          <p:nvPr/>
        </p:nvSpPr>
        <p:spPr>
          <a:xfrm>
            <a:off x="3898306" y="5136394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(1)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F581691-474E-4A0D-98DE-18B4EF446735}"/>
              </a:ext>
            </a:extLst>
          </p:cNvPr>
          <p:cNvSpPr txBox="1"/>
          <p:nvPr/>
        </p:nvSpPr>
        <p:spPr>
          <a:xfrm>
            <a:off x="4294261" y="5136394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(2)</a:t>
            </a:r>
          </a:p>
        </p:txBody>
      </p:sp>
    </p:spTree>
    <p:extLst>
      <p:ext uri="{BB962C8B-B14F-4D97-AF65-F5344CB8AC3E}">
        <p14:creationId xmlns:p14="http://schemas.microsoft.com/office/powerpoint/2010/main" val="329594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23683A5D-1185-43D0-AF60-EF6421F33A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104" y="1254244"/>
            <a:ext cx="5308953" cy="5348437"/>
          </a:xfrm>
          <a:prstGeom prst="rect">
            <a:avLst/>
          </a:prstGeom>
        </p:spPr>
      </p:pic>
      <p:sp>
        <p:nvSpPr>
          <p:cNvPr id="100" name="TextShape 1"/>
          <p:cNvSpPr txBox="1"/>
          <p:nvPr/>
        </p:nvSpPr>
        <p:spPr>
          <a:xfrm>
            <a:off x="130031" y="149016"/>
            <a:ext cx="8883941" cy="1105231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3600" spc="-1" dirty="0">
                <a:solidFill>
                  <a:srgbClr val="000000"/>
                </a:solidFill>
                <a:latin typeface="Calibri Light" panose="020F0302020204030204"/>
                <a:ea typeface="Calibri"/>
              </a:rPr>
              <a:t>DNS + HIP: lookup &amp; use of locator &amp; </a:t>
            </a:r>
            <a:r>
              <a:rPr lang="en-US" sz="3600" i="1" spc="-1" dirty="0">
                <a:solidFill>
                  <a:srgbClr val="000000"/>
                </a:solidFill>
                <a:latin typeface="Calibri Light" panose="020F0302020204030204"/>
                <a:ea typeface="Calibri"/>
              </a:rPr>
              <a:t>identifier</a:t>
            </a:r>
            <a:r>
              <a:rPr lang="en-US" sz="3600" spc="-1" dirty="0">
                <a:solidFill>
                  <a:srgbClr val="000000"/>
                </a:solidFill>
                <a:latin typeface="Calibri Light" panose="020F0302020204030204"/>
                <a:ea typeface="Calibri"/>
              </a:rPr>
              <a:t> ([Hierarchical] Host Identity [Tag])</a:t>
            </a:r>
            <a:endParaRPr lang="en-US" sz="3600" spc="-1" dirty="0">
              <a:solidFill>
                <a:srgbClr val="000000"/>
              </a:solidFill>
              <a:latin typeface="Calibri Light" panose="020F030202020403020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D5010DB-4914-4A09-A132-0C544746074D}"/>
              </a:ext>
            </a:extLst>
          </p:cNvPr>
          <p:cNvSpPr txBox="1"/>
          <p:nvPr/>
        </p:nvSpPr>
        <p:spPr>
          <a:xfrm>
            <a:off x="5449284" y="3013504"/>
            <a:ext cx="36877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prstClr val="black"/>
                </a:solidFill>
              </a:rPr>
              <a:t>Steps:</a:t>
            </a:r>
          </a:p>
          <a:p>
            <a:pPr marL="228600" indent="-228600">
              <a:buFontTx/>
              <a:buAutoNum type="arabicParenBoth"/>
            </a:pPr>
            <a:r>
              <a:rPr lang="en-US" sz="1200" dirty="0">
                <a:solidFill>
                  <a:prstClr val="black"/>
                </a:solidFill>
              </a:rPr>
              <a:t>DNS Query</a:t>
            </a:r>
          </a:p>
          <a:p>
            <a:pPr marL="228600" indent="-228600">
              <a:buFontTx/>
              <a:buAutoNum type="arabicParenBoth"/>
            </a:pPr>
            <a:r>
              <a:rPr lang="en-US" sz="1200" dirty="0">
                <a:solidFill>
                  <a:prstClr val="black"/>
                </a:solidFill>
              </a:rPr>
              <a:t>HIP Resource Record</a:t>
            </a:r>
          </a:p>
          <a:p>
            <a:r>
              <a:rPr lang="en-US" sz="1200" dirty="0">
                <a:solidFill>
                  <a:prstClr val="black"/>
                </a:solidFill>
              </a:rPr>
              <a:t>(3, 4) HIP mutually authenticates + optionally sets up secure tunnel</a:t>
            </a:r>
            <a:endParaRPr lang="en-US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xmlns="" id="{E60D707E-351F-4C51-BDAA-82CFEAD7EF3E}"/>
              </a:ext>
            </a:extLst>
          </p:cNvPr>
          <p:cNvCxnSpPr>
            <a:cxnSpLocks/>
          </p:cNvCxnSpPr>
          <p:nvPr/>
        </p:nvCxnSpPr>
        <p:spPr>
          <a:xfrm>
            <a:off x="4935197" y="4034260"/>
            <a:ext cx="1301097" cy="52065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B5EE8E4D-56AD-46FE-BC8E-AD612AD99FA2}"/>
              </a:ext>
            </a:extLst>
          </p:cNvPr>
          <p:cNvCxnSpPr/>
          <p:nvPr/>
        </p:nvCxnSpPr>
        <p:spPr>
          <a:xfrm>
            <a:off x="4166075" y="4452359"/>
            <a:ext cx="0" cy="16493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A4B68C44-A659-4323-AA7B-B6662CBDE959}"/>
              </a:ext>
            </a:extLst>
          </p:cNvPr>
          <p:cNvCxnSpPr/>
          <p:nvPr/>
        </p:nvCxnSpPr>
        <p:spPr>
          <a:xfrm flipV="1">
            <a:off x="4319899" y="4448089"/>
            <a:ext cx="0" cy="1653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CB3F8E5-A762-4A72-A2F9-92328333943C}"/>
              </a:ext>
            </a:extLst>
          </p:cNvPr>
          <p:cNvSpPr txBox="1"/>
          <p:nvPr/>
        </p:nvSpPr>
        <p:spPr>
          <a:xfrm>
            <a:off x="3898306" y="5136394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(1)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F581691-474E-4A0D-98DE-18B4EF446735}"/>
              </a:ext>
            </a:extLst>
          </p:cNvPr>
          <p:cNvSpPr txBox="1"/>
          <p:nvPr/>
        </p:nvSpPr>
        <p:spPr>
          <a:xfrm>
            <a:off x="4294261" y="5136394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(2)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AF9050A9-06DA-49CB-BE99-C0104A27EE66}"/>
              </a:ext>
            </a:extLst>
          </p:cNvPr>
          <p:cNvCxnSpPr/>
          <p:nvPr/>
        </p:nvCxnSpPr>
        <p:spPr>
          <a:xfrm>
            <a:off x="4644646" y="4448086"/>
            <a:ext cx="1354502" cy="17732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9C898895-2C6C-45E7-80EF-BC4E00686848}"/>
              </a:ext>
            </a:extLst>
          </p:cNvPr>
          <p:cNvCxnSpPr/>
          <p:nvPr/>
        </p:nvCxnSpPr>
        <p:spPr>
          <a:xfrm flipH="1" flipV="1">
            <a:off x="4742536" y="4294585"/>
            <a:ext cx="1378391" cy="1807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A9EECD1-71F9-4F7C-BC8B-18B28629CEF4}"/>
              </a:ext>
            </a:extLst>
          </p:cNvPr>
          <p:cNvSpPr txBox="1"/>
          <p:nvPr/>
        </p:nvSpPr>
        <p:spPr>
          <a:xfrm>
            <a:off x="5024951" y="5189806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(3)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FB7F8A1-C1C4-498C-BF99-ED8AA26EC026}"/>
              </a:ext>
            </a:extLst>
          </p:cNvPr>
          <p:cNvSpPr txBox="1"/>
          <p:nvPr/>
        </p:nvSpPr>
        <p:spPr>
          <a:xfrm>
            <a:off x="5326199" y="4921143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(4)</a:t>
            </a:r>
          </a:p>
        </p:txBody>
      </p:sp>
    </p:spTree>
    <p:extLst>
      <p:ext uri="{BB962C8B-B14F-4D97-AF65-F5344CB8AC3E}">
        <p14:creationId xmlns:p14="http://schemas.microsoft.com/office/powerpoint/2010/main" val="301856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23683A5D-1185-43D0-AF60-EF6421F33A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104" y="1254244"/>
            <a:ext cx="5308953" cy="5348437"/>
          </a:xfrm>
          <a:prstGeom prst="rect">
            <a:avLst/>
          </a:prstGeom>
        </p:spPr>
      </p:pic>
      <p:sp>
        <p:nvSpPr>
          <p:cNvPr id="100" name="TextShape 1"/>
          <p:cNvSpPr txBox="1"/>
          <p:nvPr/>
        </p:nvSpPr>
        <p:spPr>
          <a:xfrm>
            <a:off x="1399966" y="-1988"/>
            <a:ext cx="6489360" cy="1105231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400" spc="-1" dirty="0" err="1">
                <a:solidFill>
                  <a:srgbClr val="000000"/>
                </a:solidFill>
                <a:latin typeface="Calibri Light" panose="020F0302020204030204"/>
              </a:rPr>
              <a:t>whois</a:t>
            </a:r>
            <a:r>
              <a:rPr lang="en-US" sz="4400" spc="-1" dirty="0">
                <a:solidFill>
                  <a:srgbClr val="000000"/>
                </a:solidFill>
                <a:latin typeface="Calibri Light" panose="020F0302020204030204"/>
              </a:rPr>
              <a:t>: public registry lookup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320889C-2662-4A8C-BC8B-A2789D4DD599}"/>
              </a:ext>
            </a:extLst>
          </p:cNvPr>
          <p:cNvSpPr txBox="1"/>
          <p:nvPr/>
        </p:nvSpPr>
        <p:spPr>
          <a:xfrm>
            <a:off x="252847" y="2435003"/>
            <a:ext cx="1833097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</a:rPr>
              <a:t>Steps:</a:t>
            </a:r>
          </a:p>
          <a:p>
            <a:r>
              <a:rPr lang="en-US" sz="1200" dirty="0">
                <a:solidFill>
                  <a:prstClr val="black"/>
                </a:solidFill>
              </a:rPr>
              <a:t>(1, 2) Operator registers domain name (e.g. adamsdrone.com)</a:t>
            </a:r>
          </a:p>
          <a:p>
            <a:endParaRPr lang="en-US" sz="1200" dirty="0">
              <a:solidFill>
                <a:prstClr val="black"/>
              </a:solidFill>
            </a:endParaRPr>
          </a:p>
          <a:p>
            <a:r>
              <a:rPr lang="en-US" sz="1200" dirty="0">
                <a:solidFill>
                  <a:prstClr val="black"/>
                </a:solidFill>
              </a:rPr>
              <a:t>(3, 4) </a:t>
            </a:r>
            <a:r>
              <a:rPr lang="en-US" sz="1200" dirty="0" err="1">
                <a:solidFill>
                  <a:prstClr val="black"/>
                </a:solidFill>
              </a:rPr>
              <a:t>Whois</a:t>
            </a:r>
            <a:r>
              <a:rPr lang="en-US" sz="1200" dirty="0">
                <a:solidFill>
                  <a:prstClr val="black"/>
                </a:solidFill>
              </a:rPr>
              <a:t> adamsdrone.com returns lots of PII to anyone (unless it is a private registration, which typically requires human contact &amp; a search warrant)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xmlns="" id="{6E4224F1-1E6C-4E2A-BDBB-73F73C7B0E9B}"/>
              </a:ext>
            </a:extLst>
          </p:cNvPr>
          <p:cNvCxnSpPr/>
          <p:nvPr/>
        </p:nvCxnSpPr>
        <p:spPr>
          <a:xfrm flipV="1">
            <a:off x="2353114" y="4110606"/>
            <a:ext cx="1421933" cy="59561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598A80B9-67CF-46FB-B1B3-8FC72E304BC2}"/>
              </a:ext>
            </a:extLst>
          </p:cNvPr>
          <p:cNvCxnSpPr/>
          <p:nvPr/>
        </p:nvCxnSpPr>
        <p:spPr>
          <a:xfrm flipH="1">
            <a:off x="2202112" y="4251627"/>
            <a:ext cx="1613717" cy="18723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xmlns="" id="{30B2DD44-A792-4430-B204-9D0744639B3E}"/>
              </a:ext>
            </a:extLst>
          </p:cNvPr>
          <p:cNvCxnSpPr/>
          <p:nvPr/>
        </p:nvCxnSpPr>
        <p:spPr>
          <a:xfrm>
            <a:off x="3963798" y="2929538"/>
            <a:ext cx="195044" cy="49946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E0210E93-4058-482D-A830-40AC517FAA5D}"/>
              </a:ext>
            </a:extLst>
          </p:cNvPr>
          <p:cNvCxnSpPr/>
          <p:nvPr/>
        </p:nvCxnSpPr>
        <p:spPr>
          <a:xfrm flipH="1">
            <a:off x="2529282" y="4408418"/>
            <a:ext cx="1591811" cy="189171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BFE77CD0-C871-4241-8B46-C10D421A2FFD}"/>
              </a:ext>
            </a:extLst>
          </p:cNvPr>
          <p:cNvSpPr/>
          <p:nvPr/>
        </p:nvSpPr>
        <p:spPr>
          <a:xfrm>
            <a:off x="2697098" y="4199216"/>
            <a:ext cx="4828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(1, 2)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69D8941-E332-488E-88DA-3AF891941F32}"/>
              </a:ext>
            </a:extLst>
          </p:cNvPr>
          <p:cNvSpPr/>
          <p:nvPr/>
        </p:nvSpPr>
        <p:spPr>
          <a:xfrm>
            <a:off x="2748482" y="4926185"/>
            <a:ext cx="4828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(1, 2)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D81EDBE2-3F8B-4A3E-9BDA-A8C72EBD379E}"/>
              </a:ext>
            </a:extLst>
          </p:cNvPr>
          <p:cNvSpPr/>
          <p:nvPr/>
        </p:nvSpPr>
        <p:spPr>
          <a:xfrm>
            <a:off x="3300626" y="5323797"/>
            <a:ext cx="4828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(3, 4)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5CFF33C9-154A-40C5-BEFB-C2A4407536CD}"/>
              </a:ext>
            </a:extLst>
          </p:cNvPr>
          <p:cNvSpPr/>
          <p:nvPr/>
        </p:nvSpPr>
        <p:spPr>
          <a:xfrm>
            <a:off x="4019822" y="3048464"/>
            <a:ext cx="4828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(3, 4)</a:t>
            </a:r>
          </a:p>
        </p:txBody>
      </p:sp>
    </p:spTree>
    <p:extLst>
      <p:ext uri="{BB962C8B-B14F-4D97-AF65-F5344CB8AC3E}">
        <p14:creationId xmlns:p14="http://schemas.microsoft.com/office/powerpoint/2010/main" val="349888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23683A5D-1185-43D0-AF60-EF6421F33A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104" y="1254244"/>
            <a:ext cx="5308953" cy="5348437"/>
          </a:xfrm>
          <a:prstGeom prst="rect">
            <a:avLst/>
          </a:prstGeom>
        </p:spPr>
      </p:pic>
      <p:sp>
        <p:nvSpPr>
          <p:cNvPr id="100" name="TextShape 1"/>
          <p:cNvSpPr txBox="1"/>
          <p:nvPr/>
        </p:nvSpPr>
        <p:spPr>
          <a:xfrm>
            <a:off x="551306" y="32512"/>
            <a:ext cx="8084370" cy="1105231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400" spc="-1" dirty="0">
                <a:solidFill>
                  <a:srgbClr val="000000"/>
                </a:solidFill>
                <a:latin typeface="Calibri Light" panose="020F0302020204030204"/>
                <a:ea typeface="Calibri"/>
              </a:rPr>
              <a:t>RDAP/XACML: access controlled registry lookup</a:t>
            </a:r>
            <a:endParaRPr lang="en-US" sz="4400" spc="-1" dirty="0">
              <a:solidFill>
                <a:srgbClr val="000000"/>
              </a:solidFill>
              <a:latin typeface="Calibri Light" panose="020F030202020403020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D5010DB-4914-4A09-A132-0C544746074D}"/>
              </a:ext>
            </a:extLst>
          </p:cNvPr>
          <p:cNvSpPr txBox="1"/>
          <p:nvPr/>
        </p:nvSpPr>
        <p:spPr>
          <a:xfrm>
            <a:off x="6670424" y="4436295"/>
            <a:ext cx="2085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(1, 2) Operator privately registers HHIT based domain name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320889C-2662-4A8C-BC8B-A2789D4DD599}"/>
              </a:ext>
            </a:extLst>
          </p:cNvPr>
          <p:cNvSpPr txBox="1"/>
          <p:nvPr/>
        </p:nvSpPr>
        <p:spPr>
          <a:xfrm>
            <a:off x="514484" y="2411153"/>
            <a:ext cx="30351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(5, 6) Observer w/credentials not satisfying access control policy of this registration gets denied PII of Operator [XACML Request + Denial]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4B773EC-DF00-4CC6-8471-CE38BDEC6B1D}"/>
              </a:ext>
            </a:extLst>
          </p:cNvPr>
          <p:cNvSpPr txBox="1"/>
          <p:nvPr/>
        </p:nvSpPr>
        <p:spPr>
          <a:xfrm>
            <a:off x="5247648" y="2388155"/>
            <a:ext cx="3507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(3, 4) Observer w/credentials satisfying access control policy looks up PII of Operator [XACML Authorized RDAP Query + Response]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B007CF9A-6D29-4500-BBF7-20035A1C27D7}"/>
              </a:ext>
            </a:extLst>
          </p:cNvPr>
          <p:cNvCxnSpPr/>
          <p:nvPr/>
        </p:nvCxnSpPr>
        <p:spPr>
          <a:xfrm>
            <a:off x="3781339" y="3034482"/>
            <a:ext cx="182461" cy="55600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xmlns="" id="{979207AA-E5DE-4868-A679-1BEA099E092C}"/>
              </a:ext>
            </a:extLst>
          </p:cNvPr>
          <p:cNvCxnSpPr/>
          <p:nvPr/>
        </p:nvCxnSpPr>
        <p:spPr>
          <a:xfrm flipV="1">
            <a:off x="4504889" y="2952928"/>
            <a:ext cx="302926" cy="4760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95934F90-A0B4-44C4-BAED-A8A381C813FE}"/>
              </a:ext>
            </a:extLst>
          </p:cNvPr>
          <p:cNvCxnSpPr/>
          <p:nvPr/>
        </p:nvCxnSpPr>
        <p:spPr>
          <a:xfrm flipH="1" flipV="1">
            <a:off x="4910810" y="4110609"/>
            <a:ext cx="1318017" cy="58722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F255F00F-D2E2-4FE0-A9DE-ADF8E4EE47BA}"/>
              </a:ext>
            </a:extLst>
          </p:cNvPr>
          <p:cNvCxnSpPr>
            <a:cxnSpLocks/>
          </p:cNvCxnSpPr>
          <p:nvPr/>
        </p:nvCxnSpPr>
        <p:spPr>
          <a:xfrm>
            <a:off x="4644646" y="4404223"/>
            <a:ext cx="1409448" cy="171974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722716DB-2370-4819-B0EE-8B1B34B85102}"/>
              </a:ext>
            </a:extLst>
          </p:cNvPr>
          <p:cNvSpPr txBox="1"/>
          <p:nvPr/>
        </p:nvSpPr>
        <p:spPr>
          <a:xfrm>
            <a:off x="5417192" y="4110609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(1, 2)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BD5FAB4E-9543-4914-8438-954F1B50BEE6}"/>
              </a:ext>
            </a:extLst>
          </p:cNvPr>
          <p:cNvSpPr txBox="1"/>
          <p:nvPr/>
        </p:nvSpPr>
        <p:spPr>
          <a:xfrm>
            <a:off x="4593493" y="3144989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(3, 4)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FBBAC6F8-AB4B-4BD9-AB24-4DA3DE9DA5CC}"/>
              </a:ext>
            </a:extLst>
          </p:cNvPr>
          <p:cNvSpPr txBox="1"/>
          <p:nvPr/>
        </p:nvSpPr>
        <p:spPr>
          <a:xfrm>
            <a:off x="3513260" y="3173988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(5, 6)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0E8B29C8-AFE2-4458-A5F7-0C38085452F8}"/>
              </a:ext>
            </a:extLst>
          </p:cNvPr>
          <p:cNvSpPr txBox="1"/>
          <p:nvPr/>
        </p:nvSpPr>
        <p:spPr>
          <a:xfrm>
            <a:off x="5219406" y="5289090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(*)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2D8F99C-7C3F-4F2F-9078-69552FD86C6F}"/>
              </a:ext>
            </a:extLst>
          </p:cNvPr>
          <p:cNvSpPr txBox="1"/>
          <p:nvPr/>
        </p:nvSpPr>
        <p:spPr>
          <a:xfrm>
            <a:off x="217886" y="4719503"/>
            <a:ext cx="1356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Leverages protocols, infrastructure and business models of Internet domain name registration</a:t>
            </a:r>
          </a:p>
        </p:txBody>
      </p:sp>
    </p:spTree>
    <p:extLst>
      <p:ext uri="{BB962C8B-B14F-4D97-AF65-F5344CB8AC3E}">
        <p14:creationId xmlns:p14="http://schemas.microsoft.com/office/powerpoint/2010/main" val="307021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>
            <a:extLst>
              <a:ext uri="{FF2B5EF4-FFF2-40B4-BE49-F238E27FC236}">
                <a16:creationId xmlns:a16="http://schemas.microsoft.com/office/drawing/2014/main" xmlns="" id="{D4965840-773D-4423-BD90-C09941E67A07}"/>
              </a:ext>
            </a:extLst>
          </p:cNvPr>
          <p:cNvSpPr txBox="1"/>
          <p:nvPr/>
        </p:nvSpPr>
        <p:spPr>
          <a:xfrm>
            <a:off x="2" y="-1988"/>
            <a:ext cx="9143999" cy="1105231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2800" spc="-1" dirty="0">
                <a:solidFill>
                  <a:srgbClr val="000000"/>
                </a:solidFill>
                <a:latin typeface="Calibri Light" panose="020F0302020204030204"/>
                <a:ea typeface="Calibri"/>
              </a:rPr>
              <a:t>Crowd Sourced RID (CSRID): </a:t>
            </a:r>
          </a:p>
          <a:p>
            <a:pPr algn="ctr">
              <a:lnSpc>
                <a:spcPct val="90000"/>
              </a:lnSpc>
            </a:pPr>
            <a:r>
              <a:rPr lang="en-US" sz="2800" spc="-1" dirty="0">
                <a:solidFill>
                  <a:srgbClr val="000000"/>
                </a:solidFill>
                <a:latin typeface="Calibri Light" panose="020F0302020204030204"/>
                <a:ea typeface="Calibri"/>
              </a:rPr>
              <a:t>Broadcast RID </a:t>
            </a:r>
            <a:r>
              <a:rPr lang="en-US" sz="2800" spc="-1" dirty="0">
                <a:solidFill>
                  <a:srgbClr val="000000"/>
                </a:solidFill>
                <a:latin typeface="Calibri Light" panose="020F0302020204030204"/>
                <a:ea typeface="Calibri"/>
                <a:sym typeface="Wingdings" panose="05000000000000000000" pitchFamily="2" charset="2"/>
              </a:rPr>
              <a:t> Network RID Gateway &amp; </a:t>
            </a:r>
            <a:r>
              <a:rPr lang="en-US" sz="2800" spc="-1" dirty="0" err="1">
                <a:solidFill>
                  <a:srgbClr val="000000"/>
                </a:solidFill>
                <a:latin typeface="Calibri Light" panose="020F0302020204030204"/>
                <a:ea typeface="Calibri"/>
                <a:sym typeface="Wingdings" panose="05000000000000000000" pitchFamily="2" charset="2"/>
              </a:rPr>
              <a:t>Multilateration</a:t>
            </a:r>
            <a:r>
              <a:rPr lang="en-US" sz="2800" spc="-1" dirty="0">
                <a:solidFill>
                  <a:srgbClr val="000000"/>
                </a:solidFill>
                <a:latin typeface="Calibri Light" panose="020F0302020204030204"/>
                <a:ea typeface="Calibri"/>
              </a:rPr>
              <a:t>  </a:t>
            </a:r>
            <a:endParaRPr lang="en-US" sz="2800" spc="-1" dirty="0">
              <a:solidFill>
                <a:srgbClr val="000000"/>
              </a:solidFill>
              <a:latin typeface="Calibri Light" panose="020F0302020204030204"/>
            </a:endParaRP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D6298D3B-00B6-4679-8188-6C5CE83E81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73" y="1033156"/>
            <a:ext cx="5424257" cy="546639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BBFA1C8F-FCF3-4E3F-9CE7-1D94AD10F128}"/>
              </a:ext>
            </a:extLst>
          </p:cNvPr>
          <p:cNvCxnSpPr/>
          <p:nvPr/>
        </p:nvCxnSpPr>
        <p:spPr>
          <a:xfrm>
            <a:off x="2603378" y="1748901"/>
            <a:ext cx="1145219" cy="417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>
            <a:extLst>
              <a:ext uri="{FF2B5EF4-FFF2-40B4-BE49-F238E27FC236}">
                <a16:creationId xmlns:a16="http://schemas.microsoft.com/office/drawing/2014/main" xmlns="" id="{55D4890A-1442-419D-9A13-881212F5E5A4}"/>
              </a:ext>
            </a:extLst>
          </p:cNvPr>
          <p:cNvSpPr/>
          <p:nvPr/>
        </p:nvSpPr>
        <p:spPr>
          <a:xfrm>
            <a:off x="2170590" y="1464816"/>
            <a:ext cx="2889682" cy="798990"/>
          </a:xfrm>
          <a:prstGeom prst="arc">
            <a:avLst>
              <a:gd name="adj1" fmla="val 11588692"/>
              <a:gd name="adj2" fmla="val 0"/>
            </a:avLst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660C811C-1BCB-4530-AB5E-61499A31057D}"/>
              </a:ext>
            </a:extLst>
          </p:cNvPr>
          <p:cNvCxnSpPr/>
          <p:nvPr/>
        </p:nvCxnSpPr>
        <p:spPr>
          <a:xfrm flipH="1">
            <a:off x="5253361" y="1748901"/>
            <a:ext cx="679142" cy="417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c 13">
            <a:extLst>
              <a:ext uri="{FF2B5EF4-FFF2-40B4-BE49-F238E27FC236}">
                <a16:creationId xmlns:a16="http://schemas.microsoft.com/office/drawing/2014/main" xmlns="" id="{A64C25A1-FA21-4F82-8D7A-FB747BFC020F}"/>
              </a:ext>
            </a:extLst>
          </p:cNvPr>
          <p:cNvSpPr/>
          <p:nvPr/>
        </p:nvSpPr>
        <p:spPr>
          <a:xfrm flipH="1">
            <a:off x="3981636" y="1367161"/>
            <a:ext cx="3907691" cy="1105231"/>
          </a:xfrm>
          <a:prstGeom prst="arc">
            <a:avLst>
              <a:gd name="adj1" fmla="val 16200000"/>
              <a:gd name="adj2" fmla="val 21552257"/>
            </a:avLst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7FBCA353-4BB1-4183-9BDC-221054463BA7}"/>
              </a:ext>
            </a:extLst>
          </p:cNvPr>
          <p:cNvCxnSpPr/>
          <p:nvPr/>
        </p:nvCxnSpPr>
        <p:spPr>
          <a:xfrm>
            <a:off x="3981635" y="2894120"/>
            <a:ext cx="139824" cy="39949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xmlns="" id="{FE4BBAC5-DAD6-4DDC-BA54-1AB71377A55C}"/>
              </a:ext>
            </a:extLst>
          </p:cNvPr>
          <p:cNvCxnSpPr>
            <a:cxnSpLocks/>
          </p:cNvCxnSpPr>
          <p:nvPr/>
        </p:nvCxnSpPr>
        <p:spPr>
          <a:xfrm flipH="1">
            <a:off x="4860526" y="2760958"/>
            <a:ext cx="199748" cy="53266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xmlns="" id="{B46E2D22-FD46-45C7-9C51-48906055C264}"/>
              </a:ext>
            </a:extLst>
          </p:cNvPr>
          <p:cNvCxnSpPr/>
          <p:nvPr/>
        </p:nvCxnSpPr>
        <p:spPr>
          <a:xfrm>
            <a:off x="4740676" y="4243529"/>
            <a:ext cx="379520" cy="175777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99A4E154-7AF1-412B-9C9C-A909B3448F1F}"/>
              </a:ext>
            </a:extLst>
          </p:cNvPr>
          <p:cNvSpPr txBox="1"/>
          <p:nvPr/>
        </p:nvSpPr>
        <p:spPr>
          <a:xfrm>
            <a:off x="5875286" y="2360094"/>
            <a:ext cx="2525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CSRID </a:t>
            </a:r>
            <a:r>
              <a:rPr lang="en-US" sz="1200" dirty="0" err="1">
                <a:solidFill>
                  <a:prstClr val="black"/>
                </a:solidFill>
              </a:rPr>
              <a:t>multilateration</a:t>
            </a:r>
            <a:r>
              <a:rPr lang="en-US" sz="1200" dirty="0">
                <a:solidFill>
                  <a:prstClr val="black"/>
                </a:solidFill>
              </a:rPr>
              <a:t> confirms UA2 RID position/velocity claims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743BEEBC-DA16-493C-B6EC-7AF15A903668}"/>
              </a:ext>
            </a:extLst>
          </p:cNvPr>
          <p:cNvSpPr txBox="1"/>
          <p:nvPr/>
        </p:nvSpPr>
        <p:spPr>
          <a:xfrm>
            <a:off x="944282" y="2360093"/>
            <a:ext cx="2525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CSRID </a:t>
            </a:r>
            <a:r>
              <a:rPr lang="en-US" sz="1200" dirty="0" err="1">
                <a:solidFill>
                  <a:prstClr val="black"/>
                </a:solidFill>
              </a:rPr>
              <a:t>multilateration</a:t>
            </a:r>
            <a:r>
              <a:rPr lang="en-US" sz="1200" dirty="0">
                <a:solidFill>
                  <a:prstClr val="black"/>
                </a:solidFill>
              </a:rPr>
              <a:t> disputes UA1 RID position/velocity claims: ALERT!</a:t>
            </a:r>
          </a:p>
        </p:txBody>
      </p:sp>
    </p:spTree>
    <p:extLst>
      <p:ext uri="{BB962C8B-B14F-4D97-AF65-F5344CB8AC3E}">
        <p14:creationId xmlns:p14="http://schemas.microsoft.com/office/powerpoint/2010/main" val="40286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685800" y="2797560"/>
            <a:ext cx="7770600" cy="146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28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(tm-rid) </a:t>
            </a:r>
            <a:r>
              <a:rPr lang="en-US" sz="2800" b="1" spc="-1" dirty="0" smtClean="0">
                <a:solidFill>
                  <a:srgbClr val="000000"/>
                </a:solidFill>
                <a:latin typeface="Arial"/>
              </a:rPr>
              <a:t>Interim 2010 FEB 06 THU:</a:t>
            </a:r>
          </a:p>
          <a:p>
            <a:pPr algn="ctr">
              <a:lnSpc>
                <a:spcPct val="100000"/>
              </a:lnSpc>
            </a:pPr>
            <a:r>
              <a:rPr lang="en-US" sz="2800" b="1" strike="noStrike" spc="-1" dirty="0" smtClean="0">
                <a:solidFill>
                  <a:srgbClr val="000000"/>
                </a:solidFill>
                <a:latin typeface="Arial"/>
              </a:rPr>
              <a:t>Requirements D</a:t>
            </a:r>
            <a:r>
              <a:rPr lang="en-US" sz="2800" b="1" spc="-1" dirty="0" smtClean="0">
                <a:solidFill>
                  <a:srgbClr val="000000"/>
                </a:solidFill>
                <a:latin typeface="Arial"/>
              </a:rPr>
              <a:t>iscussion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115" name="CustomShape 2"/>
          <p:cNvSpPr/>
          <p:nvPr/>
        </p:nvSpPr>
        <p:spPr>
          <a:xfrm>
            <a:off x="1371600" y="4952880"/>
            <a:ext cx="6248400" cy="175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ctr">
              <a:lnSpc>
                <a:spcPct val="100000"/>
              </a:lnSpc>
              <a:spcBef>
                <a:spcPts val="641"/>
              </a:spcBef>
            </a:pPr>
            <a:endParaRPr lang="en-US" sz="3200" b="0" strike="noStrike" spc="-1" dirty="0">
              <a:latin typeface="Arial"/>
            </a:endParaRPr>
          </a:p>
        </p:txBody>
      </p:sp>
      <p:pic>
        <p:nvPicPr>
          <p:cNvPr id="116" name="Picture 2"/>
          <p:cNvPicPr/>
          <p:nvPr/>
        </p:nvPicPr>
        <p:blipFill>
          <a:blip r:embed="rId2"/>
          <a:stretch/>
        </p:blipFill>
        <p:spPr>
          <a:xfrm>
            <a:off x="7200360" y="1398960"/>
            <a:ext cx="1307520" cy="1371600"/>
          </a:xfrm>
          <a:prstGeom prst="rect">
            <a:avLst/>
          </a:prstGeom>
          <a:ln>
            <a:noFill/>
          </a:ln>
        </p:spPr>
      </p:pic>
      <p:pic>
        <p:nvPicPr>
          <p:cNvPr id="117" name="Picture 3"/>
          <p:cNvPicPr/>
          <p:nvPr/>
        </p:nvPicPr>
        <p:blipFill>
          <a:blip r:embed="rId3"/>
          <a:stretch/>
        </p:blipFill>
        <p:spPr>
          <a:xfrm>
            <a:off x="3429000" y="-11520"/>
            <a:ext cx="1827360" cy="1217880"/>
          </a:xfrm>
          <a:prstGeom prst="rect">
            <a:avLst/>
          </a:prstGeom>
          <a:ln>
            <a:noFill/>
          </a:ln>
        </p:spPr>
      </p:pic>
      <p:pic>
        <p:nvPicPr>
          <p:cNvPr id="118" name="Picture 4"/>
          <p:cNvPicPr/>
          <p:nvPr/>
        </p:nvPicPr>
        <p:blipFill>
          <a:blip r:embed="rId4"/>
          <a:stretch/>
        </p:blipFill>
        <p:spPr>
          <a:xfrm>
            <a:off x="380880" y="946440"/>
            <a:ext cx="1265400" cy="1824120"/>
          </a:xfrm>
          <a:prstGeom prst="rect">
            <a:avLst/>
          </a:prstGeom>
          <a:ln>
            <a:noFill/>
          </a:ln>
        </p:spPr>
      </p:pic>
      <p:pic>
        <p:nvPicPr>
          <p:cNvPr id="119" name="Picture 6"/>
          <p:cNvPicPr/>
          <p:nvPr/>
        </p:nvPicPr>
        <p:blipFill>
          <a:blip r:embed="rId5"/>
          <a:stretch/>
        </p:blipFill>
        <p:spPr>
          <a:xfrm>
            <a:off x="2057400" y="946440"/>
            <a:ext cx="1141560" cy="1141200"/>
          </a:xfrm>
          <a:prstGeom prst="rect">
            <a:avLst/>
          </a:prstGeom>
          <a:ln>
            <a:noFill/>
          </a:ln>
        </p:spPr>
      </p:pic>
      <p:pic>
        <p:nvPicPr>
          <p:cNvPr id="120" name="Picture 6"/>
          <p:cNvPicPr/>
          <p:nvPr/>
        </p:nvPicPr>
        <p:blipFill>
          <a:blip r:embed="rId5"/>
          <a:stretch/>
        </p:blipFill>
        <p:spPr>
          <a:xfrm flipH="1">
            <a:off x="5659920" y="946440"/>
            <a:ext cx="1274400" cy="1274400"/>
          </a:xfrm>
          <a:prstGeom prst="rect">
            <a:avLst/>
          </a:prstGeom>
          <a:ln>
            <a:noFill/>
          </a:ln>
        </p:spPr>
      </p:pic>
      <p:pic>
        <p:nvPicPr>
          <p:cNvPr id="121" name="Picture 7"/>
          <p:cNvPicPr/>
          <p:nvPr/>
        </p:nvPicPr>
        <p:blipFill>
          <a:blip r:embed="rId6"/>
          <a:stretch/>
        </p:blipFill>
        <p:spPr>
          <a:xfrm>
            <a:off x="2138400" y="2089080"/>
            <a:ext cx="4865400" cy="568080"/>
          </a:xfrm>
          <a:prstGeom prst="rect">
            <a:avLst/>
          </a:prstGeom>
          <a:ln>
            <a:noFill/>
          </a:ln>
        </p:spPr>
      </p:pic>
      <p:sp>
        <p:nvSpPr>
          <p:cNvPr id="122" name="CustomShape 3"/>
          <p:cNvSpPr/>
          <p:nvPr/>
        </p:nvSpPr>
        <p:spPr>
          <a:xfrm>
            <a:off x="2320209" y="4114802"/>
            <a:ext cx="4501787" cy="6448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DejaVu Sans"/>
                <a:hlinkClick r:id="rId7"/>
              </a:rPr>
              <a:t>stu.card@axenterprize.com</a:t>
            </a:r>
            <a:r>
              <a:rPr lang="en-US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pc="-1" dirty="0" smtClean="0">
                <a:solidFill>
                  <a:srgbClr val="000000"/>
                </a:solidFill>
                <a:latin typeface="Arial"/>
                <a:ea typeface="DejaVu Sans"/>
              </a:rPr>
              <a:t>315-725-7002</a:t>
            </a:r>
            <a:endParaRPr lang="en-US" sz="1800" b="0" strike="noStrike" spc="-1" dirty="0" smtClean="0">
              <a:solidFill>
                <a:srgbClr val="000000"/>
              </a:solidFill>
              <a:latin typeface="Arial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DejaVu Sans"/>
                <a:hlinkClick r:id="rId8"/>
              </a:rPr>
              <a:t>adam.wiethuechter@axenterprize.com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9587" y="5181601"/>
            <a:ext cx="8023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Substantive content additions/deletions/modifications or editorial comments?</a:t>
            </a:r>
            <a:endParaRPr lang="en-US" dirty="0"/>
          </a:p>
          <a:p>
            <a:r>
              <a:rPr lang="en-US" dirty="0" smtClean="0">
                <a:hlinkClick r:id="rId9"/>
              </a:rPr>
              <a:t>https://datatracker.ietf.org/doc/draft-card-tmrid-uas-arch</a:t>
            </a:r>
            <a:r>
              <a:rPr lang="en-US" dirty="0" smtClean="0"/>
              <a:t> (not there yet, but soon!)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25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457200" y="306600"/>
            <a:ext cx="5638800" cy="1141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Unmanned Aircraft </a:t>
            </a:r>
            <a:r>
              <a:rPr lang="en-US" sz="24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System (UAS</a:t>
            </a:r>
            <a:r>
              <a:rPr lang="en-US" sz="24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) Remote </a:t>
            </a:r>
            <a:r>
              <a:rPr lang="en-US" sz="24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Identification (RID): </a:t>
            </a:r>
            <a:r>
              <a:rPr lang="en-US" sz="24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Motivation for Proposed Architecture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124" name="CustomShape 2"/>
          <p:cNvSpPr/>
          <p:nvPr/>
        </p:nvSpPr>
        <p:spPr>
          <a:xfrm>
            <a:off x="78000" y="1752600"/>
            <a:ext cx="8989800" cy="5029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18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</a:pPr>
            <a:r>
              <a:rPr lang="en-US" sz="2400" spc="-1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Recap…</a:t>
            </a:r>
            <a:endParaRPr lang="en-US" sz="2000" spc="-1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343080" indent="-341280"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spc="-1" dirty="0" smtClean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ASTM </a:t>
            </a:r>
            <a:r>
              <a:rPr lang="en-US" sz="2400" spc="-1" dirty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F38.02 WK65041 UAS </a:t>
            </a:r>
            <a:r>
              <a:rPr lang="en-US" sz="2400" spc="-1" dirty="0" smtClean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RID… Broadcast RID… Network RID…</a:t>
            </a:r>
          </a:p>
          <a:p>
            <a:pPr marL="343080" indent="-341280"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spc="-1" dirty="0" smtClean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FAA (US) NPRM… Standard RID</a:t>
            </a:r>
            <a:r>
              <a:rPr lang="en-US" sz="2400" spc="-1" dirty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… </a:t>
            </a:r>
            <a:r>
              <a:rPr lang="en-US" sz="2400" spc="-1" dirty="0" smtClean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Limited RID… error correction… cybersecurity… also EASA (EU) </a:t>
            </a:r>
            <a:r>
              <a:rPr lang="en-US" sz="2400" spc="-1" dirty="0" err="1" smtClean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regs</a:t>
            </a:r>
            <a:r>
              <a:rPr lang="en-US" sz="2400" spc="-1" dirty="0" smtClean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 soon to take effect…</a:t>
            </a:r>
          </a:p>
          <a:p>
            <a:pPr marL="343080" indent="-3412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spc="-1" dirty="0" smtClean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Leverage </a:t>
            </a:r>
            <a:r>
              <a:rPr lang="en-US" sz="2400" spc="-1" dirty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existing Internet services/infrastructure/protocols (e.g. WHOIS/RDAP, EPP, DNS, HIP).</a:t>
            </a:r>
          </a:p>
          <a:p>
            <a:pPr marL="459000" lvl="1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</a:pPr>
            <a:r>
              <a:rPr lang="en-US" sz="2000" spc="-1" dirty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Strengthen authentication, balance operator privacy w/genuine Need To Know</a:t>
            </a:r>
            <a:r>
              <a:rPr lang="en-US" sz="2000" spc="-1" dirty="0">
                <a:latin typeface="Arial Narrow" panose="020B0606020202030204" pitchFamily="34" charset="0"/>
              </a:rPr>
              <a:t>…</a:t>
            </a:r>
            <a:endParaRPr lang="en-US" sz="2000" spc="-1" dirty="0">
              <a:solidFill>
                <a:srgbClr val="000000"/>
              </a:solidFill>
              <a:latin typeface="Arial Narrow" panose="020B0606020202030204" pitchFamily="34" charset="0"/>
              <a:ea typeface="DejaVu Sans"/>
            </a:endParaRPr>
          </a:p>
          <a:p>
            <a:pPr marL="343080" indent="-341280"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(UA physical location : UA ID) ~ (host logical location (IP) : host ID)</a:t>
            </a:r>
          </a:p>
          <a:p>
            <a:pPr marL="801900" lvl="1" indent="-342900">
              <a:spcBef>
                <a:spcPts val="479"/>
              </a:spcBef>
              <a:buClr>
                <a:srgbClr val="000000"/>
              </a:buClr>
              <a:buFont typeface="Wingdings" panose="05000000000000000000" pitchFamily="2" charset="2"/>
              <a:buChar char="ü"/>
            </a:pPr>
            <a:r>
              <a:rPr lang="en-US" sz="2100" spc="-1" dirty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We have prototyped &amp; flown a HIP based extension to </a:t>
            </a:r>
            <a:r>
              <a:rPr lang="en-US" sz="2100" spc="-1" dirty="0" err="1" smtClean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OpenDroneID</a:t>
            </a:r>
            <a:r>
              <a:rPr lang="en-US" sz="2100" spc="-1" dirty="0" smtClean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.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sz="2100" spc="-1" dirty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Manufacturer assigned Hardware Serial Number per ANSI/CTA-1063-A (ASTM UAS ID Type 1)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sz="2100" spc="-1" dirty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UTM system assigned Session ID (ASTM UAS ID Type 3 UUID): “randomly-generated alphanumeric code that is used only for one flight” (p. 21, NPRM)</a:t>
            </a:r>
          </a:p>
          <a:p>
            <a:pPr marL="801900" lvl="1" indent="-342900">
              <a:spcBef>
                <a:spcPts val="479"/>
              </a:spcBef>
              <a:buClr>
                <a:srgbClr val="000000"/>
              </a:buClr>
              <a:buFont typeface="Wingdings" panose="05000000000000000000" pitchFamily="2" charset="2"/>
              <a:buChar char="ü"/>
            </a:pPr>
            <a:endParaRPr lang="en-US" sz="2100" spc="-1" dirty="0" smtClean="0">
              <a:solidFill>
                <a:srgbClr val="000000"/>
              </a:solidFill>
              <a:latin typeface="Arial Narrow" panose="020B0606020202030204" pitchFamily="34" charset="0"/>
              <a:ea typeface="DejaVu Sans"/>
            </a:endParaRPr>
          </a:p>
          <a:p>
            <a:pPr marL="343080" indent="-341280"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endParaRPr lang="en-US" sz="2400" spc="-1" dirty="0">
              <a:solidFill>
                <a:srgbClr val="000000"/>
              </a:solidFill>
              <a:latin typeface="Arial Narrow" panose="020B0606020202030204" pitchFamily="34" charset="0"/>
              <a:ea typeface="DejaVu Sans"/>
            </a:endParaRPr>
          </a:p>
        </p:txBody>
      </p:sp>
      <p:pic>
        <p:nvPicPr>
          <p:cNvPr id="125" name="Picture 3"/>
          <p:cNvPicPr/>
          <p:nvPr/>
        </p:nvPicPr>
        <p:blipFill>
          <a:blip r:embed="rId2"/>
          <a:stretch/>
        </p:blipFill>
        <p:spPr>
          <a:xfrm>
            <a:off x="6326400" y="39720"/>
            <a:ext cx="2284200" cy="17128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5198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A348529-A3C4-49B4-86E9-3A0D34BE6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/>
              <a:t>UPP2 Use Case </a:t>
            </a:r>
            <a:r>
              <a:rPr lang="en-US" dirty="0" smtClean="0"/>
              <a:t>4</a:t>
            </a:r>
            <a:endParaRPr lang="en-US" dirty="0"/>
          </a:p>
        </p:txBody>
      </p:sp>
      <p:pic>
        <p:nvPicPr>
          <p:cNvPr id="6" name="Content Placeholder 5" descr="A close up of a map&#10;&#10;Description automatically generated">
            <a:extLst>
              <a:ext uri="{FF2B5EF4-FFF2-40B4-BE49-F238E27FC236}">
                <a16:creationId xmlns:a16="http://schemas.microsoft.com/office/drawing/2014/main" xmlns="" id="{7A892698-18E6-4CC1-AF4B-C84A1A34AAD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32515"/>
            <a:ext cx="5624809" cy="4325487"/>
          </a:xfrm>
        </p:spPr>
      </p:pic>
      <p:pic>
        <p:nvPicPr>
          <p:cNvPr id="8" name="Content Placeholder 7" descr="A close up of a map&#10;&#10;Description automatically generated">
            <a:extLst>
              <a:ext uri="{FF2B5EF4-FFF2-40B4-BE49-F238E27FC236}">
                <a16:creationId xmlns:a16="http://schemas.microsoft.com/office/drawing/2014/main" xmlns="" id="{E1D812E6-ACEF-4682-8460-D2CA6967CD8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722" y="762002"/>
            <a:ext cx="4012278" cy="3031499"/>
          </a:xfrm>
        </p:spPr>
      </p:pic>
    </p:spTree>
    <p:extLst>
      <p:ext uri="{BB962C8B-B14F-4D97-AF65-F5344CB8AC3E}">
        <p14:creationId xmlns:p14="http://schemas.microsoft.com/office/powerpoint/2010/main" val="255750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1C5CF0-A5AC-437D-8A2D-4CA52966F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AXE UPP2 Use Case 5</a:t>
            </a:r>
          </a:p>
        </p:txBody>
      </p:sp>
      <p:pic>
        <p:nvPicPr>
          <p:cNvPr id="6" name="Content Placeholder 5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56BD3069-7DD0-4C1C-A4D1-6FFA9E4EC8D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219202"/>
            <a:ext cx="5037332" cy="5219771"/>
          </a:xfrm>
        </p:spPr>
      </p:pic>
    </p:spTree>
    <p:extLst>
      <p:ext uri="{BB962C8B-B14F-4D97-AF65-F5344CB8AC3E}">
        <p14:creationId xmlns:p14="http://schemas.microsoft.com/office/powerpoint/2010/main" val="256940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Goal: Make </a:t>
            </a:r>
            <a:r>
              <a:rPr lang="en-US" dirty="0" smtClean="0"/>
              <a:t>RID Received Information </a:t>
            </a:r>
            <a:r>
              <a:rPr lang="en-US" i="1" dirty="0" smtClean="0"/>
              <a:t>Immediately </a:t>
            </a:r>
            <a:r>
              <a:rPr lang="en-US" i="1" dirty="0" smtClean="0"/>
              <a:t>Actionable</a:t>
            </a:r>
            <a:r>
              <a:rPr lang="en-US" dirty="0"/>
              <a:t> </a:t>
            </a:r>
            <a:r>
              <a:rPr lang="en-US" dirty="0" smtClean="0"/>
              <a:t>-&gt;</a:t>
            </a:r>
            <a:r>
              <a:rPr lang="en-US" dirty="0" smtClean="0"/>
              <a:t> </a:t>
            </a:r>
            <a:r>
              <a:rPr lang="en-US" dirty="0" smtClean="0"/>
              <a:t>Sub-Goals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make it trustworthy </a:t>
            </a:r>
            <a:r>
              <a:rPr lang="en-US" dirty="0"/>
              <a:t>(despite </a:t>
            </a:r>
            <a:r>
              <a:rPr lang="en-US" dirty="0" smtClean="0"/>
              <a:t>severe </a:t>
            </a:r>
            <a:r>
              <a:rPr lang="en-US" dirty="0"/>
              <a:t>constraints </a:t>
            </a:r>
            <a:r>
              <a:rPr lang="en-US" dirty="0" smtClean="0"/>
              <a:t>of Broadcast RID)</a:t>
            </a:r>
          </a:p>
          <a:p>
            <a:r>
              <a:rPr lang="en-US" dirty="0" smtClean="0"/>
              <a:t>enable </a:t>
            </a:r>
            <a:r>
              <a:rPr lang="en-US" dirty="0"/>
              <a:t>verification that an UAS is </a:t>
            </a:r>
            <a:r>
              <a:rPr lang="en-US" dirty="0" smtClean="0"/>
              <a:t>registered</a:t>
            </a:r>
          </a:p>
          <a:p>
            <a:pPr marL="457200" lvl="1" indent="0">
              <a:buNone/>
            </a:pPr>
            <a:r>
              <a:rPr lang="en-US" dirty="0" smtClean="0"/>
              <a:t>if so</a:t>
            </a:r>
            <a:r>
              <a:rPr lang="en-US" dirty="0"/>
              <a:t>, in which registry (for classification of trusted operators </a:t>
            </a:r>
            <a:r>
              <a:rPr lang="en-US" dirty="0" smtClean="0"/>
              <a:t>on the </a:t>
            </a:r>
            <a:r>
              <a:rPr lang="en-US" dirty="0"/>
              <a:t>basis of known registry vetting, even by observers </a:t>
            </a:r>
            <a:r>
              <a:rPr lang="en-US" dirty="0" smtClean="0"/>
              <a:t>lacking Internet </a:t>
            </a:r>
            <a:r>
              <a:rPr lang="en-US" dirty="0"/>
              <a:t>connectivity at observation </a:t>
            </a:r>
            <a:r>
              <a:rPr lang="en-US" dirty="0" smtClean="0"/>
              <a:t>time)</a:t>
            </a:r>
          </a:p>
          <a:p>
            <a:r>
              <a:rPr lang="en-US" dirty="0" smtClean="0"/>
              <a:t>enable instant establishment, by authorized parties, of secure communications with the remote pilot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40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tm-rid General </a:t>
            </a:r>
            <a:r>
              <a:rPr lang="en-US" dirty="0" err="1" smtClean="0"/>
              <a:t>Req’s</a:t>
            </a:r>
            <a:r>
              <a:rPr lang="en-US" dirty="0" smtClean="0"/>
              <a:t> </a:t>
            </a:r>
            <a:r>
              <a:rPr lang="en-US" dirty="0" smtClean="0"/>
              <a:t>for UAS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00600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verify </a:t>
            </a:r>
            <a:r>
              <a:rPr lang="en-US" dirty="0"/>
              <a:t>that messages originated from the claimed </a:t>
            </a:r>
            <a:r>
              <a:rPr lang="en-US" dirty="0" smtClean="0"/>
              <a:t>sender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verify </a:t>
            </a:r>
            <a:r>
              <a:rPr lang="en-US" dirty="0"/>
              <a:t>that the UAS ID is in a registry </a:t>
            </a:r>
            <a:r>
              <a:rPr lang="en-US" dirty="0" smtClean="0"/>
              <a:t>&amp; identify </a:t>
            </a:r>
            <a:r>
              <a:rPr lang="en-US" dirty="0"/>
              <a:t>which </a:t>
            </a:r>
            <a:r>
              <a:rPr lang="en-US" dirty="0" smtClean="0"/>
              <a:t>one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lookup</a:t>
            </a:r>
            <a:r>
              <a:rPr lang="en-US" dirty="0"/>
              <a:t>, from the UAS ID, public </a:t>
            </a:r>
            <a:r>
              <a:rPr lang="en-US" dirty="0" smtClean="0"/>
              <a:t>information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lookup</a:t>
            </a:r>
            <a:r>
              <a:rPr lang="en-US" dirty="0"/>
              <a:t>, </a:t>
            </a:r>
            <a:r>
              <a:rPr lang="en-US" dirty="0" smtClean="0"/>
              <a:t>w/AAA</a:t>
            </a:r>
            <a:r>
              <a:rPr lang="en-US" dirty="0"/>
              <a:t>, </a:t>
            </a:r>
            <a:r>
              <a:rPr lang="en-US" dirty="0" smtClean="0"/>
              <a:t>per policy, private information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structure </a:t>
            </a:r>
            <a:r>
              <a:rPr lang="en-US" dirty="0"/>
              <a:t>information for both human and machine </a:t>
            </a:r>
            <a:r>
              <a:rPr lang="en-US" dirty="0" smtClean="0"/>
              <a:t>readability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provision </a:t>
            </a:r>
            <a:r>
              <a:rPr lang="en-US" dirty="0"/>
              <a:t>registries </a:t>
            </a:r>
            <a:r>
              <a:rPr lang="en-US" dirty="0" smtClean="0"/>
              <a:t>with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static </a:t>
            </a:r>
            <a:r>
              <a:rPr lang="en-US" dirty="0"/>
              <a:t>information on the UAS </a:t>
            </a:r>
            <a:r>
              <a:rPr lang="en-US" dirty="0" smtClean="0"/>
              <a:t>&amp; its Operator / Pilot In Command / Remote Pilot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dynamic </a:t>
            </a:r>
            <a:r>
              <a:rPr lang="en-US" dirty="0"/>
              <a:t>information on its current operation within </a:t>
            </a:r>
            <a:r>
              <a:rPr lang="en-US" dirty="0" smtClean="0"/>
              <a:t>the UTM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Internet </a:t>
            </a:r>
            <a:r>
              <a:rPr lang="en-US" dirty="0"/>
              <a:t>direct contact information for services </a:t>
            </a:r>
            <a:r>
              <a:rPr lang="en-US" dirty="0" smtClean="0"/>
              <a:t>related to </a:t>
            </a:r>
            <a:r>
              <a:rPr lang="en-US" dirty="0"/>
              <a:t>the </a:t>
            </a:r>
            <a:r>
              <a:rPr lang="en-US" dirty="0" smtClean="0"/>
              <a:t>foregoing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close </a:t>
            </a:r>
            <a:r>
              <a:rPr lang="en-US" dirty="0"/>
              <a:t>the AAA-policy registry loop </a:t>
            </a:r>
            <a:r>
              <a:rPr lang="en-US" dirty="0" smtClean="0"/>
              <a:t>by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governing </a:t>
            </a:r>
            <a:r>
              <a:rPr lang="en-US" dirty="0"/>
              <a:t>AAA </a:t>
            </a:r>
            <a:r>
              <a:rPr lang="en-US" dirty="0" smtClean="0"/>
              <a:t>per registered policies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administering </a:t>
            </a:r>
            <a:r>
              <a:rPr lang="en-US" dirty="0"/>
              <a:t>policies only via </a:t>
            </a:r>
            <a:r>
              <a:rPr lang="en-US" dirty="0" smtClean="0"/>
              <a:t>AAA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dynamically </a:t>
            </a:r>
            <a:r>
              <a:rPr lang="en-US" dirty="0"/>
              <a:t>establish, </a:t>
            </a:r>
            <a:r>
              <a:rPr lang="en-US" dirty="0" smtClean="0"/>
              <a:t>w/AAA</a:t>
            </a:r>
            <a:r>
              <a:rPr lang="en-US" dirty="0"/>
              <a:t>, per policy, E2E </a:t>
            </a:r>
            <a:r>
              <a:rPr lang="en-US" dirty="0" smtClean="0"/>
              <a:t>strongly encrypted </a:t>
            </a:r>
            <a:r>
              <a:rPr lang="en-US" dirty="0"/>
              <a:t>communications </a:t>
            </a:r>
            <a:r>
              <a:rPr lang="en-US" dirty="0" smtClean="0"/>
              <a:t>w/the </a:t>
            </a:r>
            <a:r>
              <a:rPr lang="en-US" dirty="0"/>
              <a:t>UAS RID sender </a:t>
            </a:r>
            <a:r>
              <a:rPr lang="en-US" dirty="0" smtClean="0"/>
              <a:t>&amp; entities looked </a:t>
            </a:r>
            <a:r>
              <a:rPr lang="en-US" dirty="0"/>
              <a:t>up from the UAS ID, </a:t>
            </a:r>
            <a:r>
              <a:rPr lang="en-US" dirty="0" smtClean="0"/>
              <a:t>inc. the GCS &amp; USS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It </a:t>
            </a:r>
            <a:r>
              <a:rPr lang="en-US" dirty="0"/>
              <a:t>is highly desirable that Broadcast RID receivers </a:t>
            </a:r>
            <a:r>
              <a:rPr lang="en-US" dirty="0" smtClean="0"/>
              <a:t>also be </a:t>
            </a:r>
            <a:r>
              <a:rPr lang="en-US" dirty="0"/>
              <a:t>able to </a:t>
            </a:r>
            <a:r>
              <a:rPr lang="en-US" dirty="0" smtClean="0"/>
              <a:t>stamp messages </a:t>
            </a:r>
            <a:r>
              <a:rPr lang="en-US" dirty="0"/>
              <a:t>with accurate date/time received and receiver location, </a:t>
            </a:r>
            <a:r>
              <a:rPr lang="en-US" dirty="0" smtClean="0"/>
              <a:t>then relay </a:t>
            </a:r>
            <a:r>
              <a:rPr lang="en-US" dirty="0"/>
              <a:t>them to a network service (e.g. distributed ledger), </a:t>
            </a:r>
            <a:r>
              <a:rPr lang="en-US" i="1" dirty="0"/>
              <a:t>inter </a:t>
            </a:r>
            <a:r>
              <a:rPr lang="en-US" i="1" dirty="0" smtClean="0"/>
              <a:t>alia </a:t>
            </a:r>
            <a:r>
              <a:rPr lang="en-US" dirty="0" smtClean="0"/>
              <a:t>for </a:t>
            </a:r>
            <a:r>
              <a:rPr lang="en-US" dirty="0"/>
              <a:t>correlation to assess sender </a:t>
            </a:r>
            <a:r>
              <a:rPr lang="en-US" dirty="0" smtClean="0"/>
              <a:t>&amp; receiver </a:t>
            </a:r>
            <a:r>
              <a:rPr lang="en-US" dirty="0"/>
              <a:t>veracity.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28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tm-rid General </a:t>
            </a:r>
            <a:r>
              <a:rPr lang="en-US" sz="2800" dirty="0" err="1" smtClean="0"/>
              <a:t>Req’s</a:t>
            </a:r>
            <a:r>
              <a:rPr lang="en-US" sz="2800" dirty="0" smtClean="0"/>
              <a:t> </a:t>
            </a:r>
            <a:r>
              <a:rPr lang="en-US" sz="2800" dirty="0" smtClean="0"/>
              <a:t>for </a:t>
            </a:r>
            <a:r>
              <a:rPr lang="en-US" sz="2800" dirty="0" smtClean="0"/>
              <a:t>UAS </a:t>
            </a:r>
            <a:r>
              <a:rPr lang="en-US" sz="2800" i="1" dirty="0" smtClean="0">
                <a:solidFill>
                  <a:srgbClr val="00B050"/>
                </a:solidFill>
              </a:rPr>
              <a:t>easily satisfied </a:t>
            </a:r>
            <a:r>
              <a:rPr lang="en-US" sz="2800" dirty="0" smtClean="0"/>
              <a:t>if UAS ID is a HHIT in DNS &amp; Whois (w/RDAP, EPP &amp; XACML)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00600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300" dirty="0"/>
              <a:t>verify </a:t>
            </a:r>
            <a:r>
              <a:rPr lang="en-US" sz="3300" dirty="0"/>
              <a:t>that messages originated from the claimed </a:t>
            </a:r>
            <a:r>
              <a:rPr lang="en-US" sz="3300" dirty="0"/>
              <a:t>sender</a:t>
            </a:r>
            <a:endParaRPr lang="en-US" sz="3300" dirty="0"/>
          </a:p>
          <a:p>
            <a:pPr marL="514350" indent="-514350">
              <a:buFont typeface="+mj-lt"/>
              <a:buAutoNum type="arabicPeriod"/>
            </a:pPr>
            <a:r>
              <a:rPr lang="en-US" sz="3300" dirty="0"/>
              <a:t>verify </a:t>
            </a:r>
            <a:r>
              <a:rPr lang="en-US" sz="3300" dirty="0"/>
              <a:t>that the UAS ID is in a registry </a:t>
            </a:r>
            <a:r>
              <a:rPr lang="en-US" sz="3300" dirty="0"/>
              <a:t>&amp; identify </a:t>
            </a:r>
            <a:r>
              <a:rPr lang="en-US" sz="3300" dirty="0"/>
              <a:t>which </a:t>
            </a:r>
            <a:r>
              <a:rPr lang="en-US" sz="3300" dirty="0"/>
              <a:t>one</a:t>
            </a:r>
            <a:endParaRPr lang="en-US" sz="3300" dirty="0"/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lookup</a:t>
            </a:r>
            <a:r>
              <a:rPr lang="en-US" i="1" dirty="0">
                <a:solidFill>
                  <a:srgbClr val="00B050"/>
                </a:solidFill>
              </a:rPr>
              <a:t>, from the UAS ID, public </a:t>
            </a:r>
            <a:r>
              <a:rPr lang="en-US" i="1" dirty="0" smtClean="0">
                <a:solidFill>
                  <a:srgbClr val="00B050"/>
                </a:solidFill>
              </a:rPr>
              <a:t>information</a:t>
            </a:r>
            <a:endParaRPr lang="en-US" i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lookup</a:t>
            </a:r>
            <a:r>
              <a:rPr lang="en-US" i="1" dirty="0">
                <a:solidFill>
                  <a:srgbClr val="00B050"/>
                </a:solidFill>
              </a:rPr>
              <a:t>, </a:t>
            </a:r>
            <a:r>
              <a:rPr lang="en-US" i="1" dirty="0" smtClean="0">
                <a:solidFill>
                  <a:srgbClr val="00B050"/>
                </a:solidFill>
              </a:rPr>
              <a:t>w/AAA</a:t>
            </a:r>
            <a:r>
              <a:rPr lang="en-US" i="1" dirty="0">
                <a:solidFill>
                  <a:srgbClr val="00B050"/>
                </a:solidFill>
              </a:rPr>
              <a:t>, </a:t>
            </a:r>
            <a:r>
              <a:rPr lang="en-US" i="1" dirty="0" smtClean="0">
                <a:solidFill>
                  <a:srgbClr val="00B050"/>
                </a:solidFill>
              </a:rPr>
              <a:t>per policy, private information</a:t>
            </a:r>
            <a:endParaRPr lang="en-US" i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structure </a:t>
            </a:r>
            <a:r>
              <a:rPr lang="en-US" i="1" dirty="0">
                <a:solidFill>
                  <a:srgbClr val="00B050"/>
                </a:solidFill>
              </a:rPr>
              <a:t>information for both human and machine </a:t>
            </a:r>
            <a:r>
              <a:rPr lang="en-US" i="1" dirty="0" smtClean="0">
                <a:solidFill>
                  <a:srgbClr val="00B050"/>
                </a:solidFill>
              </a:rPr>
              <a:t>readability</a:t>
            </a:r>
            <a:endParaRPr lang="en-US" i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provision </a:t>
            </a:r>
            <a:r>
              <a:rPr lang="en-US" i="1" dirty="0">
                <a:solidFill>
                  <a:srgbClr val="00B050"/>
                </a:solidFill>
              </a:rPr>
              <a:t>registries </a:t>
            </a:r>
            <a:r>
              <a:rPr lang="en-US" i="1" dirty="0" smtClean="0">
                <a:solidFill>
                  <a:srgbClr val="00B050"/>
                </a:solidFill>
              </a:rPr>
              <a:t>with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static </a:t>
            </a:r>
            <a:r>
              <a:rPr lang="en-US" i="1" dirty="0">
                <a:solidFill>
                  <a:srgbClr val="00B050"/>
                </a:solidFill>
              </a:rPr>
              <a:t>information on the UAS </a:t>
            </a:r>
            <a:r>
              <a:rPr lang="en-US" i="1" dirty="0" smtClean="0">
                <a:solidFill>
                  <a:srgbClr val="00B050"/>
                </a:solidFill>
              </a:rPr>
              <a:t>&amp; its Operator / Pilot In Command / Remote Pilot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dynamic </a:t>
            </a:r>
            <a:r>
              <a:rPr lang="en-US" i="1" dirty="0">
                <a:solidFill>
                  <a:srgbClr val="00B050"/>
                </a:solidFill>
              </a:rPr>
              <a:t>information on its current operation within </a:t>
            </a:r>
            <a:r>
              <a:rPr lang="en-US" i="1" dirty="0" smtClean="0">
                <a:solidFill>
                  <a:srgbClr val="00B050"/>
                </a:solidFill>
              </a:rPr>
              <a:t>the UTM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Internet </a:t>
            </a:r>
            <a:r>
              <a:rPr lang="en-US" i="1" dirty="0">
                <a:solidFill>
                  <a:srgbClr val="00B050"/>
                </a:solidFill>
              </a:rPr>
              <a:t>direct contact information for services </a:t>
            </a:r>
            <a:r>
              <a:rPr lang="en-US" i="1" dirty="0" smtClean="0">
                <a:solidFill>
                  <a:srgbClr val="00B050"/>
                </a:solidFill>
              </a:rPr>
              <a:t>related to </a:t>
            </a:r>
            <a:r>
              <a:rPr lang="en-US" i="1" dirty="0">
                <a:solidFill>
                  <a:srgbClr val="00B050"/>
                </a:solidFill>
              </a:rPr>
              <a:t>the </a:t>
            </a:r>
            <a:r>
              <a:rPr lang="en-US" i="1" dirty="0" smtClean="0">
                <a:solidFill>
                  <a:srgbClr val="00B050"/>
                </a:solidFill>
              </a:rPr>
              <a:t>foregoing</a:t>
            </a:r>
            <a:endParaRPr lang="en-US" i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close </a:t>
            </a:r>
            <a:r>
              <a:rPr lang="en-US" i="1" dirty="0">
                <a:solidFill>
                  <a:srgbClr val="00B050"/>
                </a:solidFill>
              </a:rPr>
              <a:t>the AAA-policy registry loop </a:t>
            </a:r>
            <a:r>
              <a:rPr lang="en-US" i="1" dirty="0" smtClean="0">
                <a:solidFill>
                  <a:srgbClr val="00B050"/>
                </a:solidFill>
              </a:rPr>
              <a:t>by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governing </a:t>
            </a:r>
            <a:r>
              <a:rPr lang="en-US" i="1" dirty="0">
                <a:solidFill>
                  <a:srgbClr val="00B050"/>
                </a:solidFill>
              </a:rPr>
              <a:t>AAA </a:t>
            </a:r>
            <a:r>
              <a:rPr lang="en-US" i="1" dirty="0" smtClean="0">
                <a:solidFill>
                  <a:srgbClr val="00B050"/>
                </a:solidFill>
              </a:rPr>
              <a:t>per registered policies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administering </a:t>
            </a:r>
            <a:r>
              <a:rPr lang="en-US" i="1" dirty="0">
                <a:solidFill>
                  <a:srgbClr val="00B050"/>
                </a:solidFill>
              </a:rPr>
              <a:t>policies only via </a:t>
            </a:r>
            <a:r>
              <a:rPr lang="en-US" i="1" dirty="0" smtClean="0">
                <a:solidFill>
                  <a:srgbClr val="00B050"/>
                </a:solidFill>
              </a:rPr>
              <a:t>AAA</a:t>
            </a:r>
            <a:endParaRPr lang="en-US" i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dynamically </a:t>
            </a:r>
            <a:r>
              <a:rPr lang="en-US" dirty="0"/>
              <a:t>establish, </a:t>
            </a:r>
            <a:r>
              <a:rPr lang="en-US" dirty="0" smtClean="0"/>
              <a:t>w/AAA</a:t>
            </a:r>
            <a:r>
              <a:rPr lang="en-US" dirty="0"/>
              <a:t>, per policy, E2E </a:t>
            </a:r>
            <a:r>
              <a:rPr lang="en-US" dirty="0" smtClean="0"/>
              <a:t>strongly encrypted </a:t>
            </a:r>
            <a:r>
              <a:rPr lang="en-US" dirty="0"/>
              <a:t>communications </a:t>
            </a:r>
            <a:r>
              <a:rPr lang="en-US" dirty="0" smtClean="0"/>
              <a:t>w/the </a:t>
            </a:r>
            <a:r>
              <a:rPr lang="en-US" dirty="0"/>
              <a:t>UAS RID sender </a:t>
            </a:r>
            <a:r>
              <a:rPr lang="en-US" dirty="0" smtClean="0"/>
              <a:t>&amp; entities looked </a:t>
            </a:r>
            <a:r>
              <a:rPr lang="en-US" dirty="0"/>
              <a:t>up from the UAS ID, </a:t>
            </a:r>
            <a:r>
              <a:rPr lang="en-US" dirty="0" smtClean="0"/>
              <a:t>inc. the GCS &amp; USS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It </a:t>
            </a:r>
            <a:r>
              <a:rPr lang="en-US" dirty="0"/>
              <a:t>is highly desirable that Broadcast RID receivers </a:t>
            </a:r>
            <a:r>
              <a:rPr lang="en-US" dirty="0" smtClean="0"/>
              <a:t>also be </a:t>
            </a:r>
            <a:r>
              <a:rPr lang="en-US" dirty="0"/>
              <a:t>able to </a:t>
            </a:r>
            <a:r>
              <a:rPr lang="en-US" dirty="0" smtClean="0"/>
              <a:t>stamp messages </a:t>
            </a:r>
            <a:r>
              <a:rPr lang="en-US" dirty="0"/>
              <a:t>with accurate date/time received and receiver location, </a:t>
            </a:r>
            <a:r>
              <a:rPr lang="en-US" dirty="0" smtClean="0"/>
              <a:t>then relay </a:t>
            </a:r>
            <a:r>
              <a:rPr lang="en-US" dirty="0"/>
              <a:t>them to a network service (e.g. distributed ledger), </a:t>
            </a:r>
            <a:r>
              <a:rPr lang="en-US" i="1" dirty="0"/>
              <a:t>inter </a:t>
            </a:r>
            <a:r>
              <a:rPr lang="en-US" i="1" dirty="0" smtClean="0"/>
              <a:t>alia </a:t>
            </a:r>
            <a:r>
              <a:rPr lang="en-US" dirty="0" smtClean="0"/>
              <a:t>for </a:t>
            </a:r>
            <a:r>
              <a:rPr lang="en-US" dirty="0"/>
              <a:t>correlation to assess sender </a:t>
            </a:r>
            <a:r>
              <a:rPr lang="en-US" dirty="0" smtClean="0"/>
              <a:t>&amp; receiver </a:t>
            </a:r>
            <a:r>
              <a:rPr lang="en-US" dirty="0"/>
              <a:t>veracity.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52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tm-rid General </a:t>
            </a:r>
            <a:r>
              <a:rPr lang="en-US" sz="2800" dirty="0" err="1" smtClean="0"/>
              <a:t>Req’s</a:t>
            </a:r>
            <a:r>
              <a:rPr lang="en-US" sz="2800" dirty="0" smtClean="0"/>
              <a:t> </a:t>
            </a:r>
            <a:r>
              <a:rPr lang="en-US" sz="2800" dirty="0" smtClean="0"/>
              <a:t>for </a:t>
            </a:r>
            <a:r>
              <a:rPr lang="en-US" sz="2800" dirty="0" smtClean="0"/>
              <a:t>UAS </a:t>
            </a:r>
            <a:r>
              <a:rPr lang="en-US" sz="2800" i="1" dirty="0" smtClean="0">
                <a:solidFill>
                  <a:srgbClr val="00B050"/>
                </a:solidFill>
              </a:rPr>
              <a:t>easily satisfied </a:t>
            </a:r>
            <a:r>
              <a:rPr lang="en-US" sz="2800" dirty="0" smtClean="0"/>
              <a:t>if UAS ID is a HHIT </a:t>
            </a:r>
            <a:r>
              <a:rPr lang="en-US" sz="2800" b="1" dirty="0" smtClean="0"/>
              <a:t>w/proposed new crypto </a:t>
            </a:r>
            <a:r>
              <a:rPr lang="en-US" sz="2800" dirty="0" smtClean="0"/>
              <a:t>in DNS &amp; Whois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00600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300" b="1" i="1" dirty="0">
                <a:solidFill>
                  <a:srgbClr val="00B050"/>
                </a:solidFill>
              </a:rPr>
              <a:t>verify </a:t>
            </a:r>
            <a:r>
              <a:rPr lang="en-US" sz="3300" b="1" i="1" dirty="0">
                <a:solidFill>
                  <a:srgbClr val="00B050"/>
                </a:solidFill>
              </a:rPr>
              <a:t>that messages originated from the claimed </a:t>
            </a:r>
            <a:r>
              <a:rPr lang="en-US" sz="3300" b="1" i="1" dirty="0">
                <a:solidFill>
                  <a:srgbClr val="00B050"/>
                </a:solidFill>
              </a:rPr>
              <a:t>sender</a:t>
            </a:r>
            <a:endParaRPr lang="en-US" sz="3300" b="1" i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300" b="1" i="1" dirty="0">
                <a:solidFill>
                  <a:srgbClr val="00B050"/>
                </a:solidFill>
              </a:rPr>
              <a:t>verify </a:t>
            </a:r>
            <a:r>
              <a:rPr lang="en-US" sz="3300" b="1" i="1" dirty="0">
                <a:solidFill>
                  <a:srgbClr val="00B050"/>
                </a:solidFill>
              </a:rPr>
              <a:t>that the UAS ID is in a registry </a:t>
            </a:r>
            <a:r>
              <a:rPr lang="en-US" sz="3300" b="1" i="1" dirty="0">
                <a:solidFill>
                  <a:srgbClr val="00B050"/>
                </a:solidFill>
              </a:rPr>
              <a:t>&amp; identify </a:t>
            </a:r>
            <a:r>
              <a:rPr lang="en-US" sz="3300" b="1" i="1" dirty="0">
                <a:solidFill>
                  <a:srgbClr val="00B050"/>
                </a:solidFill>
              </a:rPr>
              <a:t>which </a:t>
            </a:r>
            <a:r>
              <a:rPr lang="en-US" sz="3300" b="1" i="1" dirty="0">
                <a:solidFill>
                  <a:srgbClr val="00B050"/>
                </a:solidFill>
              </a:rPr>
              <a:t>one</a:t>
            </a:r>
            <a:endParaRPr lang="en-US" sz="3300" b="1" i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lookup</a:t>
            </a:r>
            <a:r>
              <a:rPr lang="en-US" i="1" dirty="0">
                <a:solidFill>
                  <a:srgbClr val="00B050"/>
                </a:solidFill>
              </a:rPr>
              <a:t>, from the UAS ID, public </a:t>
            </a:r>
            <a:r>
              <a:rPr lang="en-US" i="1" dirty="0" smtClean="0">
                <a:solidFill>
                  <a:srgbClr val="00B050"/>
                </a:solidFill>
              </a:rPr>
              <a:t>information</a:t>
            </a:r>
            <a:endParaRPr lang="en-US" i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lookup</a:t>
            </a:r>
            <a:r>
              <a:rPr lang="en-US" i="1" dirty="0">
                <a:solidFill>
                  <a:srgbClr val="00B050"/>
                </a:solidFill>
              </a:rPr>
              <a:t>, </a:t>
            </a:r>
            <a:r>
              <a:rPr lang="en-US" i="1" dirty="0" smtClean="0">
                <a:solidFill>
                  <a:srgbClr val="00B050"/>
                </a:solidFill>
              </a:rPr>
              <a:t>w/AAA</a:t>
            </a:r>
            <a:r>
              <a:rPr lang="en-US" i="1" dirty="0">
                <a:solidFill>
                  <a:srgbClr val="00B050"/>
                </a:solidFill>
              </a:rPr>
              <a:t>, </a:t>
            </a:r>
            <a:r>
              <a:rPr lang="en-US" i="1" dirty="0" smtClean="0">
                <a:solidFill>
                  <a:srgbClr val="00B050"/>
                </a:solidFill>
              </a:rPr>
              <a:t>per policy, private information</a:t>
            </a:r>
            <a:endParaRPr lang="en-US" i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structure </a:t>
            </a:r>
            <a:r>
              <a:rPr lang="en-US" i="1" dirty="0">
                <a:solidFill>
                  <a:srgbClr val="00B050"/>
                </a:solidFill>
              </a:rPr>
              <a:t>information for both human and machine </a:t>
            </a:r>
            <a:r>
              <a:rPr lang="en-US" i="1" dirty="0" smtClean="0">
                <a:solidFill>
                  <a:srgbClr val="00B050"/>
                </a:solidFill>
              </a:rPr>
              <a:t>readability</a:t>
            </a:r>
            <a:endParaRPr lang="en-US" i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provision </a:t>
            </a:r>
            <a:r>
              <a:rPr lang="en-US" i="1" dirty="0">
                <a:solidFill>
                  <a:srgbClr val="00B050"/>
                </a:solidFill>
              </a:rPr>
              <a:t>registries </a:t>
            </a:r>
            <a:r>
              <a:rPr lang="en-US" i="1" dirty="0" smtClean="0">
                <a:solidFill>
                  <a:srgbClr val="00B050"/>
                </a:solidFill>
              </a:rPr>
              <a:t>with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static </a:t>
            </a:r>
            <a:r>
              <a:rPr lang="en-US" i="1" dirty="0">
                <a:solidFill>
                  <a:srgbClr val="00B050"/>
                </a:solidFill>
              </a:rPr>
              <a:t>information on the UAS </a:t>
            </a:r>
            <a:r>
              <a:rPr lang="en-US" i="1" dirty="0" smtClean="0">
                <a:solidFill>
                  <a:srgbClr val="00B050"/>
                </a:solidFill>
              </a:rPr>
              <a:t>&amp; its Operator / Pilot In Command / Remote Pilot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dynamic </a:t>
            </a:r>
            <a:r>
              <a:rPr lang="en-US" i="1" dirty="0">
                <a:solidFill>
                  <a:srgbClr val="00B050"/>
                </a:solidFill>
              </a:rPr>
              <a:t>information on its current operation within </a:t>
            </a:r>
            <a:r>
              <a:rPr lang="en-US" i="1" dirty="0" smtClean="0">
                <a:solidFill>
                  <a:srgbClr val="00B050"/>
                </a:solidFill>
              </a:rPr>
              <a:t>the UTM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Internet </a:t>
            </a:r>
            <a:r>
              <a:rPr lang="en-US" i="1" dirty="0">
                <a:solidFill>
                  <a:srgbClr val="00B050"/>
                </a:solidFill>
              </a:rPr>
              <a:t>direct contact information for services </a:t>
            </a:r>
            <a:r>
              <a:rPr lang="en-US" i="1" dirty="0" smtClean="0">
                <a:solidFill>
                  <a:srgbClr val="00B050"/>
                </a:solidFill>
              </a:rPr>
              <a:t>related to </a:t>
            </a:r>
            <a:r>
              <a:rPr lang="en-US" i="1" dirty="0">
                <a:solidFill>
                  <a:srgbClr val="00B050"/>
                </a:solidFill>
              </a:rPr>
              <a:t>the </a:t>
            </a:r>
            <a:r>
              <a:rPr lang="en-US" i="1" dirty="0" smtClean="0">
                <a:solidFill>
                  <a:srgbClr val="00B050"/>
                </a:solidFill>
              </a:rPr>
              <a:t>foregoing</a:t>
            </a:r>
            <a:endParaRPr lang="en-US" i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close </a:t>
            </a:r>
            <a:r>
              <a:rPr lang="en-US" i="1" dirty="0">
                <a:solidFill>
                  <a:srgbClr val="00B050"/>
                </a:solidFill>
              </a:rPr>
              <a:t>the AAA-policy registry loop </a:t>
            </a:r>
            <a:r>
              <a:rPr lang="en-US" i="1" dirty="0" smtClean="0">
                <a:solidFill>
                  <a:srgbClr val="00B050"/>
                </a:solidFill>
              </a:rPr>
              <a:t>by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governing </a:t>
            </a:r>
            <a:r>
              <a:rPr lang="en-US" i="1" dirty="0">
                <a:solidFill>
                  <a:srgbClr val="00B050"/>
                </a:solidFill>
              </a:rPr>
              <a:t>AAA </a:t>
            </a:r>
            <a:r>
              <a:rPr lang="en-US" i="1" dirty="0" smtClean="0">
                <a:solidFill>
                  <a:srgbClr val="00B050"/>
                </a:solidFill>
              </a:rPr>
              <a:t>per registered policies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B050"/>
                </a:solidFill>
              </a:rPr>
              <a:t>administering </a:t>
            </a:r>
            <a:r>
              <a:rPr lang="en-US" i="1" dirty="0">
                <a:solidFill>
                  <a:srgbClr val="00B050"/>
                </a:solidFill>
              </a:rPr>
              <a:t>policies only via </a:t>
            </a:r>
            <a:r>
              <a:rPr lang="en-US" i="1" dirty="0" smtClean="0">
                <a:solidFill>
                  <a:srgbClr val="00B050"/>
                </a:solidFill>
              </a:rPr>
              <a:t>AAA</a:t>
            </a:r>
            <a:endParaRPr lang="en-US" i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dynamically </a:t>
            </a:r>
            <a:r>
              <a:rPr lang="en-US" dirty="0"/>
              <a:t>establish, </a:t>
            </a:r>
            <a:r>
              <a:rPr lang="en-US" dirty="0" smtClean="0"/>
              <a:t>w/AAA</a:t>
            </a:r>
            <a:r>
              <a:rPr lang="en-US" dirty="0"/>
              <a:t>, per policy, E2E </a:t>
            </a:r>
            <a:r>
              <a:rPr lang="en-US" dirty="0" smtClean="0"/>
              <a:t>strongly encrypted </a:t>
            </a:r>
            <a:r>
              <a:rPr lang="en-US" dirty="0"/>
              <a:t>communications </a:t>
            </a:r>
            <a:r>
              <a:rPr lang="en-US" dirty="0" smtClean="0"/>
              <a:t>w/the </a:t>
            </a:r>
            <a:r>
              <a:rPr lang="en-US" dirty="0"/>
              <a:t>UAS RID sender </a:t>
            </a:r>
            <a:r>
              <a:rPr lang="en-US" dirty="0" smtClean="0"/>
              <a:t>&amp; entities looked </a:t>
            </a:r>
            <a:r>
              <a:rPr lang="en-US" dirty="0"/>
              <a:t>up from the UAS ID, </a:t>
            </a:r>
            <a:r>
              <a:rPr lang="en-US" dirty="0" smtClean="0"/>
              <a:t>inc. the GCS &amp; USS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It </a:t>
            </a:r>
            <a:r>
              <a:rPr lang="en-US" dirty="0"/>
              <a:t>is highly desirable that Broadcast RID receivers </a:t>
            </a:r>
            <a:r>
              <a:rPr lang="en-US" dirty="0" smtClean="0"/>
              <a:t>also be </a:t>
            </a:r>
            <a:r>
              <a:rPr lang="en-US" dirty="0"/>
              <a:t>able to </a:t>
            </a:r>
            <a:r>
              <a:rPr lang="en-US" dirty="0" smtClean="0"/>
              <a:t>stamp messages </a:t>
            </a:r>
            <a:r>
              <a:rPr lang="en-US" dirty="0"/>
              <a:t>with accurate date/time received and receiver location, </a:t>
            </a:r>
            <a:r>
              <a:rPr lang="en-US" dirty="0" smtClean="0"/>
              <a:t>then relay </a:t>
            </a:r>
            <a:r>
              <a:rPr lang="en-US" dirty="0"/>
              <a:t>them to a network service (e.g. distributed ledger), </a:t>
            </a:r>
            <a:r>
              <a:rPr lang="en-US" i="1" dirty="0"/>
              <a:t>inter </a:t>
            </a:r>
            <a:r>
              <a:rPr lang="en-US" i="1" dirty="0" smtClean="0"/>
              <a:t>alia </a:t>
            </a:r>
            <a:r>
              <a:rPr lang="en-US" dirty="0" smtClean="0"/>
              <a:t>for </a:t>
            </a:r>
            <a:r>
              <a:rPr lang="en-US" dirty="0"/>
              <a:t>correlation to assess sender </a:t>
            </a:r>
            <a:r>
              <a:rPr lang="en-US" dirty="0" smtClean="0"/>
              <a:t>&amp; receiver </a:t>
            </a:r>
            <a:r>
              <a:rPr lang="en-US" dirty="0"/>
              <a:t>veracity.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85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3332</Words>
  <Application>Microsoft Office PowerPoint</Application>
  <PresentationFormat>On-screen Show (4:3)</PresentationFormat>
  <Paragraphs>297</Paragraphs>
  <Slides>28</Slides>
  <Notes>0</Notes>
  <HiddenSlides>3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1_Office Theme</vt:lpstr>
      <vt:lpstr>PowerPoint Presentation</vt:lpstr>
      <vt:lpstr>Terminologies of the 2 worlds collide</vt:lpstr>
      <vt:lpstr>PowerPoint Presentation</vt:lpstr>
      <vt:lpstr>UPP2 Use Case 4</vt:lpstr>
      <vt:lpstr>AXE UPP2 Use Case 5</vt:lpstr>
      <vt:lpstr>Goal: Make RID Received Information Immediately Actionable -&gt; Sub-Goals</vt:lpstr>
      <vt:lpstr>tm-rid General Req’s for UAS</vt:lpstr>
      <vt:lpstr>tm-rid General Req’s for UAS easily satisfied if UAS ID is a HHIT in DNS &amp; Whois (w/RDAP, EPP &amp; XACML)</vt:lpstr>
      <vt:lpstr>tm-rid General Req’s for UAS easily satisfied if UAS ID is a HHIT w/proposed new crypto in DNS &amp; Whois</vt:lpstr>
      <vt:lpstr>tm-rid General Req’s for UAS easily satisfied if UAS ID is a HHIT w/proposed new crypto in DNS &amp; Whois, plus HIP is deployed on participating UTM nodes</vt:lpstr>
      <vt:lpstr>tm-rid Req’s for UAS Identifiers</vt:lpstr>
      <vt:lpstr>tm-rid Req’s for UAS Identifiers satisfied by a HHIT in DNS &amp; Whois (w/RDAP, EPP &amp; XACML)</vt:lpstr>
      <vt:lpstr>tm-rid Req’s for UAS Identifiers satisfied by a HHIT in DNS &amp; Whois (w/RDAP, EPP &amp; XACML) used for only 1 UAS flight</vt:lpstr>
      <vt:lpstr>Encode a HHIT as an ASTM UAS ID Type 1</vt:lpstr>
      <vt:lpstr>PowerPoint Presentation</vt:lpstr>
      <vt:lpstr>tmrid: registration details</vt:lpstr>
      <vt:lpstr>PowerPoint Presentation</vt:lpstr>
      <vt:lpstr>tmrid: ua provisioning details</vt:lpstr>
      <vt:lpstr>Certificate Details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</dc:creator>
  <cp:lastModifiedBy>Stu</cp:lastModifiedBy>
  <cp:revision>44</cp:revision>
  <dcterms:created xsi:type="dcterms:W3CDTF">2020-02-05T16:03:47Z</dcterms:created>
  <dcterms:modified xsi:type="dcterms:W3CDTF">2020-02-05T20:22:08Z</dcterms:modified>
</cp:coreProperties>
</file>