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7" r:id="rId4"/>
    <p:sldId id="272" r:id="rId5"/>
    <p:sldId id="259" r:id="rId6"/>
    <p:sldId id="261" r:id="rId7"/>
    <p:sldId id="263" r:id="rId8"/>
    <p:sldId id="264" r:id="rId9"/>
    <p:sldId id="265" r:id="rId10"/>
    <p:sldId id="262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49633-8029-4C5C-B687-44BB02350E66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24E74-221C-47A1-AEFD-411D14026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55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3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1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9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6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29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5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7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1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886C6-8891-42CA-B290-B7D8FDF9B53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AF2A3-BFD2-4978-8758-9D72C2D22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8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mailto:adam.wiethuechter@axenterprize.com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stu.card@axenterprize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hyperlink" Target="https://datatracker.ietf.org/doc/draft-card-tmrid-uas-req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279756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Trustworthy </a:t>
            </a:r>
            <a:r>
              <a:rPr lang="en-US" sz="2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Multipurpose Remote </a:t>
            </a: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Identification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(tm-rid) 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Interim </a:t>
            </a:r>
            <a:r>
              <a:rPr lang="en-US" sz="2800" b="1" spc="-1" dirty="0" err="1" smtClean="0">
                <a:solidFill>
                  <a:srgbClr val="000000"/>
                </a:solidFill>
                <a:latin typeface="Arial"/>
              </a:rPr>
              <a:t>Webex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 2010 FEB 06 THU: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</a:rPr>
              <a:t>Background &amp; Requirements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371600" y="4952880"/>
            <a:ext cx="6248400" cy="175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>
                <a:solidFill>
                  <a:srgbClr val="8B8B8B"/>
                </a:solidFill>
                <a:latin typeface="Calibri"/>
                <a:ea typeface="DejaVu Sans"/>
              </a:rPr>
              <a:t>Progress </a:t>
            </a:r>
            <a:r>
              <a:rPr lang="en-US" sz="32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&amp; Next </a:t>
            </a:r>
            <a:r>
              <a:rPr lang="en-US" sz="3200" b="0" strike="noStrike" spc="-1" dirty="0">
                <a:solidFill>
                  <a:srgbClr val="8B8B8B"/>
                </a:solidFill>
                <a:latin typeface="Calibri"/>
                <a:ea typeface="DejaVu Sans"/>
              </a:rPr>
              <a:t>Steps to add strong authentication techniques to identify physically nearby objects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7200360" y="1398960"/>
            <a:ext cx="1307520" cy="1371600"/>
          </a:xfrm>
          <a:prstGeom prst="rect">
            <a:avLst/>
          </a:prstGeom>
          <a:ln>
            <a:noFill/>
          </a:ln>
        </p:spPr>
      </p:pic>
      <p:pic>
        <p:nvPicPr>
          <p:cNvPr id="117" name="Picture 3"/>
          <p:cNvPicPr/>
          <p:nvPr/>
        </p:nvPicPr>
        <p:blipFill>
          <a:blip r:embed="rId3"/>
          <a:stretch/>
        </p:blipFill>
        <p:spPr>
          <a:xfrm>
            <a:off x="3429000" y="-11520"/>
            <a:ext cx="1827360" cy="1217880"/>
          </a:xfrm>
          <a:prstGeom prst="rect">
            <a:avLst/>
          </a:prstGeom>
          <a:ln>
            <a:noFill/>
          </a:ln>
        </p:spPr>
      </p:pic>
      <p:pic>
        <p:nvPicPr>
          <p:cNvPr id="118" name="Picture 4"/>
          <p:cNvPicPr/>
          <p:nvPr/>
        </p:nvPicPr>
        <p:blipFill>
          <a:blip r:embed="rId4"/>
          <a:stretch/>
        </p:blipFill>
        <p:spPr>
          <a:xfrm>
            <a:off x="380880" y="946440"/>
            <a:ext cx="1265400" cy="1824120"/>
          </a:xfrm>
          <a:prstGeom prst="rect">
            <a:avLst/>
          </a:prstGeom>
          <a:ln>
            <a:noFill/>
          </a:ln>
        </p:spPr>
      </p:pic>
      <p:pic>
        <p:nvPicPr>
          <p:cNvPr id="119" name="Picture 6"/>
          <p:cNvPicPr/>
          <p:nvPr/>
        </p:nvPicPr>
        <p:blipFill>
          <a:blip r:embed="rId5"/>
          <a:stretch/>
        </p:blipFill>
        <p:spPr>
          <a:xfrm>
            <a:off x="2057400" y="946440"/>
            <a:ext cx="1141560" cy="1141200"/>
          </a:xfrm>
          <a:prstGeom prst="rect">
            <a:avLst/>
          </a:prstGeom>
          <a:ln>
            <a:noFill/>
          </a:ln>
        </p:spPr>
      </p:pic>
      <p:pic>
        <p:nvPicPr>
          <p:cNvPr id="120" name="Picture 6"/>
          <p:cNvPicPr/>
          <p:nvPr/>
        </p:nvPicPr>
        <p:blipFill>
          <a:blip r:embed="rId5"/>
          <a:stretch/>
        </p:blipFill>
        <p:spPr>
          <a:xfrm flipH="1">
            <a:off x="5659920" y="946440"/>
            <a:ext cx="1274400" cy="1274400"/>
          </a:xfrm>
          <a:prstGeom prst="rect">
            <a:avLst/>
          </a:prstGeom>
          <a:ln>
            <a:noFill/>
          </a:ln>
        </p:spPr>
      </p:pic>
      <p:pic>
        <p:nvPicPr>
          <p:cNvPr id="121" name="Picture 7"/>
          <p:cNvPicPr/>
          <p:nvPr/>
        </p:nvPicPr>
        <p:blipFill>
          <a:blip r:embed="rId6"/>
          <a:stretch/>
        </p:blipFill>
        <p:spPr>
          <a:xfrm>
            <a:off x="2138400" y="2089080"/>
            <a:ext cx="4865400" cy="56808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2727441" y="4409619"/>
            <a:ext cx="3230478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Stu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Card, Adam Wiethuechter</a:t>
            </a:r>
            <a:endParaRPr lang="en-US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60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FF34DD-4626-4D0E-9565-19957858B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between ASTM &amp; NPRM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1A42FB-A88A-4587-9DA7-6B3A3FF91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Overall </a:t>
            </a:r>
            <a:r>
              <a:rPr lang="en-US" dirty="0" smtClean="0"/>
              <a:t>they are intended to complement </a:t>
            </a:r>
            <a:r>
              <a:rPr lang="en-US" dirty="0"/>
              <a:t>each other</a:t>
            </a:r>
          </a:p>
          <a:p>
            <a:pPr lvl="1"/>
            <a:r>
              <a:rPr lang="en-US" dirty="0" smtClean="0"/>
              <a:t>FAA rules mandate what must be done &amp; performance requirements</a:t>
            </a:r>
          </a:p>
          <a:p>
            <a:pPr lvl="1"/>
            <a:r>
              <a:rPr lang="en-US" dirty="0" smtClean="0"/>
              <a:t>ASTM specifies an industry consensus technical means of compliance</a:t>
            </a:r>
            <a:endParaRPr lang="en-US" dirty="0"/>
          </a:p>
          <a:p>
            <a:r>
              <a:rPr lang="en-US" dirty="0"/>
              <a:t>Slightly different terminology</a:t>
            </a:r>
          </a:p>
          <a:p>
            <a:pPr lvl="1"/>
            <a:r>
              <a:rPr lang="en-US" dirty="0" smtClean="0"/>
              <a:t>NPRM “Remote </a:t>
            </a:r>
            <a:r>
              <a:rPr lang="en-US" dirty="0"/>
              <a:t>ID USS” </a:t>
            </a:r>
            <a:r>
              <a:rPr lang="en-US" dirty="0" smtClean="0"/>
              <a:t>== ASTM “Net-RID </a:t>
            </a:r>
            <a:r>
              <a:rPr lang="en-US" dirty="0"/>
              <a:t>Service Provider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 smtClean="0"/>
              <a:t>NPRM “Session ID” ==  ASTM “UTM </a:t>
            </a:r>
            <a:r>
              <a:rPr lang="en-US" dirty="0"/>
              <a:t>Assigned </a:t>
            </a:r>
            <a:r>
              <a:rPr lang="en-US" dirty="0" smtClean="0"/>
              <a:t>ID”</a:t>
            </a:r>
          </a:p>
          <a:p>
            <a:r>
              <a:rPr lang="en-US" dirty="0" smtClean="0"/>
              <a:t>Message elements</a:t>
            </a:r>
          </a:p>
          <a:p>
            <a:pPr lvl="1"/>
            <a:r>
              <a:rPr lang="en-US" dirty="0" smtClean="0"/>
              <a:t>NPRM requires GCS location (longitude, latitude, pressure altitude)</a:t>
            </a:r>
            <a:endParaRPr lang="en-US" dirty="0"/>
          </a:p>
          <a:p>
            <a:pPr lvl="2"/>
            <a:r>
              <a:rPr lang="en-US" dirty="0"/>
              <a:t>ASTM has most of </a:t>
            </a:r>
            <a:r>
              <a:rPr lang="en-US" dirty="0" smtClean="0"/>
              <a:t>these in </a:t>
            </a:r>
            <a:r>
              <a:rPr lang="en-US" dirty="0"/>
              <a:t>optional messages (that can be required by CAA)</a:t>
            </a:r>
          </a:p>
          <a:p>
            <a:r>
              <a:rPr lang="en-US" dirty="0" smtClean="0"/>
              <a:t>NPRM baseline is Network RID, ASTM baseline is Broadcast RID</a:t>
            </a:r>
            <a:endParaRPr lang="en-US" dirty="0"/>
          </a:p>
          <a:p>
            <a:pPr lvl="1"/>
            <a:r>
              <a:rPr lang="en-US" dirty="0" smtClean="0"/>
              <a:t>NPRM getting push-back on this esp. as EU allows Broadcast</a:t>
            </a:r>
          </a:p>
          <a:p>
            <a:pPr lvl="1"/>
            <a:r>
              <a:rPr lang="en-US" dirty="0" smtClean="0"/>
              <a:t>One or both will change</a:t>
            </a:r>
            <a:endParaRPr lang="en-US" dirty="0"/>
          </a:p>
          <a:p>
            <a:r>
              <a:rPr lang="en-US" dirty="0" smtClean="0"/>
              <a:t>Integrity, security &amp; privacy</a:t>
            </a:r>
            <a:endParaRPr lang="en-US" dirty="0"/>
          </a:p>
          <a:p>
            <a:pPr lvl="1"/>
            <a:r>
              <a:rPr lang="en-US" sz="2900" dirty="0" smtClean="0"/>
              <a:t>NPRM mandates error correction &amp; “cybersecurity”</a:t>
            </a:r>
          </a:p>
          <a:p>
            <a:pPr lvl="1"/>
            <a:r>
              <a:rPr lang="en-US" sz="2900" dirty="0" smtClean="0"/>
              <a:t>ASTM</a:t>
            </a:r>
            <a:r>
              <a:rPr lang="en-US" dirty="0" smtClean="0"/>
              <a:t> </a:t>
            </a:r>
            <a:r>
              <a:rPr lang="en-US" sz="2900" dirty="0" smtClean="0"/>
              <a:t>specified only framing of authentication data, not </a:t>
            </a:r>
            <a:r>
              <a:rPr lang="en-US" sz="2900" dirty="0" err="1" smtClean="0"/>
              <a:t>auth</a:t>
            </a:r>
            <a:r>
              <a:rPr lang="en-US" sz="2900" dirty="0" smtClean="0"/>
              <a:t> methods</a:t>
            </a:r>
          </a:p>
          <a:p>
            <a:pPr lvl="1"/>
            <a:r>
              <a:rPr lang="en-US" sz="2900" dirty="0" smtClean="0"/>
              <a:t>Both give a nod to the idea that UAS operator privacy </a:t>
            </a:r>
            <a:r>
              <a:rPr lang="en-US" sz="2900" dirty="0"/>
              <a:t>must be maintained if not forfeited by the UAS operator through clueless, careless or criminal </a:t>
            </a:r>
            <a:r>
              <a:rPr lang="en-US" sz="2900" dirty="0" smtClean="0"/>
              <a:t>actions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81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Goal: Make RID Received Information </a:t>
            </a:r>
            <a:r>
              <a:rPr lang="en-US" i="1" smtClean="0"/>
              <a:t>Immediately Actionable</a:t>
            </a:r>
            <a:r>
              <a:rPr lang="en-US"/>
              <a:t> </a:t>
            </a:r>
            <a:r>
              <a:rPr lang="en-US" smtClean="0"/>
              <a:t>-&gt; Sub-Goals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it trustworthy </a:t>
            </a:r>
            <a:r>
              <a:rPr lang="en-US" dirty="0"/>
              <a:t>(despite </a:t>
            </a:r>
            <a:r>
              <a:rPr lang="en-US" dirty="0" smtClean="0"/>
              <a:t>severe </a:t>
            </a:r>
            <a:r>
              <a:rPr lang="en-US" dirty="0"/>
              <a:t>constraints </a:t>
            </a:r>
            <a:r>
              <a:rPr lang="en-US" dirty="0" smtClean="0"/>
              <a:t>of Broadcast RID)</a:t>
            </a:r>
          </a:p>
          <a:p>
            <a:r>
              <a:rPr lang="en-US" dirty="0" smtClean="0"/>
              <a:t>enable </a:t>
            </a:r>
            <a:r>
              <a:rPr lang="en-US" dirty="0"/>
              <a:t>verification that an UAS is </a:t>
            </a:r>
            <a:r>
              <a:rPr lang="en-US" dirty="0" smtClean="0"/>
              <a:t>registered</a:t>
            </a:r>
          </a:p>
          <a:p>
            <a:pPr marL="457200" lvl="1" indent="0">
              <a:buNone/>
            </a:pPr>
            <a:r>
              <a:rPr lang="en-US" dirty="0" smtClean="0"/>
              <a:t>if so</a:t>
            </a:r>
            <a:r>
              <a:rPr lang="en-US" dirty="0"/>
              <a:t>, in which registry (for classification of trusted operators </a:t>
            </a:r>
            <a:r>
              <a:rPr lang="en-US" dirty="0" smtClean="0"/>
              <a:t>on the </a:t>
            </a:r>
            <a:r>
              <a:rPr lang="en-US" dirty="0"/>
              <a:t>basis of known registry vetting, even by observers </a:t>
            </a:r>
            <a:r>
              <a:rPr lang="en-US" dirty="0" smtClean="0"/>
              <a:t>lacking Internet </a:t>
            </a:r>
            <a:r>
              <a:rPr lang="en-US" dirty="0"/>
              <a:t>connectivity at observation </a:t>
            </a:r>
            <a:r>
              <a:rPr lang="en-US" dirty="0" smtClean="0"/>
              <a:t>time)</a:t>
            </a:r>
          </a:p>
          <a:p>
            <a:r>
              <a:rPr lang="en-US" dirty="0" smtClean="0"/>
              <a:t>enable instant establishment, by authorized parties, of secure communications with the remote pilot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402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tm-rid General </a:t>
            </a:r>
            <a:r>
              <a:rPr lang="en-US" dirty="0" err="1" smtClean="0"/>
              <a:t>Req’s</a:t>
            </a:r>
            <a:r>
              <a:rPr lang="en-US" dirty="0" smtClean="0"/>
              <a:t> for UAS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verify </a:t>
            </a:r>
            <a:r>
              <a:rPr lang="en-US" dirty="0"/>
              <a:t>that messages originated from the claimed </a:t>
            </a:r>
            <a:r>
              <a:rPr lang="en-US" dirty="0" smtClean="0"/>
              <a:t>sender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verify </a:t>
            </a:r>
            <a:r>
              <a:rPr lang="en-US" dirty="0"/>
              <a:t>that the UAS ID is in a registry </a:t>
            </a:r>
            <a:r>
              <a:rPr lang="en-US" dirty="0" smtClean="0"/>
              <a:t>&amp; identify </a:t>
            </a:r>
            <a:r>
              <a:rPr lang="en-US" dirty="0"/>
              <a:t>which </a:t>
            </a:r>
            <a:r>
              <a:rPr lang="en-US" dirty="0" smtClean="0"/>
              <a:t>one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lookup</a:t>
            </a:r>
            <a:r>
              <a:rPr lang="en-US" dirty="0"/>
              <a:t>, from the UAS ID, public </a:t>
            </a:r>
            <a:r>
              <a:rPr lang="en-US" dirty="0" smtClean="0"/>
              <a:t>information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lookup</a:t>
            </a:r>
            <a:r>
              <a:rPr lang="en-US" dirty="0"/>
              <a:t>, </a:t>
            </a:r>
            <a:r>
              <a:rPr lang="en-US" dirty="0" smtClean="0"/>
              <a:t>w/AAA</a:t>
            </a:r>
            <a:r>
              <a:rPr lang="en-US" dirty="0"/>
              <a:t>, </a:t>
            </a:r>
            <a:r>
              <a:rPr lang="en-US" dirty="0" smtClean="0"/>
              <a:t>per policy, private information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structure </a:t>
            </a:r>
            <a:r>
              <a:rPr lang="en-US" dirty="0"/>
              <a:t>information for both human and machine </a:t>
            </a:r>
            <a:r>
              <a:rPr lang="en-US" dirty="0" smtClean="0"/>
              <a:t>readability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provision </a:t>
            </a:r>
            <a:r>
              <a:rPr lang="en-US" dirty="0"/>
              <a:t>registries </a:t>
            </a:r>
            <a:r>
              <a:rPr lang="en-US" dirty="0" smtClean="0"/>
              <a:t>with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static </a:t>
            </a:r>
            <a:r>
              <a:rPr lang="en-US" dirty="0"/>
              <a:t>information on the UAS </a:t>
            </a:r>
            <a:r>
              <a:rPr lang="en-US" dirty="0" smtClean="0"/>
              <a:t>&amp; its Operator / Pilot In Command / Remote Pilot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dynamic </a:t>
            </a:r>
            <a:r>
              <a:rPr lang="en-US" dirty="0"/>
              <a:t>information on its current operation within </a:t>
            </a:r>
            <a:r>
              <a:rPr lang="en-US" dirty="0" smtClean="0"/>
              <a:t>the UTM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Internet </a:t>
            </a:r>
            <a:r>
              <a:rPr lang="en-US" dirty="0"/>
              <a:t>direct contact information for services </a:t>
            </a:r>
            <a:r>
              <a:rPr lang="en-US" dirty="0" smtClean="0"/>
              <a:t>related to </a:t>
            </a:r>
            <a:r>
              <a:rPr lang="en-US" dirty="0"/>
              <a:t>the </a:t>
            </a:r>
            <a:r>
              <a:rPr lang="en-US" dirty="0" smtClean="0"/>
              <a:t>foregoing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close </a:t>
            </a:r>
            <a:r>
              <a:rPr lang="en-US" dirty="0"/>
              <a:t>the AAA-policy registry loop </a:t>
            </a:r>
            <a:r>
              <a:rPr lang="en-US" dirty="0" smtClean="0"/>
              <a:t>by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governing </a:t>
            </a:r>
            <a:r>
              <a:rPr lang="en-US" dirty="0"/>
              <a:t>AAA </a:t>
            </a:r>
            <a:r>
              <a:rPr lang="en-US" dirty="0" smtClean="0"/>
              <a:t>per registered policies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administering </a:t>
            </a:r>
            <a:r>
              <a:rPr lang="en-US" dirty="0"/>
              <a:t>policies only via </a:t>
            </a:r>
            <a:r>
              <a:rPr lang="en-US" dirty="0" smtClean="0"/>
              <a:t>AAA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dynamically </a:t>
            </a:r>
            <a:r>
              <a:rPr lang="en-US" dirty="0"/>
              <a:t>establish, </a:t>
            </a:r>
            <a:r>
              <a:rPr lang="en-US" dirty="0" smtClean="0"/>
              <a:t>w/AAA</a:t>
            </a:r>
            <a:r>
              <a:rPr lang="en-US" dirty="0"/>
              <a:t>, per policy, E2E </a:t>
            </a:r>
            <a:r>
              <a:rPr lang="en-US" dirty="0" smtClean="0"/>
              <a:t>strongly encrypted </a:t>
            </a:r>
            <a:r>
              <a:rPr lang="en-US" dirty="0"/>
              <a:t>communications </a:t>
            </a:r>
            <a:r>
              <a:rPr lang="en-US" dirty="0" smtClean="0"/>
              <a:t>w/the </a:t>
            </a:r>
            <a:r>
              <a:rPr lang="en-US" dirty="0"/>
              <a:t>UAS RID sender </a:t>
            </a:r>
            <a:r>
              <a:rPr lang="en-US" dirty="0" smtClean="0"/>
              <a:t>&amp; entities looked </a:t>
            </a:r>
            <a:r>
              <a:rPr lang="en-US" dirty="0"/>
              <a:t>up from the UAS ID, </a:t>
            </a:r>
            <a:r>
              <a:rPr lang="en-US" dirty="0" smtClean="0"/>
              <a:t>inc. the GCS &amp; USS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highly desirable that Broadcast RID receivers </a:t>
            </a:r>
            <a:r>
              <a:rPr lang="en-US" dirty="0" smtClean="0"/>
              <a:t>also be </a:t>
            </a:r>
            <a:r>
              <a:rPr lang="en-US" dirty="0"/>
              <a:t>able to </a:t>
            </a:r>
            <a:r>
              <a:rPr lang="en-US" dirty="0" smtClean="0"/>
              <a:t>stamp messages </a:t>
            </a:r>
            <a:r>
              <a:rPr lang="en-US" dirty="0"/>
              <a:t>with accurate date/time received and receiver location, </a:t>
            </a:r>
            <a:r>
              <a:rPr lang="en-US" dirty="0" smtClean="0"/>
              <a:t>then relay </a:t>
            </a:r>
            <a:r>
              <a:rPr lang="en-US" dirty="0"/>
              <a:t>them to a network service (e.g. distributed ledger), </a:t>
            </a:r>
            <a:r>
              <a:rPr lang="en-US" i="1" dirty="0"/>
              <a:t>inter </a:t>
            </a:r>
            <a:r>
              <a:rPr lang="en-US" i="1" dirty="0" smtClean="0"/>
              <a:t>alia </a:t>
            </a:r>
            <a:r>
              <a:rPr lang="en-US" dirty="0" smtClean="0"/>
              <a:t>for </a:t>
            </a:r>
            <a:r>
              <a:rPr lang="en-US" dirty="0"/>
              <a:t>correlation to assess sender </a:t>
            </a:r>
            <a:r>
              <a:rPr lang="en-US" dirty="0" smtClean="0"/>
              <a:t>&amp; receiver </a:t>
            </a:r>
            <a:r>
              <a:rPr lang="en-US" dirty="0"/>
              <a:t>veracity.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8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2. tm-rid </a:t>
            </a:r>
            <a:r>
              <a:rPr lang="en-US" dirty="0" err="1" smtClean="0"/>
              <a:t>Req’s</a:t>
            </a:r>
            <a:r>
              <a:rPr lang="en-US" dirty="0" smtClean="0"/>
              <a:t> for UAS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20 </a:t>
            </a:r>
            <a:r>
              <a:rPr lang="en-US" dirty="0"/>
              <a:t>bytes or </a:t>
            </a:r>
            <a:r>
              <a:rPr lang="en-US" dirty="0" smtClean="0"/>
              <a:t>smaller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sufficient </a:t>
            </a:r>
            <a:r>
              <a:rPr lang="en-US" dirty="0"/>
              <a:t>to identify a registry in which the UAS is </a:t>
            </a:r>
            <a:r>
              <a:rPr lang="en-US" dirty="0" smtClean="0"/>
              <a:t>listed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sufficient </a:t>
            </a:r>
            <a:r>
              <a:rPr lang="en-US" dirty="0"/>
              <a:t>to enable lookup of other data in that </a:t>
            </a:r>
            <a:r>
              <a:rPr lang="en-US" dirty="0" smtClean="0"/>
              <a:t>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unique </a:t>
            </a:r>
            <a:r>
              <a:rPr lang="en-US" dirty="0"/>
              <a:t>within a to-be-defined </a:t>
            </a:r>
            <a:r>
              <a:rPr lang="en-US" dirty="0" smtClean="0"/>
              <a:t>scope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non-</a:t>
            </a:r>
            <a:r>
              <a:rPr lang="en-US" dirty="0" err="1" smtClean="0"/>
              <a:t>spoofable</a:t>
            </a:r>
            <a:r>
              <a:rPr lang="en-US" dirty="0" smtClean="0"/>
              <a:t> </a:t>
            </a:r>
            <a:r>
              <a:rPr lang="en-US" dirty="0"/>
              <a:t>within the context of Remote ID broadcast </a:t>
            </a:r>
            <a:r>
              <a:rPr lang="en-US" dirty="0" smtClean="0"/>
              <a:t>messages (some </a:t>
            </a:r>
            <a:r>
              <a:rPr lang="en-US" dirty="0"/>
              <a:t>collection of messages provides proof of UA ownership </a:t>
            </a:r>
            <a:r>
              <a:rPr lang="en-US" dirty="0" smtClean="0"/>
              <a:t>of </a:t>
            </a:r>
            <a:r>
              <a:rPr lang="en-US" smtClean="0"/>
              <a:t>ID)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 tm-rid UAS ID MUST NOT facilitate adversarial correlation of </a:t>
            </a:r>
            <a:r>
              <a:rPr lang="en-US" dirty="0" smtClean="0"/>
              <a:t>UAS operational </a:t>
            </a:r>
            <a:r>
              <a:rPr lang="en-US" dirty="0"/>
              <a:t>patterns; this may be accomplished e.g. by limiting </a:t>
            </a:r>
            <a:r>
              <a:rPr lang="en-US" dirty="0" smtClean="0"/>
              <a:t>each </a:t>
            </a:r>
            <a:r>
              <a:rPr lang="en-US" dirty="0"/>
              <a:t>identifier to a single use, but if so, the UAS ID MUST </a:t>
            </a:r>
            <a:r>
              <a:rPr lang="en-US" dirty="0" smtClean="0"/>
              <a:t>support defined </a:t>
            </a:r>
            <a:r>
              <a:rPr lang="en-US" dirty="0"/>
              <a:t>scalable timely registration methods.</a:t>
            </a:r>
          </a:p>
          <a:p>
            <a:endParaRPr lang="en-US" dirty="0"/>
          </a:p>
          <a:p>
            <a:r>
              <a:rPr lang="en-US" dirty="0" smtClean="0"/>
              <a:t>Mechanisms </a:t>
            </a:r>
            <a:r>
              <a:rPr lang="en-US" dirty="0"/>
              <a:t>standardized in tm-rid MUST be capable of </a:t>
            </a:r>
            <a:r>
              <a:rPr lang="en-US" dirty="0" smtClean="0"/>
              <a:t>proving ownership </a:t>
            </a:r>
            <a:r>
              <a:rPr lang="en-US" dirty="0"/>
              <a:t>of a claimed UAS ID, and SHOULD be capable of doing </a:t>
            </a:r>
            <a:r>
              <a:rPr lang="en-US" dirty="0" smtClean="0"/>
              <a:t>so immediately </a:t>
            </a:r>
            <a:r>
              <a:rPr lang="en-US" dirty="0"/>
              <a:t>on an observer device lacking Internet connectivity </a:t>
            </a:r>
            <a:r>
              <a:rPr lang="en-US" dirty="0" smtClean="0"/>
              <a:t>at the </a:t>
            </a:r>
            <a:r>
              <a:rPr lang="en-US" dirty="0"/>
              <a:t>time of observation.</a:t>
            </a:r>
          </a:p>
          <a:p>
            <a:endParaRPr lang="en-US" dirty="0"/>
          </a:p>
          <a:p>
            <a:r>
              <a:rPr lang="en-US" dirty="0" smtClean="0"/>
              <a:t>Mechanisms </a:t>
            </a:r>
            <a:r>
              <a:rPr lang="en-US" dirty="0"/>
              <a:t>standardized in tm-rid MUST be capable of verifying </a:t>
            </a:r>
            <a:r>
              <a:rPr lang="en-US" dirty="0" smtClean="0"/>
              <a:t>that messages </a:t>
            </a:r>
            <a:r>
              <a:rPr lang="en-US" dirty="0"/>
              <a:t>claiming to have been sent from a UAS with a given UAS </a:t>
            </a:r>
            <a:r>
              <a:rPr lang="en-US" dirty="0" smtClean="0"/>
              <a:t>ID indeed </a:t>
            </a:r>
            <a:r>
              <a:rPr lang="en-US" dirty="0"/>
              <a:t>came from the claimed sender.</a:t>
            </a:r>
          </a:p>
        </p:txBody>
      </p:sp>
    </p:spTree>
    <p:extLst>
      <p:ext uri="{BB962C8B-B14F-4D97-AF65-F5344CB8AC3E}">
        <p14:creationId xmlns:p14="http://schemas.microsoft.com/office/powerpoint/2010/main" val="1644277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279756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(tm-rid) 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Interim 2010 FEB 06 THU: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0000"/>
                </a:solidFill>
                <a:latin typeface="Arial"/>
              </a:rPr>
              <a:t>Requirements D</a:t>
            </a:r>
            <a:r>
              <a:rPr lang="en-US" sz="2800" b="1" spc="-1" dirty="0" smtClean="0">
                <a:solidFill>
                  <a:srgbClr val="000000"/>
                </a:solidFill>
                <a:latin typeface="Arial"/>
              </a:rPr>
              <a:t>iscussion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371600" y="4952880"/>
            <a:ext cx="6248400" cy="175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7200360" y="1398960"/>
            <a:ext cx="1307520" cy="1371600"/>
          </a:xfrm>
          <a:prstGeom prst="rect">
            <a:avLst/>
          </a:prstGeom>
          <a:ln>
            <a:noFill/>
          </a:ln>
        </p:spPr>
      </p:pic>
      <p:pic>
        <p:nvPicPr>
          <p:cNvPr id="117" name="Picture 3"/>
          <p:cNvPicPr/>
          <p:nvPr/>
        </p:nvPicPr>
        <p:blipFill>
          <a:blip r:embed="rId3"/>
          <a:stretch/>
        </p:blipFill>
        <p:spPr>
          <a:xfrm>
            <a:off x="3429000" y="-11520"/>
            <a:ext cx="1827360" cy="1217880"/>
          </a:xfrm>
          <a:prstGeom prst="rect">
            <a:avLst/>
          </a:prstGeom>
          <a:ln>
            <a:noFill/>
          </a:ln>
        </p:spPr>
      </p:pic>
      <p:pic>
        <p:nvPicPr>
          <p:cNvPr id="118" name="Picture 4"/>
          <p:cNvPicPr/>
          <p:nvPr/>
        </p:nvPicPr>
        <p:blipFill>
          <a:blip r:embed="rId4"/>
          <a:stretch/>
        </p:blipFill>
        <p:spPr>
          <a:xfrm>
            <a:off x="380880" y="946440"/>
            <a:ext cx="1265400" cy="1824120"/>
          </a:xfrm>
          <a:prstGeom prst="rect">
            <a:avLst/>
          </a:prstGeom>
          <a:ln>
            <a:noFill/>
          </a:ln>
        </p:spPr>
      </p:pic>
      <p:pic>
        <p:nvPicPr>
          <p:cNvPr id="119" name="Picture 6"/>
          <p:cNvPicPr/>
          <p:nvPr/>
        </p:nvPicPr>
        <p:blipFill>
          <a:blip r:embed="rId5"/>
          <a:stretch/>
        </p:blipFill>
        <p:spPr>
          <a:xfrm>
            <a:off x="2057400" y="946440"/>
            <a:ext cx="1141560" cy="1141200"/>
          </a:xfrm>
          <a:prstGeom prst="rect">
            <a:avLst/>
          </a:prstGeom>
          <a:ln>
            <a:noFill/>
          </a:ln>
        </p:spPr>
      </p:pic>
      <p:pic>
        <p:nvPicPr>
          <p:cNvPr id="120" name="Picture 6"/>
          <p:cNvPicPr/>
          <p:nvPr/>
        </p:nvPicPr>
        <p:blipFill>
          <a:blip r:embed="rId5"/>
          <a:stretch/>
        </p:blipFill>
        <p:spPr>
          <a:xfrm flipH="1">
            <a:off x="5659920" y="946440"/>
            <a:ext cx="1274400" cy="1274400"/>
          </a:xfrm>
          <a:prstGeom prst="rect">
            <a:avLst/>
          </a:prstGeom>
          <a:ln>
            <a:noFill/>
          </a:ln>
        </p:spPr>
      </p:pic>
      <p:pic>
        <p:nvPicPr>
          <p:cNvPr id="121" name="Picture 7"/>
          <p:cNvPicPr/>
          <p:nvPr/>
        </p:nvPicPr>
        <p:blipFill>
          <a:blip r:embed="rId6"/>
          <a:stretch/>
        </p:blipFill>
        <p:spPr>
          <a:xfrm>
            <a:off x="2138400" y="2089080"/>
            <a:ext cx="4865400" cy="56808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2320207" y="4114800"/>
            <a:ext cx="4501787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  <a:hlinkClick r:id="rId7"/>
              </a:rPr>
              <a:t>stu.card@axenterprize.com</a:t>
            </a:r>
            <a:r>
              <a:rPr lang="en-US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315-725-7002</a:t>
            </a:r>
            <a:endParaRPr lang="en-US" sz="1800" b="0" strike="noStrike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  <a:hlinkClick r:id="rId8"/>
              </a:rPr>
              <a:t>adam.wiethuechter@axenterprize.com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506" y="5181599"/>
            <a:ext cx="753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Substantive content additions/deletions/modifications or editorial comments?</a:t>
            </a:r>
            <a:endParaRPr lang="en-US" dirty="0"/>
          </a:p>
          <a:p>
            <a:r>
              <a:rPr lang="en-US" dirty="0" smtClean="0">
                <a:hlinkClick r:id="rId9"/>
              </a:rPr>
              <a:t>https://datatracker.ietf.org/doc/draft-card-tmrid-uas-reqs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5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200" y="306600"/>
            <a:ext cx="5105400" cy="114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Unmanned Aircraft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System (UAS</a:t>
            </a:r>
            <a:r>
              <a:rPr lang="en-US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) Remote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Identification (RID): Background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78000" y="1752600"/>
            <a:ext cx="8989800" cy="502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Need means to identify nearby observed Unmanned Aircraft (UA)</a:t>
            </a:r>
            <a:endParaRPr lang="en-US" sz="2400" b="0" strike="noStrike" spc="-1" dirty="0">
              <a:latin typeface="Arial"/>
            </a:endParaRPr>
          </a:p>
          <a:p>
            <a:pPr marL="459000" lvl="1">
              <a:spcBef>
                <a:spcPts val="479"/>
              </a:spcBef>
              <a:buClr>
                <a:srgbClr val="000000"/>
              </a:buClr>
            </a:pPr>
            <a:r>
              <a:rPr lang="en-US" sz="2100" b="0" strike="noStrike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complicated </a:t>
            </a:r>
            <a:r>
              <a:rPr lang="en-US" sz="2100" b="0" strike="noStrike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by </a:t>
            </a:r>
            <a:r>
              <a:rPr lang="en-US" sz="2100" b="0" strike="noStrike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small </a:t>
            </a:r>
            <a:r>
              <a:rPr lang="en-US" sz="2100" b="0" strike="noStrike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size, hi </a:t>
            </a:r>
            <a:r>
              <a:rPr lang="en-US" sz="2100" b="0" strike="noStrike" spc="-1" dirty="0" smtClean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speed (relative to size), </a:t>
            </a:r>
            <a:r>
              <a:rPr lang="en-US" sz="2100" b="0" strike="noStrike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remote operation, autonomy…</a:t>
            </a:r>
            <a:endParaRPr lang="en-US" sz="2100" b="0" strike="noStrike" spc="-1" dirty="0">
              <a:latin typeface="Arial Narrow" panose="020B0606020202030204" pitchFamily="34" charset="0"/>
            </a:endParaRP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latin typeface="Arial Narrow"/>
              </a:rPr>
              <a:t>Urgent</a:t>
            </a:r>
            <a:endParaRPr lang="en-US" sz="2400" b="0" strike="noStrike" spc="-1" dirty="0" smtClean="0">
              <a:latin typeface="Arial"/>
            </a:endParaRPr>
          </a:p>
          <a:p>
            <a:pPr marL="743040" lvl="1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EASA (EU) regulations already issued, become effective June 15 (check date)</a:t>
            </a:r>
            <a:endParaRPr lang="en-US" sz="2000" b="0" strike="noStrike" spc="-1" dirty="0" smtClean="0">
              <a:solidFill>
                <a:srgbClr val="000000"/>
              </a:solidFill>
              <a:latin typeface="Arial Narrow"/>
              <a:ea typeface="DejaVu Sans"/>
            </a:endParaRP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FAA (US) Notice of Proposed Rule Making (NPRM) comment period ends March 01</a:t>
            </a: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Manufacturers will build to </a:t>
            </a:r>
            <a:r>
              <a:rPr lang="en-US" sz="2000" spc="-1" dirty="0" err="1" smtClean="0">
                <a:solidFill>
                  <a:srgbClr val="000000"/>
                </a:solidFill>
                <a:latin typeface="Arial Narrow"/>
                <a:ea typeface="DejaVu Sans"/>
              </a:rPr>
              <a:t>regs</a:t>
            </a:r>
            <a:r>
              <a:rPr lang="en-US" sz="2000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, locking in {</a:t>
            </a:r>
            <a:r>
              <a:rPr lang="en-US" sz="2000" spc="-1" dirty="0" err="1" smtClean="0">
                <a:solidFill>
                  <a:srgbClr val="000000"/>
                </a:solidFill>
                <a:latin typeface="Arial Narrow"/>
                <a:ea typeface="DejaVu Sans"/>
              </a:rPr>
              <a:t>good|bad</a:t>
            </a:r>
            <a:r>
              <a:rPr lang="en-US" sz="2000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} design for at least life of aircraft!</a:t>
            </a:r>
            <a:endParaRPr lang="en-US" sz="2000" spc="-1" dirty="0" smtClean="0">
              <a:solidFill>
                <a:srgbClr val="000000"/>
              </a:solidFill>
              <a:latin typeface="Arial Narrow"/>
            </a:endParaRP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ASTM F38.02 WK65041 new standard: </a:t>
            </a:r>
            <a:r>
              <a:rPr lang="en-US" sz="2400" b="0" strike="noStrike" spc="-1" dirty="0" err="1" smtClean="0">
                <a:solidFill>
                  <a:srgbClr val="000000"/>
                </a:solidFill>
                <a:latin typeface="Arial Narrow"/>
                <a:ea typeface="DejaVu Sans"/>
              </a:rPr>
              <a:t>OpenDroneID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 messages / multi transports</a:t>
            </a:r>
            <a:endParaRPr lang="en-US" sz="2400" b="0" strike="noStrike" spc="-1" dirty="0" smtClean="0">
              <a:latin typeface="Arial"/>
            </a:endParaRPr>
          </a:p>
          <a:p>
            <a:pPr marL="743040" lvl="1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Network: from UAS (e.g. via LTE) or proxy (e.g. operator phone) via Internet to local observer phone</a:t>
            </a: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 smtClean="0">
                <a:solidFill>
                  <a:srgbClr val="000000"/>
                </a:solidFill>
                <a:latin typeface="Arial Narrow"/>
              </a:rPr>
              <a:t>Broadcast: Bluetooth 4 / 5 &amp; WiFi beacons (short packets!) direct to observer phone [w/o Internet]</a:t>
            </a:r>
            <a:endParaRPr lang="en-US" sz="2000" b="0" strike="noStrike" spc="-1" dirty="0">
              <a:latin typeface="Arial"/>
            </a:endParaRP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latin typeface="Arial Narrow"/>
              </a:rPr>
              <a:t>I</a:t>
            </a:r>
            <a:r>
              <a:rPr lang="en-US" sz="2400" spc="-1" dirty="0" smtClean="0">
                <a:solidFill>
                  <a:srgbClr val="000000"/>
                </a:solidFill>
                <a:latin typeface="Arial Narrow"/>
              </a:rPr>
              <a:t>nitial ASTM standard falls short in making UAS </a:t>
            </a:r>
            <a:r>
              <a:rPr lang="en-US" sz="2400" spc="-1" dirty="0">
                <a:solidFill>
                  <a:srgbClr val="000000"/>
                </a:solidFill>
                <a:latin typeface="Arial Narrow"/>
              </a:rPr>
              <a:t>RID information </a:t>
            </a:r>
            <a:r>
              <a:rPr lang="en-US" sz="2400" i="1" spc="-1" dirty="0" smtClean="0">
                <a:solidFill>
                  <a:srgbClr val="000000"/>
                </a:solidFill>
                <a:latin typeface="Arial Narrow"/>
              </a:rPr>
              <a:t>immediately </a:t>
            </a:r>
            <a:r>
              <a:rPr lang="en-US" sz="2400" i="1" spc="-1" dirty="0">
                <a:solidFill>
                  <a:srgbClr val="000000"/>
                </a:solidFill>
                <a:latin typeface="Arial Narrow"/>
              </a:rPr>
              <a:t>actionable</a:t>
            </a:r>
            <a:r>
              <a:rPr lang="en-US" sz="2400" spc="-1" dirty="0">
                <a:solidFill>
                  <a:srgbClr val="000000"/>
                </a:solidFill>
                <a:latin typeface="Arial Narrow"/>
              </a:rPr>
              <a:t>:</a:t>
            </a: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trustworthy</a:t>
            </a: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show whether operator is trusted, even if observer lacks Internet</a:t>
            </a:r>
          </a:p>
          <a:p>
            <a:pPr marL="743040" lvl="1" indent="-284040"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enable instant </a:t>
            </a:r>
            <a:r>
              <a:rPr lang="en-US" sz="2000" spc="-1" dirty="0" smtClean="0">
                <a:solidFill>
                  <a:srgbClr val="000000"/>
                </a:solidFill>
                <a:latin typeface="Arial Narrow"/>
              </a:rPr>
              <a:t>O2P2 </a:t>
            </a: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&amp; M2M secure comms, if endpoints have Internet</a:t>
            </a:r>
          </a:p>
          <a:p>
            <a:pPr marL="343080" indent="-3412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Aviators </a:t>
            </a:r>
            <a:r>
              <a:rPr lang="en-US" sz="24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familiar w/radio comms, not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networking</a:t>
            </a:r>
            <a:r>
              <a:rPr lang="en-US" sz="24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; IETF could help</a:t>
            </a:r>
            <a:endParaRPr lang="en-US" sz="2400" b="0" strike="noStrike" spc="-1" dirty="0">
              <a:latin typeface="Arial"/>
            </a:endParaRPr>
          </a:p>
          <a:p>
            <a:pPr marL="743040" lvl="1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leverage existing Internet </a:t>
            </a:r>
            <a:r>
              <a:rPr lang="en-US" sz="2000" spc="-1" dirty="0" smtClean="0">
                <a:solidFill>
                  <a:srgbClr val="000000"/>
                </a:solidFill>
                <a:latin typeface="Arial Narrow"/>
              </a:rPr>
              <a:t>services/infrastructure/protocols </a:t>
            </a:r>
            <a:r>
              <a:rPr lang="en-US" sz="2000" spc="-1" dirty="0">
                <a:solidFill>
                  <a:srgbClr val="000000"/>
                </a:solidFill>
                <a:latin typeface="Arial Narrow"/>
              </a:rPr>
              <a:t>(e.g. </a:t>
            </a:r>
            <a:r>
              <a:rPr lang="en-US" sz="2000" spc="-1" dirty="0" smtClean="0">
                <a:solidFill>
                  <a:srgbClr val="000000"/>
                </a:solidFill>
                <a:latin typeface="Arial Narrow"/>
              </a:rPr>
              <a:t>WHOIS/RDAP, EPP, DNS, HIP)</a:t>
            </a:r>
            <a:endParaRPr lang="en-US" sz="2000" spc="-1" dirty="0">
              <a:solidFill>
                <a:srgbClr val="000000"/>
              </a:solidFill>
              <a:latin typeface="Arial Narrow"/>
            </a:endParaRPr>
          </a:p>
          <a:p>
            <a:pPr marL="743040" lvl="1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strengthen authentication, balance operator privacy w/genuine Need To Know</a:t>
            </a:r>
            <a:endParaRPr lang="en-US" sz="2000" b="0" strike="noStrike" spc="-1" dirty="0" smtClean="0">
              <a:latin typeface="Arial"/>
            </a:endParaRPr>
          </a:p>
          <a:p>
            <a:pPr marL="743040" lvl="1" indent="-2840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generalize </a:t>
            </a:r>
            <a:r>
              <a:rPr lang="en-US" sz="20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to support V2X, self-separation, collision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 Narrow"/>
                <a:ea typeface="DejaVu Sans"/>
              </a:rPr>
              <a:t>avoidance</a:t>
            </a:r>
            <a:endParaRPr lang="en-US" sz="2000" spc="-1" dirty="0">
              <a:solidFill>
                <a:srgbClr val="000000"/>
              </a:solidFill>
              <a:latin typeface="Arial Narrow"/>
              <a:ea typeface="DejaVu Sans"/>
            </a:endParaRPr>
          </a:p>
          <a:p>
            <a:pPr marL="343080" indent="-341280"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>
                <a:solidFill>
                  <a:srgbClr val="000000"/>
                </a:solidFill>
                <a:latin typeface="Arial Narrow"/>
                <a:ea typeface="DejaVu Sans"/>
              </a:rPr>
              <a:t>(UA physical location : UA ID) ~ (host logical location (IP) : host ID)</a:t>
            </a:r>
          </a:p>
          <a:p>
            <a:pPr marL="459000" lvl="1">
              <a:spcBef>
                <a:spcPts val="479"/>
              </a:spcBef>
              <a:buClr>
                <a:srgbClr val="000000"/>
              </a:buClr>
            </a:pPr>
            <a:r>
              <a:rPr lang="en-US" sz="21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we have prototyped &amp; flown a HIP based extension to </a:t>
            </a:r>
            <a:r>
              <a:rPr lang="en-US" sz="2100" spc="-1" dirty="0" err="1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OpenDroneID</a:t>
            </a:r>
            <a:r>
              <a:rPr lang="en-US" sz="2100" spc="-1" dirty="0">
                <a:solidFill>
                  <a:srgbClr val="000000"/>
                </a:solidFill>
                <a:latin typeface="Arial Narrow" panose="020B0606020202030204" pitchFamily="34" charset="0"/>
                <a:ea typeface="DejaVu Sans"/>
              </a:rPr>
              <a:t> @NY UAS Test Site</a:t>
            </a:r>
          </a:p>
        </p:txBody>
      </p:sp>
      <p:pic>
        <p:nvPicPr>
          <p:cNvPr id="125" name="Picture 3"/>
          <p:cNvPicPr/>
          <p:nvPr/>
        </p:nvPicPr>
        <p:blipFill>
          <a:blip r:embed="rId2"/>
          <a:stretch/>
        </p:blipFill>
        <p:spPr>
          <a:xfrm>
            <a:off x="6326400" y="39720"/>
            <a:ext cx="2284200" cy="17128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519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97972" y="990600"/>
            <a:ext cx="8745239" cy="306655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432000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>
                <a:solidFill>
                  <a:srgbClr val="000000"/>
                </a:solidFill>
              </a:rPr>
              <a:t>Observing UA at a particular location, need to learn WHO (ID)</a:t>
            </a:r>
          </a:p>
          <a:p>
            <a:pPr marL="864000" lvl="1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600" b="0" strike="noStrike" spc="-1" dirty="0">
                <a:solidFill>
                  <a:srgbClr val="000000"/>
                </a:solidFill>
              </a:rPr>
              <a:t>Using that ID, observer can look up WHAT, WHY, “friendly”, etc.</a:t>
            </a:r>
          </a:p>
          <a:p>
            <a:pPr marL="432000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>
                <a:solidFill>
                  <a:srgbClr val="000000"/>
                </a:solidFill>
              </a:rPr>
              <a:t>Relevant for many entities for various reason</a:t>
            </a:r>
            <a:r>
              <a:rPr lang="en-US" sz="1600" b="0" strike="noStrike" spc="-1" dirty="0">
                <a:solidFill>
                  <a:srgbClr val="000000"/>
                </a:solidFill>
              </a:rPr>
              <a:t>s</a:t>
            </a:r>
          </a:p>
          <a:p>
            <a:pPr marL="864000" lvl="1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600" b="0" strike="noStrike" spc="-1" dirty="0">
                <a:solidFill>
                  <a:srgbClr val="000000"/>
                </a:solidFill>
              </a:rPr>
              <a:t>ATC, Public Safety Officials, Homeland Security, General Public, Private Security Personnel, Drone Operators...</a:t>
            </a:r>
          </a:p>
          <a:p>
            <a:pPr marL="864000" lvl="1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600" b="0" strike="noStrike" spc="-1" dirty="0">
                <a:solidFill>
                  <a:srgbClr val="000000"/>
                </a:solidFill>
              </a:rPr>
              <a:t>Vehicle to Infrastructure (V2I) + Vehicle to Vehicle (V2V) = V2X, C2, coordinated separation / collision avoidance, payload mission</a:t>
            </a:r>
            <a:r>
              <a:rPr lang="en-US" sz="1600" b="0" strike="noStrike" spc="-1" dirty="0" smtClean="0">
                <a:solidFill>
                  <a:srgbClr val="000000"/>
                </a:solidFill>
              </a:rPr>
              <a:t>…</a:t>
            </a:r>
          </a:p>
          <a:p>
            <a:pPr marL="432000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</a:rPr>
              <a:t>Trust begins with identity</a:t>
            </a:r>
            <a:endParaRPr lang="en-US" spc="-1" dirty="0">
              <a:solidFill>
                <a:srgbClr val="000000"/>
              </a:solidFill>
            </a:endParaRPr>
          </a:p>
          <a:p>
            <a:pPr marL="864000" lvl="1" indent="-32364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600" spc="-1" dirty="0" smtClean="0">
                <a:solidFill>
                  <a:srgbClr val="000000"/>
                </a:solidFill>
              </a:rPr>
              <a:t>So identity needs to be trustworthy!</a:t>
            </a:r>
            <a:endParaRPr lang="en-US" sz="1600" spc="-1" dirty="0">
              <a:solidFill>
                <a:srgbClr val="000000"/>
              </a:solidFill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1218960" y="82440"/>
            <a:ext cx="6835680" cy="837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</a:rPr>
              <a:t>UAS </a:t>
            </a:r>
            <a:r>
              <a:rPr lang="en-US" sz="2800" b="1" strike="noStrike" spc="-1" dirty="0" smtClean="0">
                <a:solidFill>
                  <a:srgbClr val="000000"/>
                </a:solidFill>
              </a:rPr>
              <a:t>RID </a:t>
            </a:r>
            <a:r>
              <a:rPr lang="en-US" sz="2800" b="1" strike="noStrike" spc="-1" dirty="0">
                <a:solidFill>
                  <a:srgbClr val="000000"/>
                </a:solidFill>
              </a:rPr>
              <a:t>is </a:t>
            </a:r>
            <a:r>
              <a:rPr lang="en-US" sz="2800" b="1" spc="-1" dirty="0">
                <a:solidFill>
                  <a:srgbClr val="000000"/>
                </a:solidFill>
              </a:rPr>
              <a:t>C</a:t>
            </a:r>
            <a:r>
              <a:rPr lang="en-US" sz="2800" b="1" strike="noStrike" spc="-1" dirty="0">
                <a:solidFill>
                  <a:srgbClr val="000000"/>
                </a:solidFill>
              </a:rPr>
              <a:t>ritical for</a:t>
            </a: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</a:rPr>
              <a:t>UAS Traffic Management (UTM) </a:t>
            </a:r>
            <a:endParaRPr lang="en-US" sz="28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95" name="Picture 3"/>
          <p:cNvPicPr/>
          <p:nvPr/>
        </p:nvPicPr>
        <p:blipFill>
          <a:blip r:embed="rId2"/>
          <a:stretch/>
        </p:blipFill>
        <p:spPr>
          <a:xfrm>
            <a:off x="2255040" y="4135251"/>
            <a:ext cx="4308120" cy="23360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689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9FD5FE-9B79-4196-ADB7-E58F23CA5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Terminologies of the </a:t>
            </a:r>
            <a:r>
              <a:rPr lang="en-US" dirty="0" smtClean="0"/>
              <a:t>2 worlds </a:t>
            </a:r>
            <a:r>
              <a:rPr lang="en-US" dirty="0"/>
              <a:t>collide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3D08177-74BA-4BBC-9478-FD06731C39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UAS (ASTM &amp; CAAs)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16CCCDF-342E-4FB0-A009-9F9D9F6D16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UA: Unmanned Aircraft</a:t>
            </a:r>
          </a:p>
          <a:p>
            <a:r>
              <a:rPr lang="en-US" sz="1800" dirty="0"/>
              <a:t>GCS: Ground Control Station</a:t>
            </a:r>
          </a:p>
          <a:p>
            <a:r>
              <a:rPr lang="en-US" sz="1800" dirty="0"/>
              <a:t>UAS: Unmanned Aircraft System (UA + GCS)</a:t>
            </a:r>
          </a:p>
          <a:p>
            <a:r>
              <a:rPr lang="en-US" sz="1800" dirty="0"/>
              <a:t>USS: UTM Service Supplier</a:t>
            </a:r>
          </a:p>
          <a:p>
            <a:r>
              <a:rPr lang="en-US" sz="1800" dirty="0"/>
              <a:t>SDSP: Supplemental Data Service Provider</a:t>
            </a:r>
          </a:p>
          <a:p>
            <a:r>
              <a:rPr lang="en-US" sz="1800" dirty="0"/>
              <a:t>UTM: UAS Traffic Management</a:t>
            </a:r>
          </a:p>
          <a:p>
            <a:r>
              <a:rPr lang="en-US" sz="1800" dirty="0"/>
              <a:t>UVR: UAS Volume Reservation</a:t>
            </a:r>
          </a:p>
          <a:p>
            <a:r>
              <a:rPr lang="en-US" sz="1800" dirty="0"/>
              <a:t>UAS RID: UAS Remote Identification</a:t>
            </a:r>
          </a:p>
          <a:p>
            <a:r>
              <a:rPr lang="en-US" sz="1800" dirty="0"/>
              <a:t>TMRID: Trustworthy Multipurpose Remote ID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FB64915-918E-443B-AD4D-5A151A616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Internet (IETF &amp; ICANN) 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1928179-50DA-49E5-BECA-283CDA886AB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300" dirty="0"/>
              <a:t>DNS: Domain Name System</a:t>
            </a:r>
          </a:p>
          <a:p>
            <a:r>
              <a:rPr lang="en-US" sz="2300" dirty="0"/>
              <a:t>RR: Resource Record (in DNS)</a:t>
            </a:r>
          </a:p>
          <a:p>
            <a:r>
              <a:rPr lang="en-US" sz="2300" dirty="0"/>
              <a:t>WHOIS: domain name registry lookup tool</a:t>
            </a:r>
          </a:p>
          <a:p>
            <a:r>
              <a:rPr lang="en-US" sz="2300" dirty="0"/>
              <a:t>RDAP: Registry Data Access Protocol</a:t>
            </a:r>
          </a:p>
          <a:p>
            <a:r>
              <a:rPr lang="en-US" sz="2300" dirty="0"/>
              <a:t>EPP: Extensible Provisioning Protocol</a:t>
            </a:r>
          </a:p>
          <a:p>
            <a:r>
              <a:rPr lang="en-US" sz="2300" dirty="0"/>
              <a:t>HIP: Host Identity Protocol</a:t>
            </a:r>
          </a:p>
          <a:p>
            <a:r>
              <a:rPr lang="en-US" sz="2300" dirty="0"/>
              <a:t>[H]HI[T]: [Hierarchical] Host Identity [Tag]</a:t>
            </a:r>
          </a:p>
          <a:p>
            <a:r>
              <a:rPr lang="en-US" sz="2300" dirty="0"/>
              <a:t>Certificate: HHIT + HI, w/expiration, signed w/HI(</a:t>
            </a:r>
            <a:r>
              <a:rPr lang="en-US" sz="2300" dirty="0" err="1"/>
              <a:t>priv</a:t>
            </a:r>
            <a:r>
              <a:rPr lang="en-US" sz="2300" dirty="0"/>
              <a:t>)</a:t>
            </a:r>
          </a:p>
          <a:p>
            <a:pPr lvl="1"/>
            <a:r>
              <a:rPr lang="en-US" sz="2300" dirty="0" err="1"/>
              <a:t>Cxy</a:t>
            </a:r>
            <a:r>
              <a:rPr lang="en-US" sz="2300" dirty="0"/>
              <a:t> is a certificate signed by Entity X, attesting to the veracity of a claim made by Entity 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54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F9646F-D373-495F-8F0A-E70193F9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ASTM F38.02 WK65041 UAS 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19F6D26-BCDB-4804-8980-1B1F9CEA1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Focused on message formatting and performance in Remote ID</a:t>
            </a:r>
          </a:p>
          <a:p>
            <a:r>
              <a:rPr lang="en-US" dirty="0"/>
              <a:t>Broadcast </a:t>
            </a:r>
            <a:r>
              <a:rPr lang="en-US" dirty="0" smtClean="0"/>
              <a:t>RID</a:t>
            </a:r>
            <a:endParaRPr lang="en-US" dirty="0"/>
          </a:p>
          <a:p>
            <a:pPr lvl="1"/>
            <a:r>
              <a:rPr lang="en-US" dirty="0" smtClean="0"/>
              <a:t>Direct from UA to observer device (data link, not network)</a:t>
            </a:r>
          </a:p>
          <a:p>
            <a:pPr lvl="1"/>
            <a:r>
              <a:rPr lang="en-US" dirty="0" smtClean="0"/>
              <a:t>Bluetooth 4/5 &amp; </a:t>
            </a:r>
            <a:r>
              <a:rPr lang="en-US" dirty="0"/>
              <a:t>Wi-Fi </a:t>
            </a:r>
            <a:r>
              <a:rPr lang="en-US" dirty="0" smtClean="0"/>
              <a:t>w/Neighbor Awareness </a:t>
            </a:r>
            <a:r>
              <a:rPr lang="en-US" dirty="0"/>
              <a:t>Networking (NAN)</a:t>
            </a:r>
          </a:p>
          <a:p>
            <a:pPr lvl="2"/>
            <a:r>
              <a:rPr lang="en-US" dirty="0"/>
              <a:t>“selected for compatibility with commonly carried hand-held </a:t>
            </a:r>
            <a:r>
              <a:rPr lang="en-US" dirty="0" smtClean="0"/>
              <a:t>devices”</a:t>
            </a:r>
          </a:p>
          <a:p>
            <a:pPr lvl="2"/>
            <a:r>
              <a:rPr lang="en-US" dirty="0" smtClean="0"/>
              <a:t>BT4 Advertisement beacon payload limit </a:t>
            </a:r>
            <a:r>
              <a:rPr lang="en-US" dirty="0"/>
              <a:t>of 25 bytes </a:t>
            </a:r>
            <a:r>
              <a:rPr lang="en-US" dirty="0" smtClean="0"/>
              <a:t>(24 usable)</a:t>
            </a:r>
            <a:endParaRPr lang="en-US" dirty="0"/>
          </a:p>
          <a:p>
            <a:pPr lvl="1"/>
            <a:r>
              <a:rPr lang="en-US" dirty="0"/>
              <a:t>Broadcast always while in flight</a:t>
            </a:r>
          </a:p>
          <a:p>
            <a:r>
              <a:rPr lang="en-US" dirty="0" smtClean="0"/>
              <a:t>Network RID</a:t>
            </a:r>
            <a:endParaRPr lang="en-US" dirty="0"/>
          </a:p>
          <a:p>
            <a:pPr lvl="1"/>
            <a:r>
              <a:rPr lang="en-US" dirty="0" smtClean="0"/>
              <a:t>Typically LTE</a:t>
            </a:r>
          </a:p>
          <a:p>
            <a:pPr lvl="1"/>
            <a:r>
              <a:rPr lang="en-US" dirty="0" smtClean="0"/>
              <a:t>Net-RID Service Provider (NETSP)</a:t>
            </a:r>
          </a:p>
          <a:p>
            <a:pPr lvl="2"/>
            <a:r>
              <a:rPr lang="en-US" dirty="0" smtClean="0"/>
              <a:t>UTM USS to which the UAS is subscribed</a:t>
            </a:r>
          </a:p>
          <a:p>
            <a:pPr lvl="2"/>
            <a:r>
              <a:rPr lang="en-US" dirty="0" smtClean="0"/>
              <a:t>Receives, stores &amp; answers NETDP queries re: UAS ID, location, etc.</a:t>
            </a:r>
            <a:endParaRPr lang="en-US" dirty="0"/>
          </a:p>
          <a:p>
            <a:pPr lvl="1"/>
            <a:r>
              <a:rPr lang="en-US" dirty="0" smtClean="0"/>
              <a:t>Net-RID </a:t>
            </a:r>
            <a:r>
              <a:rPr lang="en-US" dirty="0"/>
              <a:t>Display </a:t>
            </a:r>
            <a:r>
              <a:rPr lang="en-US" dirty="0" smtClean="0"/>
              <a:t>Providers (NETDP)</a:t>
            </a:r>
            <a:endParaRPr lang="en-US" dirty="0"/>
          </a:p>
          <a:p>
            <a:pPr lvl="2"/>
            <a:r>
              <a:rPr lang="en-US" dirty="0" smtClean="0"/>
              <a:t>Aggregates info from multi NETSP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rovides picture of airspace volume in response to client queries</a:t>
            </a:r>
          </a:p>
          <a:p>
            <a:pPr lvl="2"/>
            <a:r>
              <a:rPr lang="en-US" dirty="0" smtClean="0"/>
              <a:t>May or may not itself be a USS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JSON and </a:t>
            </a:r>
            <a:r>
              <a:rPr lang="en-US" dirty="0" err="1"/>
              <a:t>RestAPI</a:t>
            </a:r>
            <a:r>
              <a:rPr lang="en-US" dirty="0"/>
              <a:t> to send information back and forth</a:t>
            </a:r>
          </a:p>
          <a:p>
            <a:r>
              <a:rPr lang="en-US" dirty="0"/>
              <a:t>Security </a:t>
            </a:r>
            <a:r>
              <a:rPr lang="en-US" dirty="0" smtClean="0"/>
              <a:t>methods punted </a:t>
            </a:r>
            <a:r>
              <a:rPr lang="en-US" dirty="0"/>
              <a:t>to implementors, </a:t>
            </a:r>
            <a:r>
              <a:rPr lang="en-US" dirty="0" smtClean="0"/>
              <a:t>only framing specified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67E327-685B-471E-B2E8-B6B27B40A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FAA </a:t>
            </a:r>
            <a:r>
              <a:rPr lang="en-US" dirty="0"/>
              <a:t>NPRM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1F9A55-D1D8-4AE6-9D16-53C1449E4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Standard Remote ID</a:t>
            </a:r>
          </a:p>
          <a:p>
            <a:pPr lvl="1"/>
            <a:r>
              <a:rPr lang="en-US" dirty="0"/>
              <a:t>Both Broadcast </a:t>
            </a:r>
            <a:r>
              <a:rPr lang="en-US" dirty="0" smtClean="0"/>
              <a:t>RID &amp; Network </a:t>
            </a:r>
            <a:r>
              <a:rPr lang="en-US" dirty="0"/>
              <a:t>RID </a:t>
            </a:r>
            <a:r>
              <a:rPr lang="en-US" dirty="0" smtClean="0"/>
              <a:t>required</a:t>
            </a:r>
          </a:p>
          <a:p>
            <a:pPr lvl="1"/>
            <a:r>
              <a:rPr lang="en-US" dirty="0" smtClean="0"/>
              <a:t>Both GCS (pilot) &amp; UA locations transmitted</a:t>
            </a:r>
          </a:p>
          <a:p>
            <a:r>
              <a:rPr lang="en-US" dirty="0" smtClean="0"/>
              <a:t>Limited </a:t>
            </a:r>
            <a:r>
              <a:rPr lang="en-US" dirty="0"/>
              <a:t>Remote ID</a:t>
            </a:r>
          </a:p>
          <a:p>
            <a:pPr lvl="1"/>
            <a:r>
              <a:rPr lang="en-US" dirty="0" smtClean="0"/>
              <a:t>Small UA operating V-LOS within 400’ of pilot</a:t>
            </a:r>
          </a:p>
          <a:p>
            <a:pPr lvl="1"/>
            <a:r>
              <a:rPr lang="en-US" dirty="0" smtClean="0"/>
              <a:t>Network </a:t>
            </a:r>
            <a:r>
              <a:rPr lang="en-US" dirty="0"/>
              <a:t>RID </a:t>
            </a:r>
            <a:r>
              <a:rPr lang="en-US" dirty="0" smtClean="0"/>
              <a:t>only (Broadcast </a:t>
            </a:r>
            <a:r>
              <a:rPr lang="en-US" i="1" dirty="0" smtClean="0"/>
              <a:t>prohibited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GCS location only (not UA)</a:t>
            </a:r>
            <a:endParaRPr lang="en-US" dirty="0"/>
          </a:p>
          <a:p>
            <a:r>
              <a:rPr lang="en-US" dirty="0" smtClean="0"/>
              <a:t>Two </a:t>
            </a:r>
            <a:r>
              <a:rPr lang="en-US" dirty="0"/>
              <a:t>ID types</a:t>
            </a:r>
          </a:p>
          <a:p>
            <a:pPr lvl="1"/>
            <a:r>
              <a:rPr lang="en-US" dirty="0" smtClean="0"/>
              <a:t>Manufacturer assigned Hardware Serial Number per </a:t>
            </a:r>
            <a:r>
              <a:rPr lang="en-US" dirty="0"/>
              <a:t>ANSI/CTA-1063-A </a:t>
            </a:r>
            <a:r>
              <a:rPr lang="en-US" dirty="0" smtClean="0"/>
              <a:t>(ASTM UAS ID Type 1)</a:t>
            </a:r>
            <a:endParaRPr lang="en-US" dirty="0"/>
          </a:p>
          <a:p>
            <a:pPr lvl="1"/>
            <a:r>
              <a:rPr lang="en-US" dirty="0" smtClean="0"/>
              <a:t>UTM system assigned Session ID (ASTM UAS ID Type 3 UUID): “randomly-generated </a:t>
            </a:r>
            <a:r>
              <a:rPr lang="en-US" dirty="0"/>
              <a:t>alphanumeric code that is used only for one flight” (p. 21, NPRM)</a:t>
            </a:r>
          </a:p>
        </p:txBody>
      </p:sp>
    </p:spTree>
    <p:extLst>
      <p:ext uri="{BB962C8B-B14F-4D97-AF65-F5344CB8AC3E}">
        <p14:creationId xmlns:p14="http://schemas.microsoft.com/office/powerpoint/2010/main" val="24075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BA0950-8698-41CC-85DB-970BE776F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FAA UAS Traffic Management (UTM) Pilot Project 2 (UPP2) Architecture</a:t>
            </a:r>
            <a:endParaRPr lang="en-US" dirty="0"/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="" xmlns:a16="http://schemas.microsoft.com/office/drawing/2014/main" id="{27EEF85A-EF9B-4019-8546-1DBF29BA2E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462272"/>
            <a:ext cx="3886200" cy="3078044"/>
          </a:xfrm>
        </p:spPr>
      </p:pic>
      <p:pic>
        <p:nvPicPr>
          <p:cNvPr id="8" name="Content Placeholder 7" descr="A close up of a map&#10;&#10;Description automatically generated">
            <a:extLst>
              <a:ext uri="{FF2B5EF4-FFF2-40B4-BE49-F238E27FC236}">
                <a16:creationId xmlns="" xmlns:a16="http://schemas.microsoft.com/office/drawing/2014/main" id="{05896EE5-5615-4523-95E1-450FAA5CE1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164" y="1825625"/>
            <a:ext cx="3852173" cy="4351338"/>
          </a:xfrm>
        </p:spPr>
      </p:pic>
    </p:spTree>
    <p:extLst>
      <p:ext uri="{BB962C8B-B14F-4D97-AF65-F5344CB8AC3E}">
        <p14:creationId xmlns:p14="http://schemas.microsoft.com/office/powerpoint/2010/main" val="287996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348529-A3C4-49B4-86E9-3A0D34BE6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UPP2 Use Case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="" xmlns:a16="http://schemas.microsoft.com/office/drawing/2014/main" id="{7A892698-18E6-4CC1-AF4B-C84A1A34AA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02" y="2035163"/>
            <a:ext cx="3835097" cy="3932261"/>
          </a:xfrm>
        </p:spPr>
      </p:pic>
      <p:pic>
        <p:nvPicPr>
          <p:cNvPr id="8" name="Content Placeholder 7" descr="A close up of a map&#10;&#10;Description automatically generated">
            <a:extLst>
              <a:ext uri="{FF2B5EF4-FFF2-40B4-BE49-F238E27FC236}">
                <a16:creationId xmlns="" xmlns:a16="http://schemas.microsoft.com/office/drawing/2014/main" id="{E1D812E6-ACEF-4682-8460-D2CA6967CD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468" y="2317128"/>
            <a:ext cx="3343565" cy="3368332"/>
          </a:xfrm>
        </p:spPr>
      </p:pic>
    </p:spTree>
    <p:extLst>
      <p:ext uri="{BB962C8B-B14F-4D97-AF65-F5344CB8AC3E}">
        <p14:creationId xmlns:p14="http://schemas.microsoft.com/office/powerpoint/2010/main" val="255750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1C5CF0-A5AC-437D-8A2D-4CA52966F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AXE UPP2 Use Case 5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56BD3069-7DD0-4C1C-A4D1-6FFA9E4EC8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1219200"/>
            <a:ext cx="5037332" cy="5219771"/>
          </a:xfrm>
        </p:spPr>
      </p:pic>
    </p:spTree>
    <p:extLst>
      <p:ext uri="{BB962C8B-B14F-4D97-AF65-F5344CB8AC3E}">
        <p14:creationId xmlns:p14="http://schemas.microsoft.com/office/powerpoint/2010/main" val="25694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1445</Words>
  <Application>Microsoft Office PowerPoint</Application>
  <PresentationFormat>On-screen Show (4:3)</PresentationFormat>
  <Paragraphs>144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Terminologies of the 2 worlds collide</vt:lpstr>
      <vt:lpstr>ASTM F38.02 WK65041 UAS RID</vt:lpstr>
      <vt:lpstr>FAA NPRM</vt:lpstr>
      <vt:lpstr>FAA UAS Traffic Management (UTM) Pilot Project 2 (UPP2) Architecture</vt:lpstr>
      <vt:lpstr>UPP2 Use Case 4</vt:lpstr>
      <vt:lpstr>AXE UPP2 Use Case 5</vt:lpstr>
      <vt:lpstr>Difference between ASTM &amp; NPRM</vt:lpstr>
      <vt:lpstr>Goal: Make RID Received Information Immediately Actionable -&gt; Sub-Goals</vt:lpstr>
      <vt:lpstr>1. tm-rid General Req’s for UAS</vt:lpstr>
      <vt:lpstr>2. tm-rid Req’s for UAS Identifiers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</dc:creator>
  <cp:lastModifiedBy>Stu</cp:lastModifiedBy>
  <cp:revision>36</cp:revision>
  <dcterms:created xsi:type="dcterms:W3CDTF">2020-02-05T16:03:47Z</dcterms:created>
  <dcterms:modified xsi:type="dcterms:W3CDTF">2020-02-05T20:13:39Z</dcterms:modified>
</cp:coreProperties>
</file>