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4035" r:id="rId1"/>
  </p:sldMasterIdLst>
  <p:notesMasterIdLst>
    <p:notesMasterId r:id="rId10"/>
  </p:notesMasterIdLst>
  <p:sldIdLst>
    <p:sldId id="1542" r:id="rId2"/>
    <p:sldId id="1544" r:id="rId3"/>
    <p:sldId id="1551" r:id="rId4"/>
    <p:sldId id="1547" r:id="rId5"/>
    <p:sldId id="1550" r:id="rId6"/>
    <p:sldId id="1549" r:id="rId7"/>
    <p:sldId id="1548" r:id="rId8"/>
    <p:sldId id="1546" r:id="rId9"/>
  </p:sldIdLst>
  <p:sldSz cx="12188825" cy="6858000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9">
          <p15:clr>
            <a:srgbClr val="A4A3A4"/>
          </p15:clr>
        </p15:guide>
        <p15:guide id="2" pos="27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CC"/>
    <a:srgbClr val="4220A0"/>
    <a:srgbClr val="333333"/>
    <a:srgbClr val="8ABFC2"/>
    <a:srgbClr val="4B4B4B"/>
    <a:srgbClr val="7F7F7F"/>
    <a:srgbClr val="17FF54"/>
    <a:srgbClr val="8BB8DD"/>
    <a:srgbClr val="17BF73"/>
    <a:srgbClr val="DBF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29" autoAdjust="0"/>
    <p:restoredTop sz="92572" autoAdjust="0"/>
  </p:normalViewPr>
  <p:slideViewPr>
    <p:cSldViewPr snapToGrid="0" snapToObjects="1">
      <p:cViewPr varScale="1">
        <p:scale>
          <a:sx n="112" d="100"/>
          <a:sy n="112" d="100"/>
        </p:scale>
        <p:origin x="711" y="63"/>
      </p:cViewPr>
      <p:guideLst>
        <p:guide orient="horz" pos="429"/>
        <p:guide pos="278"/>
      </p:guideLst>
    </p:cSldViewPr>
  </p:slideViewPr>
  <p:outlineViewPr>
    <p:cViewPr>
      <p:scale>
        <a:sx n="33" d="100"/>
        <a:sy n="33" d="100"/>
      </p:scale>
      <p:origin x="0" y="325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70"/>
    </p:cViewPr>
  </p:sorterViewPr>
  <p:notesViewPr>
    <p:cSldViewPr snapToGrid="0" snapToObjects="1">
      <p:cViewPr varScale="1">
        <p:scale>
          <a:sx n="62" d="100"/>
          <a:sy n="62" d="100"/>
        </p:scale>
        <p:origin x="-2506" y="-77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897D5-C396-4944-A86E-A2AAE0A4A06F}" type="datetimeFigureOut">
              <a:rPr lang="en-US" smtClean="0"/>
              <a:t>9/7/2021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1788" y="696913"/>
            <a:ext cx="6194425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241518-0DAE-4D83-8FDF-A3233A452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566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241518-0DAE-4D83-8FDF-A3233A4521B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6526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CFA773-CF20-5B47-8441-39FE469C3B3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7398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CFA773-CF20-5B47-8441-39FE469C3B3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7073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CFA773-CF20-5B47-8441-39FE469C3B3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3325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241518-0DAE-4D83-8FDF-A3233A4521B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9684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CFA773-CF20-5B47-8441-39FE469C3B3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2649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CFA773-CF20-5B47-8441-39FE469C3B30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6043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241518-0DAE-4D83-8FDF-A3233A4521B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165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3" y="3602038"/>
            <a:ext cx="9141619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36733" y="6320460"/>
            <a:ext cx="2742486" cy="365125"/>
          </a:xfrm>
          <a:prstGeom prst="rect">
            <a:avLst/>
          </a:prstGeom>
        </p:spPr>
        <p:txBody>
          <a:bodyPr/>
          <a:lstStyle/>
          <a:p>
            <a:pPr algn="r"/>
            <a:fld id="{18BF9C3C-0004-4145-8BE2-5FBA8C817ACA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18188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7982" y="1825625"/>
            <a:ext cx="10512862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36733" y="6320460"/>
            <a:ext cx="2742486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18BF9C3C-0004-4145-8BE2-5FBA8C817AC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820D1D1-C35B-4089-95BB-CAC3615AF5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7549" y="6328767"/>
            <a:ext cx="411372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draft-pthubert-detnet-ipv6-hbh</a:t>
            </a:r>
          </a:p>
        </p:txBody>
      </p:sp>
    </p:spTree>
    <p:extLst>
      <p:ext uri="{BB962C8B-B14F-4D97-AF65-F5344CB8AC3E}">
        <p14:creationId xmlns:p14="http://schemas.microsoft.com/office/powerpoint/2010/main" val="422970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189" y="432215"/>
            <a:ext cx="11438251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0896" y="1344168"/>
            <a:ext cx="11424906" cy="4965192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F1D92A-BCF8-48C5-BCB8-96BA19FD13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36733" y="6320460"/>
            <a:ext cx="2742486" cy="365125"/>
          </a:xfrm>
          <a:prstGeom prst="rect">
            <a:avLst/>
          </a:prstGeom>
        </p:spPr>
        <p:txBody>
          <a:bodyPr/>
          <a:lstStyle/>
          <a:p>
            <a:pPr algn="r"/>
            <a:fld id="{18BF9C3C-0004-4145-8BE2-5FBA8C817ACA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0B98773-022A-47C5-AF60-0540F37A6D59}"/>
              </a:ext>
            </a:extLst>
          </p:cNvPr>
          <p:cNvSpPr txBox="1">
            <a:spLocks/>
          </p:cNvSpPr>
          <p:nvPr userDrawn="1"/>
        </p:nvSpPr>
        <p:spPr>
          <a:xfrm>
            <a:off x="4037549" y="6332934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5766C06-EAC6-401B-9FC2-0F9FEF17F4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7549" y="6328767"/>
            <a:ext cx="411372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draft-pthubert-detnet-ipv6-hbh</a:t>
            </a:r>
          </a:p>
        </p:txBody>
      </p:sp>
    </p:spTree>
    <p:extLst>
      <p:ext uri="{BB962C8B-B14F-4D97-AF65-F5344CB8AC3E}">
        <p14:creationId xmlns:p14="http://schemas.microsoft.com/office/powerpoint/2010/main" val="1528471176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ChangeArrowheads="1"/>
          </p:cNvSpPr>
          <p:nvPr userDrawn="1"/>
        </p:nvSpPr>
        <p:spPr bwMode="auto">
          <a:xfrm>
            <a:off x="202871" y="6356350"/>
            <a:ext cx="3043066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89977" tIns="46788" rIns="89977" bIns="46788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1400" dirty="0">
                <a:cs typeface="Arial" panose="020B0604020202020204" pitchFamily="34" charset="0"/>
              </a:rPr>
              <a:t>DetNet – Interim – Virtual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36733" y="6320460"/>
            <a:ext cx="2742486" cy="365125"/>
          </a:xfrm>
          <a:prstGeom prst="rect">
            <a:avLst/>
          </a:prstGeom>
        </p:spPr>
        <p:txBody>
          <a:bodyPr/>
          <a:lstStyle/>
          <a:p>
            <a:pPr algn="r"/>
            <a:fld id="{18BF9C3C-0004-4145-8BE2-5FBA8C817ACA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1671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6" r:id="rId1"/>
    <p:sldLayoutId id="2147484037" r:id="rId2"/>
    <p:sldLayoutId id="2147484045" r:id="rId3"/>
  </p:sldLayoutIdLst>
  <p:hf hdr="0" dt="0"/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etf.org/id/draft-pthubert-detnet-ipv6-hbh-04.html#name-detnet-redundancy-informati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.png"/><Relationship Id="rId5" Type="http://schemas.openxmlformats.org/officeDocument/2006/relationships/hyperlink" Target="https://www.ietf.org/id/draft-pthubert-detnet-ipv6-hbh-04.html#name-detnet-loose-path-option" TargetMode="External"/><Relationship Id="rId4" Type="http://schemas.openxmlformats.org/officeDocument/2006/relationships/hyperlink" Target="https://www.ietf.org/id/draft-pthubert-detnet-ipv6-hbh-04.html#name-detnet-strict-path-option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ietf.org/id/draft-pthubert-detnet-ipv6-hbh-04.html#name-detnet-loose-path-option" TargetMode="External"/><Relationship Id="rId5" Type="http://schemas.openxmlformats.org/officeDocument/2006/relationships/hyperlink" Target="https://www.ietf.org/id/draft-pthubert-detnet-ipv6-hbh-04.html#name-detnet-strict-path-option" TargetMode="External"/><Relationship Id="rId4" Type="http://schemas.openxmlformats.org/officeDocument/2006/relationships/hyperlink" Target="https://www.ietf.org/id/draft-pthubert-detnet-ipv6-hbh-04.html#name-detnet-redundancy-informati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3DBEB85-27D2-4732-9912-FF699003C4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5983" y="2775831"/>
            <a:ext cx="10512862" cy="1147344"/>
          </a:xfrm>
        </p:spPr>
        <p:txBody>
          <a:bodyPr>
            <a:noAutofit/>
          </a:bodyPr>
          <a:lstStyle/>
          <a:p>
            <a:pPr algn="ctr"/>
            <a:r>
              <a:rPr lang="en-US" sz="6000" b="1" dirty="0"/>
              <a:t>IPv6 Options for DetNet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6B3430C-E35F-43A3-ACE4-5A109C332AAC}"/>
              </a:ext>
            </a:extLst>
          </p:cNvPr>
          <p:cNvSpPr txBox="1"/>
          <p:nvPr/>
        </p:nvSpPr>
        <p:spPr>
          <a:xfrm>
            <a:off x="4164981" y="4492304"/>
            <a:ext cx="5641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Author</a:t>
            </a:r>
            <a:r>
              <a:rPr lang="fr-FR" dirty="0"/>
              <a:t>(s): Pascal Thubert </a:t>
            </a:r>
            <a:r>
              <a:rPr lang="fr-FR" dirty="0" err="1"/>
              <a:t>ed</a:t>
            </a:r>
            <a:r>
              <a:rPr lang="fr-FR" dirty="0"/>
              <a:t>., Yang Fan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399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283" y="566012"/>
            <a:ext cx="11438251" cy="838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n-US" sz="4400" dirty="0"/>
              <a:t>DetNet dataplane requirements served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31878" y="1523088"/>
            <a:ext cx="11557377" cy="4722500"/>
          </a:xfrm>
        </p:spPr>
        <p:txBody>
          <a:bodyPr lIns="68587" tIns="34294" rIns="68587" bIns="34294"/>
          <a:lstStyle/>
          <a:p>
            <a:pPr marL="0" indent="0">
              <a:buNone/>
            </a:pPr>
            <a:endParaRPr lang="en-US" altLang="en-US" sz="200" u="sng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altLang="en-US" sz="2800" dirty="0"/>
              <a:t>Do not mix Flow (the water) and Path (the pipe)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US" altLang="en-US" sz="2800" dirty="0"/>
              <a:t> Allow multiple flows and OAM with same treatment</a:t>
            </a:r>
          </a:p>
          <a:p>
            <a:pPr marL="0" indent="0">
              <a:buNone/>
            </a:pPr>
            <a:r>
              <a:rPr lang="en-US" altLang="en-US" sz="2800" dirty="0"/>
              <a:t>Rich set of redundancy and path information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US" altLang="en-US" sz="2800" dirty="0"/>
              <a:t> DetNet state in each node vs. inline (SRH) =&gt; path info is processed </a:t>
            </a:r>
            <a:r>
              <a:rPr lang="en-US" altLang="en-US" sz="2800" dirty="0" err="1"/>
              <a:t>HbH</a:t>
            </a:r>
            <a:r>
              <a:rPr lang="en-US" altLang="en-US" sz="2800" dirty="0"/>
              <a:t> 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US" altLang="en-US" sz="2800" dirty="0"/>
              <a:t> Not just sequence </a:t>
            </a:r>
            <a:r>
              <a:rPr lang="en-US" altLang="en-US" sz="2800" dirty="0" err="1"/>
              <a:t>cnt</a:t>
            </a:r>
            <a:r>
              <a:rPr lang="en-US" altLang="en-US" sz="2800" dirty="0"/>
              <a:t>, value using timestamp or opaque from ULP or LLP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US" altLang="en-US" sz="2800" dirty="0"/>
              <a:t> Loose path information for slice / VRF / topology information</a:t>
            </a:r>
          </a:p>
          <a:p>
            <a:pPr marL="0" indent="0">
              <a:buNone/>
            </a:pPr>
            <a:r>
              <a:rPr lang="en-US" altLang="en-US" sz="2800" dirty="0"/>
              <a:t>Early in the packet for hardware consumption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US" altLang="en-US" sz="2800" dirty="0"/>
              <a:t> Extensible, e.g., coexistence with SRv6</a:t>
            </a:r>
          </a:p>
          <a:p>
            <a:pPr marL="0" indent="0">
              <a:buNone/>
            </a:pPr>
            <a:endParaRPr lang="en-US" altLang="en-US" dirty="0"/>
          </a:p>
          <a:p>
            <a:pPr lvl="1">
              <a:buFont typeface="Symbol"/>
              <a:buChar char="Þ"/>
            </a:pPr>
            <a:endParaRPr lang="en-US" altLang="en-US" dirty="0"/>
          </a:p>
          <a:p>
            <a:pPr marL="0" indent="0">
              <a:buNone/>
            </a:pPr>
            <a:endParaRPr lang="en-US" altLang="en-US" sz="2800" dirty="0"/>
          </a:p>
          <a:p>
            <a:pPr marL="0" indent="0">
              <a:buNone/>
            </a:pPr>
            <a:r>
              <a:rPr lang="en-US" altLang="en-US" sz="2800" dirty="0"/>
              <a:t>	</a:t>
            </a:r>
          </a:p>
          <a:p>
            <a:pPr marL="0" indent="0">
              <a:buNone/>
            </a:pPr>
            <a:endParaRPr lang="en-US" altLang="en-US" sz="2800" dirty="0"/>
          </a:p>
          <a:p>
            <a:pPr lvl="1">
              <a:buFont typeface="Symbol"/>
              <a:buChar char="Þ"/>
            </a:pPr>
            <a:endParaRPr lang="en-US" alt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6B1A14A-0753-4329-B2C0-96EC7C5832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draft-pthubert-detnet-ipv6-hbh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E422675-7DF8-4800-AF94-0BC31A1B05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18BF9C3C-0004-4145-8BE2-5FBA8C817ACA}" type="slidenum">
              <a:rPr lang="en-US" smtClean="0"/>
              <a:pPr algn="r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314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283" y="566012"/>
            <a:ext cx="11438251" cy="838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n-US" sz="4400" dirty="0"/>
              <a:t>DetNet detailed requirements for IPv6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31878" y="1419848"/>
            <a:ext cx="11557377" cy="4722500"/>
          </a:xfrm>
        </p:spPr>
        <p:txBody>
          <a:bodyPr lIns="68587" tIns="34294" rIns="68587" bIns="34294"/>
          <a:lstStyle/>
          <a:p>
            <a:pPr marL="0" indent="0">
              <a:buNone/>
            </a:pPr>
            <a:endParaRPr lang="en-US" altLang="en-US" sz="200" u="sng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altLang="en-US" sz="2800" dirty="0"/>
              <a:t>Redundancy Information for service sublayer 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Think sequence information but that’s too limitative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No POF: Anything unique within the </a:t>
            </a:r>
            <a:r>
              <a:rPr lang="en-US" dirty="0"/>
              <a:t>upper bound on out-of-order packet delivery 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If    POF: Anything strictly ordered for the duration of the path, e.g., time stamp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Network Coding: multiple fragments that can be delivered in any order</a:t>
            </a:r>
            <a:endParaRPr lang="en-US" altLang="en-US" sz="2800" dirty="0"/>
          </a:p>
          <a:p>
            <a:pPr marL="0" indent="0">
              <a:buNone/>
            </a:pPr>
            <a:r>
              <a:rPr lang="en-US" altLang="en-US" sz="2800" dirty="0"/>
              <a:t>Path Information for both forwarding and service sublayer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Path Information provides a scope for redundancy information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DetNet places flows on paths need to signal that path in IPv6 Headers 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Same path </a:t>
            </a:r>
            <a:r>
              <a:rPr lang="en-US" altLang="en-US" dirty="0">
                <a:sym typeface="Wingdings" panose="05000000000000000000" pitchFamily="2" charset="2"/>
              </a:rPr>
              <a:t> same DetNet treatment and fate share for all flows and OAM</a:t>
            </a:r>
          </a:p>
          <a:p>
            <a:pPr lvl="1">
              <a:buFont typeface="Symbol"/>
              <a:buChar char="Þ"/>
            </a:pPr>
            <a:r>
              <a:rPr lang="en-US" altLang="en-US" dirty="0">
                <a:sym typeface="Wingdings" panose="05000000000000000000" pitchFamily="2" charset="2"/>
              </a:rPr>
              <a:t> PREOF requires multipathing, not a linear sequence of nodes (terminology issue!)</a:t>
            </a:r>
            <a:endParaRPr lang="en-US" altLang="en-US" dirty="0"/>
          </a:p>
          <a:p>
            <a:pPr lvl="1">
              <a:buFont typeface="Symbol"/>
              <a:buChar char="Þ"/>
            </a:pPr>
            <a:endParaRPr lang="en-US" altLang="en-US" dirty="0"/>
          </a:p>
          <a:p>
            <a:pPr marL="0" indent="0">
              <a:buNone/>
            </a:pPr>
            <a:endParaRPr lang="en-US" altLang="en-US" sz="2800" dirty="0"/>
          </a:p>
          <a:p>
            <a:pPr marL="0" indent="0">
              <a:buNone/>
            </a:pPr>
            <a:r>
              <a:rPr lang="en-US" altLang="en-US" sz="2800" dirty="0"/>
              <a:t>	</a:t>
            </a:r>
          </a:p>
          <a:p>
            <a:pPr marL="0" indent="0">
              <a:buNone/>
            </a:pPr>
            <a:endParaRPr lang="en-US" altLang="en-US" sz="2800" dirty="0"/>
          </a:p>
          <a:p>
            <a:pPr lvl="1">
              <a:buFont typeface="Symbol"/>
              <a:buChar char="Þ"/>
            </a:pPr>
            <a:endParaRPr lang="en-US" alt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6B1A14A-0753-4329-B2C0-96EC7C5832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draft-pthubert-detnet-ipv6-hbh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E422675-7DF8-4800-AF94-0BC31A1B05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18BF9C3C-0004-4145-8BE2-5FBA8C817ACA}" type="slidenum">
              <a:rPr lang="en-US" smtClean="0"/>
              <a:pPr algn="r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991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996FFBD4-A2D8-4FC8-B477-2D8D738DC2CD}"/>
              </a:ext>
            </a:extLst>
          </p:cNvPr>
          <p:cNvSpPr/>
          <p:nvPr/>
        </p:nvSpPr>
        <p:spPr>
          <a:xfrm>
            <a:off x="2473892" y="3505679"/>
            <a:ext cx="1936493" cy="7353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/>
              <a:t>HbH</a:t>
            </a:r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29FEB43-8435-42AE-9B0B-270A683A57B5}"/>
              </a:ext>
            </a:extLst>
          </p:cNvPr>
          <p:cNvSpPr/>
          <p:nvPr/>
        </p:nvSpPr>
        <p:spPr>
          <a:xfrm>
            <a:off x="3089359" y="3558399"/>
            <a:ext cx="603929" cy="63162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Path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954" y="325231"/>
            <a:ext cx="11438251" cy="838200"/>
          </a:xfrm>
        </p:spPr>
        <p:txBody>
          <a:bodyPr>
            <a:normAutofit/>
          </a:bodyPr>
          <a:lstStyle/>
          <a:p>
            <a:r>
              <a:rPr lang="fr-FR" altLang="en-US" sz="4400" dirty="0"/>
              <a:t>IPv6 </a:t>
            </a:r>
            <a:r>
              <a:rPr lang="fr-FR" altLang="en-US" sz="4400" dirty="0" err="1"/>
              <a:t>HbH</a:t>
            </a:r>
            <a:r>
              <a:rPr lang="fr-FR" altLang="en-US" sz="4400" dirty="0"/>
              <a:t> vs. Destination Option Header?</a:t>
            </a:r>
            <a:endParaRPr lang="en-US" alt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83201" y="1262304"/>
            <a:ext cx="11501290" cy="4929398"/>
          </a:xfrm>
        </p:spPr>
        <p:txBody>
          <a:bodyPr lIns="68587" tIns="34294" rIns="68587" bIns="34294"/>
          <a:lstStyle/>
          <a:p>
            <a:pPr marL="0" indent="0">
              <a:buNone/>
            </a:pPr>
            <a:endParaRPr lang="en-US" altLang="en-US" sz="200" u="sng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altLang="en-US" sz="3600" dirty="0"/>
              <a:t>Less Complexity in Dataplane	</a:t>
            </a:r>
            <a:endParaRPr lang="en-US" altLang="en-US" sz="2800" dirty="0"/>
          </a:p>
          <a:p>
            <a:pPr lvl="1">
              <a:buFont typeface="Symbol"/>
              <a:buChar char="Þ"/>
            </a:pPr>
            <a:r>
              <a:rPr lang="en-US" altLang="en-US" dirty="0"/>
              <a:t> 6-tuple is a complex key to read and use, and may be lost in tunneling / crypto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EH comes naturally with tunneling at PE if end-systems not service-aware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The </a:t>
            </a:r>
            <a:r>
              <a:rPr lang="en-US" altLang="en-US" dirty="0" err="1"/>
              <a:t>HbH</a:t>
            </a:r>
            <a:r>
              <a:rPr lang="en-US" altLang="en-US" dirty="0"/>
              <a:t> EH is always first after the IPv6 Header: simpler P4 / ASIC processing</a:t>
            </a:r>
          </a:p>
          <a:p>
            <a:pPr lvl="1">
              <a:buFont typeface="Symbol"/>
              <a:buChar char="Þ"/>
            </a:pPr>
            <a:endParaRPr lang="en-US" altLang="en-US" dirty="0"/>
          </a:p>
          <a:p>
            <a:pPr lvl="1">
              <a:buFont typeface="Symbol"/>
              <a:buChar char="Þ"/>
            </a:pPr>
            <a:endParaRPr lang="en-US" altLang="en-US" dirty="0"/>
          </a:p>
          <a:p>
            <a:pPr marL="457063" lvl="1" indent="0">
              <a:buNone/>
            </a:pPr>
            <a:r>
              <a:rPr lang="en-US" altLang="en-US" dirty="0"/>
              <a:t>e.g. Strict path, service sublayer distributed</a:t>
            </a:r>
          </a:p>
          <a:p>
            <a:pPr marL="457063" lvl="1" indent="0">
              <a:buNone/>
            </a:pPr>
            <a:endParaRPr lang="en-US" altLang="en-US" dirty="0"/>
          </a:p>
          <a:p>
            <a:pPr marL="457063" lvl="1" indent="0">
              <a:buNone/>
            </a:pPr>
            <a:endParaRPr lang="en-US" altLang="en-US" dirty="0"/>
          </a:p>
          <a:p>
            <a:pPr marL="457063" lvl="1" indent="0">
              <a:buNone/>
            </a:pPr>
            <a:r>
              <a:rPr lang="en-US" altLang="en-US" dirty="0"/>
              <a:t>e.g. Strict path, service sublayer relay nodes indicated in SRH</a:t>
            </a:r>
          </a:p>
          <a:p>
            <a:pPr marL="457063" lvl="1" indent="0">
              <a:buNone/>
            </a:pPr>
            <a:endParaRPr lang="en-US" altLang="en-US" dirty="0"/>
          </a:p>
          <a:p>
            <a:pPr marL="457063" lvl="1" indent="0">
              <a:buNone/>
            </a:pPr>
            <a:endParaRPr lang="en-US" altLang="en-US" dirty="0"/>
          </a:p>
          <a:p>
            <a:pPr marL="457063" lvl="1" indent="0">
              <a:buNone/>
            </a:pPr>
            <a:endParaRPr lang="en-US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798033-28BC-4BB8-9F31-42D6B63062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draft-pthubert-detnet-ipv6-hbh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B61E0B-B677-43E0-AEA8-A117984A41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18BF9C3C-0004-4145-8BE2-5FBA8C817ACA}" type="slidenum">
              <a:rPr lang="en-US" smtClean="0"/>
              <a:pPr algn="r"/>
              <a:t>4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7C4652A-970F-4634-8337-8D40CC43C235}"/>
              </a:ext>
            </a:extLst>
          </p:cNvPr>
          <p:cNvSpPr/>
          <p:nvPr/>
        </p:nvSpPr>
        <p:spPr>
          <a:xfrm>
            <a:off x="281837" y="3505679"/>
            <a:ext cx="2192055" cy="73538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IPv6 Header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FEF730D-477D-4EF9-AC45-D72F4C582E5A}"/>
              </a:ext>
            </a:extLst>
          </p:cNvPr>
          <p:cNvSpPr/>
          <p:nvPr/>
        </p:nvSpPr>
        <p:spPr>
          <a:xfrm>
            <a:off x="2481438" y="4798591"/>
            <a:ext cx="1170387" cy="7353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/>
              <a:t>HbH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EC80197-5B78-412B-A208-C63ABBB8954C}"/>
              </a:ext>
            </a:extLst>
          </p:cNvPr>
          <p:cNvSpPr/>
          <p:nvPr/>
        </p:nvSpPr>
        <p:spPr>
          <a:xfrm>
            <a:off x="5579886" y="3503915"/>
            <a:ext cx="1170388" cy="73538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Transport</a:t>
            </a:r>
          </a:p>
          <a:p>
            <a:pPr algn="ctr"/>
            <a:r>
              <a:rPr lang="en-US" dirty="0"/>
              <a:t>header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CEE1739-99BF-4B59-9F60-ACBAAE3E958D}"/>
              </a:ext>
            </a:extLst>
          </p:cNvPr>
          <p:cNvSpPr/>
          <p:nvPr/>
        </p:nvSpPr>
        <p:spPr>
          <a:xfrm>
            <a:off x="4759903" y="3438103"/>
            <a:ext cx="6623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…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FA0970A-375F-4EA1-B78D-2255AA2290A0}"/>
              </a:ext>
            </a:extLst>
          </p:cNvPr>
          <p:cNvSpPr/>
          <p:nvPr/>
        </p:nvSpPr>
        <p:spPr>
          <a:xfrm>
            <a:off x="6750274" y="3503914"/>
            <a:ext cx="5262188" cy="73538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payload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14FA1AB-1594-4B77-A85C-7B4C0E466A48}"/>
              </a:ext>
            </a:extLst>
          </p:cNvPr>
          <p:cNvSpPr/>
          <p:nvPr/>
        </p:nvSpPr>
        <p:spPr>
          <a:xfrm>
            <a:off x="281837" y="4798591"/>
            <a:ext cx="2192055" cy="73538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IPv6 Header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24B3D06-A1CD-402F-99E4-E795ED72C3D3}"/>
              </a:ext>
            </a:extLst>
          </p:cNvPr>
          <p:cNvSpPr/>
          <p:nvPr/>
        </p:nvSpPr>
        <p:spPr>
          <a:xfrm>
            <a:off x="3644281" y="4798591"/>
            <a:ext cx="1246388" cy="73538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/>
              <a:t>DOH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98EA96F-CFE3-4B13-9BD1-0FE2A849ABC5}"/>
              </a:ext>
            </a:extLst>
          </p:cNvPr>
          <p:cNvSpPr/>
          <p:nvPr/>
        </p:nvSpPr>
        <p:spPr>
          <a:xfrm>
            <a:off x="5579886" y="4796827"/>
            <a:ext cx="1170388" cy="73538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Transport</a:t>
            </a:r>
          </a:p>
          <a:p>
            <a:pPr algn="ctr"/>
            <a:r>
              <a:rPr lang="en-US" dirty="0"/>
              <a:t>header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9987696-ECD3-4D6A-9290-CAB1DB313A7D}"/>
              </a:ext>
            </a:extLst>
          </p:cNvPr>
          <p:cNvSpPr/>
          <p:nvPr/>
        </p:nvSpPr>
        <p:spPr>
          <a:xfrm>
            <a:off x="4871221" y="4798591"/>
            <a:ext cx="701120" cy="73538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SRH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17D2709-86C7-4210-8CEC-1ACFFABDD5D0}"/>
              </a:ext>
            </a:extLst>
          </p:cNvPr>
          <p:cNvSpPr/>
          <p:nvPr/>
        </p:nvSpPr>
        <p:spPr>
          <a:xfrm>
            <a:off x="6750274" y="4796826"/>
            <a:ext cx="5262188" cy="73538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payload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ADF52BF-8016-4762-AD40-CAE3892ADF6C}"/>
              </a:ext>
            </a:extLst>
          </p:cNvPr>
          <p:cNvSpPr/>
          <p:nvPr/>
        </p:nvSpPr>
        <p:spPr>
          <a:xfrm>
            <a:off x="3750231" y="3556173"/>
            <a:ext cx="603929" cy="63162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Red.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E73C148-F4BA-442B-816D-880AC2FE0C26}"/>
              </a:ext>
            </a:extLst>
          </p:cNvPr>
          <p:cNvSpPr/>
          <p:nvPr/>
        </p:nvSpPr>
        <p:spPr>
          <a:xfrm>
            <a:off x="3016097" y="4851311"/>
            <a:ext cx="603929" cy="63162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Path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F33856C-27F2-46BA-A85F-9F20E62FE5AC}"/>
              </a:ext>
            </a:extLst>
          </p:cNvPr>
          <p:cNvSpPr/>
          <p:nvPr/>
        </p:nvSpPr>
        <p:spPr>
          <a:xfrm>
            <a:off x="4224648" y="4848703"/>
            <a:ext cx="603929" cy="63162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Red.</a:t>
            </a:r>
          </a:p>
        </p:txBody>
      </p:sp>
    </p:spTree>
    <p:extLst>
      <p:ext uri="{BB962C8B-B14F-4D97-AF65-F5344CB8AC3E}">
        <p14:creationId xmlns:p14="http://schemas.microsoft.com/office/powerpoint/2010/main" val="3686060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DF5A8-9D4E-473D-B512-58C6E59A6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en-US" sz="3600" dirty="0"/>
              <a:t>Current version is 06	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BB2E43-6C11-4B0C-918B-92BF194B867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6189" y="1294982"/>
            <a:ext cx="9828765" cy="478917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3200" dirty="0"/>
              <a:t>New: combines </a:t>
            </a:r>
            <a:r>
              <a:rPr lang="en-US" altLang="en-US" sz="3200" dirty="0" err="1"/>
              <a:t>HbH</a:t>
            </a:r>
            <a:r>
              <a:rPr lang="en-US" altLang="en-US" sz="3200" dirty="0"/>
              <a:t> with DOH + SRH</a:t>
            </a:r>
          </a:p>
          <a:p>
            <a:pPr marL="0" indent="0">
              <a:buNone/>
            </a:pPr>
            <a:r>
              <a:rPr lang="en-US" altLang="en-US" sz="3200" dirty="0"/>
              <a:t>New: Example headers combos</a:t>
            </a:r>
          </a:p>
          <a:p>
            <a:r>
              <a:rPr lang="en-US" sz="2601" dirty="0">
                <a:hlinkClick r:id="rId3"/>
              </a:rPr>
              <a:t>DetNet Redundancy Information Option</a:t>
            </a:r>
            <a:r>
              <a:rPr lang="en-US" sz="2601" dirty="0"/>
              <a:t> in </a:t>
            </a:r>
            <a:r>
              <a:rPr lang="en-US" sz="2601" dirty="0" err="1"/>
              <a:t>HbH</a:t>
            </a:r>
            <a:r>
              <a:rPr lang="en-US" sz="2601" dirty="0"/>
              <a:t> or DOH </a:t>
            </a:r>
          </a:p>
          <a:p>
            <a:pPr lvl="1">
              <a:buFont typeface="Symbol"/>
              <a:buChar char="Þ"/>
            </a:pPr>
            <a:r>
              <a:rPr lang="en-US" sz="2400" dirty="0"/>
              <a:t> Sequence but </a:t>
            </a:r>
            <a:r>
              <a:rPr lang="en-US" sz="2400" dirty="0" err="1"/>
              <a:t>but</a:t>
            </a:r>
            <a:r>
              <a:rPr lang="en-US" sz="2400" dirty="0"/>
              <a:t> not only (e.g., time, include Net coding)</a:t>
            </a:r>
          </a:p>
          <a:p>
            <a:pPr lvl="1">
              <a:buFont typeface="Symbol"/>
              <a:buChar char="Þ"/>
            </a:pPr>
            <a:r>
              <a:rPr lang="en-US" sz="2400" dirty="0"/>
              <a:t> Could be placed in DO if/when SRH signals service sublayer</a:t>
            </a:r>
          </a:p>
          <a:p>
            <a:r>
              <a:rPr lang="en-US" sz="2601" dirty="0">
                <a:hlinkClick r:id="rId4"/>
              </a:rPr>
              <a:t>DetNet Strict Path Option</a:t>
            </a:r>
            <a:r>
              <a:rPr lang="en-US" sz="2601" dirty="0"/>
              <a:t> in </a:t>
            </a:r>
            <a:r>
              <a:rPr lang="en-US" sz="2601" dirty="0" err="1"/>
              <a:t>HbH</a:t>
            </a:r>
            <a:r>
              <a:rPr lang="en-US" sz="2601" dirty="0"/>
              <a:t> only</a:t>
            </a:r>
          </a:p>
          <a:p>
            <a:pPr lvl="1">
              <a:buFont typeface="Symbol"/>
              <a:buChar char="Þ"/>
            </a:pPr>
            <a:r>
              <a:rPr lang="en-US" sz="2400" dirty="0"/>
              <a:t> DetNet forwarding layer is strict</a:t>
            </a:r>
          </a:p>
          <a:p>
            <a:r>
              <a:rPr lang="en-US" sz="2601" dirty="0">
                <a:hlinkClick r:id="rId5"/>
              </a:rPr>
              <a:t>DetNet Loose Path Option</a:t>
            </a:r>
            <a:r>
              <a:rPr lang="en-US" sz="2601" dirty="0"/>
              <a:t> in </a:t>
            </a:r>
            <a:r>
              <a:rPr lang="en-US" sz="2601" dirty="0" err="1"/>
              <a:t>HbH</a:t>
            </a:r>
            <a:r>
              <a:rPr lang="en-US" sz="2601" dirty="0"/>
              <a:t> or DOH </a:t>
            </a:r>
          </a:p>
          <a:p>
            <a:pPr lvl="1">
              <a:buFont typeface="Symbol"/>
              <a:buChar char="Þ"/>
            </a:pPr>
            <a:r>
              <a:rPr lang="en-US" sz="2800" dirty="0"/>
              <a:t> </a:t>
            </a:r>
            <a:r>
              <a:rPr lang="en-US" sz="2400" dirty="0" err="1"/>
              <a:t>Clarifyed</a:t>
            </a:r>
            <a:r>
              <a:rPr lang="en-US" sz="2400" dirty="0"/>
              <a:t> use, e.g., to signal Topology or slice</a:t>
            </a:r>
          </a:p>
          <a:p>
            <a:pPr lvl="1">
              <a:buFont typeface="Symbol"/>
              <a:buChar char="Þ"/>
            </a:pPr>
            <a:endParaRPr lang="en-US" altLang="en-US" sz="3200" dirty="0"/>
          </a:p>
          <a:p>
            <a:pPr marL="0" indent="0">
              <a:buNone/>
            </a:pPr>
            <a:endParaRPr lang="en-US" altLang="en-US" sz="3200" dirty="0"/>
          </a:p>
          <a:p>
            <a:pPr marL="457063" lvl="1" indent="0">
              <a:buNone/>
            </a:pPr>
            <a:endParaRPr lang="en-US" sz="1100" dirty="0"/>
          </a:p>
          <a:p>
            <a:pPr marL="457063" lvl="1" indent="0">
              <a:buNone/>
            </a:pPr>
            <a:endParaRPr lang="en-US" sz="3200" dirty="0"/>
          </a:p>
          <a:p>
            <a:pPr marL="457063" lvl="1" indent="0">
              <a:buNone/>
            </a:pP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BCC8E1A-2E65-4332-A28B-D00F01571F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draft-pthubert-detnet-ipv6-hbh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6D26C81-9270-4055-B5B9-75744739A1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18BF9C3C-0004-4145-8BE2-5FBA8C817ACA}" type="slidenum">
              <a:rPr lang="en-US" smtClean="0"/>
              <a:pPr algn="r"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B322056-E81C-404A-8BFF-660B046CB8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54951" y="727624"/>
            <a:ext cx="3210232" cy="5742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68179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281" y="566012"/>
            <a:ext cx="11438251" cy="838200"/>
          </a:xfrm>
        </p:spPr>
        <p:txBody>
          <a:bodyPr>
            <a:normAutofit/>
          </a:bodyPr>
          <a:lstStyle/>
          <a:p>
            <a:r>
              <a:rPr lang="en-US" sz="4400" dirty="0"/>
              <a:t>Questions / Discussion</a:t>
            </a:r>
            <a:endParaRPr lang="en-US" alt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88099" y="1803189"/>
            <a:ext cx="11844997" cy="4722500"/>
          </a:xfrm>
        </p:spPr>
        <p:txBody>
          <a:bodyPr lIns="68587" tIns="34294" rIns="68587" bIns="34294"/>
          <a:lstStyle/>
          <a:p>
            <a:pPr lvl="1">
              <a:buFont typeface="Symbol"/>
              <a:buChar char="Þ"/>
            </a:pPr>
            <a:endParaRPr lang="en-US" alt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6B1A14A-0753-4329-B2C0-96EC7C5832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draft-pthubert-detnet-ipv6-hbh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E422675-7DF8-4800-AF94-0BC31A1B05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18BF9C3C-0004-4145-8BE2-5FBA8C817ACA}" type="slidenum">
              <a:rPr lang="en-US" smtClean="0"/>
              <a:pPr algn="r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648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281" y="566012"/>
            <a:ext cx="11438251" cy="838200"/>
          </a:xfrm>
        </p:spPr>
        <p:txBody>
          <a:bodyPr>
            <a:normAutofit/>
          </a:bodyPr>
          <a:lstStyle/>
          <a:p>
            <a:r>
              <a:rPr lang="en-US" sz="4400" dirty="0"/>
              <a:t>A native IPv6 signaling for DetNet dataplane</a:t>
            </a:r>
            <a:endParaRPr lang="en-US" alt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88099" y="1803189"/>
            <a:ext cx="11844997" cy="4722500"/>
          </a:xfrm>
        </p:spPr>
        <p:txBody>
          <a:bodyPr lIns="68587" tIns="34294" rIns="68587" bIns="34294"/>
          <a:lstStyle/>
          <a:p>
            <a:pPr marL="0" indent="0">
              <a:buNone/>
            </a:pPr>
            <a:r>
              <a:rPr lang="en-US" altLang="en-US" sz="2800" dirty="0">
                <a:solidFill>
                  <a:srgbClr val="422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draft places the DetNet info in the IPv6 Extension Headers as OH</a:t>
            </a:r>
          </a:p>
          <a:p>
            <a:pPr marL="0" indent="0">
              <a:buNone/>
            </a:pPr>
            <a:r>
              <a:rPr lang="en-US" altLang="en-US" sz="2800" dirty="0"/>
              <a:t>DetNet information available early in the packet and easy to grab</a:t>
            </a:r>
          </a:p>
          <a:p>
            <a:pPr lvl="1">
              <a:buFont typeface="Symbol"/>
              <a:buChar char="Þ"/>
            </a:pPr>
            <a:r>
              <a:rPr lang="en-US" altLang="en-US" sz="2400" dirty="0"/>
              <a:t> </a:t>
            </a:r>
            <a:r>
              <a:rPr lang="en-US" altLang="en-US" sz="2400" dirty="0" err="1"/>
              <a:t>HbH</a:t>
            </a:r>
            <a:r>
              <a:rPr lang="en-US" altLang="en-US" sz="2400" dirty="0"/>
              <a:t> always comes first after IPv6 </a:t>
            </a:r>
            <a:r>
              <a:rPr lang="en-US" altLang="en-US" sz="2400" dirty="0" err="1"/>
              <a:t>Hdr</a:t>
            </a:r>
            <a:r>
              <a:rPr lang="en-US" altLang="en-US" sz="2400" dirty="0"/>
              <a:t>, DOH is before SRH if present</a:t>
            </a:r>
          </a:p>
          <a:p>
            <a:pPr marL="0" indent="0">
              <a:buNone/>
            </a:pPr>
            <a:r>
              <a:rPr lang="en-US" altLang="en-US" sz="2800" dirty="0"/>
              <a:t>Signals the path and PHB independently of the transported flows </a:t>
            </a:r>
          </a:p>
          <a:p>
            <a:pPr lvl="1">
              <a:buFont typeface="Symbol"/>
              <a:buChar char="Þ"/>
            </a:pPr>
            <a:r>
              <a:rPr lang="en-US" altLang="en-US" sz="2400" dirty="0"/>
              <a:t> Enables tunneling, OAM, and flow aggregation with common treatment</a:t>
            </a:r>
          </a:p>
          <a:p>
            <a:pPr marL="0" indent="0">
              <a:buNone/>
            </a:pPr>
            <a:r>
              <a:rPr lang="en-US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Fits </a:t>
            </a:r>
            <a:r>
              <a:rPr lang="en-US" altLang="en-US" sz="2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IPv6 architecture </a:t>
            </a:r>
            <a:r>
              <a:rPr lang="en-US" altLang="en-US" sz="2800" dirty="0"/>
              <a:t>to coexist with</a:t>
            </a:r>
            <a:r>
              <a:rPr lang="en-US" sz="2800" dirty="0"/>
              <a:t> other IPv6 extensions e.g., SRv6</a:t>
            </a:r>
          </a:p>
          <a:p>
            <a:pPr marL="0" indent="0">
              <a:buNone/>
            </a:pPr>
            <a:r>
              <a:rPr lang="en-US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Fits </a:t>
            </a:r>
            <a:r>
              <a:rPr lang="en-US" altLang="en-US" sz="2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DetNet architecture </a:t>
            </a:r>
            <a:r>
              <a:rPr lang="en-US" altLang="en-US" sz="2800" dirty="0"/>
              <a:t>whereby edge nodes assign DetNet flows </a:t>
            </a:r>
            <a:r>
              <a:rPr lang="en-US" sz="2800" dirty="0"/>
              <a:t>"to specific paths through a network“ [RFC 8655]</a:t>
            </a:r>
            <a:endParaRPr lang="en-US" altLang="en-US" sz="2800" dirty="0"/>
          </a:p>
          <a:p>
            <a:pPr lvl="1">
              <a:buFont typeface="Symbol"/>
              <a:buChar char="Þ"/>
            </a:pPr>
            <a:endParaRPr lang="en-US" alt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6B1A14A-0753-4329-B2C0-96EC7C5832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draft-pthubert-detnet-ipv6-hbh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E422675-7DF8-4800-AF94-0BC31A1B05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18BF9C3C-0004-4145-8BE2-5FBA8C817ACA}" type="slidenum">
              <a:rPr lang="en-US" smtClean="0"/>
              <a:pPr algn="r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7547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55FAE9E-644C-4645-A107-525A9FAA17A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8320" t="14157" r="3360" b="6291"/>
          <a:stretch/>
        </p:blipFill>
        <p:spPr>
          <a:xfrm>
            <a:off x="8426088" y="921446"/>
            <a:ext cx="3451841" cy="54542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88DF5A8-9D4E-473D-B512-58C6E59A6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en-US" sz="3600" dirty="0"/>
              <a:t>Current version is 04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BB2E43-6C11-4B0C-918B-92BF194B867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6189" y="1294982"/>
            <a:ext cx="11424906" cy="478917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3200" dirty="0"/>
              <a:t>First personal submissions in quick sequence </a:t>
            </a:r>
          </a:p>
          <a:p>
            <a:pPr marL="457063" lvl="1" indent="0">
              <a:buNone/>
            </a:pPr>
            <a:r>
              <a:rPr lang="en-US" altLang="en-US" sz="2400" dirty="0"/>
              <a:t>Early comments on applicability and option </a:t>
            </a:r>
            <a:r>
              <a:rPr lang="en-US" altLang="en-US" sz="2800" dirty="0"/>
              <a:t>details</a:t>
            </a:r>
          </a:p>
          <a:p>
            <a:r>
              <a:rPr lang="en-US" sz="2601" dirty="0">
                <a:hlinkClick r:id="rId4"/>
              </a:rPr>
              <a:t>DetNet Redundancy Information Option</a:t>
            </a:r>
            <a:r>
              <a:rPr lang="en-US" sz="2601" dirty="0"/>
              <a:t> </a:t>
            </a:r>
          </a:p>
          <a:p>
            <a:pPr lvl="1">
              <a:buFont typeface="Symbol"/>
              <a:buChar char="Þ"/>
            </a:pPr>
            <a:r>
              <a:rPr lang="en-US" sz="2400" dirty="0"/>
              <a:t> Sequence but </a:t>
            </a:r>
            <a:r>
              <a:rPr lang="en-US" sz="2400" dirty="0" err="1"/>
              <a:t>but</a:t>
            </a:r>
            <a:r>
              <a:rPr lang="en-US" sz="2400" dirty="0"/>
              <a:t> not only (e.g., time, include Net coding)</a:t>
            </a:r>
          </a:p>
          <a:p>
            <a:pPr lvl="1">
              <a:buFont typeface="Symbol"/>
              <a:buChar char="Þ"/>
            </a:pPr>
            <a:r>
              <a:rPr lang="en-US" sz="2400" dirty="0"/>
              <a:t> Could be placed in DO if/when SRH signals service sublayer</a:t>
            </a:r>
          </a:p>
          <a:p>
            <a:r>
              <a:rPr lang="en-US" sz="2601" dirty="0">
                <a:hlinkClick r:id="rId5"/>
              </a:rPr>
              <a:t>DetNet Strict Path Option</a:t>
            </a:r>
            <a:r>
              <a:rPr lang="en-US" sz="2601" dirty="0"/>
              <a:t> </a:t>
            </a:r>
          </a:p>
          <a:p>
            <a:pPr lvl="1">
              <a:buFont typeface="Symbol"/>
              <a:buChar char="Þ"/>
            </a:pPr>
            <a:r>
              <a:rPr lang="en-US" sz="2400" dirty="0"/>
              <a:t> DetNet forwarding layer is strict</a:t>
            </a:r>
          </a:p>
          <a:p>
            <a:r>
              <a:rPr lang="en-US" sz="2601" dirty="0">
                <a:hlinkClick r:id="rId6"/>
              </a:rPr>
              <a:t>DetNet Loose Path Option</a:t>
            </a:r>
            <a:r>
              <a:rPr lang="en-US" sz="2601" dirty="0"/>
              <a:t> </a:t>
            </a:r>
          </a:p>
          <a:p>
            <a:pPr lvl="1">
              <a:buFont typeface="Symbol"/>
              <a:buChar char="Þ"/>
            </a:pPr>
            <a:r>
              <a:rPr lang="en-US" sz="2800" dirty="0"/>
              <a:t> </a:t>
            </a:r>
            <a:r>
              <a:rPr lang="en-US" sz="2400" dirty="0"/>
              <a:t>Relaxed to traverse non-service-aware</a:t>
            </a:r>
          </a:p>
          <a:p>
            <a:pPr lvl="1">
              <a:buFont typeface="Symbol"/>
              <a:buChar char="Þ"/>
            </a:pPr>
            <a:r>
              <a:rPr lang="en-US" sz="2400" dirty="0"/>
              <a:t>  Could/Should be fully replaced by SRH</a:t>
            </a:r>
          </a:p>
          <a:p>
            <a:pPr lvl="1">
              <a:buFont typeface="Symbol"/>
              <a:buChar char="Þ"/>
            </a:pPr>
            <a:endParaRPr lang="en-US" altLang="en-US" sz="3200" dirty="0"/>
          </a:p>
          <a:p>
            <a:pPr marL="0" indent="0">
              <a:buNone/>
            </a:pPr>
            <a:endParaRPr lang="en-US" altLang="en-US" sz="3200" dirty="0"/>
          </a:p>
          <a:p>
            <a:pPr marL="457063" lvl="1" indent="0">
              <a:buNone/>
            </a:pPr>
            <a:endParaRPr lang="en-US" sz="1100" dirty="0"/>
          </a:p>
          <a:p>
            <a:pPr marL="457063" lvl="1" indent="0">
              <a:buNone/>
            </a:pPr>
            <a:endParaRPr lang="en-US" sz="3200" dirty="0"/>
          </a:p>
          <a:p>
            <a:pPr marL="457063" lvl="1" indent="0">
              <a:buNone/>
            </a:pP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BCC8E1A-2E65-4332-A28B-D00F01571F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draft-pthubert-detnet-ipv6-hbh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6D26C81-9270-4055-B5B9-75744739A1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18BF9C3C-0004-4145-8BE2-5FBA8C817ACA}" type="slidenum">
              <a:rPr lang="en-US" smtClean="0"/>
              <a:pPr algn="r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999272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Cisco Arial 16x9 template</Template>
  <TotalTime>14760</TotalTime>
  <Words>640</Words>
  <Application>Microsoft Office PowerPoint</Application>
  <PresentationFormat>Custom</PresentationFormat>
  <Paragraphs>119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Symbol</vt:lpstr>
      <vt:lpstr>Office Theme</vt:lpstr>
      <vt:lpstr>IPv6 Options for DetNet</vt:lpstr>
      <vt:lpstr>DetNet dataplane requirements served</vt:lpstr>
      <vt:lpstr>DetNet detailed requirements for IPv6</vt:lpstr>
      <vt:lpstr>IPv6 HbH vs. Destination Option Header?</vt:lpstr>
      <vt:lpstr>Current version is 06 </vt:lpstr>
      <vt:lpstr>Questions / Discussion</vt:lpstr>
      <vt:lpstr>A native IPv6 signaling for DetNet dataplane</vt:lpstr>
      <vt:lpstr>Current version is 04</vt:lpstr>
    </vt:vector>
  </TitlesOfParts>
  <Company>Cisco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 Must Match Session Title</dc:title>
  <dc:creator>Pascal Thubert;JP Vasseur (jvasseur)</dc:creator>
  <cp:keywords>Deterministic Wireless</cp:keywords>
  <cp:lastModifiedBy>Pascal Thubert (pthubert)</cp:lastModifiedBy>
  <cp:revision>1373</cp:revision>
  <dcterms:created xsi:type="dcterms:W3CDTF">2012-09-20T00:45:54Z</dcterms:created>
  <dcterms:modified xsi:type="dcterms:W3CDTF">2021-09-07T10:00:23Z</dcterms:modified>
</cp:coreProperties>
</file>