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89" r:id="rId3"/>
    <p:sldId id="290" r:id="rId4"/>
    <p:sldId id="292" r:id="rId5"/>
    <p:sldId id="293" r:id="rId6"/>
    <p:sldId id="287" r:id="rId7"/>
    <p:sldId id="294" r:id="rId8"/>
    <p:sldId id="288" r:id="rId9"/>
    <p:sldId id="266" r:id="rId10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701">
          <p15:clr>
            <a:srgbClr val="A4A3A4"/>
          </p15:clr>
        </p15:guide>
        <p15:guide id="2" pos="288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658" y="-67"/>
      </p:cViewPr>
      <p:guideLst>
        <p:guide orient="horz" pos="1701"/>
        <p:guide pos="288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pPr/>
              <a:t>2021-09-12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35BCB5-162B-4BBA-89CB-EB8F264D4F28}" type="datetimeFigureOut">
              <a:rPr lang="zh-CN" altLang="en-US" smtClean="0"/>
              <a:pPr/>
              <a:t>2021-09-12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2D2DAA-79A8-4FF5-A5EC-3850B74F9E0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99C59-B92C-4C82-AE02-889ABA11E98A}" type="datetime1">
              <a:rPr lang="zh-CN" altLang="en-US" smtClean="0"/>
              <a:pPr/>
              <a:t>2021-09-12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50682-E3C7-4245-A78F-4AA8639D680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1D698-9A2E-4B2F-B147-74C8362E3CB5}" type="datetime1">
              <a:rPr lang="zh-CN" altLang="en-US" smtClean="0"/>
              <a:pPr/>
              <a:t>2021-09-12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50682-E3C7-4245-A78F-4AA8639D680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7DB3A-442D-44B9-98A4-EBB2D3AC1410}" type="datetime1">
              <a:rPr lang="zh-CN" altLang="en-US" smtClean="0"/>
              <a:pPr/>
              <a:t>2021-09-12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50682-E3C7-4245-A78F-4AA8639D680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47BC6-8787-4EAB-B629-F4AAEF60275A}" type="datetime1">
              <a:rPr lang="zh-CN" altLang="en-US" smtClean="0"/>
              <a:pPr/>
              <a:t>2021-09-12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50682-E3C7-4245-A78F-4AA8639D680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29476-949C-40D9-B720-2AE476C7365E}" type="datetime1">
              <a:rPr lang="zh-CN" altLang="en-US" smtClean="0"/>
              <a:pPr/>
              <a:t>2021-09-12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50682-E3C7-4245-A78F-4AA8639D680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C011B-2748-4BFA-A0E3-1DC7ACFB69F4}" type="datetime1">
              <a:rPr lang="zh-CN" altLang="en-US" smtClean="0"/>
              <a:pPr/>
              <a:t>2021-09-12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50682-E3C7-4245-A78F-4AA8639D680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76ECA-8BA4-4235-B850-628C7EF0188D}" type="datetime1">
              <a:rPr lang="zh-CN" altLang="en-US" smtClean="0"/>
              <a:pPr/>
              <a:t>2021-09-12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50682-E3C7-4245-A78F-4AA8639D680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CCBE1-0660-466D-953E-F1DBC74B857E}" type="datetime1">
              <a:rPr lang="zh-CN" altLang="en-US" smtClean="0"/>
              <a:pPr/>
              <a:t>2021-09-12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50682-E3C7-4245-A78F-4AA8639D680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A8D6B-B62A-4D24-85BA-9A1924DB4CDE}" type="datetime1">
              <a:rPr lang="zh-CN" altLang="en-US" smtClean="0"/>
              <a:pPr/>
              <a:t>2021-09-12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50682-E3C7-4245-A78F-4AA8639D680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5EF8-CA95-42DF-BAE3-DE6FE0786EED}" type="datetime1">
              <a:rPr lang="zh-CN" altLang="en-US" smtClean="0"/>
              <a:pPr/>
              <a:t>2021-09-12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50682-E3C7-4245-A78F-4AA8639D680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737B1-4B95-4A62-A8D0-C1F912769DFF}" type="datetime1">
              <a:rPr lang="zh-CN" altLang="en-US" smtClean="0"/>
              <a:pPr/>
              <a:t>2021-09-12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50682-E3C7-4245-A78F-4AA8639D680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E0281-22B0-49C1-8F98-65F7F7E8058D}" type="datetime1">
              <a:rPr lang="zh-CN" altLang="en-US" smtClean="0"/>
              <a:pPr/>
              <a:t>2021-09-12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750682-E3C7-4245-A78F-4AA8639D680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duzongpeng@chinamobile.com" TargetMode="External"/><Relationship Id="rId2" Type="http://schemas.openxmlformats.org/officeDocument/2006/relationships/hyperlink" Target="mailto:liupengyjy@chinamobile.com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0" y="1393023"/>
            <a:ext cx="9144000" cy="1102519"/>
          </a:xfrm>
        </p:spPr>
        <p:txBody>
          <a:bodyPr>
            <a:normAutofit fontScale="90000"/>
          </a:bodyPr>
          <a:lstStyle/>
          <a:p>
            <a:r>
              <a:rPr lang="en-US" altLang="zh-CN" dirty="0" smtClean="0"/>
              <a:t>Requirements of large scale deterministic network</a:t>
            </a:r>
            <a:endParaRPr lang="en-US" altLang="zh-CN" dirty="0">
              <a:solidFill>
                <a:srgbClr val="FF0000"/>
              </a:solidFill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0" y="2914650"/>
            <a:ext cx="9144000" cy="1585926"/>
          </a:xfrm>
        </p:spPr>
        <p:txBody>
          <a:bodyPr>
            <a:normAutofit fontScale="50000" lnSpcReduction="20000"/>
          </a:bodyPr>
          <a:lstStyle/>
          <a:p>
            <a:r>
              <a:rPr lang="en-US" altLang="zh-CN" dirty="0"/>
              <a:t>draft-du-detnet-layer3-low-latency-03</a:t>
            </a:r>
          </a:p>
          <a:p>
            <a:r>
              <a:rPr lang="en-US" altLang="zh-CN" dirty="0" smtClean="0"/>
              <a:t>draft-geng-detnet-requirements-bounded-latency-03</a:t>
            </a:r>
          </a:p>
          <a:p>
            <a:endParaRPr lang="en-US" altLang="zh-CN" dirty="0"/>
          </a:p>
          <a:p>
            <a:r>
              <a:rPr lang="en-US" altLang="zh-CN" dirty="0" err="1"/>
              <a:t>Peng</a:t>
            </a:r>
            <a:r>
              <a:rPr lang="en-US" altLang="zh-CN" dirty="0"/>
              <a:t> Liu </a:t>
            </a:r>
            <a:r>
              <a:rPr lang="en-US" altLang="zh-CN" dirty="0">
                <a:hlinkClick r:id="rId2"/>
              </a:rPr>
              <a:t>liupengyjy@chinamobile.com</a:t>
            </a:r>
            <a:endParaRPr lang="en-US" altLang="zh-CN" dirty="0"/>
          </a:p>
          <a:p>
            <a:r>
              <a:rPr lang="en-US" altLang="zh-CN" dirty="0" err="1"/>
              <a:t>Zongpeng</a:t>
            </a:r>
            <a:r>
              <a:rPr lang="en-US" altLang="zh-CN" dirty="0"/>
              <a:t> Du </a:t>
            </a:r>
            <a:r>
              <a:rPr lang="en-US" altLang="zh-CN" dirty="0">
                <a:hlinkClick r:id="rId3"/>
              </a:rPr>
              <a:t>duzongpeng@chinamobile.com</a:t>
            </a:r>
            <a:endParaRPr lang="en-US" altLang="zh-CN" dirty="0"/>
          </a:p>
          <a:p>
            <a:r>
              <a:rPr lang="en-US" altLang="zh-CN" dirty="0"/>
              <a:t>Joanna Dang </a:t>
            </a:r>
            <a:r>
              <a:rPr lang="en-US" altLang="zh-CN" dirty="0">
                <a:hlinkClick r:id="rId3"/>
              </a:rPr>
              <a:t>dangjuanna@huawei.com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50682-E3C7-4245-A78F-4AA8639D680B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205979"/>
            <a:ext cx="9144000" cy="857250"/>
          </a:xfrm>
        </p:spPr>
        <p:txBody>
          <a:bodyPr>
            <a:normAutofit/>
          </a:bodyPr>
          <a:lstStyle/>
          <a:p>
            <a:pPr algn="l"/>
            <a:r>
              <a:rPr lang="en-US" altLang="zh-CN" sz="3200" dirty="0">
                <a:sym typeface="+mn-ea"/>
              </a:rPr>
              <a:t>Different levels of application requirements </a:t>
            </a:r>
            <a:endParaRPr lang="zh-CN" altLang="en-US" sz="32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0"/>
            <a:ext cx="8229600" cy="1943104"/>
          </a:xfrm>
        </p:spPr>
        <p:txBody>
          <a:bodyPr>
            <a:normAutofit fontScale="77500" lnSpcReduction="20000"/>
          </a:bodyPr>
          <a:lstStyle/>
          <a:p>
            <a:r>
              <a:rPr lang="en-US" altLang="zh-CN" sz="2800" dirty="0"/>
              <a:t>Critical SLAs - For “Industrial” networks</a:t>
            </a:r>
          </a:p>
          <a:p>
            <a:pPr lvl="1"/>
            <a:r>
              <a:rPr lang="en-US" altLang="zh-CN" sz="2400" dirty="0"/>
              <a:t>Manufacture: Control/remote control-Cloud PLC</a:t>
            </a:r>
          </a:p>
          <a:p>
            <a:pPr lvl="1"/>
            <a:r>
              <a:rPr lang="en-US" altLang="zh-CN" sz="2400" dirty="0"/>
              <a:t>Electricity: differential protection </a:t>
            </a:r>
          </a:p>
          <a:p>
            <a:r>
              <a:rPr lang="en-US" altLang="zh-CN" sz="2800" dirty="0"/>
              <a:t>Relatively lower </a:t>
            </a:r>
            <a:r>
              <a:rPr lang="en-US" altLang="zh-CN" sz="2800" dirty="0">
                <a:sym typeface="+mn-ea"/>
              </a:rPr>
              <a:t>levels of SLA-</a:t>
            </a:r>
            <a:r>
              <a:rPr lang="en-US" altLang="zh-CN" sz="2800" dirty="0"/>
              <a:t> For “Consumer” networks</a:t>
            </a:r>
          </a:p>
          <a:p>
            <a:pPr lvl="1"/>
            <a:r>
              <a:rPr lang="en-US" altLang="zh-CN" sz="2400" dirty="0"/>
              <a:t>Cloud gaming/Cloud VR</a:t>
            </a:r>
          </a:p>
          <a:p>
            <a:pPr lvl="1"/>
            <a:r>
              <a:rPr lang="en-US" altLang="zh-CN" sz="2400" dirty="0"/>
              <a:t>Online meeting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50682-E3C7-4245-A78F-4AA8639D680B}" type="slidenum">
              <a:rPr lang="zh-CN" altLang="en-US" smtClean="0"/>
              <a:pPr/>
              <a:t>2</a:t>
            </a:fld>
            <a:endParaRPr lang="zh-CN" altLang="en-US"/>
          </a:p>
        </p:txBody>
      </p:sp>
      <p:cxnSp>
        <p:nvCxnSpPr>
          <p:cNvPr id="6" name="直接箭头连接符 5"/>
          <p:cNvCxnSpPr/>
          <p:nvPr/>
        </p:nvCxnSpPr>
        <p:spPr>
          <a:xfrm>
            <a:off x="928663" y="4643452"/>
            <a:ext cx="39290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箭头连接符 6"/>
          <p:cNvCxnSpPr/>
          <p:nvPr/>
        </p:nvCxnSpPr>
        <p:spPr>
          <a:xfrm rot="16200000" flipV="1">
            <a:off x="285721" y="4000510"/>
            <a:ext cx="1295408" cy="95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rot="5400000">
            <a:off x="428597" y="4000510"/>
            <a:ext cx="1285884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rot="5400000">
            <a:off x="857225" y="4000510"/>
            <a:ext cx="1285884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内容占位符 2"/>
          <p:cNvSpPr txBox="1">
            <a:spLocks/>
          </p:cNvSpPr>
          <p:nvPr/>
        </p:nvSpPr>
        <p:spPr>
          <a:xfrm>
            <a:off x="4000497" y="4643452"/>
            <a:ext cx="800080" cy="2285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zh-CN" sz="1200" b="1" dirty="0"/>
              <a:t>L</a:t>
            </a: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atency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26" name="直接连接符 25"/>
          <p:cNvCxnSpPr/>
          <p:nvPr/>
        </p:nvCxnSpPr>
        <p:spPr>
          <a:xfrm rot="5400000">
            <a:off x="1285853" y="4000510"/>
            <a:ext cx="1285884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内容占位符 2"/>
          <p:cNvSpPr txBox="1">
            <a:spLocks/>
          </p:cNvSpPr>
          <p:nvPr/>
        </p:nvSpPr>
        <p:spPr>
          <a:xfrm>
            <a:off x="1357291" y="3429006"/>
            <a:ext cx="2786082" cy="2285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en-US" altLang="zh-CN" sz="1050" dirty="0" smtClean="0"/>
              <a:t>Industrial, tight jitter, hard latency limit</a:t>
            </a:r>
            <a:endParaRPr kumimoji="0" lang="en-US" altLang="zh-CN" sz="105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3" name="内容占位符 2"/>
          <p:cNvSpPr txBox="1">
            <a:spLocks/>
          </p:cNvSpPr>
          <p:nvPr/>
        </p:nvSpPr>
        <p:spPr>
          <a:xfrm>
            <a:off x="2285985" y="3929072"/>
            <a:ext cx="3000396" cy="2285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en-US" altLang="zh-CN" sz="1000" b="1" dirty="0"/>
              <a:t>Relatively lower </a:t>
            </a:r>
            <a:r>
              <a:rPr lang="en-US" altLang="zh-CN" sz="1000" b="1" dirty="0">
                <a:sym typeface="+mn-ea"/>
              </a:rPr>
              <a:t>levels</a:t>
            </a:r>
            <a:r>
              <a:rPr lang="en-US" altLang="zh-CN" sz="1000" b="1" dirty="0"/>
              <a:t> latency requirement</a:t>
            </a:r>
            <a:endParaRPr kumimoji="0" lang="en-US" altLang="zh-CN" sz="1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4" name="内容占位符 2"/>
          <p:cNvSpPr txBox="1">
            <a:spLocks/>
          </p:cNvSpPr>
          <p:nvPr/>
        </p:nvSpPr>
        <p:spPr>
          <a:xfrm>
            <a:off x="3214679" y="4214824"/>
            <a:ext cx="1571636" cy="2285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en-US" altLang="zh-CN" sz="1000" b="1" noProof="0" dirty="0"/>
              <a:t>Bets effort</a:t>
            </a:r>
            <a:endParaRPr kumimoji="0" lang="en-US" altLang="zh-CN" sz="1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28" name="直接箭头连接符 27"/>
          <p:cNvCxnSpPr/>
          <p:nvPr/>
        </p:nvCxnSpPr>
        <p:spPr>
          <a:xfrm>
            <a:off x="1071539" y="3784608"/>
            <a:ext cx="428628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6" name="直接箭头连接符 35"/>
          <p:cNvCxnSpPr/>
          <p:nvPr/>
        </p:nvCxnSpPr>
        <p:spPr>
          <a:xfrm>
            <a:off x="1071539" y="4070360"/>
            <a:ext cx="864000" cy="1588"/>
          </a:xfrm>
          <a:prstGeom prst="straightConnector1">
            <a:avLst/>
          </a:prstGeom>
          <a:ln>
            <a:headEnd type="arrow"/>
            <a:tailEnd type="non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37" name="直接箭头连接符 36"/>
          <p:cNvCxnSpPr/>
          <p:nvPr/>
        </p:nvCxnSpPr>
        <p:spPr>
          <a:xfrm>
            <a:off x="1928795" y="4070360"/>
            <a:ext cx="360000" cy="1588"/>
          </a:xfrm>
          <a:prstGeom prst="straightConnector1">
            <a:avLst/>
          </a:prstGeom>
          <a:ln w="15875">
            <a:prstDash val="dash"/>
            <a:headEnd type="none"/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40" name="直接箭头连接符 39"/>
          <p:cNvCxnSpPr/>
          <p:nvPr/>
        </p:nvCxnSpPr>
        <p:spPr>
          <a:xfrm>
            <a:off x="1071539" y="4356112"/>
            <a:ext cx="1368000" cy="1588"/>
          </a:xfrm>
          <a:prstGeom prst="straightConnector1">
            <a:avLst/>
          </a:prstGeom>
          <a:ln>
            <a:headEnd type="arrow"/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1" name="直接箭头连接符 40"/>
          <p:cNvCxnSpPr/>
          <p:nvPr/>
        </p:nvCxnSpPr>
        <p:spPr>
          <a:xfrm>
            <a:off x="2428861" y="4356112"/>
            <a:ext cx="792000" cy="1588"/>
          </a:xfrm>
          <a:prstGeom prst="straightConnector1">
            <a:avLst/>
          </a:prstGeom>
          <a:ln w="15875">
            <a:solidFill>
              <a:schemeClr val="tx1"/>
            </a:solidFill>
            <a:prstDash val="dash"/>
            <a:headEnd type="none"/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 rot="5400000">
            <a:off x="1785919" y="4000510"/>
            <a:ext cx="1285884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箭头连接符 42"/>
          <p:cNvCxnSpPr/>
          <p:nvPr/>
        </p:nvCxnSpPr>
        <p:spPr>
          <a:xfrm>
            <a:off x="1071539" y="3571882"/>
            <a:ext cx="2880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>
          <a:xfrm rot="5400000">
            <a:off x="714349" y="4000510"/>
            <a:ext cx="1285884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内容占位符 2"/>
          <p:cNvSpPr txBox="1">
            <a:spLocks/>
          </p:cNvSpPr>
          <p:nvPr/>
        </p:nvSpPr>
        <p:spPr>
          <a:xfrm>
            <a:off x="1071539" y="3214692"/>
            <a:ext cx="2143140" cy="2285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zh-CN" sz="1000" b="1" dirty="0"/>
              <a:t>Critical latency requirement</a:t>
            </a:r>
            <a:endParaRPr kumimoji="0" lang="en-US" altLang="zh-CN" sz="1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7" name="内容占位符 2"/>
          <p:cNvSpPr txBox="1">
            <a:spLocks/>
          </p:cNvSpPr>
          <p:nvPr/>
        </p:nvSpPr>
        <p:spPr>
          <a:xfrm>
            <a:off x="1500167" y="3643320"/>
            <a:ext cx="2143140" cy="2285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en-US" altLang="zh-CN" sz="1000" dirty="0" smtClean="0"/>
              <a:t>Industrial, hard latency limit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205979"/>
            <a:ext cx="9144000" cy="857250"/>
          </a:xfrm>
        </p:spPr>
        <p:txBody>
          <a:bodyPr>
            <a:normAutofit/>
          </a:bodyPr>
          <a:lstStyle/>
          <a:p>
            <a:pPr algn="l"/>
            <a:r>
              <a:rPr lang="en-US" altLang="zh-CN" sz="3200" dirty="0">
                <a:sym typeface="+mn-ea"/>
              </a:rPr>
              <a:t>Deployment and application status</a:t>
            </a:r>
            <a:endParaRPr lang="zh-CN" altLang="en-US" sz="32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0010" y="1200149"/>
            <a:ext cx="8901146" cy="3657617"/>
          </a:xfrm>
        </p:spPr>
        <p:txBody>
          <a:bodyPr>
            <a:normAutofit fontScale="55000" lnSpcReduction="20000"/>
          </a:bodyPr>
          <a:lstStyle/>
          <a:p>
            <a:r>
              <a:rPr lang="en-US" altLang="zh-CN" dirty="0"/>
              <a:t>TSN has been used in several </a:t>
            </a:r>
            <a:r>
              <a:rPr lang="en-US" altLang="zh-CN" dirty="0" smtClean="0"/>
              <a:t>industries</a:t>
            </a:r>
          </a:p>
          <a:p>
            <a:r>
              <a:rPr lang="en-US" altLang="zh-CN" dirty="0" err="1" smtClean="0"/>
              <a:t>DetNet</a:t>
            </a:r>
            <a:r>
              <a:rPr lang="en-US" altLang="zh-CN" dirty="0" smtClean="0"/>
              <a:t> has done a lot of work and the standards are mature</a:t>
            </a:r>
            <a:endParaRPr lang="en-US" altLang="zh-CN" dirty="0"/>
          </a:p>
          <a:p>
            <a:endParaRPr lang="en-US" altLang="zh-CN" dirty="0"/>
          </a:p>
          <a:p>
            <a:r>
              <a:rPr lang="en-US" altLang="zh-CN" dirty="0"/>
              <a:t>Some trials of deterministic IP network has been done:</a:t>
            </a:r>
          </a:p>
          <a:p>
            <a:pPr lvl="1"/>
            <a:r>
              <a:rPr lang="en-US" altLang="zh-CN" i="1" dirty="0"/>
              <a:t>Deterministic IP on CENI</a:t>
            </a:r>
            <a:r>
              <a:rPr lang="zh-CN" altLang="en-US" i="1" dirty="0" smtClean="0"/>
              <a:t>（</a:t>
            </a:r>
            <a:r>
              <a:rPr lang="en-US" altLang="zh-CN" i="1" dirty="0" smtClean="0"/>
              <a:t>3000 </a:t>
            </a:r>
            <a:r>
              <a:rPr lang="en-US" altLang="zh-CN" i="1" dirty="0"/>
              <a:t>km and 13 hop devices, </a:t>
            </a:r>
            <a:r>
              <a:rPr lang="en-US" altLang="zh-CN" i="1" dirty="0" smtClean="0"/>
              <a:t>jitter&lt;100 </a:t>
            </a:r>
            <a:r>
              <a:rPr lang="en-US" altLang="zh-CN" i="1" dirty="0" err="1"/>
              <a:t>μs</a:t>
            </a:r>
            <a:r>
              <a:rPr lang="en-US" altLang="zh-CN" i="1" dirty="0"/>
              <a:t> </a:t>
            </a:r>
            <a:r>
              <a:rPr lang="zh-CN" altLang="en-US" i="1" dirty="0"/>
              <a:t>）</a:t>
            </a:r>
            <a:endParaRPr lang="en-US" altLang="zh-CN" i="1" dirty="0"/>
          </a:p>
          <a:p>
            <a:pPr lvl="1"/>
            <a:r>
              <a:rPr lang="en-US" altLang="zh-CN" i="1" dirty="0" smtClean="0"/>
              <a:t>Remote control with Deterministic IP ( Cooperate with </a:t>
            </a:r>
            <a:r>
              <a:rPr lang="en-US" altLang="zh-CN" i="1" dirty="0" err="1" smtClean="0"/>
              <a:t>Baosteel</a:t>
            </a:r>
            <a:r>
              <a:rPr lang="en-US" altLang="zh-CN" i="1" dirty="0" smtClean="0"/>
              <a:t>, 600km, latency&lt;=4ms, jitter &lt;20us)</a:t>
            </a:r>
          </a:p>
          <a:p>
            <a:pPr lvl="1"/>
            <a:r>
              <a:rPr lang="en-US" altLang="zh-CN" i="1" dirty="0" smtClean="0"/>
              <a:t>Multi </a:t>
            </a:r>
            <a:r>
              <a:rPr lang="en-US" altLang="zh-CN" i="1" dirty="0"/>
              <a:t>flows’ synchronization in an </a:t>
            </a:r>
            <a:r>
              <a:rPr lang="en-US" altLang="zh-CN" i="1" dirty="0" smtClean="0"/>
              <a:t>exhibition ( Cooperate with </a:t>
            </a:r>
            <a:r>
              <a:rPr lang="en-US" altLang="zh-CN" i="1" dirty="0" err="1" smtClean="0"/>
              <a:t>Emergen</a:t>
            </a:r>
            <a:r>
              <a:rPr lang="en-US" altLang="zh-CN" i="1" dirty="0" smtClean="0"/>
              <a:t>, Inter provincial)</a:t>
            </a:r>
            <a:endParaRPr lang="en-US" altLang="zh-CN" dirty="0" smtClean="0"/>
          </a:p>
          <a:p>
            <a:endParaRPr lang="en-US" altLang="zh-CN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altLang="zh-CN" sz="3200" dirty="0" smtClean="0"/>
              <a:t>More work for network service providers to successfully sell </a:t>
            </a:r>
            <a:r>
              <a:rPr lang="en-US" altLang="zh-CN" sz="3200" dirty="0" err="1" smtClean="0"/>
              <a:t>DetNet</a:t>
            </a:r>
            <a:r>
              <a:rPr lang="en-US" altLang="zh-CN" sz="3200" dirty="0" smtClean="0"/>
              <a:t> type services to customers:</a:t>
            </a:r>
          </a:p>
          <a:p>
            <a:pPr marL="742950" lvl="2" indent="-342900"/>
            <a:r>
              <a:rPr lang="en-US" altLang="zh-CN" sz="2500" dirty="0" smtClean="0"/>
              <a:t>Service Level objective definitions</a:t>
            </a:r>
            <a:r>
              <a:rPr lang="zh-CN" altLang="en-US" sz="2500" dirty="0" smtClean="0"/>
              <a:t>：</a:t>
            </a:r>
            <a:r>
              <a:rPr lang="en-US" altLang="zh-CN" sz="2500" dirty="0" smtClean="0"/>
              <a:t>absolute/relative latency/jitter/loss bounds, #flows, </a:t>
            </a:r>
            <a:r>
              <a:rPr lang="en-US" altLang="zh-CN" sz="2500" dirty="0" err="1" smtClean="0"/>
              <a:t>physcial</a:t>
            </a:r>
            <a:r>
              <a:rPr lang="en-US" altLang="zh-CN" sz="2500" dirty="0" smtClean="0"/>
              <a:t> scale, ...</a:t>
            </a:r>
          </a:p>
          <a:p>
            <a:pPr marL="742950" lvl="2" indent="-342900"/>
            <a:r>
              <a:rPr lang="en-US" altLang="zh-CN" sz="2500" dirty="0" smtClean="0"/>
              <a:t>More option of queuing mechanisms for different service level</a:t>
            </a:r>
          </a:p>
          <a:p>
            <a:pPr marL="742950" lvl="2" indent="-342900"/>
            <a:r>
              <a:rPr lang="en-US" altLang="zh-CN" sz="2500" dirty="0" smtClean="0"/>
              <a:t>Deployment considerations</a:t>
            </a:r>
            <a:r>
              <a:rPr lang="zh-CN" altLang="en-US" sz="2500" dirty="0" smtClean="0"/>
              <a:t>，</a:t>
            </a:r>
            <a:r>
              <a:rPr lang="en-US" altLang="zh-CN" sz="2500" dirty="0" smtClean="0"/>
              <a:t>such as integration into existing networks/service/controller-plane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50682-E3C7-4245-A78F-4AA8639D680B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205979"/>
            <a:ext cx="9144000" cy="857250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zh-CN" sz="3200" dirty="0"/>
              <a:t>Requirements of technique in large scale deterministic network 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0"/>
            <a:ext cx="8229600" cy="3531840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US" altLang="zh-CN" sz="2400" i="1" dirty="0"/>
              <a:t>Req1: tolerate a certain degree of time variance</a:t>
            </a:r>
          </a:p>
          <a:p>
            <a:pPr lvl="1"/>
            <a:r>
              <a:rPr lang="en-US" altLang="zh-CN" sz="2000" i="1" dirty="0"/>
              <a:t>Synchronization </a:t>
            </a:r>
          </a:p>
          <a:p>
            <a:pPr lvl="1"/>
            <a:r>
              <a:rPr lang="en-US" altLang="zh-CN" sz="2000" i="1" dirty="0" err="1"/>
              <a:t>Asynchronization</a:t>
            </a:r>
            <a:endParaRPr lang="en-US" altLang="zh-CN" sz="2000" i="1" dirty="0"/>
          </a:p>
          <a:p>
            <a:r>
              <a:rPr lang="en-US" altLang="zh-CN" sz="2400" i="1" dirty="0"/>
              <a:t>Req2: Consider the transmission latency</a:t>
            </a:r>
          </a:p>
          <a:p>
            <a:pPr lvl="1"/>
            <a:r>
              <a:rPr lang="en-US" altLang="zh-CN" sz="2000" i="1" dirty="0"/>
              <a:t>300km/ms</a:t>
            </a:r>
          </a:p>
          <a:p>
            <a:r>
              <a:rPr lang="en-US" altLang="zh-CN" sz="2400" i="1" dirty="0"/>
              <a:t>Req3: </a:t>
            </a:r>
            <a:r>
              <a:rPr lang="en-US" altLang="zh-CN" sz="2400" dirty="0"/>
              <a:t>Scalability</a:t>
            </a:r>
            <a:endParaRPr lang="en-US" altLang="zh-CN" sz="2400" i="1" dirty="0"/>
          </a:p>
          <a:p>
            <a:pPr lvl="1"/>
            <a:r>
              <a:rPr lang="en-US" altLang="zh-CN" sz="2000" i="1" dirty="0"/>
              <a:t>a large number of network devices</a:t>
            </a:r>
          </a:p>
          <a:p>
            <a:pPr lvl="1"/>
            <a:r>
              <a:rPr lang="en-US" altLang="zh-CN" sz="2000" i="1" dirty="0"/>
              <a:t>a massive number of traffic flows</a:t>
            </a:r>
          </a:p>
          <a:p>
            <a:r>
              <a:rPr lang="en-US" altLang="zh-CN" sz="2500" i="1" dirty="0"/>
              <a:t>Req4: Coexist with other traffic</a:t>
            </a:r>
          </a:p>
          <a:p>
            <a:r>
              <a:rPr lang="en-US" altLang="zh-CN" sz="2500" i="1" dirty="0"/>
              <a:t>Req5: Balance of cost and service requirements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50682-E3C7-4245-A78F-4AA8639D680B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205979"/>
            <a:ext cx="9144000" cy="857250"/>
          </a:xfrm>
        </p:spPr>
        <p:txBody>
          <a:bodyPr>
            <a:normAutofit/>
          </a:bodyPr>
          <a:lstStyle/>
          <a:p>
            <a:pPr lvl="0" algn="l"/>
            <a:r>
              <a:rPr lang="en-US" altLang="zh-CN" sz="3200" i="1" dirty="0"/>
              <a:t>Req1: </a:t>
            </a:r>
            <a:r>
              <a:rPr lang="en-US" altLang="zh-CN" sz="3200" i="1" dirty="0" smtClean="0"/>
              <a:t>Tolerate </a:t>
            </a:r>
            <a:r>
              <a:rPr lang="en-US" altLang="zh-CN" sz="3200" i="1" dirty="0"/>
              <a:t>a certain degree of time variance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0"/>
            <a:ext cx="8229600" cy="3531840"/>
          </a:xfrm>
        </p:spPr>
        <p:txBody>
          <a:bodyPr>
            <a:normAutofit/>
          </a:bodyPr>
          <a:lstStyle/>
          <a:p>
            <a:r>
              <a:rPr lang="en-US" altLang="zh-CN" sz="2400" i="1" dirty="0"/>
              <a:t>Time Synchronization</a:t>
            </a:r>
          </a:p>
          <a:p>
            <a:pPr lvl="1"/>
            <a:r>
              <a:rPr lang="en-US" altLang="zh-CN" sz="2000" i="1" dirty="0"/>
              <a:t>tolerate clock jitter &amp; wander within a clock synchronous domain</a:t>
            </a:r>
          </a:p>
          <a:p>
            <a:pPr lvl="1"/>
            <a:r>
              <a:rPr lang="en-US" altLang="zh-CN" sz="2000" i="1" dirty="0"/>
              <a:t>should support asynchronous clocks across domains(if in the scope)</a:t>
            </a:r>
            <a:endParaRPr lang="en-US" altLang="zh-CN" sz="2400" i="1" dirty="0"/>
          </a:p>
          <a:p>
            <a:r>
              <a:rPr lang="en-US" altLang="zh-CN" sz="2400" i="1" dirty="0"/>
              <a:t>Frequency Synchronization </a:t>
            </a:r>
          </a:p>
          <a:p>
            <a:pPr lvl="1"/>
            <a:r>
              <a:rPr lang="en-US" altLang="zh-CN" sz="2000" i="1" dirty="0"/>
              <a:t>Network overhead of time Synchronization</a:t>
            </a:r>
          </a:p>
          <a:p>
            <a:pPr lvl="1"/>
            <a:r>
              <a:rPr lang="en-US" altLang="zh-CN" sz="2000" i="1" dirty="0"/>
              <a:t>Accuracy</a:t>
            </a:r>
          </a:p>
          <a:p>
            <a:r>
              <a:rPr lang="en-US" altLang="zh-CN" sz="2400" i="1" dirty="0" err="1"/>
              <a:t>Asynchronization</a:t>
            </a:r>
            <a:endParaRPr lang="en-US" altLang="zh-CN" sz="2400" i="1" dirty="0"/>
          </a:p>
          <a:p>
            <a:pPr lvl="1"/>
            <a:r>
              <a:rPr lang="en-US" altLang="zh-CN" sz="2000" i="1" dirty="0" smtClean="0"/>
              <a:t>Not all the network or device support synchronization</a:t>
            </a:r>
          </a:p>
          <a:p>
            <a:pPr lvl="1"/>
            <a:r>
              <a:rPr lang="en-US" altLang="zh-CN" sz="2000" i="1" dirty="0" smtClean="0"/>
              <a:t>To </a:t>
            </a:r>
            <a:r>
              <a:rPr lang="en-US" altLang="zh-CN" sz="2000" i="1" dirty="0"/>
              <a:t>be proved bounded latency to some </a:t>
            </a:r>
            <a:r>
              <a:rPr lang="en-US" altLang="zh-CN" sz="2000" i="1" dirty="0" smtClean="0"/>
              <a:t>extent(IEEE 802.1Qcr)</a:t>
            </a:r>
            <a:endParaRPr lang="en-US" altLang="zh-CN" sz="2000" i="1" dirty="0"/>
          </a:p>
          <a:p>
            <a:endParaRPr lang="en-US" altLang="zh-CN" sz="28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50682-E3C7-4245-A78F-4AA8639D680B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205979"/>
            <a:ext cx="9144000" cy="857250"/>
          </a:xfrm>
        </p:spPr>
        <p:txBody>
          <a:bodyPr>
            <a:normAutofit/>
          </a:bodyPr>
          <a:lstStyle/>
          <a:p>
            <a:pPr lvl="0" algn="l"/>
            <a:r>
              <a:rPr lang="en-US" altLang="zh-CN" sz="3200" i="1" dirty="0"/>
              <a:t>Req2: Consider the transmission latency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50682-E3C7-4245-A78F-4AA8639D680B}" type="slidenum">
              <a:rPr lang="zh-CN" altLang="en-US" smtClean="0"/>
              <a:pPr/>
              <a:t>6</a:t>
            </a:fld>
            <a:endParaRPr lang="zh-CN" altLang="en-US"/>
          </a:p>
        </p:txBody>
      </p:sp>
      <p:sp>
        <p:nvSpPr>
          <p:cNvPr id="7" name="内容占位符 2"/>
          <p:cNvSpPr>
            <a:spLocks noGrp="1"/>
          </p:cNvSpPr>
          <p:nvPr>
            <p:ph idx="1"/>
          </p:nvPr>
        </p:nvSpPr>
        <p:spPr>
          <a:xfrm>
            <a:off x="428596" y="1000114"/>
            <a:ext cx="8229600" cy="1300162"/>
          </a:xfrm>
        </p:spPr>
        <p:txBody>
          <a:bodyPr>
            <a:normAutofit/>
          </a:bodyPr>
          <a:lstStyle/>
          <a:p>
            <a:r>
              <a:rPr lang="en-US" altLang="zh-CN" sz="2000" i="1" dirty="0"/>
              <a:t>The distance of transmission is long enough to generate a larger latency than a LAN</a:t>
            </a:r>
          </a:p>
          <a:p>
            <a:r>
              <a:rPr lang="en-US" altLang="zh-CN" sz="2000" i="1" dirty="0"/>
              <a:t>In particular, it will have an impact on </a:t>
            </a:r>
            <a:r>
              <a:rPr lang="en-US" altLang="zh-CN" sz="2000" i="1" dirty="0" smtClean="0"/>
              <a:t>queuing</a:t>
            </a:r>
            <a:endParaRPr lang="en-US" altLang="zh-CN" sz="2000" i="1" dirty="0"/>
          </a:p>
        </p:txBody>
      </p:sp>
      <p:sp>
        <p:nvSpPr>
          <p:cNvPr id="5" name="标题 1"/>
          <p:cNvSpPr txBox="1">
            <a:spLocks/>
          </p:cNvSpPr>
          <p:nvPr/>
        </p:nvSpPr>
        <p:spPr>
          <a:xfrm>
            <a:off x="0" y="2143122"/>
            <a:ext cx="86868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Req3:</a:t>
            </a:r>
            <a:r>
              <a:rPr kumimoji="0" lang="en-US" altLang="zh-CN" sz="3200" b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altLang="zh-CN" sz="3200" b="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Scalability</a:t>
            </a:r>
          </a:p>
        </p:txBody>
      </p:sp>
      <p:sp>
        <p:nvSpPr>
          <p:cNvPr id="6" name="内容占位符 2"/>
          <p:cNvSpPr txBox="1">
            <a:spLocks/>
          </p:cNvSpPr>
          <p:nvPr/>
        </p:nvSpPr>
        <p:spPr>
          <a:xfrm>
            <a:off x="428596" y="2928940"/>
            <a:ext cx="8229600" cy="2143122"/>
          </a:xfrm>
          <a:prstGeom prst="rect">
            <a:avLst/>
          </a:prstGeom>
        </p:spPr>
        <p:txBody>
          <a:bodyPr vert="horz" lIns="91440" tIns="45720" rIns="91440" bIns="45720" rtlCol="0">
            <a:normAutofit fontScale="975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large number of network devices</a:t>
            </a:r>
          </a:p>
          <a:p>
            <a:pPr marL="742950" lvl="1" indent="-285750">
              <a:spcBef>
                <a:spcPct val="20000"/>
              </a:spcBef>
              <a:buFont typeface="Arial" panose="020B0604020202020204" pitchFamily="34" charset="0"/>
              <a:buChar char="–"/>
            </a:pPr>
            <a:r>
              <a:rPr lang="en-US" altLang="zh-CN" i="1" dirty="0"/>
              <a:t>For example, to connect so many 5G base stations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massive number of traffic flows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–"/>
              <a:tabLst/>
              <a:defRPr/>
            </a:pPr>
            <a:r>
              <a:rPr kumimoji="0" lang="en-US" altLang="zh-CN" b="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Flow aggregation needed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205979"/>
            <a:ext cx="9144000" cy="857250"/>
          </a:xfrm>
        </p:spPr>
        <p:txBody>
          <a:bodyPr>
            <a:normAutofit/>
          </a:bodyPr>
          <a:lstStyle/>
          <a:p>
            <a:pPr algn="l"/>
            <a:r>
              <a:rPr lang="en-US" altLang="zh-CN" sz="3200" i="1" dirty="0"/>
              <a:t>Req4: Coexist with best-effort traffic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50682-E3C7-4245-A78F-4AA8639D680B}" type="slidenum">
              <a:rPr lang="zh-CN" altLang="en-US" smtClean="0"/>
              <a:pPr/>
              <a:t>7</a:t>
            </a:fld>
            <a:endParaRPr lang="zh-CN" altLang="en-US"/>
          </a:p>
        </p:txBody>
      </p:sp>
      <p:sp>
        <p:nvSpPr>
          <p:cNvPr id="5" name="标题 1"/>
          <p:cNvSpPr txBox="1">
            <a:spLocks/>
          </p:cNvSpPr>
          <p:nvPr/>
        </p:nvSpPr>
        <p:spPr>
          <a:xfrm>
            <a:off x="0" y="2428874"/>
            <a:ext cx="8715404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0" lang="en-US" altLang="zh-CN" sz="3200" b="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Req5: </a:t>
            </a:r>
            <a:r>
              <a:rPr lang="en-US" altLang="zh-CN" sz="3200" i="1" dirty="0"/>
              <a:t>Balance of cost and service requirements</a:t>
            </a:r>
          </a:p>
        </p:txBody>
      </p:sp>
      <p:sp>
        <p:nvSpPr>
          <p:cNvPr id="6" name="内容占位符 2"/>
          <p:cNvSpPr>
            <a:spLocks noGrp="1"/>
          </p:cNvSpPr>
          <p:nvPr>
            <p:ph idx="1"/>
          </p:nvPr>
        </p:nvSpPr>
        <p:spPr>
          <a:xfrm>
            <a:off x="214282" y="1000114"/>
            <a:ext cx="8229600" cy="1357322"/>
          </a:xfrm>
        </p:spPr>
        <p:txBody>
          <a:bodyPr>
            <a:normAutofit fontScale="92500" lnSpcReduction="20000"/>
          </a:bodyPr>
          <a:lstStyle/>
          <a:p>
            <a:r>
              <a:rPr lang="en-US" altLang="zh-CN" sz="2400" i="1" dirty="0"/>
              <a:t>In the view of customers, dedicated network is the best network service(in fact maybe not)</a:t>
            </a:r>
            <a:endParaRPr lang="en-US" altLang="zh-CN" sz="2000" i="1" dirty="0"/>
          </a:p>
          <a:p>
            <a:r>
              <a:rPr lang="en-US" altLang="zh-CN" sz="2400" i="1" dirty="0"/>
              <a:t>Coexist with best-effort traffic can be an advantage of deterministic network</a:t>
            </a:r>
          </a:p>
        </p:txBody>
      </p:sp>
      <p:sp>
        <p:nvSpPr>
          <p:cNvPr id="7" name="内容占位符 2"/>
          <p:cNvSpPr txBox="1">
            <a:spLocks/>
          </p:cNvSpPr>
          <p:nvPr/>
        </p:nvSpPr>
        <p:spPr>
          <a:xfrm>
            <a:off x="285720" y="3214692"/>
            <a:ext cx="8229600" cy="13573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altLang="zh-CN" sz="24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内容占位符 2">
            <a:extLst>
              <a:ext uri="{FF2B5EF4-FFF2-40B4-BE49-F238E27FC236}">
                <a16:creationId xmlns="" xmlns:a16="http://schemas.microsoft.com/office/drawing/2014/main" id="{FD71DC0B-0D4D-4550-B42A-42600310ECD9}"/>
              </a:ext>
            </a:extLst>
          </p:cNvPr>
          <p:cNvSpPr txBox="1">
            <a:spLocks/>
          </p:cNvSpPr>
          <p:nvPr/>
        </p:nvSpPr>
        <p:spPr>
          <a:xfrm>
            <a:off x="195472" y="3159914"/>
            <a:ext cx="8229600" cy="135732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i="1" dirty="0"/>
              <a:t>Whether to update all the network devices is the issue concerned by operators and related to the price concerned by customers</a:t>
            </a:r>
          </a:p>
          <a:p>
            <a:r>
              <a:rPr lang="en-US" altLang="zh-CN" sz="2000" i="1" dirty="0"/>
              <a:t>Some application that requires relatively lower </a:t>
            </a:r>
            <a:r>
              <a:rPr lang="en-US" altLang="zh-CN" sz="2000" i="1" dirty="0">
                <a:sym typeface="+mn-ea"/>
              </a:rPr>
              <a:t>levels of SLA may need simpler solution</a:t>
            </a:r>
            <a:endParaRPr lang="en-US" altLang="zh-CN" sz="2000" i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205979"/>
            <a:ext cx="9144000" cy="857250"/>
          </a:xfrm>
        </p:spPr>
        <p:txBody>
          <a:bodyPr>
            <a:noAutofit/>
          </a:bodyPr>
          <a:lstStyle/>
          <a:p>
            <a:pPr algn="l"/>
            <a:r>
              <a:rPr lang="en-US" altLang="zh-CN" sz="2800" dirty="0" smtClean="0"/>
              <a:t>Proposed queuing mechanisms beside TSN and </a:t>
            </a:r>
            <a:r>
              <a:rPr lang="en-US" altLang="zh-CN" sz="2800" dirty="0" err="1" smtClean="0"/>
              <a:t>IntServ</a:t>
            </a:r>
            <a:r>
              <a:rPr lang="en-US" altLang="zh-CN" sz="2800" dirty="0" smtClean="0"/>
              <a:t>/GS</a:t>
            </a:r>
            <a:br>
              <a:rPr lang="en-US" altLang="zh-CN" sz="2800" dirty="0" smtClean="0"/>
            </a:br>
            <a:r>
              <a:rPr lang="en-US" altLang="zh-CN" sz="2000" dirty="0" smtClean="0"/>
              <a:t>( Mechanisms not included in draft-</a:t>
            </a:r>
            <a:r>
              <a:rPr lang="en-US" altLang="zh-CN" sz="2000" dirty="0" err="1" smtClean="0"/>
              <a:t>ietf</a:t>
            </a:r>
            <a:r>
              <a:rPr lang="en-US" altLang="zh-CN" sz="2000" dirty="0" smtClean="0"/>
              <a:t>-</a:t>
            </a:r>
            <a:r>
              <a:rPr lang="en-US" altLang="zh-CN" sz="2000" dirty="0" err="1" smtClean="0"/>
              <a:t>detnet</a:t>
            </a:r>
            <a:r>
              <a:rPr lang="en-US" altLang="zh-CN" sz="2000" dirty="0" smtClean="0"/>
              <a:t>-bounded-latency)</a:t>
            </a:r>
            <a:endParaRPr lang="zh-CN" altLang="en-US" sz="28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0034" y="4317235"/>
            <a:ext cx="8229600" cy="7560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sz="2000" dirty="0"/>
              <a:t>If more queuing mechanisms could be proposed</a:t>
            </a:r>
            <a:r>
              <a:rPr lang="zh-CN" altLang="en-US" sz="2000" dirty="0"/>
              <a:t> </a:t>
            </a:r>
            <a:r>
              <a:rPr lang="en-US" altLang="zh-CN" sz="2000" dirty="0"/>
              <a:t>and be included in the scope of </a:t>
            </a:r>
            <a:r>
              <a:rPr lang="en-US" altLang="zh-CN" sz="2000" dirty="0" err="1"/>
              <a:t>DetNet</a:t>
            </a:r>
            <a:r>
              <a:rPr lang="en-US" altLang="zh-CN" sz="2000" dirty="0"/>
              <a:t>?</a:t>
            </a:r>
            <a:endParaRPr lang="zh-CN" altLang="en-US" sz="20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869674"/>
            <a:ext cx="2133600" cy="273844"/>
          </a:xfrm>
        </p:spPr>
        <p:txBody>
          <a:bodyPr/>
          <a:lstStyle/>
          <a:p>
            <a:fld id="{B4750682-E3C7-4245-A78F-4AA8639D680B}" type="slidenum">
              <a:rPr lang="zh-CN" altLang="en-US" smtClean="0"/>
              <a:pPr/>
              <a:t>8</a:t>
            </a:fld>
            <a:endParaRPr lang="zh-CN" altLang="en-US" dirty="0"/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500034" y="1102525"/>
          <a:ext cx="8001056" cy="30439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129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38628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5277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98258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19314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912401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982586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</a:tblGrid>
              <a:tr h="624485">
                <a:tc>
                  <a:txBody>
                    <a:bodyPr/>
                    <a:lstStyle/>
                    <a:p>
                      <a:endParaRPr lang="zh-CN" alt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Mechanisms</a:t>
                      </a:r>
                      <a:endParaRPr lang="zh-CN" altLang="en-US" sz="140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>
                          <a:sym typeface="+mn-ea"/>
                        </a:rPr>
                        <a:t>Levels of deterministic </a:t>
                      </a:r>
                      <a:endParaRPr lang="zh-CN" altLang="en-US" sz="120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i="1" dirty="0"/>
                        <a:t>Synchronization</a:t>
                      </a:r>
                      <a:r>
                        <a:rPr lang="en-US" altLang="zh-CN" sz="1200" dirty="0">
                          <a:sym typeface="+mn-ea"/>
                        </a:rPr>
                        <a:t> </a:t>
                      </a:r>
                      <a:endParaRPr lang="zh-CN" altLang="en-US" sz="120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aseline="0" dirty="0"/>
                        <a:t>Update all the network device</a:t>
                      </a:r>
                      <a:endParaRPr lang="zh-CN" altLang="en-US" sz="120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Scalability</a:t>
                      </a:r>
                      <a:endParaRPr lang="zh-CN" altLang="en-US" sz="120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>
                          <a:sym typeface="+mn-ea"/>
                        </a:rPr>
                        <a:t>Flow</a:t>
                      </a:r>
                      <a:r>
                        <a:rPr lang="en-US" altLang="zh-CN" sz="1200" baseline="0" dirty="0">
                          <a:sym typeface="+mn-ea"/>
                        </a:rPr>
                        <a:t> aggregation</a:t>
                      </a:r>
                      <a:endParaRPr lang="zh-CN" altLang="en-US" sz="1200" dirty="0"/>
                    </a:p>
                  </a:txBody>
                  <a:tcPr marT="34290" marB="3429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91895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dirty="0"/>
                        <a:t>1</a:t>
                      </a:r>
                      <a:endParaRPr lang="zh-CN" altLang="en-US" sz="140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 smtClean="0"/>
                        <a:t>draft-dang-queuing-with-multiple-cyclic-buffers/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 smtClean="0"/>
                        <a:t>draft-qiang-detnet-large-scale-detnet-05</a:t>
                      </a:r>
                      <a:endParaRPr lang="zh-CN" altLang="en-US" sz="140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high</a:t>
                      </a:r>
                      <a:endParaRPr lang="zh-CN" altLang="en-US" sz="140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yes</a:t>
                      </a:r>
                      <a:endParaRPr lang="zh-CN" altLang="en-US" sz="140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yes</a:t>
                      </a:r>
                      <a:endParaRPr lang="zh-CN" altLang="en-US" sz="140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Good</a:t>
                      </a:r>
                      <a:endParaRPr lang="zh-CN" altLang="en-US" sz="140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Yes</a:t>
                      </a:r>
                      <a:endParaRPr lang="zh-CN" altLang="en-US" sz="1400" dirty="0"/>
                    </a:p>
                  </a:txBody>
                  <a:tcPr marT="34290" marB="3429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2448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2</a:t>
                      </a:r>
                      <a:endParaRPr lang="zh-CN" altLang="en-US" sz="140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draft-du-detnet-layer3-low-latency-03</a:t>
                      </a:r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medium</a:t>
                      </a:r>
                      <a:endParaRPr lang="zh-CN" altLang="en-US" sz="140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no</a:t>
                      </a:r>
                      <a:endParaRPr lang="zh-CN" altLang="en-US" sz="140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yes</a:t>
                      </a:r>
                      <a:endParaRPr lang="zh-CN" altLang="en-US" sz="140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Good</a:t>
                      </a:r>
                      <a:endParaRPr lang="zh-CN" altLang="en-US" sz="140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Yes</a:t>
                      </a:r>
                      <a:endParaRPr lang="zh-CN" altLang="en-US" sz="1400" dirty="0"/>
                    </a:p>
                  </a:txBody>
                  <a:tcPr marT="34290" marB="3429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3646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3</a:t>
                      </a:r>
                      <a:endParaRPr lang="zh-CN" altLang="en-US" sz="140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draft-stein-srtsn-01</a:t>
                      </a:r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?</a:t>
                      </a:r>
                      <a:endParaRPr lang="zh-CN" altLang="en-US" sz="140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yes</a:t>
                      </a:r>
                      <a:endParaRPr lang="zh-CN" altLang="en-US" sz="140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yes</a:t>
                      </a:r>
                      <a:endParaRPr lang="zh-CN" altLang="en-US" sz="140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?</a:t>
                      </a:r>
                      <a:endParaRPr lang="zh-CN" altLang="en-US" sz="140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?</a:t>
                      </a:r>
                      <a:endParaRPr lang="zh-CN" altLang="en-US" sz="1400" dirty="0"/>
                    </a:p>
                  </a:txBody>
                  <a:tcPr marT="34290" marB="3429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3646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4</a:t>
                      </a:r>
                      <a:endParaRPr lang="zh-CN" altLang="en-US" sz="140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/>
                        <a:t>draft-shi-quic-dtp-04</a:t>
                      </a:r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low</a:t>
                      </a:r>
                      <a:endParaRPr lang="zh-CN" altLang="en-US" sz="140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?</a:t>
                      </a:r>
                      <a:endParaRPr lang="zh-CN" altLang="en-US" sz="140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no</a:t>
                      </a:r>
                      <a:endParaRPr lang="zh-CN" altLang="en-US" sz="140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/>
                        <a:t>Good</a:t>
                      </a:r>
                      <a:endParaRPr lang="zh-CN" altLang="en-US" sz="140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no</a:t>
                      </a:r>
                      <a:endParaRPr lang="zh-CN" altLang="en-US" sz="1400" dirty="0"/>
                    </a:p>
                  </a:txBody>
                  <a:tcPr marT="34290" marB="3429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158" y="1200151"/>
            <a:ext cx="8329642" cy="33944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altLang="zh-CN" sz="4400" dirty="0">
                <a:sym typeface="+mn-ea"/>
              </a:rPr>
              <a:t>Thanks for listening</a:t>
            </a:r>
          </a:p>
          <a:p>
            <a:pPr marL="0" indent="0" algn="ctr">
              <a:buNone/>
            </a:pPr>
            <a:r>
              <a:rPr lang="en-US" altLang="zh-CN" sz="4400" dirty="0">
                <a:sym typeface="+mn-ea"/>
              </a:rPr>
              <a:t> </a:t>
            </a:r>
            <a:endParaRPr lang="en-US" altLang="zh-CN" sz="4400" dirty="0"/>
          </a:p>
          <a:p>
            <a:pPr marL="0" indent="0" algn="ctr">
              <a:buNone/>
            </a:pPr>
            <a:r>
              <a:rPr lang="en-US" altLang="zh-CN" sz="4400" dirty="0"/>
              <a:t>Welcome for comments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50682-E3C7-4245-A78F-4AA8639D680B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44d02363-ad72-4d1e-9a44-fc198e5f0109}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4870</TotalTime>
  <Words>540</Words>
  <Application>Microsoft Office PowerPoint</Application>
  <PresentationFormat>全屏显示(16:9)</PresentationFormat>
  <Paragraphs>117</Paragraphs>
  <Slides>9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0" baseType="lpstr">
      <vt:lpstr>Office 主题</vt:lpstr>
      <vt:lpstr>Requirements of large scale deterministic network</vt:lpstr>
      <vt:lpstr>Different levels of application requirements </vt:lpstr>
      <vt:lpstr>Deployment and application status</vt:lpstr>
      <vt:lpstr>Requirements of technique in large scale deterministic network </vt:lpstr>
      <vt:lpstr>Req1: Tolerate a certain degree of time variance</vt:lpstr>
      <vt:lpstr>Req2: Consider the transmission latency</vt:lpstr>
      <vt:lpstr>Req4: Coexist with best-effort traffic</vt:lpstr>
      <vt:lpstr>Proposed queuing mechanisms beside TSN and IntServ/GS ( Mechanisms not included in draft-ietf-detnet-bounded-latency)</vt:lpstr>
      <vt:lpstr>幻灯片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Micro-burst Decreasing in Layer3 Network for Low-Latency Traffic</dc:title>
  <dc:creator>duzongpeng</dc:creator>
  <cp:lastModifiedBy>cmcc</cp:lastModifiedBy>
  <cp:revision>52</cp:revision>
  <dcterms:created xsi:type="dcterms:W3CDTF">2020-11-12T00:53:00Z</dcterms:created>
  <dcterms:modified xsi:type="dcterms:W3CDTF">2021-09-12T10:39:11Z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