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34" r:id="rId2"/>
    <p:sldId id="404" r:id="rId3"/>
    <p:sldId id="412" r:id="rId4"/>
    <p:sldId id="414" r:id="rId5"/>
    <p:sldId id="413" r:id="rId6"/>
    <p:sldId id="405" r:id="rId7"/>
    <p:sldId id="410" r:id="rId8"/>
    <p:sldId id="406" r:id="rId9"/>
    <p:sldId id="415" r:id="rId10"/>
    <p:sldId id="402" r:id="rId11"/>
  </p:sldIdLst>
  <p:sldSz cx="9144000" cy="6858000" type="screen4x3"/>
  <p:notesSz cx="666273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47" userDrawn="1">
          <p15:clr>
            <a:srgbClr val="A4A3A4"/>
          </p15:clr>
        </p15:guide>
        <p15:guide id="2" orient="horz" pos="3178" userDrawn="1">
          <p15:clr>
            <a:srgbClr val="A4A3A4"/>
          </p15:clr>
        </p15:guide>
        <p15:guide id="3" orient="horz" pos="4224" userDrawn="1">
          <p15:clr>
            <a:srgbClr val="A4A3A4"/>
          </p15:clr>
        </p15:guide>
        <p15:guide id="4" orient="horz" pos="2688" userDrawn="1">
          <p15:clr>
            <a:srgbClr val="A4A3A4"/>
          </p15:clr>
        </p15:guide>
        <p15:guide id="5" pos="487" userDrawn="1">
          <p15:clr>
            <a:srgbClr val="A4A3A4"/>
          </p15:clr>
        </p15:guide>
        <p15:guide id="6" pos="2757" userDrawn="1">
          <p15:clr>
            <a:srgbClr val="A4A3A4"/>
          </p15:clr>
        </p15:guide>
        <p15:guide id="7" pos="4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62D0"/>
    <a:srgbClr val="00C8D2"/>
    <a:srgbClr val="009E47"/>
    <a:srgbClr val="D0DA00"/>
    <a:srgbClr val="FF9999"/>
    <a:srgbClr val="0098A1"/>
    <a:srgbClr val="00DE64"/>
    <a:srgbClr val="C9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45" autoAdjust="0"/>
    <p:restoredTop sz="95385" autoAdjust="0"/>
  </p:normalViewPr>
  <p:slideViewPr>
    <p:cSldViewPr snapToGrid="0">
      <p:cViewPr varScale="1">
        <p:scale>
          <a:sx n="88" d="100"/>
          <a:sy n="88" d="100"/>
        </p:scale>
        <p:origin x="138" y="312"/>
      </p:cViewPr>
      <p:guideLst>
        <p:guide orient="horz" pos="2147"/>
        <p:guide orient="horz" pos="3178"/>
        <p:guide orient="horz" pos="4224"/>
        <p:guide orient="horz" pos="2688"/>
        <p:guide pos="487"/>
        <p:guide pos="2757"/>
        <p:guide pos="4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15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B6CBB4E-6695-41A6-A12D-188F75D54237}" type="datetimeFigureOut">
              <a:rPr lang="en-US"/>
              <a:pPr>
                <a:defRPr/>
              </a:pPr>
              <a:t>09/09/2021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C68A3D4-ED7C-430F-9643-0C15E738A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13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541A2A3-6803-449F-81FD-994BF5844EF2}" type="datetimeFigureOut">
              <a:rPr lang="en-US"/>
              <a:pPr>
                <a:defRPr/>
              </a:pPr>
              <a:t>09/09/2021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2434059-C4C7-4113-8F3F-692D295B0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58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 of Presentation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 userDrawn="1"/>
        </p:nvSpPr>
        <p:spPr>
          <a:xfrm>
            <a:off x="0" y="0"/>
            <a:ext cx="9144000" cy="5327650"/>
          </a:xfrm>
          <a:prstGeom prst="round2SameRect">
            <a:avLst>
              <a:gd name="adj1" fmla="val 2561"/>
              <a:gd name="adj2" fmla="val 0"/>
            </a:avLst>
          </a:prstGeom>
          <a:gradFill>
            <a:gsLst>
              <a:gs pos="9000">
                <a:schemeClr val="bg1">
                  <a:lumMod val="75000"/>
                </a:schemeClr>
              </a:gs>
              <a:gs pos="100000">
                <a:schemeClr val="bg1">
                  <a:alpha val="97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6258296" y="6737462"/>
            <a:ext cx="2699967" cy="10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577851" y="0"/>
            <a:ext cx="184150" cy="6858000"/>
          </a:xfrm>
          <a:prstGeom prst="rect">
            <a:avLst/>
          </a:prstGeom>
          <a:solidFill>
            <a:srgbClr val="0098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itle 13"/>
          <p:cNvSpPr>
            <a:spLocks noGrp="1"/>
          </p:cNvSpPr>
          <p:nvPr>
            <p:ph type="title"/>
          </p:nvPr>
        </p:nvSpPr>
        <p:spPr>
          <a:xfrm>
            <a:off x="4016189" y="1764207"/>
            <a:ext cx="4141693" cy="1294181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85000"/>
              </a:lnSpc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4033648" y="4131982"/>
            <a:ext cx="4124234" cy="1120775"/>
          </a:xfrm>
          <a:prstGeom prst="rect">
            <a:avLst/>
          </a:prstGeom>
        </p:spPr>
        <p:txBody>
          <a:bodyPr/>
          <a:lstStyle>
            <a:lvl1pPr>
              <a:buNone/>
              <a:defRPr sz="1350" b="1">
                <a:solidFill>
                  <a:schemeClr val="tx1">
                    <a:lumMod val="50000"/>
                  </a:schemeClr>
                </a:solidFill>
              </a:defRPr>
            </a:lvl1pPr>
            <a:lvl2pPr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4033648" y="3185496"/>
            <a:ext cx="4124234" cy="764412"/>
          </a:xfrm>
          <a:prstGeom prst="rect">
            <a:avLst/>
          </a:prstGeom>
        </p:spPr>
        <p:txBody>
          <a:bodyPr/>
          <a:lstStyle>
            <a:lvl1pPr>
              <a:buNone/>
              <a:defRPr sz="1800" b="1" baseline="0">
                <a:solidFill>
                  <a:srgbClr val="0098A1"/>
                </a:solidFill>
              </a:defRPr>
            </a:lvl1pPr>
            <a:lvl2pPr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gular 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 bwMode="auto">
          <a:xfrm rot="5400000">
            <a:off x="3505201" y="-3351213"/>
            <a:ext cx="862012" cy="7872413"/>
          </a:xfrm>
          <a:prstGeom prst="round2SameRect">
            <a:avLst>
              <a:gd name="adj1" fmla="val 18406"/>
              <a:gd name="adj2" fmla="val 0"/>
            </a:avLst>
          </a:prstGeom>
          <a:solidFill>
            <a:schemeClr val="lt1"/>
          </a:solidFill>
          <a:ln>
            <a:noFill/>
            <a:headEnd type="none" w="med" len="med"/>
            <a:tailEnd type="none" w="med" len="med"/>
          </a:ln>
          <a:effectLst>
            <a:outerShdw blurRad="215900" dist="38100" dir="2700000" sx="102000" sy="102000" algn="tl" rotWithShape="0">
              <a:schemeClr val="tx1">
                <a:alpha val="19000"/>
              </a:scheme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Round Single Corner Rectangle 4"/>
          <p:cNvSpPr/>
          <p:nvPr/>
        </p:nvSpPr>
        <p:spPr bwMode="auto">
          <a:xfrm flipV="1">
            <a:off x="0" y="0"/>
            <a:ext cx="228600" cy="1981200"/>
          </a:xfrm>
          <a:prstGeom prst="round1Rect">
            <a:avLst>
              <a:gd name="adj" fmla="val 50000"/>
            </a:avLst>
          </a:prstGeom>
          <a:solidFill>
            <a:srgbClr val="0098A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" name="Rectangle 2"/>
          <p:cNvSpPr>
            <a:spLocks noGrp="1" noChangeArrowheads="1"/>
          </p:cNvSpPr>
          <p:nvPr>
            <p:ph type="title"/>
          </p:nvPr>
        </p:nvSpPr>
        <p:spPr>
          <a:xfrm>
            <a:off x="639077" y="262623"/>
            <a:ext cx="6766560" cy="644740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85000"/>
              </a:lnSpc>
              <a:defRPr sz="2700" b="1"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39078" y="1352779"/>
            <a:ext cx="8107358" cy="5127534"/>
          </a:xfrm>
          <a:prstGeom prst="rect">
            <a:avLst/>
          </a:prstGeom>
        </p:spPr>
        <p:txBody>
          <a:bodyPr/>
          <a:lstStyle>
            <a:lvl1pPr marL="169069" indent="-169069">
              <a:lnSpc>
                <a:spcPct val="100000"/>
              </a:lnSpc>
              <a:spcBef>
                <a:spcPts val="450"/>
              </a:spcBef>
              <a:buClr>
                <a:srgbClr val="C00000"/>
              </a:buClr>
              <a:defRPr sz="1500">
                <a:solidFill>
                  <a:srgbClr val="000000"/>
                </a:solidFill>
              </a:defRPr>
            </a:lvl1pPr>
            <a:lvl2pPr marL="432197" indent="-178594">
              <a:lnSpc>
                <a:spcPct val="100000"/>
              </a:lnSpc>
              <a:spcBef>
                <a:spcPts val="450"/>
              </a:spcBef>
              <a:defRPr sz="1500">
                <a:solidFill>
                  <a:srgbClr val="000000"/>
                </a:solidFill>
              </a:defRPr>
            </a:lvl2pPr>
            <a:lvl3pPr marL="642938" indent="-126206">
              <a:lnSpc>
                <a:spcPct val="100000"/>
              </a:lnSpc>
              <a:spcBef>
                <a:spcPts val="450"/>
              </a:spcBef>
              <a:defRPr sz="1350">
                <a:solidFill>
                  <a:srgbClr val="000000"/>
                </a:solidFill>
              </a:defRPr>
            </a:lvl3pPr>
            <a:lvl4pPr marL="897731" indent="-169069">
              <a:lnSpc>
                <a:spcPct val="100000"/>
              </a:lnSpc>
              <a:spcBef>
                <a:spcPts val="450"/>
              </a:spcBef>
              <a:defRPr sz="1200">
                <a:solidFill>
                  <a:srgbClr val="000000"/>
                </a:solidFill>
              </a:defRPr>
            </a:lvl4pPr>
            <a:lvl5pPr marL="1075135" indent="-135731">
              <a:lnSpc>
                <a:spcPct val="100000"/>
              </a:lnSpc>
              <a:spcBef>
                <a:spcPts val="450"/>
              </a:spcBef>
              <a:defRPr sz="12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0"/>
          <p:cNvSpPr txBox="1">
            <a:spLocks noChangeArrowheads="1"/>
          </p:cNvSpPr>
          <p:nvPr/>
        </p:nvSpPr>
        <p:spPr bwMode="auto">
          <a:xfrm>
            <a:off x="8430520" y="6650040"/>
            <a:ext cx="664268" cy="18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72" tIns="34286" rIns="68572" bIns="34286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+mn-lt"/>
                <a:cs typeface="+mn-cs"/>
              </a:rPr>
              <a:t>Y(J)S  SRTSN  </a:t>
            </a:r>
            <a:fld id="{F9623A8B-B7CD-4310-934B-56EDFF9E264B}" type="slidenum">
              <a:rPr lang="en-US" sz="750" smtClean="0">
                <a:solidFill>
                  <a:srgbClr val="4D4D4D"/>
                </a:solidFill>
                <a:latin typeface="+mn-lt"/>
                <a:cs typeface="Arial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50" dirty="0">
              <a:solidFill>
                <a:srgbClr val="4D4D4D"/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2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alibri" pitchFamily="34" charset="0"/>
          <a:cs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alibri" pitchFamily="34" charset="0"/>
          <a:cs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alibri" pitchFamily="34" charset="0"/>
          <a:cs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Calibri" pitchFamily="34" charset="0"/>
          <a:cs typeface="Times New Roman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  <a:cs typeface="Times New Roman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  <a:cs typeface="Times New Roman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  <a:cs typeface="Times New Roman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cs typeface="+mn-cs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cs typeface="+mn-cs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cs typeface="+mn-cs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9"/>
          <p:cNvSpPr>
            <a:spLocks noGrp="1"/>
          </p:cNvSpPr>
          <p:nvPr>
            <p:ph type="title"/>
          </p:nvPr>
        </p:nvSpPr>
        <p:spPr bwMode="auto">
          <a:xfrm>
            <a:off x="1410374" y="48631"/>
            <a:ext cx="7222637" cy="3804092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ts val="1350"/>
              </a:spcBef>
              <a:spcAft>
                <a:spcPts val="450"/>
              </a:spcAft>
            </a:pPr>
            <a:r>
              <a:rPr lang="en-US" sz="6000" dirty="0"/>
              <a:t>Scheduling</a:t>
            </a:r>
            <a:br>
              <a:rPr lang="en-US" sz="6000" dirty="0"/>
            </a:br>
            <a:r>
              <a:rPr lang="en-US" sz="6000" dirty="0"/>
              <a:t>is not queuing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263892" y="5019135"/>
            <a:ext cx="4018227" cy="1323299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Yaakov (J) Stein</a:t>
            </a:r>
          </a:p>
          <a:p>
            <a:pPr>
              <a:defRPr/>
            </a:pPr>
            <a:r>
              <a:rPr lang="en-US" sz="2400" dirty="0"/>
              <a:t>yaakovjstein@gmail.com</a:t>
            </a:r>
          </a:p>
          <a:p>
            <a:pPr>
              <a:defRPr/>
            </a:pPr>
            <a:r>
              <a:rPr lang="en-US" sz="2400" dirty="0"/>
              <a:t>RAD</a:t>
            </a:r>
          </a:p>
          <a:p>
            <a:pPr>
              <a:defRPr/>
            </a:pPr>
            <a:r>
              <a:rPr lang="en-US" sz="2400" dirty="0"/>
              <a:t>	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959529" y="2979549"/>
            <a:ext cx="4124325" cy="1120775"/>
          </a:xfrm>
        </p:spPr>
        <p:txBody>
          <a:bodyPr/>
          <a:lstStyle/>
          <a:p>
            <a:pPr algn="ctr">
              <a:defRPr/>
            </a:pPr>
            <a:r>
              <a:rPr lang="en-US" sz="3600" dirty="0">
                <a:solidFill>
                  <a:srgbClr val="002060"/>
                </a:solidFill>
              </a:rPr>
              <a:t>DetNet interim</a:t>
            </a:r>
          </a:p>
          <a:p>
            <a:pPr algn="ctr">
              <a:defRPr/>
            </a:pPr>
            <a:r>
              <a:rPr lang="en-US" sz="3600" dirty="0">
                <a:solidFill>
                  <a:srgbClr val="002060"/>
                </a:solidFill>
              </a:rPr>
              <a:t>13 Sept 2021</a:t>
            </a:r>
          </a:p>
          <a:p>
            <a:pPr algn="ctr">
              <a:defRPr/>
            </a:pPr>
            <a:endParaRPr lang="en-US" sz="36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en-US" sz="3600" dirty="0">
                <a:solidFill>
                  <a:srgbClr val="002060"/>
                </a:solidFill>
              </a:rPr>
              <a:t>	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4593" y="2180405"/>
            <a:ext cx="4141693" cy="970636"/>
          </a:xfrm>
        </p:spPr>
        <p:txBody>
          <a:bodyPr/>
          <a:lstStyle/>
          <a:p>
            <a:pPr algn="ctr"/>
            <a:r>
              <a:rPr lang="en-US" dirty="0"/>
              <a:t>Thanks for listening 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662052" y="3956236"/>
            <a:ext cx="4124234" cy="840581"/>
          </a:xfrm>
        </p:spPr>
        <p:txBody>
          <a:bodyPr/>
          <a:lstStyle/>
          <a:p>
            <a:pPr algn="ctr"/>
            <a:r>
              <a:rPr lang="en-US" sz="2000" dirty="0"/>
              <a:t>yaakovjstein@gmail.com</a:t>
            </a:r>
          </a:p>
        </p:txBody>
      </p:sp>
    </p:spTree>
    <p:extLst>
      <p:ext uri="{BB962C8B-B14F-4D97-AF65-F5344CB8AC3E}">
        <p14:creationId xmlns:p14="http://schemas.microsoft.com/office/powerpoint/2010/main" val="731157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B4A79-5184-4555-9A46-2C6A8F91B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77" y="262623"/>
            <a:ext cx="7047414" cy="644740"/>
          </a:xfrm>
        </p:spPr>
        <p:txBody>
          <a:bodyPr/>
          <a:lstStyle/>
          <a:p>
            <a:r>
              <a:rPr lang="en-US" sz="3200" dirty="0"/>
              <a:t>What does a router (forwarder) do?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C8E4B-B5AC-4209-8E62-BB4111218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0743" y="3812719"/>
            <a:ext cx="8397929" cy="2424394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Forwarders perform 2 distinct per-packet </a:t>
            </a:r>
            <a:r>
              <a:rPr lang="en-US" sz="2200" b="1" dirty="0"/>
              <a:t>and</a:t>
            </a:r>
            <a:r>
              <a:rPr lang="en-US" sz="2200" dirty="0"/>
              <a:t> per-router</a:t>
            </a:r>
            <a:r>
              <a:rPr lang="en-US" sz="2200" dirty="0">
                <a:solidFill>
                  <a:srgbClr val="002060"/>
                </a:solidFill>
              </a:rPr>
              <a:t>*</a:t>
            </a:r>
            <a:r>
              <a:rPr lang="en-US" sz="2200" dirty="0"/>
              <a:t> functions:</a:t>
            </a:r>
          </a:p>
          <a:p>
            <a:pPr defTabSz="228600"/>
            <a:r>
              <a:rPr lang="en-US" sz="2200" b="1" dirty="0"/>
              <a:t>Forwarding	— </a:t>
            </a:r>
            <a:r>
              <a:rPr lang="en-US" sz="2200" dirty="0"/>
              <a:t>selecting to which output port a packet should be sent</a:t>
            </a:r>
          </a:p>
          <a:p>
            <a:pPr defTabSz="228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/>
              <a:t>Scheduling	— </a:t>
            </a:r>
            <a:r>
              <a:rPr lang="en-US" sz="2200" dirty="0"/>
              <a:t>selecting</a:t>
            </a:r>
            <a:r>
              <a:rPr lang="en-US" sz="2200" b="1" dirty="0"/>
              <a:t> </a:t>
            </a:r>
            <a:r>
              <a:rPr lang="en-US" sz="2200" dirty="0"/>
              <a:t>from</a:t>
            </a:r>
            <a:r>
              <a:rPr lang="en-US" sz="2200" b="1" dirty="0"/>
              <a:t> </a:t>
            </a:r>
            <a:r>
              <a:rPr lang="en-US" sz="2200" dirty="0"/>
              <a:t>which output queue </a:t>
            </a:r>
          </a:p>
          <a:p>
            <a:pPr marL="0" indent="0" defTabSz="2286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200" dirty="0"/>
              <a:t>								 the next packet to be forwarded should be selected</a:t>
            </a:r>
          </a:p>
          <a:p>
            <a:pPr marL="0" indent="0" defTabSz="228600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200" b="1" dirty="0"/>
              <a:t>Scheduling</a:t>
            </a:r>
            <a:r>
              <a:rPr lang="en-US" sz="2200" dirty="0"/>
              <a:t> is therefore often called called </a:t>
            </a:r>
            <a:r>
              <a:rPr lang="en-US" sz="2200" b="1" dirty="0"/>
              <a:t>queuing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dirty="0">
                <a:solidFill>
                  <a:srgbClr val="002060"/>
                </a:solidFill>
              </a:rPr>
              <a:t>* They may also perform per-flow </a:t>
            </a:r>
            <a:r>
              <a:rPr lang="en-US" b="1" dirty="0">
                <a:solidFill>
                  <a:srgbClr val="002060"/>
                </a:solidFill>
              </a:rPr>
              <a:t>or</a:t>
            </a:r>
            <a:r>
              <a:rPr lang="en-US" dirty="0">
                <a:solidFill>
                  <a:srgbClr val="002060"/>
                </a:solidFill>
              </a:rPr>
              <a:t> per-router functions, which are already handled well enough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716F69-B1AC-4CDB-802E-7E5BED808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018" y="1203563"/>
            <a:ext cx="3612696" cy="231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618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B4A79-5184-4555-9A46-2C6A8F91B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77" y="262623"/>
            <a:ext cx="7047414" cy="644740"/>
          </a:xfrm>
        </p:spPr>
        <p:txBody>
          <a:bodyPr/>
          <a:lstStyle/>
          <a:p>
            <a:r>
              <a:rPr lang="en-US" sz="3200" dirty="0"/>
              <a:t>How has this changed?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C8E4B-B5AC-4209-8E62-BB4111218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078" y="1342417"/>
            <a:ext cx="8259594" cy="5137896"/>
          </a:xfrm>
        </p:spPr>
        <p:txBody>
          <a:bodyPr/>
          <a:lstStyle/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When Segment Routing (or Traffic Engineering) is used </a:t>
            </a:r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	forwarding is </a:t>
            </a:r>
            <a:r>
              <a:rPr lang="en-US" sz="2200" i="1" dirty="0"/>
              <a:t>more</a:t>
            </a:r>
            <a:r>
              <a:rPr lang="en-US" sz="2200" dirty="0"/>
              <a:t> than simply </a:t>
            </a:r>
            <a:r>
              <a:rPr lang="en-US" sz="2200" i="1" dirty="0"/>
              <a:t>selecting</a:t>
            </a:r>
            <a:r>
              <a:rPr lang="en-US" sz="2200" dirty="0"/>
              <a:t> the correct output port</a:t>
            </a:r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It involves </a:t>
            </a:r>
            <a:r>
              <a:rPr lang="en-US" sz="2200" i="1" dirty="0"/>
              <a:t>deciding</a:t>
            </a:r>
            <a:r>
              <a:rPr lang="en-US" sz="2200" dirty="0"/>
              <a:t> </a:t>
            </a:r>
            <a:r>
              <a:rPr lang="en-US" sz="2200" b="1" i="1" dirty="0"/>
              <a:t>where</a:t>
            </a:r>
            <a:r>
              <a:rPr lang="en-US" sz="2200" dirty="0"/>
              <a:t> the packet should be forwarded</a:t>
            </a:r>
          </a:p>
          <a:p>
            <a:pPr marL="0" indent="0" defTabSz="228600">
              <a:spcBef>
                <a:spcPts val="1800"/>
              </a:spcBef>
              <a:buNone/>
            </a:pPr>
            <a:r>
              <a:rPr lang="en-US" sz="2200" dirty="0"/>
              <a:t>When TSN/DetNet is used </a:t>
            </a:r>
            <a:r>
              <a:rPr lang="en-US" sz="1800" dirty="0"/>
              <a:t>(i.e., when the network elements are synchronized)</a:t>
            </a:r>
            <a:endParaRPr lang="en-US" sz="2200" dirty="0"/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	scheduling is </a:t>
            </a:r>
            <a:r>
              <a:rPr lang="en-US" sz="2200" i="1" dirty="0"/>
              <a:t>more</a:t>
            </a:r>
            <a:r>
              <a:rPr lang="en-US" sz="2200" dirty="0"/>
              <a:t> than simply </a:t>
            </a:r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i="1" dirty="0"/>
              <a:t>		selecting</a:t>
            </a:r>
            <a:r>
              <a:rPr lang="en-US" sz="2200" dirty="0"/>
              <a:t> from which queue to forward </a:t>
            </a:r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It involves </a:t>
            </a:r>
            <a:r>
              <a:rPr lang="en-US" sz="2200" i="1" dirty="0"/>
              <a:t>deciding</a:t>
            </a:r>
            <a:r>
              <a:rPr lang="en-US" sz="2200" dirty="0"/>
              <a:t> </a:t>
            </a:r>
            <a:r>
              <a:rPr lang="en-US" sz="2200" b="1" i="1" dirty="0"/>
              <a:t>when</a:t>
            </a:r>
            <a:r>
              <a:rPr lang="en-US" sz="2200" dirty="0"/>
              <a:t> to send any given packet</a:t>
            </a:r>
          </a:p>
          <a:p>
            <a:pPr marL="0" indent="0" defTabSz="228600">
              <a:spcBef>
                <a:spcPts val="1800"/>
              </a:spcBef>
              <a:buNone/>
            </a:pPr>
            <a:r>
              <a:rPr lang="en-US" sz="2200" dirty="0"/>
              <a:t>Such generalized scheduling may not involve any queues at all</a:t>
            </a:r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Instead, it may employ any mechanism </a:t>
            </a:r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	that strives to send each packet at the </a:t>
            </a:r>
            <a:r>
              <a:rPr lang="en-US" sz="2200" i="1" dirty="0"/>
              <a:t>right time</a:t>
            </a:r>
          </a:p>
        </p:txBody>
      </p:sp>
    </p:spTree>
    <p:extLst>
      <p:ext uri="{BB962C8B-B14F-4D97-AF65-F5344CB8AC3E}">
        <p14:creationId xmlns:p14="http://schemas.microsoft.com/office/powerpoint/2010/main" val="2215750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B4A79-5184-4555-9A46-2C6A8F91B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77" y="262623"/>
            <a:ext cx="7047414" cy="644740"/>
          </a:xfrm>
        </p:spPr>
        <p:txBody>
          <a:bodyPr/>
          <a:lstStyle/>
          <a:p>
            <a:r>
              <a:rPr lang="en-US" sz="3200" dirty="0"/>
              <a:t>Where in the IETF?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C8E4B-B5AC-4209-8E62-BB4111218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078" y="1342417"/>
            <a:ext cx="8259594" cy="5137896"/>
          </a:xfrm>
        </p:spPr>
        <p:txBody>
          <a:bodyPr/>
          <a:lstStyle/>
          <a:p>
            <a:pPr marL="0" indent="0" defTabSz="228600">
              <a:spcBef>
                <a:spcPts val="1200"/>
              </a:spcBef>
              <a:buNone/>
            </a:pPr>
            <a:r>
              <a:rPr lang="en-US" sz="2200" dirty="0"/>
              <a:t>The </a:t>
            </a:r>
            <a:r>
              <a:rPr lang="en-US" sz="2200" i="1" dirty="0"/>
              <a:t>right time </a:t>
            </a:r>
            <a:r>
              <a:rPr lang="en-US" sz="2200" dirty="0"/>
              <a:t>has both </a:t>
            </a:r>
            <a:r>
              <a:rPr lang="en-US" sz="2200" b="1" dirty="0"/>
              <a:t>control plane</a:t>
            </a:r>
            <a:r>
              <a:rPr lang="en-US" sz="2200" dirty="0"/>
              <a:t> and </a:t>
            </a:r>
            <a:r>
              <a:rPr lang="en-US" sz="2200" b="1" dirty="0"/>
              <a:t>user plane </a:t>
            </a:r>
            <a:r>
              <a:rPr lang="en-US" sz="2200" dirty="0"/>
              <a:t>aspects</a:t>
            </a:r>
          </a:p>
          <a:p>
            <a:pPr defTabSz="228600">
              <a:spcBef>
                <a:spcPts val="600"/>
              </a:spcBef>
            </a:pPr>
            <a:r>
              <a:rPr lang="en-US" sz="2200" dirty="0"/>
              <a:t>control (or management) plane </a:t>
            </a:r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		calculate the right time per packet per router</a:t>
            </a:r>
          </a:p>
          <a:p>
            <a:pPr defTabSz="228600">
              <a:spcBef>
                <a:spcPts val="600"/>
              </a:spcBef>
            </a:pPr>
            <a:r>
              <a:rPr lang="en-US" sz="2200" dirty="0"/>
              <a:t>user (forwarding) plane</a:t>
            </a:r>
          </a:p>
          <a:p>
            <a:pPr marL="0" indent="0" defTabSz="228600">
              <a:spcBef>
                <a:spcPts val="0"/>
              </a:spcBef>
              <a:buNone/>
            </a:pPr>
            <a:r>
              <a:rPr lang="en-US" sz="2200" dirty="0"/>
              <a:t>		schedule each packet, optimally before its right time</a:t>
            </a:r>
          </a:p>
          <a:p>
            <a:pPr marL="0" indent="0" defTabSz="228600">
              <a:spcBef>
                <a:spcPts val="600"/>
              </a:spcBef>
              <a:buNone/>
            </a:pPr>
            <a:r>
              <a:rPr lang="en-US" sz="2200" dirty="0"/>
              <a:t>and is </a:t>
            </a:r>
            <a:r>
              <a:rPr lang="en-US" sz="2200" b="1" dirty="0"/>
              <a:t>hop-by-hop</a:t>
            </a:r>
            <a:r>
              <a:rPr lang="en-US" sz="2200" dirty="0"/>
              <a:t> and not </a:t>
            </a:r>
            <a:r>
              <a:rPr lang="en-US" sz="2200" b="1" dirty="0"/>
              <a:t>end-to-end</a:t>
            </a:r>
          </a:p>
          <a:p>
            <a:pPr marL="0" indent="0" defTabSz="228600">
              <a:spcBef>
                <a:spcPts val="1800"/>
              </a:spcBef>
              <a:buNone/>
            </a:pPr>
            <a:r>
              <a:rPr lang="en-US" sz="2200" dirty="0"/>
              <a:t>Such scheduling is hence unambiguously work for the RTG area</a:t>
            </a:r>
          </a:p>
          <a:p>
            <a:pPr marL="0" indent="0" defTabSz="228600">
              <a:spcBef>
                <a:spcPts val="300"/>
              </a:spcBef>
              <a:buNone/>
            </a:pPr>
            <a:r>
              <a:rPr lang="en-US" sz="2200" dirty="0"/>
              <a:t>	and </a:t>
            </a:r>
            <a:r>
              <a:rPr lang="en-US" sz="2200" b="1" i="1" dirty="0"/>
              <a:t>not</a:t>
            </a:r>
            <a:r>
              <a:rPr lang="en-US" sz="2200" dirty="0"/>
              <a:t> the TSV area</a:t>
            </a:r>
          </a:p>
          <a:p>
            <a:pPr marL="0" indent="0" defTabSz="228600">
              <a:spcBef>
                <a:spcPts val="300"/>
              </a:spcBef>
              <a:buNone/>
            </a:pPr>
            <a:r>
              <a:rPr lang="en-US" sz="2200" dirty="0"/>
              <a:t>even disregarding my proposal</a:t>
            </a:r>
          </a:p>
          <a:p>
            <a:pPr marL="0" indent="0" defTabSz="228600">
              <a:spcBef>
                <a:spcPts val="300"/>
              </a:spcBef>
              <a:buNone/>
            </a:pPr>
            <a:r>
              <a:rPr lang="en-US" sz="2200" dirty="0"/>
              <a:t>	for combining scheduling with Segment Routing</a:t>
            </a:r>
          </a:p>
        </p:txBody>
      </p:sp>
    </p:spTree>
    <p:extLst>
      <p:ext uri="{BB962C8B-B14F-4D97-AF65-F5344CB8AC3E}">
        <p14:creationId xmlns:p14="http://schemas.microsoft.com/office/powerpoint/2010/main" val="151721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F8EAC-F8EC-4273-916C-02FC4706F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If not queues – then what?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8DAA7-ABBD-477E-8927-D3ADE0E0A3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078" y="1352779"/>
            <a:ext cx="8276322" cy="5127534"/>
          </a:xfrm>
        </p:spPr>
        <p:txBody>
          <a:bodyPr/>
          <a:lstStyle/>
          <a:p>
            <a:pPr marL="0" indent="0" defTabSz="457200">
              <a:buNone/>
            </a:pPr>
            <a:r>
              <a:rPr lang="en-US" sz="2200" dirty="0"/>
              <a:t>A single queue is a </a:t>
            </a:r>
            <a:r>
              <a:rPr lang="en-US" sz="2200" b="1" dirty="0"/>
              <a:t>F</a:t>
            </a:r>
            <a:r>
              <a:rPr lang="en-US" sz="2200" dirty="0"/>
              <a:t>irst </a:t>
            </a:r>
            <a:r>
              <a:rPr lang="en-US" sz="2200" b="1" dirty="0"/>
              <a:t>I</a:t>
            </a:r>
            <a:r>
              <a:rPr lang="en-US" sz="2200" dirty="0"/>
              <a:t>n </a:t>
            </a:r>
            <a:r>
              <a:rPr lang="en-US" sz="2200" b="1" dirty="0"/>
              <a:t>F</a:t>
            </a:r>
            <a:r>
              <a:rPr lang="en-US" sz="2200" dirty="0"/>
              <a:t>irst </a:t>
            </a:r>
            <a:r>
              <a:rPr lang="en-US" sz="2200" b="1" dirty="0"/>
              <a:t>O</a:t>
            </a:r>
            <a:r>
              <a:rPr lang="en-US" sz="2200" dirty="0"/>
              <a:t>ut data structure</a:t>
            </a:r>
          </a:p>
          <a:p>
            <a:pPr marL="0" indent="0" defTabSz="457200">
              <a:spcBef>
                <a:spcPts val="300"/>
              </a:spcBef>
              <a:buNone/>
            </a:pPr>
            <a:r>
              <a:rPr lang="en-US" sz="2200" dirty="0"/>
              <a:t>	the packets in a queue are implicitly sorted by time of arrival</a:t>
            </a:r>
          </a:p>
          <a:p>
            <a:pPr marL="0" indent="0" defTabSz="457200">
              <a:spcBef>
                <a:spcPts val="600"/>
              </a:spcBef>
              <a:buNone/>
            </a:pPr>
            <a:r>
              <a:rPr lang="en-US" sz="2200" dirty="0"/>
              <a:t>Multiple queues add a priority that is independent of time aspects</a:t>
            </a:r>
          </a:p>
          <a:p>
            <a:pPr marL="0" indent="0" defTabSz="457200">
              <a:spcBef>
                <a:spcPts val="1800"/>
              </a:spcBef>
              <a:buNone/>
            </a:pPr>
            <a:r>
              <a:rPr lang="en-US" sz="2200" dirty="0"/>
              <a:t>There are many alternatives to queue data structures, such as</a:t>
            </a:r>
          </a:p>
          <a:p>
            <a:pPr defTabSz="457200">
              <a:spcBef>
                <a:spcPts val="300"/>
              </a:spcBef>
            </a:pPr>
            <a:r>
              <a:rPr lang="en-US" sz="2200" dirty="0"/>
              <a:t> the stack – a </a:t>
            </a:r>
            <a:r>
              <a:rPr lang="en-US" sz="2200" b="1" dirty="0"/>
              <a:t>L</a:t>
            </a:r>
            <a:r>
              <a:rPr lang="en-US" sz="2200" dirty="0"/>
              <a:t>ast </a:t>
            </a:r>
            <a:r>
              <a:rPr lang="en-US" sz="2200" b="1" dirty="0"/>
              <a:t>I</a:t>
            </a:r>
            <a:r>
              <a:rPr lang="en-US" sz="2200" dirty="0"/>
              <a:t>n </a:t>
            </a:r>
            <a:r>
              <a:rPr lang="en-US" sz="2200" b="1" dirty="0"/>
              <a:t>F</a:t>
            </a:r>
            <a:r>
              <a:rPr lang="en-US" sz="2200" dirty="0"/>
              <a:t>irst </a:t>
            </a:r>
            <a:r>
              <a:rPr lang="en-US" sz="2200" b="1" dirty="0"/>
              <a:t>O</a:t>
            </a:r>
            <a:r>
              <a:rPr lang="en-US" sz="2200" dirty="0"/>
              <a:t>ut data structure</a:t>
            </a:r>
          </a:p>
          <a:p>
            <a:pPr defTabSz="457200">
              <a:spcBef>
                <a:spcPts val="300"/>
              </a:spcBef>
            </a:pPr>
            <a:r>
              <a:rPr lang="en-US" sz="2200" dirty="0"/>
              <a:t> the sorted list – a linear data structure ordered by some field</a:t>
            </a:r>
          </a:p>
          <a:p>
            <a:pPr defTabSz="457200">
              <a:spcBef>
                <a:spcPts val="300"/>
              </a:spcBef>
            </a:pPr>
            <a:r>
              <a:rPr lang="en-US" sz="2200" dirty="0"/>
              <a:t> the min (max) heap – a tree data structure in which </a:t>
            </a:r>
          </a:p>
          <a:p>
            <a:pPr marL="0" indent="0" defTabSz="457200">
              <a:spcBef>
                <a:spcPts val="0"/>
              </a:spcBef>
              <a:buNone/>
            </a:pPr>
            <a:r>
              <a:rPr lang="en-US" sz="2200" dirty="0"/>
              <a:t>					       every parent node is </a:t>
            </a:r>
            <a:r>
              <a:rPr lang="en-US" sz="2200" b="1" dirty="0"/>
              <a:t>&lt;</a:t>
            </a:r>
            <a:r>
              <a:rPr lang="en-US" sz="2200" dirty="0"/>
              <a:t> (</a:t>
            </a:r>
            <a:r>
              <a:rPr lang="en-US" sz="2200" b="1" dirty="0"/>
              <a:t>&gt;</a:t>
            </a:r>
            <a:r>
              <a:rPr lang="en-US" sz="2200" dirty="0"/>
              <a:t>) its child nodes </a:t>
            </a:r>
          </a:p>
          <a:p>
            <a:pPr marL="0" indent="0" defTabSz="457200">
              <a:spcBef>
                <a:spcPts val="1800"/>
              </a:spcBef>
              <a:buNone/>
            </a:pPr>
            <a:r>
              <a:rPr lang="en-US" sz="2200" dirty="0"/>
              <a:t>In particular, draft-stein-</a:t>
            </a:r>
            <a:r>
              <a:rPr lang="en-US" sz="2200" dirty="0" err="1"/>
              <a:t>srtsn</a:t>
            </a:r>
            <a:r>
              <a:rPr lang="en-US" sz="2200" dirty="0"/>
              <a:t> proposes using</a:t>
            </a:r>
          </a:p>
          <a:p>
            <a:pPr defTabSz="457200">
              <a:spcBef>
                <a:spcPts val="300"/>
              </a:spcBef>
            </a:pPr>
            <a:r>
              <a:rPr lang="en-US" sz="2200" dirty="0"/>
              <a:t> a stack of local deadlines in each packet</a:t>
            </a:r>
          </a:p>
          <a:p>
            <a:pPr defTabSz="457200">
              <a:spcBef>
                <a:spcPts val="300"/>
              </a:spcBef>
            </a:pPr>
            <a:r>
              <a:rPr lang="en-US" sz="2200" dirty="0"/>
              <a:t> a sorted list or min heap data structure in the router</a:t>
            </a:r>
          </a:p>
          <a:p>
            <a:pPr marL="0" indent="0" defTabSz="457200">
              <a:spcBef>
                <a:spcPts val="300"/>
              </a:spcBef>
              <a:buNone/>
            </a:pPr>
            <a:r>
              <a:rPr lang="en-US" sz="2200" dirty="0"/>
              <a:t>rather than queues!</a:t>
            </a:r>
          </a:p>
        </p:txBody>
      </p:sp>
    </p:spTree>
    <p:extLst>
      <p:ext uri="{BB962C8B-B14F-4D97-AF65-F5344CB8AC3E}">
        <p14:creationId xmlns:p14="http://schemas.microsoft.com/office/powerpoint/2010/main" val="1071573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DF17F-74DB-4F45-85F4-B31925619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can be done with a non-queue?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7473B-BCB8-4A2A-A3CE-EDF02DE29C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078" y="1352779"/>
            <a:ext cx="8504922" cy="5242598"/>
          </a:xfrm>
        </p:spPr>
        <p:txBody>
          <a:bodyPr/>
          <a:lstStyle/>
          <a:p>
            <a:pPr marL="0" indent="0" defTabSz="457200">
              <a:buNone/>
            </a:pPr>
            <a:r>
              <a:rPr lang="en-US" sz="2000" dirty="0"/>
              <a:t>There are several </a:t>
            </a:r>
            <a:r>
              <a:rPr lang="en-US" sz="2000" i="1" dirty="0"/>
              <a:t>known</a:t>
            </a:r>
            <a:r>
              <a:rPr lang="en-US" sz="2000" dirty="0"/>
              <a:t> ways of using a sorted list or min heap</a:t>
            </a:r>
          </a:p>
          <a:p>
            <a:pPr marL="0" indent="0" defTabSz="457200">
              <a:spcBef>
                <a:spcPts val="0"/>
              </a:spcBef>
              <a:buNone/>
            </a:pPr>
            <a:r>
              <a:rPr lang="en-US" sz="2000" dirty="0"/>
              <a:t>	to reduce end-to-end propagation delay, for example :</a:t>
            </a:r>
          </a:p>
          <a:p>
            <a:pPr marL="234950" indent="-234950" defTabSz="457200"/>
            <a:r>
              <a:rPr lang="en-US" sz="2000" b="1" dirty="0"/>
              <a:t>L</a:t>
            </a:r>
            <a:r>
              <a:rPr lang="en-US" sz="2000" dirty="0"/>
              <a:t>ongest </a:t>
            </a:r>
            <a:r>
              <a:rPr lang="en-US" sz="2000" b="1" dirty="0"/>
              <a:t>I</a:t>
            </a:r>
            <a:r>
              <a:rPr lang="en-US" sz="2000" dirty="0"/>
              <a:t>n </a:t>
            </a:r>
            <a:r>
              <a:rPr lang="en-US" sz="2000" b="1" dirty="0"/>
              <a:t>S</a:t>
            </a:r>
            <a:r>
              <a:rPr lang="en-US" sz="2000" dirty="0"/>
              <a:t>ystem </a:t>
            </a:r>
          </a:p>
          <a:p>
            <a:pPr marL="568325" lvl="1" indent="-333375" defTabSz="457200">
              <a:spcBef>
                <a:spcPts val="0"/>
              </a:spcBef>
            </a:pPr>
            <a:r>
              <a:rPr lang="en-US" sz="2000" dirty="0"/>
              <a:t>insert the packet's birth time into the header</a:t>
            </a:r>
          </a:p>
          <a:p>
            <a:pPr marL="568325" lvl="1" indent="-333375" defTabSz="457200">
              <a:spcBef>
                <a:spcPts val="0"/>
              </a:spcBef>
            </a:pPr>
            <a:r>
              <a:rPr lang="en-US" sz="2000" dirty="0"/>
              <a:t>create sorted list or min heap based on birth times</a:t>
            </a:r>
          </a:p>
          <a:p>
            <a:pPr marL="568325" lvl="1" indent="-333375" defTabSz="457200">
              <a:spcBef>
                <a:spcPts val="0"/>
              </a:spcBef>
            </a:pPr>
            <a:r>
              <a:rPr lang="en-US" sz="2000" dirty="0"/>
              <a:t>forward packets with earlier birth times before packets with later times</a:t>
            </a:r>
          </a:p>
          <a:p>
            <a:pPr marL="263128" lvl="1" indent="0" defTabSz="457200"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i="1" dirty="0"/>
              <a:t>this is suboptimal since a longer in system packet </a:t>
            </a:r>
          </a:p>
          <a:p>
            <a:pPr marL="263128" lvl="1" indent="0" defTabSz="234950">
              <a:spcBef>
                <a:spcPts val="0"/>
              </a:spcBef>
              <a:buNone/>
            </a:pPr>
            <a:r>
              <a:rPr lang="en-US" sz="2000" i="1" dirty="0"/>
              <a:t>		with a loose delay budget</a:t>
            </a:r>
          </a:p>
          <a:p>
            <a:pPr marL="263128" lvl="1" indent="0" defTabSz="234950">
              <a:spcBef>
                <a:spcPts val="0"/>
              </a:spcBef>
              <a:buNone/>
            </a:pPr>
            <a:r>
              <a:rPr lang="en-US" sz="2000" i="1" dirty="0"/>
              <a:t>			will be sent before a younger packet with a tight budget</a:t>
            </a:r>
          </a:p>
          <a:p>
            <a:pPr defTabSz="457200">
              <a:spcBef>
                <a:spcPts val="1200"/>
              </a:spcBef>
            </a:pPr>
            <a:r>
              <a:rPr lang="en-US" sz="2000" dirty="0"/>
              <a:t> </a:t>
            </a:r>
            <a:r>
              <a:rPr lang="en-US" sz="2000" b="1" dirty="0"/>
              <a:t>E</a:t>
            </a:r>
            <a:r>
              <a:rPr lang="en-US" sz="2000" dirty="0"/>
              <a:t>arliest </a:t>
            </a:r>
            <a:r>
              <a:rPr lang="en-US" sz="2000" b="1" dirty="0"/>
              <a:t>D</a:t>
            </a:r>
            <a:r>
              <a:rPr lang="en-US" sz="2000" dirty="0"/>
              <a:t>eadline </a:t>
            </a:r>
            <a:r>
              <a:rPr lang="en-US" sz="2000" b="1" dirty="0"/>
              <a:t>F</a:t>
            </a:r>
            <a:r>
              <a:rPr lang="en-US" sz="2000" dirty="0"/>
              <a:t>irst</a:t>
            </a:r>
          </a:p>
          <a:p>
            <a:pPr marL="568325" lvl="1" indent="-333375" defTabSz="457200">
              <a:spcBef>
                <a:spcPts val="0"/>
              </a:spcBef>
            </a:pPr>
            <a:r>
              <a:rPr lang="en-US" sz="2000" dirty="0"/>
              <a:t>insert packet’s deadline into the header</a:t>
            </a:r>
          </a:p>
          <a:p>
            <a:pPr marL="568325" lvl="1" indent="-333375" defTabSz="457200">
              <a:spcBef>
                <a:spcPts val="0"/>
              </a:spcBef>
            </a:pPr>
            <a:r>
              <a:rPr lang="en-US" sz="2000" dirty="0"/>
              <a:t>create sorted list or min heap based on deadline</a:t>
            </a:r>
          </a:p>
          <a:p>
            <a:pPr marL="568325" lvl="1" indent="-333375" defTabSz="457200">
              <a:spcBef>
                <a:spcPts val="0"/>
              </a:spcBef>
            </a:pPr>
            <a:r>
              <a:rPr lang="en-US" sz="2000" dirty="0"/>
              <a:t>forward packets with earlier deadlines before packets with later deadlines</a:t>
            </a:r>
          </a:p>
          <a:p>
            <a:pPr marL="0" indent="0" defTabSz="457200"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i="1" dirty="0"/>
              <a:t>this is suboptimal since an EDF packet </a:t>
            </a:r>
          </a:p>
          <a:p>
            <a:pPr marL="0" indent="0" defTabSz="234950">
              <a:spcBef>
                <a:spcPts val="0"/>
              </a:spcBef>
              <a:buNone/>
            </a:pPr>
            <a:r>
              <a:rPr lang="en-US" sz="2000" i="1" dirty="0"/>
              <a:t>			already be near its destination</a:t>
            </a:r>
          </a:p>
          <a:p>
            <a:pPr marL="0" indent="0" defTabSz="234950">
              <a:spcBef>
                <a:spcPts val="0"/>
              </a:spcBef>
              <a:buNone/>
            </a:pPr>
            <a:r>
              <a:rPr lang="en-US" sz="2000" i="1" dirty="0"/>
              <a:t>				will be sent before a later packet far from its destination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25343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2F984-5702-45BB-95BB-09AAE9200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is stack-based scheduling?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2885C-7307-41A8-9A83-75902A5138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078" y="1352779"/>
            <a:ext cx="8226142" cy="5127534"/>
          </a:xfrm>
        </p:spPr>
        <p:txBody>
          <a:bodyPr/>
          <a:lstStyle/>
          <a:p>
            <a:pPr marL="0" lvl="1" indent="0" defTabSz="457200">
              <a:spcBef>
                <a:spcPts val="0"/>
              </a:spcBef>
              <a:buNone/>
            </a:pPr>
            <a:r>
              <a:rPr lang="en-US" sz="2200" dirty="0"/>
              <a:t>With the stack-based approach</a:t>
            </a:r>
          </a:p>
          <a:p>
            <a:pPr marL="568325" lvl="1" indent="-333375" defTabSz="457200">
              <a:spcBef>
                <a:spcPts val="300"/>
              </a:spcBef>
            </a:pPr>
            <a:r>
              <a:rPr lang="en-US" sz="2200" dirty="0"/>
              <a:t>insert a stack of local deadlines </a:t>
            </a:r>
          </a:p>
          <a:p>
            <a:pPr marL="234950" lvl="1" indent="0" defTabSz="457200">
              <a:spcBef>
                <a:spcPts val="0"/>
              </a:spcBef>
              <a:buNone/>
            </a:pPr>
            <a:r>
              <a:rPr lang="en-US" sz="2200" dirty="0"/>
              <a:t>      (with an entry for each router along the path) into the header</a:t>
            </a:r>
          </a:p>
          <a:p>
            <a:pPr marL="568325" lvl="1" indent="-333375" defTabSz="457200">
              <a:spcBef>
                <a:spcPts val="300"/>
              </a:spcBef>
            </a:pPr>
            <a:r>
              <a:rPr lang="en-US" sz="2200" dirty="0"/>
              <a:t>create sorted list or min heap based on local deadline</a:t>
            </a:r>
          </a:p>
          <a:p>
            <a:pPr marL="568325" lvl="1" indent="-333375" defTabSz="457200">
              <a:spcBef>
                <a:spcPts val="300"/>
              </a:spcBef>
            </a:pPr>
            <a:r>
              <a:rPr lang="en-US" sz="2200" dirty="0"/>
              <a:t>forward earlier deadline packets before packets with later times</a:t>
            </a:r>
          </a:p>
          <a:p>
            <a:pPr marL="0" indent="-28178" defTabSz="457200">
              <a:spcBef>
                <a:spcPts val="1800"/>
              </a:spcBef>
              <a:buNone/>
            </a:pPr>
            <a:r>
              <a:rPr lang="en-US" sz="2200" dirty="0"/>
              <a:t>This method has multiple advantages</a:t>
            </a:r>
          </a:p>
          <a:p>
            <a:pPr defTabSz="457200">
              <a:spcBef>
                <a:spcPts val="300"/>
              </a:spcBef>
            </a:pPr>
            <a:r>
              <a:rPr lang="en-US" sz="2200" dirty="0"/>
              <a:t> the stack is inserted by the ingress router</a:t>
            </a:r>
          </a:p>
          <a:p>
            <a:pPr marL="0" indent="0" defTabSz="290513">
              <a:spcBef>
                <a:spcPts val="0"/>
              </a:spcBef>
              <a:buNone/>
            </a:pPr>
            <a:r>
              <a:rPr lang="en-US" sz="2200" dirty="0"/>
              <a:t>	which has its clock </a:t>
            </a:r>
            <a:r>
              <a:rPr lang="en-US" sz="2200" dirty="0" err="1"/>
              <a:t>sync’ed</a:t>
            </a:r>
            <a:r>
              <a:rPr lang="en-US" sz="2200" dirty="0"/>
              <a:t> to all the other routers</a:t>
            </a:r>
          </a:p>
          <a:p>
            <a:pPr marL="0" indent="0" defTabSz="290513">
              <a:spcBef>
                <a:spcPts val="0"/>
              </a:spcBef>
              <a:buNone/>
            </a:pPr>
            <a:r>
              <a:rPr lang="en-US" sz="2200" dirty="0"/>
              <a:t>		so that the local deadlines are directly comparable</a:t>
            </a:r>
          </a:p>
          <a:p>
            <a:pPr marL="234950" indent="-234950" defTabSz="457200">
              <a:spcBef>
                <a:spcPts val="300"/>
              </a:spcBef>
            </a:pPr>
            <a:r>
              <a:rPr lang="en-US" sz="2200" dirty="0"/>
              <a:t>it can be optimized even for relatively large networks</a:t>
            </a:r>
          </a:p>
          <a:p>
            <a:pPr marL="234950" indent="-234950" defTabSz="457200">
              <a:spcBef>
                <a:spcPts val="300"/>
              </a:spcBef>
            </a:pPr>
            <a:r>
              <a:rPr lang="en-US" sz="2200" dirty="0"/>
              <a:t>its configuration can be easily and rapidly distributed</a:t>
            </a:r>
          </a:p>
          <a:p>
            <a:pPr marL="234950" indent="-234950" defTabSz="457200">
              <a:spcBef>
                <a:spcPts val="300"/>
              </a:spcBef>
            </a:pPr>
            <a:r>
              <a:rPr lang="en-US" sz="2200" dirty="0"/>
              <a:t>new flows can be dynamically added or removed</a:t>
            </a:r>
          </a:p>
          <a:p>
            <a:pPr marL="234950" indent="-234950" defTabSz="457200">
              <a:spcBef>
                <a:spcPts val="300"/>
              </a:spcBef>
            </a:pPr>
            <a:r>
              <a:rPr lang="en-US" sz="2200" dirty="0"/>
              <a:t>it lowers average latency as compared to standard queueing </a:t>
            </a:r>
          </a:p>
          <a:p>
            <a:pPr marL="234950" indent="-234950" defTabSz="457200">
              <a:spcBef>
                <a:spcPts val="300"/>
              </a:spcBef>
            </a:pPr>
            <a:r>
              <a:rPr lang="en-US" sz="2200" dirty="0"/>
              <a:t>ratio of missed deadlines can be tuned </a:t>
            </a:r>
          </a:p>
          <a:p>
            <a:pPr marL="0" indent="0" defTabSz="457200">
              <a:spcBef>
                <a:spcPts val="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2681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78AD0-4EE7-4C45-8E5D-9296F111E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sz="4000" dirty="0"/>
              <a:t>SR</a:t>
            </a:r>
            <a:r>
              <a:rPr lang="en-US" dirty="0"/>
              <a:t>TSN?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52003-2486-4BEC-B58F-12F3E2A5E3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defTabSz="457200">
              <a:spcBef>
                <a:spcPts val="0"/>
              </a:spcBef>
              <a:buNone/>
            </a:pPr>
            <a:r>
              <a:rPr lang="en-US" sz="2400" dirty="0"/>
              <a:t>If we are already using a stack</a:t>
            </a:r>
          </a:p>
          <a:p>
            <a:pPr marL="0" indent="0" defTabSz="457200">
              <a:spcBef>
                <a:spcPts val="0"/>
              </a:spcBef>
              <a:buNone/>
            </a:pPr>
            <a:r>
              <a:rPr lang="en-US" sz="2400" dirty="0"/>
              <a:t>	why not reuse Segment Routing’s stack too?</a:t>
            </a:r>
          </a:p>
          <a:p>
            <a:pPr marL="0" indent="0" defTabSz="457200">
              <a:spcBef>
                <a:spcPts val="1200"/>
              </a:spcBef>
              <a:buNone/>
            </a:pPr>
            <a:r>
              <a:rPr lang="en-US" sz="2400" dirty="0"/>
              <a:t>In such case a single joint optimization </a:t>
            </a:r>
          </a:p>
          <a:p>
            <a:pPr defTabSz="457200">
              <a:spcBef>
                <a:spcPts val="0"/>
              </a:spcBef>
            </a:pPr>
            <a:r>
              <a:rPr lang="en-US" sz="2400" dirty="0"/>
              <a:t> selects a path with appropriate immutable delay</a:t>
            </a:r>
          </a:p>
          <a:p>
            <a:pPr defTabSz="457200">
              <a:spcBef>
                <a:spcPts val="0"/>
              </a:spcBef>
            </a:pPr>
            <a:r>
              <a:rPr lang="en-US" sz="2400" dirty="0"/>
              <a:t> calculates delay offsets for each router along that path</a:t>
            </a:r>
          </a:p>
          <a:p>
            <a:pPr marL="0" indent="0" defTabSz="457200">
              <a:spcBef>
                <a:spcPts val="1200"/>
              </a:spcBef>
              <a:buNone/>
            </a:pPr>
            <a:r>
              <a:rPr lang="en-US" sz="2400" dirty="0"/>
              <a:t>With SRTSN each time sensitive packet carries a stack with both</a:t>
            </a:r>
          </a:p>
          <a:p>
            <a:pPr lvl="1" defTabSz="457200">
              <a:spcBef>
                <a:spcPts val="0"/>
              </a:spcBef>
            </a:pPr>
            <a:r>
              <a:rPr lang="en-US" sz="2400" dirty="0"/>
              <a:t> forwarding (segment routing) instructions   and</a:t>
            </a:r>
          </a:p>
          <a:p>
            <a:pPr lvl="1" defTabSz="457200">
              <a:spcBef>
                <a:spcPts val="0"/>
              </a:spcBef>
            </a:pPr>
            <a:r>
              <a:rPr lang="en-US" sz="2400" dirty="0"/>
              <a:t> scheduling (local deadline) instructions </a:t>
            </a:r>
          </a:p>
          <a:p>
            <a:pPr marL="0" indent="0" defTabSz="457200">
              <a:spcBef>
                <a:spcPts val="0"/>
              </a:spcBef>
              <a:buNone/>
            </a:pPr>
            <a:r>
              <a:rPr lang="en-US" sz="2400" dirty="0"/>
              <a:t>in each stack entry</a:t>
            </a:r>
          </a:p>
        </p:txBody>
      </p:sp>
    </p:spTree>
    <p:extLst>
      <p:ext uri="{BB962C8B-B14F-4D97-AF65-F5344CB8AC3E}">
        <p14:creationId xmlns:p14="http://schemas.microsoft.com/office/powerpoint/2010/main" val="238328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C9A8A-67F0-4705-9596-BCE36B886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Summary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2AAB3-B607-4EC1-899E-AD180130B3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With synchronized forwarding elements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 scheduling means releasing packets at the right time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 queues are not optimal data structures for scheduling</a:t>
            </a:r>
          </a:p>
          <a:p>
            <a:pPr marL="0" indent="0" defTabSz="457200">
              <a:spcBef>
                <a:spcPts val="0"/>
              </a:spcBef>
              <a:buNone/>
            </a:pPr>
            <a:r>
              <a:rPr lang="en-US" sz="2400" dirty="0"/>
              <a:t>	so scheduling is not queuing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 optimal scheduling involves 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 hop-by-hop and not end-to-end mechanisms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 a sophisticated control or management plane</a:t>
            </a:r>
          </a:p>
          <a:p>
            <a:pPr marL="253603" lvl="1" indent="0">
              <a:spcBef>
                <a:spcPts val="0"/>
              </a:spcBef>
              <a:buNone/>
            </a:pPr>
            <a:r>
              <a:rPr lang="en-US" sz="2400" dirty="0"/>
              <a:t>and is thus unambiguously work for RTG not TSV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 inserting a stack of local deadlines into packet headers</a:t>
            </a:r>
          </a:p>
          <a:p>
            <a:pPr marL="0" indent="0" defTabSz="457200">
              <a:spcBef>
                <a:spcPts val="0"/>
              </a:spcBef>
              <a:buNone/>
            </a:pPr>
            <a:r>
              <a:rPr lang="en-US" sz="2400" dirty="0"/>
              <a:t>	conveys multiple advantages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 combining deadline stacks with forwarding stacks</a:t>
            </a:r>
          </a:p>
          <a:p>
            <a:pPr marL="0" indent="0" defTabSz="457200">
              <a:spcBef>
                <a:spcPts val="0"/>
              </a:spcBef>
              <a:buNone/>
            </a:pPr>
            <a:r>
              <a:rPr lang="en-US" sz="2400" dirty="0"/>
              <a:t>	is even better</a:t>
            </a:r>
          </a:p>
          <a:p>
            <a:pPr>
              <a:spcBef>
                <a:spcPts val="300"/>
              </a:spcBef>
            </a:pPr>
            <a:endParaRPr lang="en-US" sz="24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4935926"/>
      </p:ext>
    </p:extLst>
  </p:cSld>
  <p:clrMapOvr>
    <a:masterClrMapping/>
  </p:clrMapOvr>
</p:sld>
</file>

<file path=ppt/theme/theme1.xml><?xml version="1.0" encoding="utf-8"?>
<a:theme xmlns:a="http://schemas.openxmlformats.org/drawingml/2006/main" name="RADtemplate-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294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4D4948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lnSpc>
            <a:spcPct val="85000"/>
          </a:lnSpc>
          <a:defRPr sz="1100" b="1" dirty="0" err="1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C00000"/>
        </a:dk2>
        <a:lt2>
          <a:srgbClr val="969696"/>
        </a:lt2>
        <a:accent1>
          <a:srgbClr val="C00000"/>
        </a:accent1>
        <a:accent2>
          <a:srgbClr val="0098A1"/>
        </a:accent2>
        <a:accent3>
          <a:srgbClr val="FFFFFF"/>
        </a:accent3>
        <a:accent4>
          <a:srgbClr val="000000"/>
        </a:accent4>
        <a:accent5>
          <a:srgbClr val="DCAAAA"/>
        </a:accent5>
        <a:accent6>
          <a:srgbClr val="008991"/>
        </a:accent6>
        <a:hlink>
          <a:srgbClr val="F29400"/>
        </a:hlink>
        <a:folHlink>
          <a:srgbClr val="0098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RADtemplate-2013</Template>
  <TotalTime>23193</TotalTime>
  <Words>870</Words>
  <Application>Microsoft Office PowerPoint</Application>
  <PresentationFormat>On-screen Show (4:3)</PresentationFormat>
  <Paragraphs>111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RADtemplate-2013</vt:lpstr>
      <vt:lpstr>Scheduling is not queuing</vt:lpstr>
      <vt:lpstr>What does a router (forwarder) do?</vt:lpstr>
      <vt:lpstr>How has this changed?</vt:lpstr>
      <vt:lpstr>Where in the IETF?</vt:lpstr>
      <vt:lpstr>If not queues – then what?</vt:lpstr>
      <vt:lpstr>What can be done with a non-queue?</vt:lpstr>
      <vt:lpstr>What is stack-based scheduling?</vt:lpstr>
      <vt:lpstr>What is SRTSN?</vt:lpstr>
      <vt:lpstr>Summary</vt:lpstr>
      <vt:lpstr>Thanks for listening !</vt:lpstr>
    </vt:vector>
  </TitlesOfParts>
  <Company>Rad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SRTSN</dc:title>
  <dc:creator>Y(J)S</dc:creator>
  <cp:keywords>TSN, DetNet, Segment routing</cp:keywords>
  <cp:lastModifiedBy>Yaakov Stein</cp:lastModifiedBy>
  <cp:revision>933</cp:revision>
  <dcterms:created xsi:type="dcterms:W3CDTF">2013-01-21T06:31:02Z</dcterms:created>
  <dcterms:modified xsi:type="dcterms:W3CDTF">2021-09-09T17:42:35Z</dcterms:modified>
</cp:coreProperties>
</file>