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70" r:id="rId3"/>
    <p:sldId id="261" r:id="rId4"/>
    <p:sldId id="258" r:id="rId5"/>
    <p:sldId id="257" r:id="rId6"/>
    <p:sldId id="260" r:id="rId7"/>
    <p:sldId id="263" r:id="rId8"/>
    <p:sldId id="264" r:id="rId9"/>
    <p:sldId id="266" r:id="rId10"/>
    <p:sldId id="265" r:id="rId11"/>
    <p:sldId id="268" r:id="rId12"/>
    <p:sldId id="267"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0" d="100"/>
          <a:sy n="160" d="100"/>
        </p:scale>
        <p:origin x="-2148"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0D9211-63BB-4999-9D10-9E969F512775}" type="datetimeFigureOut">
              <a:rPr lang="en-GB" smtClean="0"/>
              <a:t>26/05/2021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B28B16-9C08-45B7-B4D1-BFAE75AD2CD1}" type="slidenum">
              <a:rPr lang="en-GB" smtClean="0"/>
              <a:t>‹#›</a:t>
            </a:fld>
            <a:endParaRPr lang="en-GB"/>
          </a:p>
        </p:txBody>
      </p:sp>
    </p:spTree>
    <p:extLst>
      <p:ext uri="{BB962C8B-B14F-4D97-AF65-F5344CB8AC3E}">
        <p14:creationId xmlns:p14="http://schemas.microsoft.com/office/powerpoint/2010/main" val="4285508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B28B16-9C08-45B7-B4D1-BFAE75AD2CD1}" type="slidenum">
              <a:rPr lang="en-GB" smtClean="0"/>
              <a:t>8</a:t>
            </a:fld>
            <a:endParaRPr lang="en-GB"/>
          </a:p>
        </p:txBody>
      </p:sp>
    </p:spTree>
    <p:extLst>
      <p:ext uri="{BB962C8B-B14F-4D97-AF65-F5344CB8AC3E}">
        <p14:creationId xmlns:p14="http://schemas.microsoft.com/office/powerpoint/2010/main" val="3887542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B28B16-9C08-45B7-B4D1-BFAE75AD2CD1}" type="slidenum">
              <a:rPr lang="en-GB" smtClean="0"/>
              <a:t>11</a:t>
            </a:fld>
            <a:endParaRPr lang="en-GB"/>
          </a:p>
        </p:txBody>
      </p:sp>
    </p:spTree>
    <p:extLst>
      <p:ext uri="{BB962C8B-B14F-4D97-AF65-F5344CB8AC3E}">
        <p14:creationId xmlns:p14="http://schemas.microsoft.com/office/powerpoint/2010/main" val="3887542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078745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1646011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821418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3210540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514086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130629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27th May 2021</a:t>
            </a:r>
            <a:endParaRPr lang="en-GB"/>
          </a:p>
        </p:txBody>
      </p:sp>
      <p:sp>
        <p:nvSpPr>
          <p:cNvPr id="8" name="Footer Placeholder 7"/>
          <p:cNvSpPr>
            <a:spLocks noGrp="1"/>
          </p:cNvSpPr>
          <p:nvPr>
            <p:ph type="ftr" sz="quarter" idx="11"/>
          </p:nvPr>
        </p:nvSpPr>
        <p:spPr/>
        <p:txBody>
          <a:bodyPr/>
          <a:lstStyle/>
          <a:p>
            <a:r>
              <a:rPr lang="en-GB" smtClean="0"/>
              <a:t>IETF DTN Interim Meeting</a:t>
            </a:r>
            <a:endParaRPr lang="en-GB"/>
          </a:p>
        </p:txBody>
      </p:sp>
      <p:sp>
        <p:nvSpPr>
          <p:cNvPr id="9" name="Slide Number Placeholder 8"/>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1778117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27th May 2021</a:t>
            </a:r>
            <a:endParaRPr lang="en-GB"/>
          </a:p>
        </p:txBody>
      </p:sp>
      <p:sp>
        <p:nvSpPr>
          <p:cNvPr id="4" name="Footer Placeholder 3"/>
          <p:cNvSpPr>
            <a:spLocks noGrp="1"/>
          </p:cNvSpPr>
          <p:nvPr>
            <p:ph type="ftr" sz="quarter" idx="11"/>
          </p:nvPr>
        </p:nvSpPr>
        <p:spPr/>
        <p:txBody>
          <a:bodyPr/>
          <a:lstStyle/>
          <a:p>
            <a:r>
              <a:rPr lang="en-GB" smtClean="0"/>
              <a:t>IETF DTN Interim Meeting</a:t>
            </a:r>
            <a:endParaRPr lang="en-GB"/>
          </a:p>
        </p:txBody>
      </p:sp>
      <p:sp>
        <p:nvSpPr>
          <p:cNvPr id="5" name="Slide Number Placeholder 4"/>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60597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27th May 2021</a:t>
            </a:r>
            <a:endParaRPr lang="en-GB"/>
          </a:p>
        </p:txBody>
      </p:sp>
      <p:sp>
        <p:nvSpPr>
          <p:cNvPr id="3" name="Footer Placeholder 2"/>
          <p:cNvSpPr>
            <a:spLocks noGrp="1"/>
          </p:cNvSpPr>
          <p:nvPr>
            <p:ph type="ftr" sz="quarter" idx="11"/>
          </p:nvPr>
        </p:nvSpPr>
        <p:spPr/>
        <p:txBody>
          <a:bodyPr/>
          <a:lstStyle/>
          <a:p>
            <a:r>
              <a:rPr lang="en-GB" smtClean="0"/>
              <a:t>IETF DTN Interim Meeting</a:t>
            </a:r>
            <a:endParaRPr lang="en-GB"/>
          </a:p>
        </p:txBody>
      </p:sp>
      <p:sp>
        <p:nvSpPr>
          <p:cNvPr id="4" name="Slide Number Placeholder 3"/>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688365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2901230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27th May 2021</a:t>
            </a:r>
            <a:endParaRPr lang="en-GB"/>
          </a:p>
        </p:txBody>
      </p:sp>
      <p:sp>
        <p:nvSpPr>
          <p:cNvPr id="6" name="Footer Placeholder 5"/>
          <p:cNvSpPr>
            <a:spLocks noGrp="1"/>
          </p:cNvSpPr>
          <p:nvPr>
            <p:ph type="ftr" sz="quarter" idx="11"/>
          </p:nvPr>
        </p:nvSpPr>
        <p:spPr/>
        <p:txBody>
          <a:bodyPr/>
          <a:lstStyle/>
          <a:p>
            <a:r>
              <a:rPr lang="en-GB" smtClean="0"/>
              <a:t>IETF DTN Interim Meeting</a:t>
            </a:r>
            <a:endParaRPr lang="en-GB"/>
          </a:p>
        </p:txBody>
      </p:sp>
      <p:sp>
        <p:nvSpPr>
          <p:cNvPr id="7" name="Slide Number Placeholder 6"/>
          <p:cNvSpPr>
            <a:spLocks noGrp="1"/>
          </p:cNvSpPr>
          <p:nvPr>
            <p:ph type="sldNum" sz="quarter" idx="12"/>
          </p:nvPr>
        </p:nvSpPr>
        <p:spPr/>
        <p:txBody>
          <a:bodyPr/>
          <a:lstStyle/>
          <a:p>
            <a:fld id="{1E2B181B-F6A8-4DA2-9A1A-858B3446FA0E}" type="slidenum">
              <a:rPr lang="en-GB" smtClean="0"/>
              <a:t>‹#›</a:t>
            </a:fld>
            <a:endParaRPr lang="en-GB"/>
          </a:p>
        </p:txBody>
      </p:sp>
    </p:spTree>
    <p:extLst>
      <p:ext uri="{BB962C8B-B14F-4D97-AF65-F5344CB8AC3E}">
        <p14:creationId xmlns:p14="http://schemas.microsoft.com/office/powerpoint/2010/main" val="3757479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27th May 2021</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IETF DTN Interim Meeting</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B181B-F6A8-4DA2-9A1A-858B3446FA0E}" type="slidenum">
              <a:rPr lang="en-GB" smtClean="0"/>
              <a:t>‹#›</a:t>
            </a:fld>
            <a:endParaRPr lang="en-GB"/>
          </a:p>
        </p:txBody>
      </p:sp>
    </p:spTree>
    <p:extLst>
      <p:ext uri="{BB962C8B-B14F-4D97-AF65-F5344CB8AC3E}">
        <p14:creationId xmlns:p14="http://schemas.microsoft.com/office/powerpoint/2010/main" val="1047089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 proposed framework for Naming, Addressing and Forwarding</a:t>
            </a:r>
            <a:endParaRPr lang="en-GB" dirty="0"/>
          </a:p>
        </p:txBody>
      </p:sp>
      <p:sp>
        <p:nvSpPr>
          <p:cNvPr id="3" name="Subtitle 2"/>
          <p:cNvSpPr>
            <a:spLocks noGrp="1"/>
          </p:cNvSpPr>
          <p:nvPr>
            <p:ph type="subTitle" idx="1"/>
          </p:nvPr>
        </p:nvSpPr>
        <p:spPr/>
        <p:txBody>
          <a:bodyPr>
            <a:normAutofit lnSpcReduction="10000"/>
          </a:bodyPr>
          <a:lstStyle/>
          <a:p>
            <a:r>
              <a:rPr lang="en-GB" dirty="0" smtClean="0">
                <a:solidFill>
                  <a:schemeClr val="tx1"/>
                </a:solidFill>
              </a:rPr>
              <a:t>Rick Taylor</a:t>
            </a:r>
          </a:p>
          <a:p>
            <a:endParaRPr lang="en-GB" dirty="0" smtClean="0">
              <a:solidFill>
                <a:schemeClr val="tx1"/>
              </a:solidFill>
            </a:endParaRPr>
          </a:p>
          <a:p>
            <a:r>
              <a:rPr lang="en-GB" sz="1800" dirty="0" smtClean="0">
                <a:solidFill>
                  <a:schemeClr val="tx1"/>
                </a:solidFill>
              </a:rPr>
              <a:t>IETF DTN Working Group </a:t>
            </a:r>
            <a:br>
              <a:rPr lang="en-GB" sz="1800" dirty="0" smtClean="0">
                <a:solidFill>
                  <a:schemeClr val="tx1"/>
                </a:solidFill>
              </a:rPr>
            </a:br>
            <a:r>
              <a:rPr lang="en-GB" sz="1800" dirty="0" smtClean="0">
                <a:solidFill>
                  <a:schemeClr val="tx1"/>
                </a:solidFill>
              </a:rPr>
              <a:t>27</a:t>
            </a:r>
            <a:r>
              <a:rPr lang="en-GB" sz="1800" baseline="30000" dirty="0" smtClean="0">
                <a:solidFill>
                  <a:schemeClr val="tx1"/>
                </a:solidFill>
              </a:rPr>
              <a:t>th</a:t>
            </a:r>
            <a:r>
              <a:rPr lang="en-GB" sz="1800" dirty="0" smtClean="0">
                <a:solidFill>
                  <a:schemeClr val="tx1"/>
                </a:solidFill>
              </a:rPr>
              <a:t> May 2021 </a:t>
            </a:r>
            <a:r>
              <a:rPr lang="en-GB" sz="1800" dirty="0" smtClean="0">
                <a:solidFill>
                  <a:schemeClr val="tx1"/>
                </a:solidFill>
              </a:rPr>
              <a:t>Interim meeting</a:t>
            </a:r>
            <a:endParaRPr lang="en-GB" sz="1800" dirty="0">
              <a:solidFill>
                <a:schemeClr val="tx1"/>
              </a:solidFill>
            </a:endParaRPr>
          </a:p>
        </p:txBody>
      </p:sp>
    </p:spTree>
    <p:extLst>
      <p:ext uri="{BB962C8B-B14F-4D97-AF65-F5344CB8AC3E}">
        <p14:creationId xmlns:p14="http://schemas.microsoft.com/office/powerpoint/2010/main" val="2586805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Redirecting Bundles</a:t>
            </a:r>
            <a:endParaRPr lang="en-GB" dirty="0"/>
          </a:p>
        </p:txBody>
      </p:sp>
      <p:sp>
        <p:nvSpPr>
          <p:cNvPr id="6" name="Content Placeholder 5"/>
          <p:cNvSpPr>
            <a:spLocks noGrp="1"/>
          </p:cNvSpPr>
          <p:nvPr>
            <p:ph idx="1"/>
          </p:nvPr>
        </p:nvSpPr>
        <p:spPr/>
        <p:txBody>
          <a:bodyPr>
            <a:normAutofit fontScale="55000" lnSpcReduction="20000"/>
          </a:bodyPr>
          <a:lstStyle/>
          <a:p>
            <a:pPr marL="0" indent="0">
              <a:buNone/>
            </a:pPr>
            <a:r>
              <a:rPr lang="en-GB" dirty="0" smtClean="0"/>
              <a:t>Using the same forwarding model as before, we can add additional actions to the </a:t>
            </a:r>
            <a:r>
              <a:rPr lang="en-GB" i="1" dirty="0" smtClean="0"/>
              <a:t>Name Resolution</a:t>
            </a:r>
            <a:r>
              <a:rPr lang="en-GB" dirty="0" smtClean="0"/>
              <a:t> operation to support this concept:</a:t>
            </a:r>
          </a:p>
          <a:p>
            <a:pPr marL="0" indent="0">
              <a:buNone/>
            </a:pPr>
            <a:endParaRPr lang="en-GB" dirty="0" smtClean="0"/>
          </a:p>
          <a:p>
            <a:pPr marL="342900" lvl="1" indent="-342900">
              <a:buFont typeface="Arial" panose="020B0604020202020204" pitchFamily="34" charset="0"/>
              <a:buChar char="•"/>
            </a:pPr>
            <a:r>
              <a:rPr lang="en-GB" dirty="0" smtClean="0"/>
              <a:t>“Push”: Push an information item to the top of the </a:t>
            </a:r>
            <a:r>
              <a:rPr lang="en-GB" i="1" dirty="0" smtClean="0"/>
              <a:t>Name Resolution Extension Block </a:t>
            </a:r>
            <a:r>
              <a:rPr lang="en-GB" dirty="0" smtClean="0"/>
              <a:t>stack of the bundle</a:t>
            </a:r>
            <a:r>
              <a:rPr lang="en-GB" dirty="0" smtClean="0"/>
              <a:t>, and then return the bundle to the Ingress Bundle Set to be processed again.</a:t>
            </a:r>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r>
              <a:rPr lang="en-GB" dirty="0" smtClean="0"/>
              <a:t>“Pop”: Remove the top item of the </a:t>
            </a:r>
            <a:r>
              <a:rPr lang="en-GB" i="1" dirty="0" smtClean="0"/>
              <a:t>Name Resolution Extension Block </a:t>
            </a:r>
            <a:r>
              <a:rPr lang="en-GB" dirty="0" smtClean="0"/>
              <a:t>stack of the bundle, and then return the bundle to the Ingress Bundle Set to be processed again.</a:t>
            </a:r>
          </a:p>
          <a:p>
            <a:pPr marL="0" indent="0">
              <a:buNone/>
            </a:pPr>
            <a:endParaRPr lang="en-GB" dirty="0" smtClean="0"/>
          </a:p>
          <a:p>
            <a:pPr marL="0" indent="0">
              <a:buNone/>
            </a:pPr>
            <a:r>
              <a:rPr lang="en-GB" dirty="0" smtClean="0"/>
              <a:t>When used by the </a:t>
            </a:r>
            <a:r>
              <a:rPr lang="en-GB" i="1" dirty="0" smtClean="0"/>
              <a:t>Name Resolution</a:t>
            </a:r>
            <a:r>
              <a:rPr lang="en-GB" dirty="0" smtClean="0"/>
              <a:t> operation, the “Push” action acts as a redirection, adding alternate Node IDs of BPAs that might be able to assist in the delivery of the bundle.</a:t>
            </a:r>
          </a:p>
          <a:p>
            <a:r>
              <a:rPr lang="en-GB" dirty="0" smtClean="0"/>
              <a:t>An example of this is when a BPA receives a bundle with a destination Endpoint ID in a </a:t>
            </a:r>
            <a:r>
              <a:rPr lang="en-GB" i="1" dirty="0" smtClean="0"/>
              <a:t>Naming Domain</a:t>
            </a:r>
            <a:r>
              <a:rPr lang="en-GB" dirty="0" smtClean="0"/>
              <a:t> it does not know how to parse.  The FIB could have a rule for such cases, using the “Push” action to add the Node ID of a nearby gateway BPA that might be able to forward the bundle.</a:t>
            </a:r>
          </a:p>
          <a:p>
            <a:pPr marL="0" indent="0">
              <a:buNone/>
            </a:pPr>
            <a:endParaRPr lang="en-GB" i="1" dirty="0"/>
          </a:p>
        </p:txBody>
      </p:sp>
      <p:sp>
        <p:nvSpPr>
          <p:cNvPr id="7" name="Date Placeholder 6"/>
          <p:cNvSpPr>
            <a:spLocks noGrp="1"/>
          </p:cNvSpPr>
          <p:nvPr>
            <p:ph type="dt" sz="half" idx="10"/>
          </p:nvPr>
        </p:nvSpPr>
        <p:spPr/>
        <p:txBody>
          <a:bodyPr/>
          <a:lstStyle/>
          <a:p>
            <a:r>
              <a:rPr lang="en-GB" smtClean="0"/>
              <a:t>27th May 2021</a:t>
            </a:r>
            <a:endParaRPr lang="en-GB"/>
          </a:p>
        </p:txBody>
      </p:sp>
      <p:sp>
        <p:nvSpPr>
          <p:cNvPr id="8" name="Footer Placeholder 7"/>
          <p:cNvSpPr>
            <a:spLocks noGrp="1"/>
          </p:cNvSpPr>
          <p:nvPr>
            <p:ph type="ftr" sz="quarter" idx="11"/>
          </p:nvPr>
        </p:nvSpPr>
        <p:spPr/>
        <p:txBody>
          <a:bodyPr/>
          <a:lstStyle/>
          <a:p>
            <a:r>
              <a:rPr lang="en-GB" smtClean="0"/>
              <a:t>IETF DTN Interim Meeting</a:t>
            </a:r>
            <a:endParaRPr lang="en-GB"/>
          </a:p>
        </p:txBody>
      </p:sp>
      <p:sp>
        <p:nvSpPr>
          <p:cNvPr id="9" name="Slide Number Placeholder 8"/>
          <p:cNvSpPr>
            <a:spLocks noGrp="1"/>
          </p:cNvSpPr>
          <p:nvPr>
            <p:ph type="sldNum" sz="quarter" idx="12"/>
          </p:nvPr>
        </p:nvSpPr>
        <p:spPr/>
        <p:txBody>
          <a:bodyPr/>
          <a:lstStyle/>
          <a:p>
            <a:fld id="{1E2B181B-F6A8-4DA2-9A1A-858B3446FA0E}" type="slidenum">
              <a:rPr lang="en-GB" smtClean="0"/>
              <a:t>10</a:t>
            </a:fld>
            <a:endParaRPr lang="en-GB"/>
          </a:p>
        </p:txBody>
      </p:sp>
    </p:spTree>
    <p:extLst>
      <p:ext uri="{BB962C8B-B14F-4D97-AF65-F5344CB8AC3E}">
        <p14:creationId xmlns:p14="http://schemas.microsoft.com/office/powerpoint/2010/main" val="3570082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Redirecting Name Resolution</a:t>
            </a:r>
            <a:endParaRPr lang="en-GB" dirty="0"/>
          </a:p>
        </p:txBody>
      </p:sp>
      <p:sp>
        <p:nvSpPr>
          <p:cNvPr id="3" name="Content Placeholder 2"/>
          <p:cNvSpPr>
            <a:spLocks noGrp="1"/>
          </p:cNvSpPr>
          <p:nvPr>
            <p:ph sz="half" idx="1"/>
          </p:nvPr>
        </p:nvSpPr>
        <p:spPr/>
        <p:txBody>
          <a:bodyPr>
            <a:normAutofit fontScale="40000" lnSpcReduction="20000"/>
          </a:bodyPr>
          <a:lstStyle/>
          <a:p>
            <a:pPr marL="0" indent="0">
              <a:buNone/>
            </a:pPr>
            <a:r>
              <a:rPr lang="en-GB" dirty="0" smtClean="0"/>
              <a:t>The Redirecting Name Resolution operation performs the following steps:</a:t>
            </a:r>
          </a:p>
          <a:p>
            <a:pPr marL="0" indent="0">
              <a:buNone/>
            </a:pPr>
            <a:endParaRPr lang="en-GB" dirty="0" smtClean="0"/>
          </a:p>
          <a:p>
            <a:pPr marL="514350" indent="-514350">
              <a:buFont typeface="+mj-lt"/>
              <a:buAutoNum type="arabicPeriod"/>
            </a:pPr>
            <a:r>
              <a:rPr lang="en-GB" dirty="0" smtClean="0"/>
              <a:t>Remove a bundle from the Ingress Bundle Set, according to some de-queueing policy.</a:t>
            </a:r>
          </a:p>
          <a:p>
            <a:pPr marL="514350" indent="-514350">
              <a:buFont typeface="+mj-lt"/>
              <a:buAutoNum type="arabicPeriod"/>
            </a:pPr>
            <a:endParaRPr lang="en-GB" dirty="0" smtClean="0"/>
          </a:p>
          <a:p>
            <a:pPr marL="514350" indent="-514350">
              <a:buFont typeface="+mj-lt"/>
              <a:buAutoNum type="arabicPeriod"/>
            </a:pPr>
            <a:r>
              <a:rPr lang="en-GB" dirty="0" smtClean="0"/>
              <a:t>Match the rules in the Forwarding Information Base (FIB) with the blocks in the bundle, </a:t>
            </a:r>
            <a:r>
              <a:rPr lang="en-GB" b="1" dirty="0" smtClean="0"/>
              <a:t>particularly the </a:t>
            </a:r>
            <a:r>
              <a:rPr lang="en-GB" b="1" i="1" dirty="0" smtClean="0"/>
              <a:t>Name Resolution Extension Block</a:t>
            </a:r>
            <a:r>
              <a:rPr lang="en-GB" dirty="0" smtClean="0"/>
              <a:t>, plus any local attached metadata, to determine the action to take.</a:t>
            </a:r>
          </a:p>
          <a:p>
            <a:pPr marL="514350" indent="-514350">
              <a:buFont typeface="+mj-lt"/>
              <a:buAutoNum type="arabicPeriod"/>
            </a:pPr>
            <a:endParaRPr lang="en-GB" dirty="0" smtClean="0"/>
          </a:p>
          <a:p>
            <a:pPr marL="514350" indent="-514350">
              <a:buFont typeface="+mj-lt"/>
              <a:buAutoNum type="arabicPeriod"/>
            </a:pPr>
            <a:r>
              <a:rPr lang="en-GB" dirty="0" smtClean="0"/>
              <a:t>Perform one of the following actions:</a:t>
            </a:r>
          </a:p>
          <a:p>
            <a:pPr marL="857250" lvl="1" indent="-457200">
              <a:buFont typeface="+mj-lt"/>
              <a:buAutoNum type="alphaLcPeriod"/>
            </a:pPr>
            <a:r>
              <a:rPr lang="en-GB" dirty="0" smtClean="0"/>
              <a:t>“Deliver”: Pass the bundle to a local application.</a:t>
            </a:r>
          </a:p>
          <a:p>
            <a:pPr marL="857250" lvl="1" indent="-457200">
              <a:buFont typeface="+mj-lt"/>
              <a:buAutoNum type="alphaLcPeriod"/>
            </a:pPr>
            <a:r>
              <a:rPr lang="en-GB" dirty="0" smtClean="0"/>
              <a:t>“Forward”: Add the bundle to a per-CLA Egress Bundle Set, ready to be forwarded.</a:t>
            </a:r>
          </a:p>
          <a:p>
            <a:pPr marL="857250" lvl="1" indent="-457200">
              <a:buFont typeface="+mj-lt"/>
              <a:buAutoNum type="alphaLcPeriod"/>
            </a:pPr>
            <a:r>
              <a:rPr lang="en-GB" dirty="0" smtClean="0"/>
              <a:t>“Wait”: Add the bundle to the Ingress Bundle Set, to be processed again later.</a:t>
            </a:r>
          </a:p>
          <a:p>
            <a:pPr marL="857250" lvl="1" indent="-457200">
              <a:buFont typeface="+mj-lt"/>
              <a:buAutoNum type="alphaLcPeriod"/>
            </a:pPr>
            <a:r>
              <a:rPr lang="en-GB" dirty="0" smtClean="0"/>
              <a:t>“Drop”: Discard the bundle.</a:t>
            </a:r>
          </a:p>
          <a:p>
            <a:pPr marL="857250" lvl="1" indent="-457200">
              <a:buFont typeface="+mj-lt"/>
              <a:buAutoNum type="alphaLcPeriod"/>
            </a:pPr>
            <a:r>
              <a:rPr lang="en-GB" dirty="0" smtClean="0"/>
              <a:t>“Annotate”: Attach local </a:t>
            </a:r>
            <a:r>
              <a:rPr lang="en-GB" dirty="0" smtClean="0"/>
              <a:t>metadata</a:t>
            </a:r>
            <a:r>
              <a:rPr lang="en-GB" dirty="0" smtClean="0"/>
              <a:t> to the bundle and add </a:t>
            </a:r>
            <a:r>
              <a:rPr lang="en-GB" dirty="0" smtClean="0"/>
              <a:t>to the Ingress Bundle Set, to be processed again.</a:t>
            </a:r>
          </a:p>
          <a:p>
            <a:pPr marL="857250" lvl="1" indent="-457200">
              <a:buFont typeface="+mj-lt"/>
              <a:buAutoNum type="alphaLcPeriod"/>
            </a:pPr>
            <a:r>
              <a:rPr lang="en-GB" dirty="0" smtClean="0"/>
              <a:t>“Push”: Add metadata to the top of the NREB </a:t>
            </a:r>
            <a:r>
              <a:rPr lang="en-GB" dirty="0" smtClean="0"/>
              <a:t>stack </a:t>
            </a:r>
            <a:r>
              <a:rPr lang="en-GB" dirty="0" smtClean="0"/>
              <a:t>of the bundle</a:t>
            </a:r>
            <a:r>
              <a:rPr lang="en-GB" dirty="0" smtClean="0"/>
              <a:t> and add to the Ingress Bundle Set, to be processed again.</a:t>
            </a:r>
          </a:p>
          <a:p>
            <a:pPr marL="857250" lvl="1" indent="-457200">
              <a:buFont typeface="+mj-lt"/>
              <a:buAutoNum type="alphaLcPeriod"/>
            </a:pPr>
            <a:r>
              <a:rPr lang="en-GB" dirty="0" smtClean="0"/>
              <a:t>“Pop”: Remove metadata from the top of the NREB stack of the bundle and add to the Ingress Bundle Set, to be processed again.</a:t>
            </a:r>
          </a:p>
          <a:p>
            <a:pPr marL="0" indent="0">
              <a:buNone/>
            </a:pPr>
            <a:endParaRPr lang="en-GB" dirty="0" smtClean="0"/>
          </a:p>
          <a:p>
            <a:pPr marL="0" indent="0">
              <a:buNone/>
            </a:pPr>
            <a:r>
              <a:rPr lang="en-GB" dirty="0" smtClean="0"/>
              <a:t>This forwarding algorithm is complete enough to function with a global DTN made of multiple heterogeneous </a:t>
            </a:r>
            <a:r>
              <a:rPr lang="en-GB" i="1" dirty="0" smtClean="0"/>
              <a:t>Naming Domains</a:t>
            </a:r>
            <a:r>
              <a:rPr lang="en-GB" dirty="0" smtClean="0"/>
              <a:t>, interconnected in a decentralised manner.</a:t>
            </a:r>
            <a:endParaRPr lang="en-GB" i="1" dirty="0" smtClean="0"/>
          </a:p>
        </p:txBody>
      </p:sp>
      <p:sp>
        <p:nvSpPr>
          <p:cNvPr id="17" name="Flowchart: Magnetic Disk 16"/>
          <p:cNvSpPr/>
          <p:nvPr/>
        </p:nvSpPr>
        <p:spPr>
          <a:xfrm>
            <a:off x="7380312" y="3035051"/>
            <a:ext cx="864096" cy="916465"/>
          </a:xfrm>
          <a:prstGeom prst="flowChartMagneticDisk">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Forwarding</a:t>
            </a:r>
          </a:p>
          <a:p>
            <a:pPr algn="ctr"/>
            <a:r>
              <a:rPr lang="en-GB" sz="1100" dirty="0" smtClean="0"/>
              <a:t>Information</a:t>
            </a:r>
            <a:br>
              <a:rPr lang="en-GB" sz="1100" dirty="0" smtClean="0"/>
            </a:br>
            <a:r>
              <a:rPr lang="en-GB" sz="1100" dirty="0" smtClean="0"/>
              <a:t>Base</a:t>
            </a:r>
            <a:endParaRPr lang="en-GB" sz="1100" dirty="0"/>
          </a:p>
        </p:txBody>
      </p:sp>
      <p:sp>
        <p:nvSpPr>
          <p:cNvPr id="18" name="Diamond 17"/>
          <p:cNvSpPr/>
          <p:nvPr/>
        </p:nvSpPr>
        <p:spPr>
          <a:xfrm>
            <a:off x="5479027" y="2891035"/>
            <a:ext cx="1397229" cy="1210220"/>
          </a:xfrm>
          <a:prstGeom prst="diamond">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Name</a:t>
            </a:r>
            <a:br>
              <a:rPr lang="en-GB" sz="1100" dirty="0" smtClean="0"/>
            </a:br>
            <a:r>
              <a:rPr lang="en-GB" sz="1100" dirty="0" smtClean="0"/>
              <a:t>Resolver</a:t>
            </a:r>
            <a:endParaRPr lang="en-GB" sz="1100" dirty="0"/>
          </a:p>
        </p:txBody>
      </p:sp>
      <p:cxnSp>
        <p:nvCxnSpPr>
          <p:cNvPr id="20" name="Elbow Connector 19"/>
          <p:cNvCxnSpPr>
            <a:stCxn id="18" idx="3"/>
            <a:endCxn id="17" idx="2"/>
          </p:cNvCxnSpPr>
          <p:nvPr/>
        </p:nvCxnSpPr>
        <p:spPr>
          <a:xfrm flipV="1">
            <a:off x="6876256" y="3493284"/>
            <a:ext cx="504056" cy="2861"/>
          </a:xfrm>
          <a:prstGeom prst="straightConnector1">
            <a:avLst/>
          </a:prstGeom>
          <a:ln w="25400">
            <a:solidFill>
              <a:schemeClr val="accent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19"/>
          <p:cNvCxnSpPr>
            <a:stCxn id="18" idx="0"/>
          </p:cNvCxnSpPr>
          <p:nvPr/>
        </p:nvCxnSpPr>
        <p:spPr>
          <a:xfrm flipV="1">
            <a:off x="6177642" y="2533471"/>
            <a:ext cx="0" cy="357564"/>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30" name="Elbow Connector 19"/>
          <p:cNvCxnSpPr>
            <a:stCxn id="34" idx="0"/>
            <a:endCxn id="18" idx="2"/>
          </p:cNvCxnSpPr>
          <p:nvPr/>
        </p:nvCxnSpPr>
        <p:spPr>
          <a:xfrm rot="5400000" flipH="1" flipV="1">
            <a:off x="5687918" y="3993449"/>
            <a:ext cx="381918" cy="597530"/>
          </a:xfrm>
          <a:prstGeom prst="bentConnector3">
            <a:avLst>
              <a:gd name="adj1" fmla="val 50000"/>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673585" y="188292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Ingress</a:t>
            </a:r>
            <a:br>
              <a:rPr lang="en-GB" sz="1200" dirty="0" smtClean="0"/>
            </a:br>
            <a:r>
              <a:rPr lang="en-GB" sz="1200" dirty="0" smtClean="0"/>
              <a:t>Bundle</a:t>
            </a:r>
            <a:br>
              <a:rPr lang="en-GB" sz="1200" dirty="0" smtClean="0"/>
            </a:br>
            <a:r>
              <a:rPr lang="en-GB" sz="1200" dirty="0" smtClean="0"/>
              <a:t>Set</a:t>
            </a:r>
            <a:endParaRPr lang="en-GB" sz="1200" dirty="0"/>
          </a:p>
        </p:txBody>
      </p:sp>
      <p:sp>
        <p:nvSpPr>
          <p:cNvPr id="34" name="Rectangle 33"/>
          <p:cNvSpPr/>
          <p:nvPr/>
        </p:nvSpPr>
        <p:spPr>
          <a:xfrm>
            <a:off x="5076056" y="448317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a:t>
            </a:r>
            <a:endParaRPr lang="en-GB" sz="1200" dirty="0"/>
          </a:p>
        </p:txBody>
      </p:sp>
      <p:cxnSp>
        <p:nvCxnSpPr>
          <p:cNvPr id="41" name="Elbow Connector 19"/>
          <p:cNvCxnSpPr>
            <a:stCxn id="46" idx="0"/>
          </p:cNvCxnSpPr>
          <p:nvPr/>
        </p:nvCxnSpPr>
        <p:spPr>
          <a:xfrm rot="16200000" flipV="1">
            <a:off x="6395469" y="4074392"/>
            <a:ext cx="190956" cy="626603"/>
          </a:xfrm>
          <a:prstGeom prst="bentConnector2">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6300192" y="4483172"/>
            <a:ext cx="1008112" cy="650547"/>
          </a:xfrm>
          <a:prstGeom prst="rect">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Local Delivery</a:t>
            </a:r>
            <a:endParaRPr lang="en-GB" sz="1200" dirty="0"/>
          </a:p>
        </p:txBody>
      </p:sp>
      <p:cxnSp>
        <p:nvCxnSpPr>
          <p:cNvPr id="48" name="Elbow Connector 19"/>
          <p:cNvCxnSpPr>
            <a:stCxn id="33" idx="1"/>
            <a:endCxn id="18" idx="1"/>
          </p:cNvCxnSpPr>
          <p:nvPr/>
        </p:nvCxnSpPr>
        <p:spPr>
          <a:xfrm rot="10800000" flipV="1">
            <a:off x="5479027" y="2208197"/>
            <a:ext cx="194558" cy="1287948"/>
          </a:xfrm>
          <a:prstGeom prst="bentConnector3">
            <a:avLst>
              <a:gd name="adj1" fmla="val 217497"/>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51" name="Explosion 1 50"/>
          <p:cNvSpPr/>
          <p:nvPr/>
        </p:nvSpPr>
        <p:spPr>
          <a:xfrm>
            <a:off x="7524328" y="4376397"/>
            <a:ext cx="1080120" cy="864096"/>
          </a:xfrm>
          <a:prstGeom prst="irregularSeal1">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Discard</a:t>
            </a:r>
            <a:endParaRPr lang="en-GB" sz="1100" dirty="0"/>
          </a:p>
        </p:txBody>
      </p:sp>
      <p:cxnSp>
        <p:nvCxnSpPr>
          <p:cNvPr id="52" name="Elbow Connector 19"/>
          <p:cNvCxnSpPr/>
          <p:nvPr/>
        </p:nvCxnSpPr>
        <p:spPr>
          <a:xfrm flipV="1">
            <a:off x="8064388" y="4292214"/>
            <a:ext cx="0" cy="216906"/>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76" name="Elbow Connector 19"/>
          <p:cNvCxnSpPr/>
          <p:nvPr/>
        </p:nvCxnSpPr>
        <p:spPr>
          <a:xfrm flipH="1">
            <a:off x="6804248" y="4292215"/>
            <a:ext cx="1260140" cy="1"/>
          </a:xfrm>
          <a:prstGeom prst="straightConnector1">
            <a:avLst/>
          </a:prstGeom>
          <a:ln w="25400">
            <a:headEnd type="none"/>
            <a:tailEnd type="non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148064" y="4552857"/>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Sets</a:t>
            </a:r>
            <a:endParaRPr lang="en-GB" sz="1200" dirty="0"/>
          </a:p>
        </p:txBody>
      </p:sp>
      <p:sp>
        <p:nvSpPr>
          <p:cNvPr id="21" name="Rectangle 20"/>
          <p:cNvSpPr/>
          <p:nvPr/>
        </p:nvSpPr>
        <p:spPr>
          <a:xfrm>
            <a:off x="6372200" y="4552856"/>
            <a:ext cx="1008112" cy="650547"/>
          </a:xfrm>
          <a:prstGeom prst="rect">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Local Delivery</a:t>
            </a:r>
            <a:endParaRPr lang="en-GB" sz="1200" dirty="0"/>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11</a:t>
            </a:fld>
            <a:endParaRPr lang="en-GB"/>
          </a:p>
        </p:txBody>
      </p:sp>
    </p:spTree>
    <p:extLst>
      <p:ext uri="{BB962C8B-B14F-4D97-AF65-F5344CB8AC3E}">
        <p14:creationId xmlns:p14="http://schemas.microsoft.com/office/powerpoint/2010/main" val="911358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47500" lnSpcReduction="20000"/>
          </a:bodyPr>
          <a:lstStyle/>
          <a:p>
            <a:pPr marL="0" indent="0">
              <a:buNone/>
            </a:pPr>
            <a:r>
              <a:rPr lang="en-GB" dirty="0" smtClean="0"/>
              <a:t>Yes, this is label switching.  </a:t>
            </a:r>
          </a:p>
          <a:p>
            <a:pPr marL="0" indent="0">
              <a:buNone/>
            </a:pPr>
            <a:endParaRPr lang="en-GB" dirty="0" smtClean="0"/>
          </a:p>
          <a:p>
            <a:pPr marL="0" indent="0">
              <a:buNone/>
            </a:pPr>
            <a:r>
              <a:rPr lang="en-GB" dirty="0" smtClean="0"/>
              <a:t>An alternative formulation would be to use Bundle-in-Bundle Encapsulation, but I believe the ability to inspect down the stack as part of the </a:t>
            </a:r>
            <a:r>
              <a:rPr lang="en-GB" i="1" dirty="0" smtClean="0"/>
              <a:t>Name Resolution </a:t>
            </a:r>
            <a:r>
              <a:rPr lang="en-GB" dirty="0" smtClean="0"/>
              <a:t>operation is useful and simpler to define with label switching.</a:t>
            </a:r>
          </a:p>
          <a:p>
            <a:r>
              <a:rPr lang="en-GB" dirty="0" smtClean="0"/>
              <a:t>Tunnels have an implied “opaqueness”; like sewer pipes, they aren’t designed to be looked in by users.</a:t>
            </a:r>
          </a:p>
          <a:p>
            <a:r>
              <a:rPr lang="en-GB" dirty="0" smtClean="0"/>
              <a:t>The label stack contains an accessible abbreviated history of the route a bundle followed that might be of interest to intermediate BPAs as well as the bundle destination.</a:t>
            </a:r>
          </a:p>
          <a:p>
            <a:pPr marL="0" indent="0">
              <a:buNone/>
            </a:pPr>
            <a:endParaRPr lang="en-GB" dirty="0" smtClean="0"/>
          </a:p>
          <a:p>
            <a:pPr marL="0" indent="0">
              <a:buNone/>
            </a:pPr>
            <a:r>
              <a:rPr lang="en-GB" dirty="0" smtClean="0"/>
              <a:t>I have not suggested any content or layout of a </a:t>
            </a:r>
            <a:r>
              <a:rPr lang="en-GB" i="1" dirty="0" smtClean="0"/>
              <a:t>Name Resolution Extension Block</a:t>
            </a:r>
            <a:r>
              <a:rPr lang="en-GB" dirty="0" smtClean="0"/>
              <a:t>, as the block/stack concept may have more use-cases than just name resolution, and perhaps a more generic formulation is appropriate.</a:t>
            </a:r>
          </a:p>
          <a:p>
            <a:r>
              <a:rPr lang="en-GB" dirty="0" err="1" smtClean="0"/>
              <a:t>QoS</a:t>
            </a:r>
            <a:r>
              <a:rPr lang="en-GB" dirty="0" smtClean="0"/>
              <a:t> marking seems like another good target for push/pop as bundles transit networks.</a:t>
            </a:r>
          </a:p>
          <a:p>
            <a:r>
              <a:rPr lang="en-GB" dirty="0" smtClean="0"/>
              <a:t>Is it useful to push/pop a set of blocks, rather than a block containing a stack?</a:t>
            </a:r>
          </a:p>
          <a:p>
            <a:r>
              <a:rPr lang="en-GB" dirty="0" smtClean="0"/>
              <a:t>What about </a:t>
            </a:r>
            <a:r>
              <a:rPr lang="en-GB" dirty="0" err="1" smtClean="0"/>
              <a:t>BPSec</a:t>
            </a:r>
            <a:r>
              <a:rPr lang="en-GB" dirty="0" smtClean="0"/>
              <a:t>?</a:t>
            </a:r>
          </a:p>
          <a:p>
            <a:pPr marL="0" indent="0">
              <a:buNone/>
            </a:pPr>
            <a:endParaRPr lang="en-GB" dirty="0"/>
          </a:p>
          <a:p>
            <a:pPr marL="0" indent="0">
              <a:buNone/>
            </a:pPr>
            <a:r>
              <a:rPr lang="en-GB" dirty="0" smtClean="0"/>
              <a:t>Ed Birrane has a similar concept he calls “ticket to ride”, where extension blocks are used to attach labels to assist the transit of bundles through different administrative domains.</a:t>
            </a:r>
          </a:p>
          <a:p>
            <a:r>
              <a:rPr lang="en-GB" dirty="0" smtClean="0"/>
              <a:t>I think we are all circling around the same set of problems.</a:t>
            </a:r>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12</a:t>
            </a:fld>
            <a:endParaRPr lang="en-GB"/>
          </a:p>
        </p:txBody>
      </p:sp>
    </p:spTree>
    <p:extLst>
      <p:ext uri="{BB962C8B-B14F-4D97-AF65-F5344CB8AC3E}">
        <p14:creationId xmlns:p14="http://schemas.microsoft.com/office/powerpoint/2010/main" val="1007233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Questions?</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40197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I have a concern that is difficult to reason clearly around the complex topics of naming, addressing, forwarding and routing in DTNs without a semi-formal framework to use as a reference point.</a:t>
            </a:r>
          </a:p>
          <a:p>
            <a:pPr marL="0" indent="0">
              <a:buNone/>
            </a:pPr>
            <a:endParaRPr lang="en-GB" dirty="0"/>
          </a:p>
          <a:p>
            <a:pPr marL="0" indent="0">
              <a:buNone/>
            </a:pPr>
            <a:r>
              <a:rPr lang="en-GB" dirty="0" smtClean="0"/>
              <a:t>In this presentation, I will propose such a framework, with reference to the guiding principles outline in Bundle Protocol version 7 (BPv7), and attempt to create a common conceptual model of the inner workings of an individual Bundle Processing Agent (BPA).</a:t>
            </a:r>
          </a:p>
          <a:p>
            <a:pPr marL="0" indent="0">
              <a:buNone/>
            </a:pPr>
            <a:endParaRPr lang="en-GB" dirty="0"/>
          </a:p>
          <a:p>
            <a:pPr marL="0" indent="0">
              <a:buNone/>
            </a:pPr>
            <a:r>
              <a:rPr lang="en-GB" dirty="0" smtClean="0"/>
              <a:t>I will proceed from the BPv7 definitions, and introduce a basic model; and then incrementally propose increased capability, at the price of more complexity.</a:t>
            </a:r>
          </a:p>
          <a:p>
            <a:pPr marL="0" indent="0">
              <a:buNone/>
            </a:pPr>
            <a:endParaRPr lang="en-GB" dirty="0" smtClean="0"/>
          </a:p>
          <a:p>
            <a:pPr marL="0" indent="0">
              <a:buNone/>
            </a:pPr>
            <a:r>
              <a:rPr lang="en-GB" dirty="0" smtClean="0"/>
              <a:t>I am not attempting to standardise the implementation of a BPA.</a:t>
            </a:r>
            <a:endParaRPr lang="en-GB" dirty="0"/>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2</a:t>
            </a:fld>
            <a:endParaRPr lang="en-GB"/>
          </a:p>
        </p:txBody>
      </p:sp>
    </p:spTree>
    <p:extLst>
      <p:ext uri="{BB962C8B-B14F-4D97-AF65-F5344CB8AC3E}">
        <p14:creationId xmlns:p14="http://schemas.microsoft.com/office/powerpoint/2010/main" val="945202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Disclaimer</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This is my personal view, and should not be read as any kind of steer from the chairs, or any insight into activities by my employer.</a:t>
            </a:r>
          </a:p>
          <a:p>
            <a:endParaRPr lang="en-GB" dirty="0"/>
          </a:p>
          <a:p>
            <a:r>
              <a:rPr lang="en-GB" dirty="0" smtClean="0"/>
              <a:t>These ideas are based on discussion with many others, and I present my distillation of these discussions.</a:t>
            </a:r>
          </a:p>
          <a:p>
            <a:endParaRPr lang="en-GB" dirty="0" smtClean="0"/>
          </a:p>
          <a:p>
            <a:r>
              <a:rPr lang="en-GB" dirty="0" smtClean="0"/>
              <a:t>I may not have fully understood some of the ramifications of my proposals</a:t>
            </a:r>
            <a:r>
              <a:rPr lang="en-GB" dirty="0" smtClean="0"/>
              <a:t>.</a:t>
            </a:r>
          </a:p>
          <a:p>
            <a:endParaRPr lang="en-GB" dirty="0"/>
          </a:p>
          <a:p>
            <a:r>
              <a:rPr lang="en-GB" dirty="0" smtClean="0"/>
              <a:t>I may be stating the blindingly obvious, but I haven’t found anywhere else this is recorded.</a:t>
            </a:r>
          </a:p>
          <a:p>
            <a:pPr marL="0" indent="0">
              <a:buNone/>
            </a:pPr>
            <a:endParaRPr lang="en-GB" dirty="0" smtClean="0"/>
          </a:p>
          <a:p>
            <a:r>
              <a:rPr lang="en-GB" dirty="0" smtClean="0"/>
              <a:t>My vision may be incompatible with your vision, but that’s okay.</a:t>
            </a:r>
          </a:p>
          <a:p>
            <a:endParaRPr lang="en-GB" dirty="0" smtClean="0"/>
          </a:p>
          <a:p>
            <a:r>
              <a:rPr lang="en-GB" dirty="0" smtClean="0"/>
              <a:t>I make ugly slides, sorry.</a:t>
            </a:r>
            <a:endParaRPr lang="en-GB" dirty="0"/>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3</a:t>
            </a:fld>
            <a:endParaRPr lang="en-GB"/>
          </a:p>
        </p:txBody>
      </p:sp>
    </p:spTree>
    <p:extLst>
      <p:ext uri="{BB962C8B-B14F-4D97-AF65-F5344CB8AC3E}">
        <p14:creationId xmlns:p14="http://schemas.microsoft.com/office/powerpoint/2010/main" val="1738849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Endpoint IDs</a:t>
            </a:r>
            <a:endParaRPr lang="en-GB" dirty="0"/>
          </a:p>
        </p:txBody>
      </p:sp>
      <p:sp>
        <p:nvSpPr>
          <p:cNvPr id="5" name="Content Placeholder 4"/>
          <p:cNvSpPr>
            <a:spLocks noGrp="1"/>
          </p:cNvSpPr>
          <p:nvPr>
            <p:ph idx="1"/>
          </p:nvPr>
        </p:nvSpPr>
        <p:spPr/>
        <p:txBody>
          <a:bodyPr>
            <a:normAutofit fontScale="40000" lnSpcReduction="20000"/>
          </a:bodyPr>
          <a:lstStyle/>
          <a:p>
            <a:pPr marL="0" indent="0">
              <a:buNone/>
            </a:pPr>
            <a:r>
              <a:rPr lang="en-GB" dirty="0" smtClean="0"/>
              <a:t>Bundle Protocol version 7 defines Endpoint IDs as a tuple:</a:t>
            </a:r>
            <a:r>
              <a:rPr lang="en-GB" dirty="0" smtClean="0">
                <a:latin typeface="Courier New" panose="02070309020205020404" pitchFamily="49" charset="0"/>
                <a:cs typeface="Courier New" panose="02070309020205020404" pitchFamily="49" charset="0"/>
              </a:rPr>
              <a:t>[</a:t>
            </a:r>
            <a:r>
              <a:rPr lang="en-GB" i="1" dirty="0" smtClean="0">
                <a:latin typeface="Courier New" panose="02070309020205020404" pitchFamily="49" charset="0"/>
                <a:cs typeface="Courier New" panose="02070309020205020404" pitchFamily="49" charset="0"/>
              </a:rPr>
              <a:t>schema</a:t>
            </a:r>
            <a:r>
              <a:rPr lang="en-GB" dirty="0" smtClean="0">
                <a:latin typeface="Courier New" panose="02070309020205020404" pitchFamily="49" charset="0"/>
                <a:cs typeface="Courier New" panose="02070309020205020404" pitchFamily="49" charset="0"/>
              </a:rPr>
              <a:t>, </a:t>
            </a:r>
            <a:r>
              <a:rPr lang="en-GB" i="1" dirty="0" smtClean="0">
                <a:latin typeface="Courier New" panose="02070309020205020404" pitchFamily="49" charset="0"/>
                <a:cs typeface="Courier New" panose="02070309020205020404" pitchFamily="49" charset="0"/>
              </a:rPr>
              <a:t>content</a:t>
            </a:r>
            <a:r>
              <a:rPr lang="en-GB" dirty="0" smtClean="0">
                <a:latin typeface="Courier New" panose="02070309020205020404" pitchFamily="49" charset="0"/>
                <a:cs typeface="Courier New" panose="02070309020205020404" pitchFamily="49" charset="0"/>
              </a:rPr>
              <a:t>]</a:t>
            </a:r>
          </a:p>
          <a:p>
            <a:pPr marL="457200" lvl="1" indent="0">
              <a:buNone/>
            </a:pPr>
            <a:r>
              <a:rPr lang="en-GB" dirty="0" smtClean="0"/>
              <a:t>Where:</a:t>
            </a:r>
          </a:p>
          <a:p>
            <a:pPr lvl="2"/>
            <a:r>
              <a:rPr lang="en-GB" i="1" dirty="0" smtClean="0">
                <a:latin typeface="Courier New" panose="02070309020205020404" pitchFamily="49" charset="0"/>
                <a:cs typeface="Courier New" panose="02070309020205020404" pitchFamily="49" charset="0"/>
              </a:rPr>
              <a:t>s</a:t>
            </a:r>
            <a:r>
              <a:rPr lang="en-GB" i="1" dirty="0" smtClean="0">
                <a:latin typeface="Courier New" panose="02070309020205020404" pitchFamily="49" charset="0"/>
                <a:cs typeface="Courier New" panose="02070309020205020404" pitchFamily="49" charset="0"/>
              </a:rPr>
              <a:t>chema</a:t>
            </a:r>
            <a:r>
              <a:rPr lang="en-GB" dirty="0" smtClean="0"/>
              <a:t> is the numeric identifier of the schema in use.</a:t>
            </a:r>
          </a:p>
          <a:p>
            <a:pPr lvl="2"/>
            <a:r>
              <a:rPr lang="en-GB" i="1" dirty="0" smtClean="0">
                <a:latin typeface="Courier New" panose="02070309020205020404" pitchFamily="49" charset="0"/>
                <a:cs typeface="Courier New" panose="02070309020205020404" pitchFamily="49" charset="0"/>
              </a:rPr>
              <a:t>content</a:t>
            </a:r>
            <a:r>
              <a:rPr lang="en-GB" dirty="0" smtClean="0"/>
              <a:t> is a CBOR encoded schema-specific value.</a:t>
            </a:r>
          </a:p>
          <a:p>
            <a:endParaRPr lang="en-GB" dirty="0" smtClean="0"/>
          </a:p>
          <a:p>
            <a:r>
              <a:rPr lang="en-GB" dirty="0" smtClean="0"/>
              <a:t>Applications executing somewhere in the DTN are the receivers of bundles, and receivers can have multiple Endpoint IDs.</a:t>
            </a:r>
          </a:p>
          <a:p>
            <a:endParaRPr lang="en-GB" dirty="0" smtClean="0"/>
          </a:p>
          <a:p>
            <a:r>
              <a:rPr lang="en-GB" dirty="0" smtClean="0"/>
              <a:t>Endpoint IDs may refer to zero or more receivers, i.e. they can be used for multicast (&gt; 1) or as a ‘black hole’ (0)?</a:t>
            </a:r>
          </a:p>
          <a:p>
            <a:pPr lvl="1"/>
            <a:r>
              <a:rPr lang="en-GB" dirty="0" smtClean="0"/>
              <a:t>I shall define this value as the Endpoint ID’s </a:t>
            </a:r>
            <a:r>
              <a:rPr lang="en-GB" i="1" dirty="0" smtClean="0"/>
              <a:t>multiplicity</a:t>
            </a:r>
            <a:r>
              <a:rPr lang="en-GB" dirty="0" smtClean="0"/>
              <a:t>.</a:t>
            </a:r>
            <a:endParaRPr lang="en-GB" dirty="0" smtClean="0"/>
          </a:p>
          <a:p>
            <a:endParaRPr lang="en-GB" dirty="0" smtClean="0"/>
          </a:p>
          <a:p>
            <a:r>
              <a:rPr lang="en-GB" dirty="0" smtClean="0"/>
              <a:t>Node IDs are defined as a specialisation of Endpoint IDs that are explicitly unicast (</a:t>
            </a:r>
            <a:r>
              <a:rPr lang="en-GB" i="1" dirty="0" smtClean="0"/>
              <a:t>multiplicity = </a:t>
            </a:r>
            <a:r>
              <a:rPr lang="en-GB" dirty="0" smtClean="0"/>
              <a:t>1), and name individual Bundle Processing Agent (BPA) applications.</a:t>
            </a:r>
          </a:p>
          <a:p>
            <a:endParaRPr lang="en-GB" dirty="0" smtClean="0"/>
          </a:p>
          <a:p>
            <a:r>
              <a:rPr lang="en-GB" dirty="0" smtClean="0"/>
              <a:t>BPv7 defines 2 schemas, the </a:t>
            </a:r>
            <a:r>
              <a:rPr lang="en-GB" i="1" dirty="0" err="1" smtClean="0"/>
              <a:t>ipn</a:t>
            </a:r>
            <a:r>
              <a:rPr lang="en-GB" dirty="0" smtClean="0"/>
              <a:t> and </a:t>
            </a:r>
            <a:r>
              <a:rPr lang="en-GB" i="1" dirty="0" err="1" smtClean="0"/>
              <a:t>dtn</a:t>
            </a:r>
            <a:r>
              <a:rPr lang="en-GB" dirty="0" smtClean="0"/>
              <a:t> schema.</a:t>
            </a:r>
          </a:p>
          <a:p>
            <a:pPr lvl="1"/>
            <a:r>
              <a:rPr lang="en-GB" dirty="0" smtClean="0"/>
              <a:t>Neither defines how to determin</a:t>
            </a:r>
            <a:r>
              <a:rPr lang="en-GB" dirty="0" smtClean="0"/>
              <a:t>e the </a:t>
            </a:r>
            <a:r>
              <a:rPr lang="en-GB" i="1" dirty="0" smtClean="0"/>
              <a:t>multiplicity </a:t>
            </a:r>
            <a:r>
              <a:rPr lang="en-GB" dirty="0" smtClean="0"/>
              <a:t>an Endpoint ID</a:t>
            </a:r>
            <a:r>
              <a:rPr lang="en-GB" dirty="0" smtClean="0"/>
              <a:t>.</a:t>
            </a:r>
          </a:p>
          <a:p>
            <a:pPr lvl="1"/>
            <a:r>
              <a:rPr lang="en-GB" dirty="0" smtClean="0"/>
              <a:t>The </a:t>
            </a:r>
            <a:r>
              <a:rPr lang="en-GB" i="1" dirty="0" err="1" smtClean="0"/>
              <a:t>ipn</a:t>
            </a:r>
            <a:r>
              <a:rPr lang="en-GB" dirty="0" smtClean="0"/>
              <a:t> scheme concatenates the name of the consuming application and the Node ID of the BPA processing bundles on behalf of the application, introducing the concept of a </a:t>
            </a:r>
            <a:r>
              <a:rPr lang="en-GB" i="1" dirty="0" smtClean="0"/>
              <a:t>Service Number</a:t>
            </a:r>
            <a:r>
              <a:rPr lang="en-GB" dirty="0" smtClean="0"/>
              <a:t>.</a:t>
            </a:r>
          </a:p>
          <a:p>
            <a:pPr marL="0" indent="0">
              <a:buNone/>
            </a:pPr>
            <a:endParaRPr lang="en-GB" dirty="0" smtClean="0"/>
          </a:p>
          <a:p>
            <a:r>
              <a:rPr lang="en-GB" dirty="0" smtClean="0"/>
              <a:t>By defining two naming schemes, BPv7 suggests that there is no requirement for a universal naming scheme, and each DTN deployment may choose a scheme according to its needs.</a:t>
            </a:r>
          </a:p>
          <a:p>
            <a:pPr lvl="1"/>
            <a:r>
              <a:rPr lang="en-GB" dirty="0" smtClean="0"/>
              <a:t>This implies no central naming allocation authority, as is the case with IP addresses and DNS names.</a:t>
            </a:r>
          </a:p>
        </p:txBody>
      </p:sp>
      <p:sp>
        <p:nvSpPr>
          <p:cNvPr id="6" name="Date Placeholder 5"/>
          <p:cNvSpPr>
            <a:spLocks noGrp="1"/>
          </p:cNvSpPr>
          <p:nvPr>
            <p:ph type="dt" sz="half" idx="10"/>
          </p:nvPr>
        </p:nvSpPr>
        <p:spPr/>
        <p:txBody>
          <a:bodyPr/>
          <a:lstStyle/>
          <a:p>
            <a:r>
              <a:rPr lang="en-GB" smtClean="0"/>
              <a:t>27th May 2021</a:t>
            </a:r>
            <a:endParaRPr lang="en-GB"/>
          </a:p>
        </p:txBody>
      </p:sp>
      <p:sp>
        <p:nvSpPr>
          <p:cNvPr id="7" name="Footer Placeholder 6"/>
          <p:cNvSpPr>
            <a:spLocks noGrp="1"/>
          </p:cNvSpPr>
          <p:nvPr>
            <p:ph type="ftr" sz="quarter" idx="11"/>
          </p:nvPr>
        </p:nvSpPr>
        <p:spPr/>
        <p:txBody>
          <a:bodyPr/>
          <a:lstStyle/>
          <a:p>
            <a:r>
              <a:rPr lang="en-GB" smtClean="0"/>
              <a:t>IETF DTN Interim Meeting</a:t>
            </a:r>
            <a:endParaRPr lang="en-GB"/>
          </a:p>
        </p:txBody>
      </p:sp>
      <p:sp>
        <p:nvSpPr>
          <p:cNvPr id="8" name="Slide Number Placeholder 7"/>
          <p:cNvSpPr>
            <a:spLocks noGrp="1"/>
          </p:cNvSpPr>
          <p:nvPr>
            <p:ph type="sldNum" sz="quarter" idx="12"/>
          </p:nvPr>
        </p:nvSpPr>
        <p:spPr/>
        <p:txBody>
          <a:bodyPr/>
          <a:lstStyle/>
          <a:p>
            <a:fld id="{1E2B181B-F6A8-4DA2-9A1A-858B3446FA0E}" type="slidenum">
              <a:rPr lang="en-GB" smtClean="0"/>
              <a:t>4</a:t>
            </a:fld>
            <a:endParaRPr lang="en-GB"/>
          </a:p>
        </p:txBody>
      </p:sp>
    </p:spTree>
    <p:extLst>
      <p:ext uri="{BB962C8B-B14F-4D97-AF65-F5344CB8AC3E}">
        <p14:creationId xmlns:p14="http://schemas.microsoft.com/office/powerpoint/2010/main" val="200103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Late Binding</a:t>
            </a:r>
            <a:endParaRPr lang="en-GB" dirty="0"/>
          </a:p>
        </p:txBody>
      </p:sp>
      <p:sp>
        <p:nvSpPr>
          <p:cNvPr id="6" name="Content Placeholder 5"/>
          <p:cNvSpPr>
            <a:spLocks noGrp="1"/>
          </p:cNvSpPr>
          <p:nvPr>
            <p:ph idx="1"/>
          </p:nvPr>
        </p:nvSpPr>
        <p:spPr/>
        <p:txBody>
          <a:bodyPr>
            <a:normAutofit fontScale="47500" lnSpcReduction="20000"/>
          </a:bodyPr>
          <a:lstStyle/>
          <a:p>
            <a:pPr marL="0" indent="0">
              <a:buNone/>
            </a:pPr>
            <a:r>
              <a:rPr lang="en-GB" dirty="0" smtClean="0"/>
              <a:t>BPv7 introduces the concept of </a:t>
            </a:r>
            <a:r>
              <a:rPr lang="en-GB" i="1" dirty="0" smtClean="0"/>
              <a:t>Late Binding</a:t>
            </a:r>
            <a:r>
              <a:rPr lang="en-GB" dirty="0" smtClean="0"/>
              <a:t>:</a:t>
            </a:r>
          </a:p>
          <a:p>
            <a:r>
              <a:rPr lang="en-GB" dirty="0" smtClean="0"/>
              <a:t>The destination of a bundle is not completely resolved at the sender, but should be re-evaluated at each step along the path to the destination.</a:t>
            </a:r>
          </a:p>
          <a:p>
            <a:pPr lvl="1"/>
            <a:r>
              <a:rPr lang="en-GB" dirty="0" smtClean="0"/>
              <a:t>This removes the need for a bundle source to have a complete connected graph to the destination, a key part of the DTN architecture.</a:t>
            </a:r>
          </a:p>
          <a:p>
            <a:endParaRPr lang="en-GB" i="1" dirty="0" smtClean="0"/>
          </a:p>
          <a:p>
            <a:pPr marL="0" indent="0">
              <a:buNone/>
            </a:pPr>
            <a:r>
              <a:rPr lang="en-GB" i="1" dirty="0" smtClean="0"/>
              <a:t>Late Binding</a:t>
            </a:r>
            <a:r>
              <a:rPr lang="en-GB" dirty="0" smtClean="0"/>
              <a:t> implies that there must be a </a:t>
            </a:r>
            <a:r>
              <a:rPr lang="en-GB" i="1" dirty="0" smtClean="0"/>
              <a:t>Name Resolution</a:t>
            </a:r>
            <a:r>
              <a:rPr lang="en-GB" dirty="0" smtClean="0"/>
              <a:t> operation that is performed at each node along the path.</a:t>
            </a:r>
          </a:p>
          <a:p>
            <a:pPr marL="0" indent="0">
              <a:buNone/>
            </a:pPr>
            <a:endParaRPr lang="en-GB" dirty="0"/>
          </a:p>
          <a:p>
            <a:pPr marL="0" indent="0">
              <a:buNone/>
            </a:pPr>
            <a:r>
              <a:rPr lang="en-GB" dirty="0" smtClean="0"/>
              <a:t>BPv7 does not define this </a:t>
            </a:r>
            <a:r>
              <a:rPr lang="en-GB" i="1" dirty="0" smtClean="0"/>
              <a:t>Name Resolution</a:t>
            </a:r>
            <a:r>
              <a:rPr lang="en-GB" dirty="0" smtClean="0"/>
              <a:t> operation, but does hint to some of its expected behaviour:</a:t>
            </a:r>
          </a:p>
          <a:p>
            <a:pPr marL="400050" lvl="1" indent="0">
              <a:buNone/>
            </a:pPr>
            <a:r>
              <a:rPr lang="en-GB" i="1" dirty="0" smtClean="0"/>
              <a:t>“Late binding of overlay network endpoint identifiers to underlying constituent network addresses”</a:t>
            </a:r>
          </a:p>
          <a:p>
            <a:pPr marL="0" indent="0">
              <a:buNone/>
            </a:pPr>
            <a:endParaRPr lang="en-GB" dirty="0" smtClean="0"/>
          </a:p>
          <a:p>
            <a:pPr marL="0" indent="0">
              <a:buNone/>
            </a:pPr>
            <a:r>
              <a:rPr lang="en-GB" dirty="0" smtClean="0"/>
              <a:t>This implies that BPv7 expects the </a:t>
            </a:r>
            <a:r>
              <a:rPr lang="en-GB" i="1" dirty="0" smtClean="0"/>
              <a:t>Name Resolution</a:t>
            </a:r>
            <a:r>
              <a:rPr lang="en-GB" dirty="0" smtClean="0"/>
              <a:t> operation to function between the logical layers defined in the document, as well as at each bundle processing agent.</a:t>
            </a:r>
          </a:p>
          <a:p>
            <a:r>
              <a:rPr lang="en-GB" dirty="0" smtClean="0"/>
              <a:t>This implies Convergence Layers need to have a concept of a Name with a different scope than the bundle layer.</a:t>
            </a:r>
          </a:p>
          <a:p>
            <a:endParaRPr lang="en-GB" dirty="0"/>
          </a:p>
          <a:p>
            <a:pPr marL="0" indent="0">
              <a:buNone/>
            </a:pPr>
            <a:r>
              <a:rPr lang="en-GB" dirty="0" smtClean="0"/>
              <a:t>I understand this as: BPv7 requires that the </a:t>
            </a:r>
            <a:r>
              <a:rPr lang="en-GB" i="1" dirty="0" smtClean="0"/>
              <a:t>Name Resolution</a:t>
            </a:r>
            <a:r>
              <a:rPr lang="en-GB" dirty="0" smtClean="0"/>
              <a:t> operation must be executed, possibly repeatedly, for each bundle in flight, at each bundle processing agent until delivery completes.</a:t>
            </a:r>
          </a:p>
        </p:txBody>
      </p:sp>
      <p:sp>
        <p:nvSpPr>
          <p:cNvPr id="7" name="Date Placeholder 6"/>
          <p:cNvSpPr>
            <a:spLocks noGrp="1"/>
          </p:cNvSpPr>
          <p:nvPr>
            <p:ph type="dt" sz="half" idx="10"/>
          </p:nvPr>
        </p:nvSpPr>
        <p:spPr/>
        <p:txBody>
          <a:bodyPr/>
          <a:lstStyle/>
          <a:p>
            <a:r>
              <a:rPr lang="en-GB" smtClean="0"/>
              <a:t>27th May 2021</a:t>
            </a:r>
            <a:endParaRPr lang="en-GB"/>
          </a:p>
        </p:txBody>
      </p:sp>
      <p:sp>
        <p:nvSpPr>
          <p:cNvPr id="8" name="Footer Placeholder 7"/>
          <p:cNvSpPr>
            <a:spLocks noGrp="1"/>
          </p:cNvSpPr>
          <p:nvPr>
            <p:ph type="ftr" sz="quarter" idx="11"/>
          </p:nvPr>
        </p:nvSpPr>
        <p:spPr/>
        <p:txBody>
          <a:bodyPr/>
          <a:lstStyle/>
          <a:p>
            <a:r>
              <a:rPr lang="en-GB" smtClean="0"/>
              <a:t>IETF DTN Interim Meeting</a:t>
            </a:r>
            <a:endParaRPr lang="en-GB"/>
          </a:p>
        </p:txBody>
      </p:sp>
      <p:sp>
        <p:nvSpPr>
          <p:cNvPr id="9" name="Slide Number Placeholder 8"/>
          <p:cNvSpPr>
            <a:spLocks noGrp="1"/>
          </p:cNvSpPr>
          <p:nvPr>
            <p:ph type="sldNum" sz="quarter" idx="12"/>
          </p:nvPr>
        </p:nvSpPr>
        <p:spPr/>
        <p:txBody>
          <a:bodyPr/>
          <a:lstStyle/>
          <a:p>
            <a:fld id="{1E2B181B-F6A8-4DA2-9A1A-858B3446FA0E}" type="slidenum">
              <a:rPr lang="en-GB" smtClean="0"/>
              <a:t>5</a:t>
            </a:fld>
            <a:endParaRPr lang="en-GB"/>
          </a:p>
        </p:txBody>
      </p:sp>
    </p:spTree>
    <p:extLst>
      <p:ext uri="{BB962C8B-B14F-4D97-AF65-F5344CB8AC3E}">
        <p14:creationId xmlns:p14="http://schemas.microsoft.com/office/powerpoint/2010/main" val="2829347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Simple Name Resolution</a:t>
            </a:r>
            <a:endParaRPr lang="en-GB" dirty="0"/>
          </a:p>
        </p:txBody>
      </p:sp>
      <p:sp>
        <p:nvSpPr>
          <p:cNvPr id="3" name="Content Placeholder 2"/>
          <p:cNvSpPr>
            <a:spLocks noGrp="1"/>
          </p:cNvSpPr>
          <p:nvPr>
            <p:ph sz="half" idx="1"/>
          </p:nvPr>
        </p:nvSpPr>
        <p:spPr/>
        <p:txBody>
          <a:bodyPr>
            <a:normAutofit fontScale="40000" lnSpcReduction="20000"/>
          </a:bodyPr>
          <a:lstStyle/>
          <a:p>
            <a:pPr marL="0" indent="0">
              <a:buNone/>
            </a:pPr>
            <a:r>
              <a:rPr lang="en-GB" dirty="0" smtClean="0"/>
              <a:t>The Simple Name Resolution operation performs the following steps:</a:t>
            </a:r>
          </a:p>
          <a:p>
            <a:pPr marL="0" indent="0">
              <a:buNone/>
            </a:pPr>
            <a:endParaRPr lang="en-GB" dirty="0" smtClean="0"/>
          </a:p>
          <a:p>
            <a:pPr marL="514350" indent="-514350">
              <a:buFont typeface="+mj-lt"/>
              <a:buAutoNum type="arabicPeriod"/>
            </a:pPr>
            <a:r>
              <a:rPr lang="en-GB" dirty="0" smtClean="0"/>
              <a:t>Remove a bundle from the Ingress Bundle Set, according to some de-queueing policy.</a:t>
            </a:r>
          </a:p>
          <a:p>
            <a:pPr marL="514350" indent="-514350">
              <a:buFont typeface="+mj-lt"/>
              <a:buAutoNum type="arabicPeriod"/>
            </a:pPr>
            <a:endParaRPr lang="en-GB" dirty="0" smtClean="0"/>
          </a:p>
          <a:p>
            <a:pPr marL="514350" indent="-514350">
              <a:buFont typeface="+mj-lt"/>
              <a:buAutoNum type="arabicPeriod"/>
            </a:pPr>
            <a:r>
              <a:rPr lang="en-GB" dirty="0" smtClean="0"/>
              <a:t>Match the rules in the Forwarding Information Base (FIB) with the blocks in the bundle </a:t>
            </a:r>
            <a:r>
              <a:rPr lang="en-GB" dirty="0" smtClean="0"/>
              <a:t>to determine the action to take</a:t>
            </a:r>
            <a:r>
              <a:rPr lang="en-GB" dirty="0" smtClean="0"/>
              <a:t>.</a:t>
            </a:r>
          </a:p>
          <a:p>
            <a:pPr marL="514350" indent="-514350">
              <a:buFont typeface="+mj-lt"/>
              <a:buAutoNum type="arabicPeriod"/>
            </a:pPr>
            <a:endParaRPr lang="en-GB" dirty="0" smtClean="0"/>
          </a:p>
          <a:p>
            <a:pPr marL="514350" indent="-514350">
              <a:buFont typeface="+mj-lt"/>
              <a:buAutoNum type="arabicPeriod"/>
            </a:pPr>
            <a:r>
              <a:rPr lang="en-GB" dirty="0" smtClean="0"/>
              <a:t>Perform one of the following actions:</a:t>
            </a:r>
          </a:p>
          <a:p>
            <a:pPr marL="857250" lvl="1" indent="-457200">
              <a:buFont typeface="+mj-lt"/>
              <a:buAutoNum type="alphaLcPeriod"/>
            </a:pPr>
            <a:r>
              <a:rPr lang="en-GB" dirty="0" smtClean="0"/>
              <a:t>“Deliver”: Pass the bundle to a local application.</a:t>
            </a:r>
          </a:p>
          <a:p>
            <a:pPr marL="857250" lvl="1" indent="-457200">
              <a:buFont typeface="+mj-lt"/>
              <a:buAutoNum type="alphaLcPeriod"/>
            </a:pPr>
            <a:r>
              <a:rPr lang="en-GB" dirty="0" smtClean="0"/>
              <a:t>“Forward”: Add the bundle to a per-CLA Egress Bundle Set, ready to be forwarded.</a:t>
            </a:r>
          </a:p>
          <a:p>
            <a:pPr marL="857250" lvl="1" indent="-457200">
              <a:buFont typeface="+mj-lt"/>
              <a:buAutoNum type="alphaLcPeriod"/>
            </a:pPr>
            <a:r>
              <a:rPr lang="en-GB" dirty="0" smtClean="0"/>
              <a:t>“Wait”: Add the bundle to the Ingress Bundle Set, to be processed again later.</a:t>
            </a:r>
          </a:p>
          <a:p>
            <a:pPr marL="857250" lvl="1" indent="-457200">
              <a:buFont typeface="+mj-lt"/>
              <a:buAutoNum type="alphaLcPeriod"/>
            </a:pPr>
            <a:r>
              <a:rPr lang="en-GB" dirty="0" smtClean="0"/>
              <a:t>“Drop”: Discard the bundle.</a:t>
            </a:r>
          </a:p>
          <a:p>
            <a:pPr marL="0" indent="0">
              <a:buNone/>
            </a:pPr>
            <a:endParaRPr lang="en-GB" dirty="0" smtClean="0"/>
          </a:p>
          <a:p>
            <a:pPr marL="0" indent="0">
              <a:buNone/>
            </a:pPr>
            <a:r>
              <a:rPr lang="en-GB" dirty="0" smtClean="0"/>
              <a:t>All the information required to determine the action to be taken exists in the blocks of the bundle being processed.</a:t>
            </a:r>
          </a:p>
          <a:p>
            <a:pPr marL="0" indent="0">
              <a:buNone/>
            </a:pPr>
            <a:endParaRPr lang="en-GB" dirty="0"/>
          </a:p>
          <a:p>
            <a:pPr marL="0" indent="0">
              <a:buNone/>
            </a:pPr>
            <a:r>
              <a:rPr lang="en-GB" i="1" dirty="0" smtClean="0"/>
              <a:t>Note</a:t>
            </a:r>
            <a:r>
              <a:rPr lang="en-GB" dirty="0" smtClean="0"/>
              <a:t>:  The FIB is just a conceptual set of rules that describes the actions to be taken.  How the content of the FIB is populated and maintained is not important for now, and the responsibility of ‘routing’ protocols.</a:t>
            </a:r>
          </a:p>
          <a:p>
            <a:pPr marL="0" indent="0">
              <a:buNone/>
            </a:pPr>
            <a:endParaRPr lang="en-GB" dirty="0"/>
          </a:p>
          <a:p>
            <a:pPr marL="0" indent="0">
              <a:buNone/>
            </a:pPr>
            <a:r>
              <a:rPr lang="en-GB" dirty="0" smtClean="0"/>
              <a:t>This forwarding algorithm is complete enough to function within a single consistently named DTN, with a-priori known connectivity, such as provided by contact-graph routing.</a:t>
            </a:r>
          </a:p>
        </p:txBody>
      </p:sp>
      <p:sp>
        <p:nvSpPr>
          <p:cNvPr id="17" name="Flowchart: Magnetic Disk 16"/>
          <p:cNvSpPr/>
          <p:nvPr/>
        </p:nvSpPr>
        <p:spPr>
          <a:xfrm>
            <a:off x="7380312" y="3035051"/>
            <a:ext cx="864096" cy="916465"/>
          </a:xfrm>
          <a:prstGeom prst="flowChartMagneticDisk">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Forwarding</a:t>
            </a:r>
          </a:p>
          <a:p>
            <a:pPr algn="ctr"/>
            <a:r>
              <a:rPr lang="en-GB" sz="1100" dirty="0" smtClean="0"/>
              <a:t>Information</a:t>
            </a:r>
            <a:br>
              <a:rPr lang="en-GB" sz="1100" dirty="0" smtClean="0"/>
            </a:br>
            <a:r>
              <a:rPr lang="en-GB" sz="1100" dirty="0" smtClean="0"/>
              <a:t>Base</a:t>
            </a:r>
            <a:endParaRPr lang="en-GB" sz="1100" dirty="0"/>
          </a:p>
        </p:txBody>
      </p:sp>
      <p:sp>
        <p:nvSpPr>
          <p:cNvPr id="18" name="Diamond 17"/>
          <p:cNvSpPr/>
          <p:nvPr/>
        </p:nvSpPr>
        <p:spPr>
          <a:xfrm>
            <a:off x="5479027" y="2891035"/>
            <a:ext cx="1397229" cy="1210220"/>
          </a:xfrm>
          <a:prstGeom prst="diamond">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Name</a:t>
            </a:r>
            <a:br>
              <a:rPr lang="en-GB" sz="1100" dirty="0" smtClean="0"/>
            </a:br>
            <a:r>
              <a:rPr lang="en-GB" sz="1100" dirty="0" smtClean="0"/>
              <a:t>Resolver</a:t>
            </a:r>
            <a:endParaRPr lang="en-GB" sz="1100" dirty="0"/>
          </a:p>
        </p:txBody>
      </p:sp>
      <p:cxnSp>
        <p:nvCxnSpPr>
          <p:cNvPr id="20" name="Elbow Connector 19"/>
          <p:cNvCxnSpPr>
            <a:stCxn id="18" idx="3"/>
            <a:endCxn id="17" idx="2"/>
          </p:cNvCxnSpPr>
          <p:nvPr/>
        </p:nvCxnSpPr>
        <p:spPr>
          <a:xfrm flipV="1">
            <a:off x="6876256" y="3493284"/>
            <a:ext cx="504056" cy="2861"/>
          </a:xfrm>
          <a:prstGeom prst="straightConnector1">
            <a:avLst/>
          </a:prstGeom>
          <a:ln w="25400">
            <a:solidFill>
              <a:schemeClr val="accent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19"/>
          <p:cNvCxnSpPr>
            <a:stCxn id="18" idx="0"/>
          </p:cNvCxnSpPr>
          <p:nvPr/>
        </p:nvCxnSpPr>
        <p:spPr>
          <a:xfrm flipV="1">
            <a:off x="6177642" y="2533471"/>
            <a:ext cx="0" cy="357564"/>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30" name="Elbow Connector 19"/>
          <p:cNvCxnSpPr>
            <a:endCxn id="18" idx="2"/>
          </p:cNvCxnSpPr>
          <p:nvPr/>
        </p:nvCxnSpPr>
        <p:spPr>
          <a:xfrm rot="5400000" flipH="1" flipV="1">
            <a:off x="5687918" y="3993449"/>
            <a:ext cx="381918" cy="597530"/>
          </a:xfrm>
          <a:prstGeom prst="bentConnector3">
            <a:avLst>
              <a:gd name="adj1" fmla="val 50000"/>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673585" y="188292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Ingress</a:t>
            </a:r>
            <a:br>
              <a:rPr lang="en-GB" sz="1200" dirty="0" smtClean="0"/>
            </a:br>
            <a:r>
              <a:rPr lang="en-GB" sz="1200" dirty="0" smtClean="0"/>
              <a:t>Bundle</a:t>
            </a:r>
            <a:br>
              <a:rPr lang="en-GB" sz="1200" dirty="0" smtClean="0"/>
            </a:br>
            <a:r>
              <a:rPr lang="en-GB" sz="1200" dirty="0" smtClean="0"/>
              <a:t>Set</a:t>
            </a:r>
            <a:endParaRPr lang="en-GB" sz="1200" dirty="0"/>
          </a:p>
        </p:txBody>
      </p:sp>
      <p:cxnSp>
        <p:nvCxnSpPr>
          <p:cNvPr id="41" name="Elbow Connector 19"/>
          <p:cNvCxnSpPr>
            <a:stCxn id="46" idx="0"/>
          </p:cNvCxnSpPr>
          <p:nvPr/>
        </p:nvCxnSpPr>
        <p:spPr>
          <a:xfrm rot="16200000" flipV="1">
            <a:off x="6395469" y="4074392"/>
            <a:ext cx="190956" cy="626603"/>
          </a:xfrm>
          <a:prstGeom prst="bentConnector2">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6300192" y="4483172"/>
            <a:ext cx="1008112" cy="650547"/>
          </a:xfrm>
          <a:prstGeom prst="rect">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Local Delivery</a:t>
            </a:r>
            <a:endParaRPr lang="en-GB" sz="1200" dirty="0"/>
          </a:p>
        </p:txBody>
      </p:sp>
      <p:cxnSp>
        <p:nvCxnSpPr>
          <p:cNvPr id="48" name="Elbow Connector 19"/>
          <p:cNvCxnSpPr>
            <a:stCxn id="33" idx="1"/>
            <a:endCxn id="18" idx="1"/>
          </p:cNvCxnSpPr>
          <p:nvPr/>
        </p:nvCxnSpPr>
        <p:spPr>
          <a:xfrm rot="10800000" flipV="1">
            <a:off x="5479027" y="2208197"/>
            <a:ext cx="194558" cy="1287948"/>
          </a:xfrm>
          <a:prstGeom prst="bentConnector3">
            <a:avLst>
              <a:gd name="adj1" fmla="val 217497"/>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51" name="Explosion 1 50"/>
          <p:cNvSpPr/>
          <p:nvPr/>
        </p:nvSpPr>
        <p:spPr>
          <a:xfrm>
            <a:off x="7524328" y="4376397"/>
            <a:ext cx="1080120" cy="864096"/>
          </a:xfrm>
          <a:prstGeom prst="irregularSeal1">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Discard</a:t>
            </a:r>
            <a:endParaRPr lang="en-GB" sz="1100" dirty="0"/>
          </a:p>
        </p:txBody>
      </p:sp>
      <p:cxnSp>
        <p:nvCxnSpPr>
          <p:cNvPr id="52" name="Elbow Connector 19"/>
          <p:cNvCxnSpPr/>
          <p:nvPr/>
        </p:nvCxnSpPr>
        <p:spPr>
          <a:xfrm flipV="1">
            <a:off x="8064388" y="4292214"/>
            <a:ext cx="0" cy="216906"/>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76" name="Elbow Connector 19"/>
          <p:cNvCxnSpPr/>
          <p:nvPr/>
        </p:nvCxnSpPr>
        <p:spPr>
          <a:xfrm flipH="1">
            <a:off x="6804248" y="4292215"/>
            <a:ext cx="1260140" cy="1"/>
          </a:xfrm>
          <a:prstGeom prst="straightConnector1">
            <a:avLst/>
          </a:prstGeom>
          <a:ln w="25400">
            <a:headEnd type="none"/>
            <a:tailEnd type="non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5076056" y="448317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a:t>
            </a:r>
            <a:endParaRPr lang="en-GB" sz="1200" dirty="0"/>
          </a:p>
        </p:txBody>
      </p:sp>
      <p:sp>
        <p:nvSpPr>
          <p:cNvPr id="84" name="Rectangle 83"/>
          <p:cNvSpPr/>
          <p:nvPr/>
        </p:nvSpPr>
        <p:spPr>
          <a:xfrm>
            <a:off x="5148064" y="4552857"/>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Sets</a:t>
            </a:r>
            <a:endParaRPr lang="en-GB" sz="1200" dirty="0"/>
          </a:p>
        </p:txBody>
      </p:sp>
      <p:sp>
        <p:nvSpPr>
          <p:cNvPr id="85" name="Date Placeholder 84"/>
          <p:cNvSpPr>
            <a:spLocks noGrp="1"/>
          </p:cNvSpPr>
          <p:nvPr>
            <p:ph type="dt" sz="half" idx="10"/>
          </p:nvPr>
        </p:nvSpPr>
        <p:spPr/>
        <p:txBody>
          <a:bodyPr/>
          <a:lstStyle/>
          <a:p>
            <a:r>
              <a:rPr lang="en-GB" smtClean="0"/>
              <a:t>27th May 2021</a:t>
            </a:r>
            <a:endParaRPr lang="en-GB"/>
          </a:p>
        </p:txBody>
      </p:sp>
      <p:sp>
        <p:nvSpPr>
          <p:cNvPr id="86" name="Footer Placeholder 85"/>
          <p:cNvSpPr>
            <a:spLocks noGrp="1"/>
          </p:cNvSpPr>
          <p:nvPr>
            <p:ph type="ftr" sz="quarter" idx="11"/>
          </p:nvPr>
        </p:nvSpPr>
        <p:spPr/>
        <p:txBody>
          <a:bodyPr/>
          <a:lstStyle/>
          <a:p>
            <a:r>
              <a:rPr lang="en-GB" smtClean="0"/>
              <a:t>IETF DTN Interim Meeting</a:t>
            </a:r>
            <a:endParaRPr lang="en-GB"/>
          </a:p>
        </p:txBody>
      </p:sp>
      <p:sp>
        <p:nvSpPr>
          <p:cNvPr id="87" name="Slide Number Placeholder 86"/>
          <p:cNvSpPr>
            <a:spLocks noGrp="1"/>
          </p:cNvSpPr>
          <p:nvPr>
            <p:ph type="sldNum" sz="quarter" idx="12"/>
          </p:nvPr>
        </p:nvSpPr>
        <p:spPr/>
        <p:txBody>
          <a:bodyPr/>
          <a:lstStyle/>
          <a:p>
            <a:fld id="{1E2B181B-F6A8-4DA2-9A1A-858B3446FA0E}" type="slidenum">
              <a:rPr lang="en-GB" smtClean="0"/>
              <a:t>6</a:t>
            </a:fld>
            <a:endParaRPr lang="en-GB"/>
          </a:p>
        </p:txBody>
      </p:sp>
    </p:spTree>
    <p:extLst>
      <p:ext uri="{BB962C8B-B14F-4D97-AF65-F5344CB8AC3E}">
        <p14:creationId xmlns:p14="http://schemas.microsoft.com/office/powerpoint/2010/main" val="2810368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Annotating Bundles</a:t>
            </a:r>
            <a:endParaRPr lang="en-GB" dirty="0"/>
          </a:p>
        </p:txBody>
      </p:sp>
      <p:sp>
        <p:nvSpPr>
          <p:cNvPr id="6" name="Content Placeholder 5"/>
          <p:cNvSpPr>
            <a:spLocks noGrp="1"/>
          </p:cNvSpPr>
          <p:nvPr>
            <p:ph idx="1"/>
          </p:nvPr>
        </p:nvSpPr>
        <p:spPr/>
        <p:txBody>
          <a:bodyPr>
            <a:normAutofit fontScale="55000" lnSpcReduction="20000"/>
          </a:bodyPr>
          <a:lstStyle/>
          <a:p>
            <a:r>
              <a:rPr lang="en-GB" dirty="0" smtClean="0"/>
              <a:t>In order to support Convergence Layer Adaptors with point-to-multipoint behaviour, each CL must define its own naming scheme.</a:t>
            </a:r>
          </a:p>
          <a:p>
            <a:pPr lvl="1"/>
            <a:r>
              <a:rPr lang="en-GB" dirty="0" smtClean="0"/>
              <a:t>E.g. TCP-CL needs a mapping from Endpoint IDs to one or more IP addresses of peers.</a:t>
            </a:r>
          </a:p>
          <a:p>
            <a:pPr lvl="1"/>
            <a:endParaRPr lang="en-GB" dirty="0" smtClean="0"/>
          </a:p>
          <a:p>
            <a:r>
              <a:rPr lang="en-GB" dirty="0" smtClean="0"/>
              <a:t>Therefore there must be a function to translate a name from one scope (e.g. Endpoint ID) to another (e.g. TCP-CL IP address).</a:t>
            </a:r>
          </a:p>
          <a:p>
            <a:endParaRPr lang="en-GB" dirty="0" smtClean="0"/>
          </a:p>
          <a:p>
            <a:r>
              <a:rPr lang="en-GB" dirty="0" smtClean="0"/>
              <a:t>This can be done with another action for the </a:t>
            </a:r>
            <a:r>
              <a:rPr lang="en-GB" i="1" dirty="0" smtClean="0"/>
              <a:t>Name Resolution</a:t>
            </a:r>
            <a:r>
              <a:rPr lang="en-GB" dirty="0" smtClean="0"/>
              <a:t> operation:</a:t>
            </a:r>
          </a:p>
          <a:p>
            <a:pPr lvl="1"/>
            <a:r>
              <a:rPr lang="en-GB" dirty="0" smtClean="0"/>
              <a:t>“Annotate”:  Attach some local </a:t>
            </a:r>
            <a:r>
              <a:rPr lang="en-GB" dirty="0" smtClean="0"/>
              <a:t>metadata</a:t>
            </a:r>
            <a:r>
              <a:rPr lang="en-GB" dirty="0" smtClean="0"/>
              <a:t> to the bundle that records a name mapping from one scope to another, and then return the bundle to the Ingress Bundle Set to be processed again.</a:t>
            </a:r>
          </a:p>
          <a:p>
            <a:endParaRPr lang="en-GB" dirty="0"/>
          </a:p>
          <a:p>
            <a:r>
              <a:rPr lang="en-GB" dirty="0" smtClean="0"/>
              <a:t>During processing, any attached local metadata may be used to enhance forwarding in the following ways:</a:t>
            </a:r>
          </a:p>
          <a:p>
            <a:pPr lvl="1"/>
            <a:r>
              <a:rPr lang="en-GB" dirty="0" smtClean="0"/>
              <a:t>Pass the bundle to a specific CLA for forwarding, mapping Endpoint ID to CL-scoped address.</a:t>
            </a:r>
          </a:p>
          <a:p>
            <a:pPr lvl="1"/>
            <a:r>
              <a:rPr lang="en-GB" dirty="0" smtClean="0"/>
              <a:t>Pass the bundle to a specific process, e.g. mapping </a:t>
            </a:r>
            <a:r>
              <a:rPr lang="en-GB" i="1" dirty="0" err="1" smtClean="0"/>
              <a:t>ipn</a:t>
            </a:r>
            <a:r>
              <a:rPr lang="en-GB" dirty="0" smtClean="0"/>
              <a:t> Service Number to internal process identifier.</a:t>
            </a:r>
          </a:p>
        </p:txBody>
      </p:sp>
      <p:sp>
        <p:nvSpPr>
          <p:cNvPr id="7" name="Date Placeholder 6"/>
          <p:cNvSpPr>
            <a:spLocks noGrp="1"/>
          </p:cNvSpPr>
          <p:nvPr>
            <p:ph type="dt" sz="half" idx="10"/>
          </p:nvPr>
        </p:nvSpPr>
        <p:spPr/>
        <p:txBody>
          <a:bodyPr/>
          <a:lstStyle/>
          <a:p>
            <a:r>
              <a:rPr lang="en-GB" smtClean="0"/>
              <a:t>27th May 2021</a:t>
            </a:r>
            <a:endParaRPr lang="en-GB"/>
          </a:p>
        </p:txBody>
      </p:sp>
      <p:sp>
        <p:nvSpPr>
          <p:cNvPr id="8" name="Footer Placeholder 7"/>
          <p:cNvSpPr>
            <a:spLocks noGrp="1"/>
          </p:cNvSpPr>
          <p:nvPr>
            <p:ph type="ftr" sz="quarter" idx="11"/>
          </p:nvPr>
        </p:nvSpPr>
        <p:spPr/>
        <p:txBody>
          <a:bodyPr/>
          <a:lstStyle/>
          <a:p>
            <a:r>
              <a:rPr lang="en-GB" smtClean="0"/>
              <a:t>IETF DTN Interim Meeting</a:t>
            </a:r>
            <a:endParaRPr lang="en-GB"/>
          </a:p>
        </p:txBody>
      </p:sp>
      <p:sp>
        <p:nvSpPr>
          <p:cNvPr id="9" name="Slide Number Placeholder 8"/>
          <p:cNvSpPr>
            <a:spLocks noGrp="1"/>
          </p:cNvSpPr>
          <p:nvPr>
            <p:ph type="sldNum" sz="quarter" idx="12"/>
          </p:nvPr>
        </p:nvSpPr>
        <p:spPr/>
        <p:txBody>
          <a:bodyPr/>
          <a:lstStyle/>
          <a:p>
            <a:fld id="{1E2B181B-F6A8-4DA2-9A1A-858B3446FA0E}" type="slidenum">
              <a:rPr lang="en-GB" smtClean="0"/>
              <a:t>7</a:t>
            </a:fld>
            <a:endParaRPr lang="en-GB"/>
          </a:p>
        </p:txBody>
      </p:sp>
    </p:spTree>
    <p:extLst>
      <p:ext uri="{BB962C8B-B14F-4D97-AF65-F5344CB8AC3E}">
        <p14:creationId xmlns:p14="http://schemas.microsoft.com/office/powerpoint/2010/main" val="4114724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Annotating Name Resolution</a:t>
            </a:r>
            <a:endParaRPr lang="en-GB" dirty="0"/>
          </a:p>
        </p:txBody>
      </p:sp>
      <p:sp>
        <p:nvSpPr>
          <p:cNvPr id="3" name="Content Placeholder 2"/>
          <p:cNvSpPr>
            <a:spLocks noGrp="1"/>
          </p:cNvSpPr>
          <p:nvPr>
            <p:ph sz="half" idx="1"/>
          </p:nvPr>
        </p:nvSpPr>
        <p:spPr/>
        <p:txBody>
          <a:bodyPr>
            <a:normAutofit fontScale="40000" lnSpcReduction="20000"/>
          </a:bodyPr>
          <a:lstStyle/>
          <a:p>
            <a:pPr marL="0" indent="0">
              <a:buNone/>
            </a:pPr>
            <a:r>
              <a:rPr lang="en-GB" dirty="0" smtClean="0"/>
              <a:t>The Annotating Name Resolution operation performs the following steps:</a:t>
            </a:r>
          </a:p>
          <a:p>
            <a:pPr marL="0" indent="0">
              <a:buNone/>
            </a:pPr>
            <a:endParaRPr lang="en-GB" dirty="0" smtClean="0"/>
          </a:p>
          <a:p>
            <a:pPr marL="514350" indent="-514350">
              <a:buFont typeface="+mj-lt"/>
              <a:buAutoNum type="arabicPeriod"/>
            </a:pPr>
            <a:r>
              <a:rPr lang="en-GB" dirty="0" smtClean="0"/>
              <a:t>Remove a bundle from the Ingress Bundle Set, according to some de-queueing policy.</a:t>
            </a:r>
          </a:p>
          <a:p>
            <a:pPr marL="514350" indent="-514350">
              <a:buFont typeface="+mj-lt"/>
              <a:buAutoNum type="arabicPeriod"/>
            </a:pPr>
            <a:endParaRPr lang="en-GB" dirty="0" smtClean="0"/>
          </a:p>
          <a:p>
            <a:pPr marL="514350" indent="-514350">
              <a:buFont typeface="+mj-lt"/>
              <a:buAutoNum type="arabicPeriod"/>
            </a:pPr>
            <a:r>
              <a:rPr lang="en-GB" dirty="0" smtClean="0"/>
              <a:t>Match the rules in the Forwarding Information Base (FIB) with the blocks in the bundle, </a:t>
            </a:r>
            <a:r>
              <a:rPr lang="en-GB" b="1" dirty="0" smtClean="0"/>
              <a:t>plus any local attached metadata</a:t>
            </a:r>
            <a:r>
              <a:rPr lang="en-GB" dirty="0" smtClean="0"/>
              <a:t>, to determine the action to take.</a:t>
            </a:r>
          </a:p>
          <a:p>
            <a:pPr marL="514350" indent="-514350">
              <a:buFont typeface="+mj-lt"/>
              <a:buAutoNum type="arabicPeriod"/>
            </a:pPr>
            <a:endParaRPr lang="en-GB" dirty="0" smtClean="0"/>
          </a:p>
          <a:p>
            <a:pPr marL="514350" indent="-514350">
              <a:buFont typeface="+mj-lt"/>
              <a:buAutoNum type="arabicPeriod"/>
            </a:pPr>
            <a:r>
              <a:rPr lang="en-GB" dirty="0" smtClean="0"/>
              <a:t>Perform one of the following actions:</a:t>
            </a:r>
          </a:p>
          <a:p>
            <a:pPr marL="857250" lvl="1" indent="-457200">
              <a:buFont typeface="+mj-lt"/>
              <a:buAutoNum type="alphaLcPeriod"/>
            </a:pPr>
            <a:r>
              <a:rPr lang="en-GB" dirty="0" smtClean="0"/>
              <a:t>“Deliver”: Pass the bundle to a local application.</a:t>
            </a:r>
          </a:p>
          <a:p>
            <a:pPr marL="857250" lvl="1" indent="-457200">
              <a:buFont typeface="+mj-lt"/>
              <a:buAutoNum type="alphaLcPeriod"/>
            </a:pPr>
            <a:r>
              <a:rPr lang="en-GB" dirty="0" smtClean="0"/>
              <a:t>“Forward”: Add the bundle to a per-CLA Egress Bundle Set, ready to be forwarded.</a:t>
            </a:r>
          </a:p>
          <a:p>
            <a:pPr marL="857250" lvl="1" indent="-457200">
              <a:buFont typeface="+mj-lt"/>
              <a:buAutoNum type="alphaLcPeriod"/>
            </a:pPr>
            <a:r>
              <a:rPr lang="en-GB" dirty="0" smtClean="0"/>
              <a:t>“Wait”: Add the bundle to the Ingress Bundle Set, to be processed again later.</a:t>
            </a:r>
          </a:p>
          <a:p>
            <a:pPr marL="857250" lvl="1" indent="-457200">
              <a:buFont typeface="+mj-lt"/>
              <a:buAutoNum type="alphaLcPeriod"/>
            </a:pPr>
            <a:r>
              <a:rPr lang="en-GB" dirty="0" smtClean="0"/>
              <a:t>“Drop”: Discard the bundle.</a:t>
            </a:r>
          </a:p>
          <a:p>
            <a:pPr marL="857250" lvl="1" indent="-457200">
              <a:buFont typeface="+mj-lt"/>
              <a:buAutoNum type="alphaLcPeriod"/>
            </a:pPr>
            <a:r>
              <a:rPr lang="en-GB" dirty="0" smtClean="0"/>
              <a:t>“Annotate”: Attach local </a:t>
            </a:r>
            <a:r>
              <a:rPr lang="en-GB" dirty="0" smtClean="0"/>
              <a:t>metadata</a:t>
            </a:r>
            <a:r>
              <a:rPr lang="en-GB" dirty="0" smtClean="0"/>
              <a:t> to the bundle and add </a:t>
            </a:r>
            <a:r>
              <a:rPr lang="en-GB" dirty="0" smtClean="0"/>
              <a:t>to the Ingress Bundle Set, to be processed again.</a:t>
            </a:r>
            <a:endParaRPr lang="en-GB" dirty="0" smtClean="0"/>
          </a:p>
          <a:p>
            <a:pPr marL="0" indent="0">
              <a:buNone/>
            </a:pPr>
            <a:endParaRPr lang="en-GB" dirty="0" smtClean="0"/>
          </a:p>
          <a:p>
            <a:pPr marL="0" indent="0">
              <a:buNone/>
            </a:pPr>
            <a:r>
              <a:rPr lang="en-GB" dirty="0" smtClean="0"/>
              <a:t>This forwarding algorithm is complete enough to function within a single consistently named DTN, with dynamic routing.</a:t>
            </a:r>
          </a:p>
          <a:p>
            <a:r>
              <a:rPr lang="en-GB" dirty="0" smtClean="0"/>
              <a:t>CLA’s can learn adjacent neighbour’s Endpoint IDs and populate the FIB with the relevant mapping.</a:t>
            </a:r>
          </a:p>
          <a:p>
            <a:r>
              <a:rPr lang="en-GB" dirty="0" smtClean="0"/>
              <a:t>Routing protocols can populate the FIB with next-hop information.</a:t>
            </a:r>
            <a:endParaRPr lang="en-GB" dirty="0" smtClean="0"/>
          </a:p>
        </p:txBody>
      </p:sp>
      <p:sp>
        <p:nvSpPr>
          <p:cNvPr id="17" name="Flowchart: Magnetic Disk 16"/>
          <p:cNvSpPr/>
          <p:nvPr/>
        </p:nvSpPr>
        <p:spPr>
          <a:xfrm>
            <a:off x="7380312" y="3035051"/>
            <a:ext cx="864096" cy="916465"/>
          </a:xfrm>
          <a:prstGeom prst="flowChartMagneticDisk">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Forwarding</a:t>
            </a:r>
          </a:p>
          <a:p>
            <a:pPr algn="ctr"/>
            <a:r>
              <a:rPr lang="en-GB" sz="1100" dirty="0" smtClean="0"/>
              <a:t>Information</a:t>
            </a:r>
            <a:br>
              <a:rPr lang="en-GB" sz="1100" dirty="0" smtClean="0"/>
            </a:br>
            <a:r>
              <a:rPr lang="en-GB" sz="1100" dirty="0" smtClean="0"/>
              <a:t>Base</a:t>
            </a:r>
            <a:endParaRPr lang="en-GB" sz="1100" dirty="0"/>
          </a:p>
        </p:txBody>
      </p:sp>
      <p:sp>
        <p:nvSpPr>
          <p:cNvPr id="18" name="Diamond 17"/>
          <p:cNvSpPr/>
          <p:nvPr/>
        </p:nvSpPr>
        <p:spPr>
          <a:xfrm>
            <a:off x="5479027" y="2891035"/>
            <a:ext cx="1397229" cy="1210220"/>
          </a:xfrm>
          <a:prstGeom prst="diamond">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Name</a:t>
            </a:r>
            <a:br>
              <a:rPr lang="en-GB" sz="1100" dirty="0" smtClean="0"/>
            </a:br>
            <a:r>
              <a:rPr lang="en-GB" sz="1100" dirty="0" smtClean="0"/>
              <a:t>Resolver</a:t>
            </a:r>
            <a:endParaRPr lang="en-GB" sz="1100" dirty="0"/>
          </a:p>
        </p:txBody>
      </p:sp>
      <p:cxnSp>
        <p:nvCxnSpPr>
          <p:cNvPr id="20" name="Elbow Connector 19"/>
          <p:cNvCxnSpPr>
            <a:stCxn id="18" idx="3"/>
            <a:endCxn id="17" idx="2"/>
          </p:cNvCxnSpPr>
          <p:nvPr/>
        </p:nvCxnSpPr>
        <p:spPr>
          <a:xfrm flipV="1">
            <a:off x="6876256" y="3493284"/>
            <a:ext cx="504056" cy="2861"/>
          </a:xfrm>
          <a:prstGeom prst="straightConnector1">
            <a:avLst/>
          </a:prstGeom>
          <a:ln w="25400">
            <a:solidFill>
              <a:schemeClr val="accent3"/>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19"/>
          <p:cNvCxnSpPr>
            <a:stCxn id="18" idx="0"/>
          </p:cNvCxnSpPr>
          <p:nvPr/>
        </p:nvCxnSpPr>
        <p:spPr>
          <a:xfrm flipV="1">
            <a:off x="6177642" y="2533471"/>
            <a:ext cx="0" cy="357564"/>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30" name="Elbow Connector 19"/>
          <p:cNvCxnSpPr>
            <a:stCxn id="34" idx="0"/>
            <a:endCxn id="18" idx="2"/>
          </p:cNvCxnSpPr>
          <p:nvPr/>
        </p:nvCxnSpPr>
        <p:spPr>
          <a:xfrm rot="5400000" flipH="1" flipV="1">
            <a:off x="5687918" y="3993449"/>
            <a:ext cx="381918" cy="597530"/>
          </a:xfrm>
          <a:prstGeom prst="bentConnector3">
            <a:avLst>
              <a:gd name="adj1" fmla="val 50000"/>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673585" y="188292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Ingress</a:t>
            </a:r>
            <a:br>
              <a:rPr lang="en-GB" sz="1200" dirty="0" smtClean="0"/>
            </a:br>
            <a:r>
              <a:rPr lang="en-GB" sz="1200" dirty="0" smtClean="0"/>
              <a:t>Bundle</a:t>
            </a:r>
            <a:br>
              <a:rPr lang="en-GB" sz="1200" dirty="0" smtClean="0"/>
            </a:br>
            <a:r>
              <a:rPr lang="en-GB" sz="1200" dirty="0" smtClean="0"/>
              <a:t>Set</a:t>
            </a:r>
            <a:endParaRPr lang="en-GB" sz="1200" dirty="0"/>
          </a:p>
        </p:txBody>
      </p:sp>
      <p:sp>
        <p:nvSpPr>
          <p:cNvPr id="34" name="Rectangle 33"/>
          <p:cNvSpPr/>
          <p:nvPr/>
        </p:nvSpPr>
        <p:spPr>
          <a:xfrm>
            <a:off x="5076056" y="4483173"/>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a:t>
            </a:r>
            <a:endParaRPr lang="en-GB" sz="1200" dirty="0"/>
          </a:p>
        </p:txBody>
      </p:sp>
      <p:cxnSp>
        <p:nvCxnSpPr>
          <p:cNvPr id="41" name="Elbow Connector 19"/>
          <p:cNvCxnSpPr>
            <a:stCxn id="46" idx="0"/>
          </p:cNvCxnSpPr>
          <p:nvPr/>
        </p:nvCxnSpPr>
        <p:spPr>
          <a:xfrm rot="16200000" flipV="1">
            <a:off x="6395469" y="4074392"/>
            <a:ext cx="190956" cy="626603"/>
          </a:xfrm>
          <a:prstGeom prst="bentConnector2">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6300192" y="4483172"/>
            <a:ext cx="1008112" cy="650547"/>
          </a:xfrm>
          <a:prstGeom prst="rect">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Local Delivery</a:t>
            </a:r>
            <a:endParaRPr lang="en-GB" sz="1200" dirty="0"/>
          </a:p>
        </p:txBody>
      </p:sp>
      <p:cxnSp>
        <p:nvCxnSpPr>
          <p:cNvPr id="48" name="Elbow Connector 19"/>
          <p:cNvCxnSpPr>
            <a:stCxn id="33" idx="1"/>
            <a:endCxn id="18" idx="1"/>
          </p:cNvCxnSpPr>
          <p:nvPr/>
        </p:nvCxnSpPr>
        <p:spPr>
          <a:xfrm rot="10800000" flipV="1">
            <a:off x="5479027" y="2208197"/>
            <a:ext cx="194558" cy="1287948"/>
          </a:xfrm>
          <a:prstGeom prst="bentConnector3">
            <a:avLst>
              <a:gd name="adj1" fmla="val 217497"/>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51" name="Explosion 1 50"/>
          <p:cNvSpPr/>
          <p:nvPr/>
        </p:nvSpPr>
        <p:spPr>
          <a:xfrm>
            <a:off x="7524328" y="4376397"/>
            <a:ext cx="1080120" cy="864096"/>
          </a:xfrm>
          <a:prstGeom prst="irregularSeal1">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t>Discard</a:t>
            </a:r>
            <a:endParaRPr lang="en-GB" sz="1100" dirty="0"/>
          </a:p>
        </p:txBody>
      </p:sp>
      <p:cxnSp>
        <p:nvCxnSpPr>
          <p:cNvPr id="52" name="Elbow Connector 19"/>
          <p:cNvCxnSpPr/>
          <p:nvPr/>
        </p:nvCxnSpPr>
        <p:spPr>
          <a:xfrm flipV="1">
            <a:off x="8064388" y="4292214"/>
            <a:ext cx="0" cy="216906"/>
          </a:xfrm>
          <a:prstGeom prst="straightConnector1">
            <a:avLst/>
          </a:prstGeom>
          <a:ln w="25400">
            <a:headEnd type="arrow"/>
            <a:tailEnd type="none"/>
          </a:ln>
        </p:spPr>
        <p:style>
          <a:lnRef idx="1">
            <a:schemeClr val="accent1"/>
          </a:lnRef>
          <a:fillRef idx="0">
            <a:schemeClr val="accent1"/>
          </a:fillRef>
          <a:effectRef idx="0">
            <a:schemeClr val="accent1"/>
          </a:effectRef>
          <a:fontRef idx="minor">
            <a:schemeClr val="tx1"/>
          </a:fontRef>
        </p:style>
      </p:cxnSp>
      <p:cxnSp>
        <p:nvCxnSpPr>
          <p:cNvPr id="76" name="Elbow Connector 19"/>
          <p:cNvCxnSpPr/>
          <p:nvPr/>
        </p:nvCxnSpPr>
        <p:spPr>
          <a:xfrm flipH="1">
            <a:off x="6804248" y="4292215"/>
            <a:ext cx="1260140" cy="1"/>
          </a:xfrm>
          <a:prstGeom prst="straightConnector1">
            <a:avLst/>
          </a:prstGeom>
          <a:ln w="25400">
            <a:headEnd type="none"/>
            <a:tailEnd type="non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148064" y="4552857"/>
            <a:ext cx="1008112" cy="650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Egress</a:t>
            </a:r>
            <a:br>
              <a:rPr lang="en-GB" sz="1200" dirty="0" smtClean="0"/>
            </a:br>
            <a:r>
              <a:rPr lang="en-GB" sz="1200" dirty="0" smtClean="0"/>
              <a:t>Bundle Sets</a:t>
            </a:r>
            <a:endParaRPr lang="en-GB" sz="1200" dirty="0"/>
          </a:p>
        </p:txBody>
      </p:sp>
      <p:sp>
        <p:nvSpPr>
          <p:cNvPr id="21" name="Rectangle 20"/>
          <p:cNvSpPr/>
          <p:nvPr/>
        </p:nvSpPr>
        <p:spPr>
          <a:xfrm>
            <a:off x="6372200" y="4552856"/>
            <a:ext cx="1008112" cy="650547"/>
          </a:xfrm>
          <a:prstGeom prst="rect">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Local Delivery</a:t>
            </a:r>
            <a:endParaRPr lang="en-GB" sz="1200" dirty="0"/>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8</a:t>
            </a:fld>
            <a:endParaRPr lang="en-GB"/>
          </a:p>
        </p:txBody>
      </p:sp>
    </p:spTree>
    <p:extLst>
      <p:ext uri="{BB962C8B-B14F-4D97-AF65-F5344CB8AC3E}">
        <p14:creationId xmlns:p14="http://schemas.microsoft.com/office/powerpoint/2010/main" val="1287569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Heterogeneous Names</a:t>
            </a:r>
            <a:endParaRPr lang="en-GB" dirty="0"/>
          </a:p>
        </p:txBody>
      </p:sp>
      <p:sp>
        <p:nvSpPr>
          <p:cNvPr id="3" name="Content Placeholder 2"/>
          <p:cNvSpPr>
            <a:spLocks noGrp="1"/>
          </p:cNvSpPr>
          <p:nvPr>
            <p:ph idx="1"/>
          </p:nvPr>
        </p:nvSpPr>
        <p:spPr/>
        <p:txBody>
          <a:bodyPr>
            <a:normAutofit fontScale="40000" lnSpcReduction="20000"/>
          </a:bodyPr>
          <a:lstStyle/>
          <a:p>
            <a:pPr marL="0" indent="0">
              <a:buNone/>
            </a:pPr>
            <a:r>
              <a:rPr lang="en-GB" dirty="0" smtClean="0"/>
              <a:t>As mentioned at the beginning, BPv7 suggests that both the choice of naming schema, and the assignment of names with an administrative domain of a DTN network should be a matter of local administrative policy.</a:t>
            </a:r>
          </a:p>
          <a:p>
            <a:r>
              <a:rPr lang="en-GB" dirty="0" smtClean="0"/>
              <a:t>I shall refer to a set of bundle processing agents that share the same naming schema, encoding and assignment policy as a </a:t>
            </a:r>
            <a:r>
              <a:rPr lang="en-GB" i="1" dirty="0" smtClean="0"/>
              <a:t>Naming Domain</a:t>
            </a:r>
            <a:r>
              <a:rPr lang="en-GB" dirty="0" smtClean="0"/>
              <a:t>.</a:t>
            </a:r>
          </a:p>
          <a:p>
            <a:pPr marL="0" indent="0">
              <a:buNone/>
            </a:pPr>
            <a:endParaRPr lang="en-GB" dirty="0" smtClean="0"/>
          </a:p>
          <a:p>
            <a:pPr marL="0" indent="0">
              <a:buNone/>
            </a:pPr>
            <a:r>
              <a:rPr lang="en-GB" dirty="0" smtClean="0"/>
              <a:t>What if BPAs could add a </a:t>
            </a:r>
            <a:r>
              <a:rPr lang="en-GB" i="1" dirty="0" smtClean="0"/>
              <a:t>Name Resolution Extension Block</a:t>
            </a:r>
            <a:r>
              <a:rPr lang="en-GB" dirty="0" smtClean="0"/>
              <a:t> to the bundle, with similar metadata, as the bundle transited the network?</a:t>
            </a:r>
          </a:p>
          <a:p>
            <a:pPr marL="0" indent="0">
              <a:buNone/>
            </a:pPr>
            <a:endParaRPr lang="en-GB" dirty="0"/>
          </a:p>
          <a:p>
            <a:r>
              <a:rPr lang="en-GB" dirty="0" smtClean="0"/>
              <a:t>This </a:t>
            </a:r>
            <a:r>
              <a:rPr lang="en-GB" i="1" dirty="0" smtClean="0"/>
              <a:t>Name Resolution Extension Block</a:t>
            </a:r>
            <a:r>
              <a:rPr lang="en-GB" dirty="0" smtClean="0"/>
              <a:t> could be added to bundles by BPAs acting as gateways as the bundles cross the boundaries between </a:t>
            </a:r>
            <a:r>
              <a:rPr lang="en-GB" i="1" dirty="0" smtClean="0"/>
              <a:t>Naming Domains</a:t>
            </a:r>
            <a:r>
              <a:rPr lang="en-GB" dirty="0" smtClean="0"/>
              <a:t>.</a:t>
            </a:r>
          </a:p>
          <a:p>
            <a:pPr lvl="1"/>
            <a:r>
              <a:rPr lang="en-GB" dirty="0" smtClean="0"/>
              <a:t>These gateway BPAs must have at least one Endpoint ID in each </a:t>
            </a:r>
            <a:r>
              <a:rPr lang="en-GB" i="1" dirty="0" smtClean="0"/>
              <a:t>Naming Domain</a:t>
            </a:r>
            <a:r>
              <a:rPr lang="en-GB" dirty="0" smtClean="0"/>
              <a:t>, but need not to be on the topological edge of an administrative domain: well-informed gateways could be placed in the connectivity centre of a </a:t>
            </a:r>
            <a:r>
              <a:rPr lang="en-GB" i="1" dirty="0" smtClean="0"/>
              <a:t>Naming Domain</a:t>
            </a:r>
            <a:r>
              <a:rPr lang="en-GB" dirty="0" smtClean="0"/>
              <a:t>. </a:t>
            </a:r>
          </a:p>
          <a:p>
            <a:pPr lvl="1"/>
            <a:endParaRPr lang="en-GB" dirty="0" smtClean="0"/>
          </a:p>
          <a:p>
            <a:r>
              <a:rPr lang="en-GB" dirty="0" smtClean="0"/>
              <a:t>Bundle processing agents inside a domain could consult any </a:t>
            </a:r>
            <a:r>
              <a:rPr lang="en-GB" i="1" dirty="0" smtClean="0"/>
              <a:t>Name Resolution Extension Block</a:t>
            </a:r>
            <a:r>
              <a:rPr lang="en-GB" dirty="0" smtClean="0"/>
              <a:t> to assist in it’s forwarding decision.</a:t>
            </a:r>
          </a:p>
          <a:p>
            <a:pPr lvl="1"/>
            <a:r>
              <a:rPr lang="en-GB" dirty="0" smtClean="0"/>
              <a:t>This weakens </a:t>
            </a:r>
            <a:r>
              <a:rPr lang="en-GB" i="1" dirty="0" smtClean="0"/>
              <a:t>Late Binding</a:t>
            </a:r>
            <a:r>
              <a:rPr lang="en-GB" dirty="0" smtClean="0"/>
              <a:t>, as a gateway BPA has effectively performed a binding on behalf of non-gateway BPAs, but it is a compromise, as the alternative is to discard the bundle. </a:t>
            </a:r>
          </a:p>
          <a:p>
            <a:pPr lvl="1"/>
            <a:r>
              <a:rPr lang="en-GB" dirty="0" smtClean="0"/>
              <a:t>However, there is nothing to prevent an intermediate BPA ignoring a </a:t>
            </a:r>
            <a:r>
              <a:rPr lang="en-GB" i="1" dirty="0" smtClean="0"/>
              <a:t>Name Resolution Extension Block</a:t>
            </a:r>
            <a:r>
              <a:rPr lang="en-GB" dirty="0" smtClean="0"/>
              <a:t> and using the bundle primary block content directly if it results in ‘better’ forwarding, or if required by administrative policy.</a:t>
            </a:r>
            <a:endParaRPr lang="en-GB" dirty="0"/>
          </a:p>
          <a:p>
            <a:pPr marL="0" indent="0">
              <a:buNone/>
            </a:pPr>
            <a:endParaRPr lang="en-GB" dirty="0" smtClean="0"/>
          </a:p>
          <a:p>
            <a:pPr marL="0" indent="0">
              <a:buNone/>
            </a:pPr>
            <a:r>
              <a:rPr lang="en-GB" dirty="0" smtClean="0"/>
              <a:t>We can generalise this concept to support bundles transiting more than one </a:t>
            </a:r>
            <a:r>
              <a:rPr lang="en-GB" i="1" dirty="0" smtClean="0"/>
              <a:t>Naming Domain</a:t>
            </a:r>
            <a:r>
              <a:rPr lang="en-GB" dirty="0" smtClean="0"/>
              <a:t>, if the </a:t>
            </a:r>
            <a:r>
              <a:rPr lang="en-GB" i="1" dirty="0" smtClean="0"/>
              <a:t>Name Resolution Extension Block</a:t>
            </a:r>
            <a:r>
              <a:rPr lang="en-GB" dirty="0" smtClean="0"/>
              <a:t> can be constructed in such a way as its operates as a stack.</a:t>
            </a:r>
          </a:p>
          <a:p>
            <a:r>
              <a:rPr lang="en-GB" dirty="0" smtClean="0"/>
              <a:t>Name resolution information can be pushed and popped from the stack as the bundle follows the path from source to destination.</a:t>
            </a:r>
          </a:p>
          <a:p>
            <a:pPr marL="0" indent="0">
              <a:buNone/>
            </a:pPr>
            <a:endParaRPr lang="en-GB" dirty="0" smtClean="0"/>
          </a:p>
        </p:txBody>
      </p:sp>
      <p:sp>
        <p:nvSpPr>
          <p:cNvPr id="4" name="Date Placeholder 3"/>
          <p:cNvSpPr>
            <a:spLocks noGrp="1"/>
          </p:cNvSpPr>
          <p:nvPr>
            <p:ph type="dt" sz="half" idx="10"/>
          </p:nvPr>
        </p:nvSpPr>
        <p:spPr/>
        <p:txBody>
          <a:bodyPr/>
          <a:lstStyle/>
          <a:p>
            <a:r>
              <a:rPr lang="en-GB" smtClean="0"/>
              <a:t>27th May 2021</a:t>
            </a:r>
            <a:endParaRPr lang="en-GB"/>
          </a:p>
        </p:txBody>
      </p:sp>
      <p:sp>
        <p:nvSpPr>
          <p:cNvPr id="5" name="Footer Placeholder 4"/>
          <p:cNvSpPr>
            <a:spLocks noGrp="1"/>
          </p:cNvSpPr>
          <p:nvPr>
            <p:ph type="ftr" sz="quarter" idx="11"/>
          </p:nvPr>
        </p:nvSpPr>
        <p:spPr/>
        <p:txBody>
          <a:bodyPr/>
          <a:lstStyle/>
          <a:p>
            <a:r>
              <a:rPr lang="en-GB" smtClean="0"/>
              <a:t>IETF DTN Interim Meeting</a:t>
            </a:r>
            <a:endParaRPr lang="en-GB"/>
          </a:p>
        </p:txBody>
      </p:sp>
      <p:sp>
        <p:nvSpPr>
          <p:cNvPr id="6" name="Slide Number Placeholder 5"/>
          <p:cNvSpPr>
            <a:spLocks noGrp="1"/>
          </p:cNvSpPr>
          <p:nvPr>
            <p:ph type="sldNum" sz="quarter" idx="12"/>
          </p:nvPr>
        </p:nvSpPr>
        <p:spPr/>
        <p:txBody>
          <a:bodyPr/>
          <a:lstStyle/>
          <a:p>
            <a:fld id="{1E2B181B-F6A8-4DA2-9A1A-858B3446FA0E}" type="slidenum">
              <a:rPr lang="en-GB" smtClean="0"/>
              <a:t>9</a:t>
            </a:fld>
            <a:endParaRPr lang="en-GB"/>
          </a:p>
        </p:txBody>
      </p:sp>
    </p:spTree>
    <p:extLst>
      <p:ext uri="{BB962C8B-B14F-4D97-AF65-F5344CB8AC3E}">
        <p14:creationId xmlns:p14="http://schemas.microsoft.com/office/powerpoint/2010/main" val="3175329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1624</TotalTime>
  <Words>2310</Words>
  <Application>Microsoft Office PowerPoint</Application>
  <PresentationFormat>On-screen Show (4:3)</PresentationFormat>
  <Paragraphs>221</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 proposed framework for Naming, Addressing and Forwarding</vt:lpstr>
      <vt:lpstr>Introduction</vt:lpstr>
      <vt:lpstr>Disclaimer</vt:lpstr>
      <vt:lpstr>Endpoint IDs</vt:lpstr>
      <vt:lpstr>Late Binding</vt:lpstr>
      <vt:lpstr>Simple Name Resolution</vt:lpstr>
      <vt:lpstr>Annotating Bundles</vt:lpstr>
      <vt:lpstr>Annotating Name Resolution</vt:lpstr>
      <vt:lpstr>Heterogeneous Names</vt:lpstr>
      <vt:lpstr>Redirecting Bundles</vt:lpstr>
      <vt:lpstr>Redirecting Name Resolution</vt:lpstr>
      <vt:lpstr>Conclusions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Naming, Addressing and Forwarding</dc:title>
  <dc:creator>Rick Taylor</dc:creator>
  <cp:lastModifiedBy>Rick Taylor</cp:lastModifiedBy>
  <cp:revision>40</cp:revision>
  <dcterms:created xsi:type="dcterms:W3CDTF">2021-05-26T10:27:15Z</dcterms:created>
  <dcterms:modified xsi:type="dcterms:W3CDTF">2021-05-27T13:31:40Z</dcterms:modified>
</cp:coreProperties>
</file>