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200" y="-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453EDC-2D40-4C98-B308-C8D5F1AD5248}" type="datetimeFigureOut">
              <a:rPr lang="en-GB" smtClean="0"/>
              <a:t>27/05/2021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2A918F-498D-4686-9CDE-69413DF2323D}" type="slidenum">
              <a:rPr lang="en-GB" smtClean="0"/>
              <a:t>‹#›</a:t>
            </a:fld>
            <a:endParaRPr lang="en-GB"/>
          </a:p>
        </p:txBody>
      </p:sp>
    </p:spTree>
    <p:extLst>
      <p:ext uri="{BB962C8B-B14F-4D97-AF65-F5344CB8AC3E}">
        <p14:creationId xmlns:p14="http://schemas.microsoft.com/office/powerpoint/2010/main" val="764100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77193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2573332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469362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485274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2647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27th May 2021</a:t>
            </a:r>
            <a:endParaRPr lang="en-GB"/>
          </a:p>
        </p:txBody>
      </p:sp>
      <p:sp>
        <p:nvSpPr>
          <p:cNvPr id="6" name="Footer Placeholder 5"/>
          <p:cNvSpPr>
            <a:spLocks noGrp="1"/>
          </p:cNvSpPr>
          <p:nvPr>
            <p:ph type="ftr" sz="quarter" idx="11"/>
          </p:nvPr>
        </p:nvSpPr>
        <p:spPr/>
        <p:txBody>
          <a:bodyPr/>
          <a:lstStyle/>
          <a:p>
            <a:r>
              <a:rPr lang="en-GB" smtClean="0"/>
              <a:t>IETF DTN Interim Meeting</a:t>
            </a:r>
            <a:endParaRPr lang="en-GB"/>
          </a:p>
        </p:txBody>
      </p:sp>
      <p:sp>
        <p:nvSpPr>
          <p:cNvPr id="7" name="Slide Number Placeholder 6"/>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2017949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27th May 2021</a:t>
            </a:r>
            <a:endParaRPr lang="en-GB"/>
          </a:p>
        </p:txBody>
      </p:sp>
      <p:sp>
        <p:nvSpPr>
          <p:cNvPr id="8" name="Footer Placeholder 7"/>
          <p:cNvSpPr>
            <a:spLocks noGrp="1"/>
          </p:cNvSpPr>
          <p:nvPr>
            <p:ph type="ftr" sz="quarter" idx="11"/>
          </p:nvPr>
        </p:nvSpPr>
        <p:spPr/>
        <p:txBody>
          <a:bodyPr/>
          <a:lstStyle/>
          <a:p>
            <a:r>
              <a:rPr lang="en-GB" smtClean="0"/>
              <a:t>IETF DTN Interim Meeting</a:t>
            </a:r>
            <a:endParaRPr lang="en-GB"/>
          </a:p>
        </p:txBody>
      </p:sp>
      <p:sp>
        <p:nvSpPr>
          <p:cNvPr id="9" name="Slide Number Placeholder 8"/>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1985288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27th May 2021</a:t>
            </a:r>
            <a:endParaRPr lang="en-GB"/>
          </a:p>
        </p:txBody>
      </p:sp>
      <p:sp>
        <p:nvSpPr>
          <p:cNvPr id="4" name="Footer Placeholder 3"/>
          <p:cNvSpPr>
            <a:spLocks noGrp="1"/>
          </p:cNvSpPr>
          <p:nvPr>
            <p:ph type="ftr" sz="quarter" idx="11"/>
          </p:nvPr>
        </p:nvSpPr>
        <p:spPr/>
        <p:txBody>
          <a:bodyPr/>
          <a:lstStyle/>
          <a:p>
            <a:r>
              <a:rPr lang="en-GB" smtClean="0"/>
              <a:t>IETF DTN Interim Meeting</a:t>
            </a:r>
            <a:endParaRPr lang="en-GB"/>
          </a:p>
        </p:txBody>
      </p:sp>
      <p:sp>
        <p:nvSpPr>
          <p:cNvPr id="5" name="Slide Number Placeholder 4"/>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2209708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27th May 2021</a:t>
            </a:r>
            <a:endParaRPr lang="en-GB"/>
          </a:p>
        </p:txBody>
      </p:sp>
      <p:sp>
        <p:nvSpPr>
          <p:cNvPr id="3" name="Footer Placeholder 2"/>
          <p:cNvSpPr>
            <a:spLocks noGrp="1"/>
          </p:cNvSpPr>
          <p:nvPr>
            <p:ph type="ftr" sz="quarter" idx="11"/>
          </p:nvPr>
        </p:nvSpPr>
        <p:spPr/>
        <p:txBody>
          <a:bodyPr/>
          <a:lstStyle/>
          <a:p>
            <a:r>
              <a:rPr lang="en-GB" smtClean="0"/>
              <a:t>IETF DTN Interim Meeting</a:t>
            </a:r>
            <a:endParaRPr lang="en-GB"/>
          </a:p>
        </p:txBody>
      </p:sp>
      <p:sp>
        <p:nvSpPr>
          <p:cNvPr id="4" name="Slide Number Placeholder 3"/>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3830850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27th May 2021</a:t>
            </a:r>
            <a:endParaRPr lang="en-GB"/>
          </a:p>
        </p:txBody>
      </p:sp>
      <p:sp>
        <p:nvSpPr>
          <p:cNvPr id="6" name="Footer Placeholder 5"/>
          <p:cNvSpPr>
            <a:spLocks noGrp="1"/>
          </p:cNvSpPr>
          <p:nvPr>
            <p:ph type="ftr" sz="quarter" idx="11"/>
          </p:nvPr>
        </p:nvSpPr>
        <p:spPr/>
        <p:txBody>
          <a:bodyPr/>
          <a:lstStyle/>
          <a:p>
            <a:r>
              <a:rPr lang="en-GB" smtClean="0"/>
              <a:t>IETF DTN Interim Meeting</a:t>
            </a:r>
            <a:endParaRPr lang="en-GB"/>
          </a:p>
        </p:txBody>
      </p:sp>
      <p:sp>
        <p:nvSpPr>
          <p:cNvPr id="7" name="Slide Number Placeholder 6"/>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2258368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27th May 2021</a:t>
            </a:r>
            <a:endParaRPr lang="en-GB"/>
          </a:p>
        </p:txBody>
      </p:sp>
      <p:sp>
        <p:nvSpPr>
          <p:cNvPr id="6" name="Footer Placeholder 5"/>
          <p:cNvSpPr>
            <a:spLocks noGrp="1"/>
          </p:cNvSpPr>
          <p:nvPr>
            <p:ph type="ftr" sz="quarter" idx="11"/>
          </p:nvPr>
        </p:nvSpPr>
        <p:spPr/>
        <p:txBody>
          <a:bodyPr/>
          <a:lstStyle/>
          <a:p>
            <a:r>
              <a:rPr lang="en-GB" smtClean="0"/>
              <a:t>IETF DTN Interim Meeting</a:t>
            </a:r>
            <a:endParaRPr lang="en-GB"/>
          </a:p>
        </p:txBody>
      </p:sp>
      <p:sp>
        <p:nvSpPr>
          <p:cNvPr id="7" name="Slide Number Placeholder 6"/>
          <p:cNvSpPr>
            <a:spLocks noGrp="1"/>
          </p:cNvSpPr>
          <p:nvPr>
            <p:ph type="sldNum" sz="quarter" idx="12"/>
          </p:nvPr>
        </p:nvSpPr>
        <p:spPr/>
        <p:txBody>
          <a:bodyPr/>
          <a:lstStyle/>
          <a:p>
            <a:fld id="{D2D6EAAF-323B-4FA5-A130-9C38217CAD8A}" type="slidenum">
              <a:rPr lang="en-GB" smtClean="0"/>
              <a:t>‹#›</a:t>
            </a:fld>
            <a:endParaRPr lang="en-GB"/>
          </a:p>
        </p:txBody>
      </p:sp>
    </p:spTree>
    <p:extLst>
      <p:ext uri="{BB962C8B-B14F-4D97-AF65-F5344CB8AC3E}">
        <p14:creationId xmlns:p14="http://schemas.microsoft.com/office/powerpoint/2010/main" val="2425845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27th May 2021</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IETF DTN Interim Meeting</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6EAAF-323B-4FA5-A130-9C38217CAD8A}" type="slidenum">
              <a:rPr lang="en-GB" smtClean="0"/>
              <a:t>‹#›</a:t>
            </a:fld>
            <a:endParaRPr lang="en-GB"/>
          </a:p>
        </p:txBody>
      </p:sp>
    </p:spTree>
    <p:extLst>
      <p:ext uri="{BB962C8B-B14F-4D97-AF65-F5344CB8AC3E}">
        <p14:creationId xmlns:p14="http://schemas.microsoft.com/office/powerpoint/2010/main" val="3392608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datatracker.ietf.org/doc/draft-sipos-dtn-udpcl/" TargetMode="External"/><Relationship Id="rId3" Type="http://schemas.openxmlformats.org/officeDocument/2006/relationships/hyperlink" Target="https://datatracker.ietf.org/doc/draft-ietf-dtn-bibect/" TargetMode="External"/><Relationship Id="rId7" Type="http://schemas.openxmlformats.org/officeDocument/2006/relationships/hyperlink" Target="https://datatracker.ietf.org/doc/draft-bsipos-dtn-bpsec-cose/" TargetMode="External"/><Relationship Id="rId2" Type="http://schemas.openxmlformats.org/officeDocument/2006/relationships/hyperlink" Target="https://datatracker.ietf.org/doc/draft-templin-dtn-ltpfrag/" TargetMode="External"/><Relationship Id="rId1" Type="http://schemas.openxmlformats.org/officeDocument/2006/relationships/slideLayout" Target="../slideLayouts/slideLayout2.xml"/><Relationship Id="rId6" Type="http://schemas.openxmlformats.org/officeDocument/2006/relationships/hyperlink" Target="https://datatracker.ietf.org/doc/draft-birrane-dtn-amp/" TargetMode="External"/><Relationship Id="rId5" Type="http://schemas.openxmlformats.org/officeDocument/2006/relationships/hyperlink" Target="https://datatracker.ietf.org/doc/draft-viswanathan-dtn-pkdn/" TargetMode="External"/><Relationship Id="rId4" Type="http://schemas.openxmlformats.org/officeDocument/2006/relationships/hyperlink" Target="https://datatracker.ietf.org/doc/draft-burleigh-dtn-eco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mtClean="0"/>
              <a:t>Re-chartering the </a:t>
            </a:r>
            <a:br>
              <a:rPr lang="en-GB" smtClean="0"/>
            </a:br>
            <a:r>
              <a:rPr lang="en-GB" smtClean="0"/>
              <a:t>DTN Working Group</a:t>
            </a:r>
            <a:endParaRPr lang="en-GB" dirty="0"/>
          </a:p>
        </p:txBody>
      </p:sp>
      <p:sp>
        <p:nvSpPr>
          <p:cNvPr id="3" name="Subtitle 2"/>
          <p:cNvSpPr>
            <a:spLocks noGrp="1"/>
          </p:cNvSpPr>
          <p:nvPr>
            <p:ph type="subTitle" idx="1"/>
          </p:nvPr>
        </p:nvSpPr>
        <p:spPr/>
        <p:txBody>
          <a:bodyPr>
            <a:normAutofit lnSpcReduction="10000"/>
          </a:bodyPr>
          <a:lstStyle/>
          <a:p>
            <a:r>
              <a:rPr lang="en-GB" dirty="0" smtClean="0">
                <a:solidFill>
                  <a:schemeClr val="tx1"/>
                </a:solidFill>
              </a:rPr>
              <a:t>Rick </a:t>
            </a:r>
            <a:r>
              <a:rPr lang="en-GB" dirty="0" smtClean="0">
                <a:solidFill>
                  <a:schemeClr val="tx1"/>
                </a:solidFill>
              </a:rPr>
              <a:t>Taylor, Ed Birrane</a:t>
            </a:r>
            <a:endParaRPr lang="en-GB" dirty="0" smtClean="0">
              <a:solidFill>
                <a:schemeClr val="tx1"/>
              </a:solidFill>
            </a:endParaRPr>
          </a:p>
          <a:p>
            <a:endParaRPr lang="en-GB" dirty="0" smtClean="0">
              <a:solidFill>
                <a:schemeClr val="tx1"/>
              </a:solidFill>
            </a:endParaRPr>
          </a:p>
          <a:p>
            <a:r>
              <a:rPr lang="en-GB" sz="1800" dirty="0" smtClean="0">
                <a:solidFill>
                  <a:schemeClr val="tx1"/>
                </a:solidFill>
              </a:rPr>
              <a:t>IETF DTN Working Group </a:t>
            </a:r>
            <a:br>
              <a:rPr lang="en-GB" sz="1800" dirty="0" smtClean="0">
                <a:solidFill>
                  <a:schemeClr val="tx1"/>
                </a:solidFill>
              </a:rPr>
            </a:br>
            <a:r>
              <a:rPr lang="en-GB" sz="1800" dirty="0" smtClean="0">
                <a:solidFill>
                  <a:schemeClr val="tx1"/>
                </a:solidFill>
              </a:rPr>
              <a:t>27</a:t>
            </a:r>
            <a:r>
              <a:rPr lang="en-GB" sz="1800" baseline="30000" dirty="0" smtClean="0">
                <a:solidFill>
                  <a:schemeClr val="tx1"/>
                </a:solidFill>
              </a:rPr>
              <a:t>th</a:t>
            </a:r>
            <a:r>
              <a:rPr lang="en-GB" sz="1800" dirty="0" smtClean="0">
                <a:solidFill>
                  <a:schemeClr val="tx1"/>
                </a:solidFill>
              </a:rPr>
              <a:t> May 2021 Interim meeting</a:t>
            </a:r>
            <a:endParaRPr lang="en-GB" sz="1800" dirty="0">
              <a:solidFill>
                <a:schemeClr val="tx1"/>
              </a:solidFill>
            </a:endParaRPr>
          </a:p>
        </p:txBody>
      </p:sp>
    </p:spTree>
    <p:extLst>
      <p:ext uri="{BB962C8B-B14F-4D97-AF65-F5344CB8AC3E}">
        <p14:creationId xmlns:p14="http://schemas.microsoft.com/office/powerpoint/2010/main" val="974499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fontScale="47500" lnSpcReduction="20000"/>
          </a:bodyPr>
          <a:lstStyle/>
          <a:p>
            <a:r>
              <a:rPr lang="en-GB" dirty="0" smtClean="0"/>
              <a:t>As you are hopefully all aware, the Working Group has almost completed all the work items in its current charter.</a:t>
            </a:r>
          </a:p>
          <a:p>
            <a:endParaRPr lang="en-GB" dirty="0" smtClean="0"/>
          </a:p>
          <a:p>
            <a:r>
              <a:rPr lang="en-GB" dirty="0" smtClean="0"/>
              <a:t>In order to continue, a new charter is required, and this charter must be agreed by the Area Directors and IESG.</a:t>
            </a:r>
          </a:p>
          <a:p>
            <a:endParaRPr lang="en-GB" dirty="0" smtClean="0"/>
          </a:p>
          <a:p>
            <a:r>
              <a:rPr lang="en-GB" dirty="0" smtClean="0"/>
              <a:t>Consensus of the working group is needed, as it is obviously important that there is sufficient interest in actually doing the work in the new charter.</a:t>
            </a:r>
          </a:p>
          <a:p>
            <a:endParaRPr lang="en-GB" dirty="0" smtClean="0"/>
          </a:p>
          <a:p>
            <a:r>
              <a:rPr lang="en-GB" dirty="0" smtClean="0"/>
              <a:t>It is also important that there is consensus within the Working Group that the charter covers items that are ready for standardisation, and are not just “fun things to write about”. </a:t>
            </a:r>
          </a:p>
          <a:p>
            <a:endParaRPr lang="en-GB" dirty="0" smtClean="0"/>
          </a:p>
          <a:p>
            <a:r>
              <a:rPr lang="en-GB" dirty="0" smtClean="0"/>
              <a:t>Over-reaching with work items is not a good plan.  The IESG will quite rightly question the effectiveness of a Working Group if work items are not addressed in a reasonably timely manner.</a:t>
            </a:r>
          </a:p>
          <a:p>
            <a:endParaRPr lang="en-GB" dirty="0" smtClean="0"/>
          </a:p>
          <a:p>
            <a:r>
              <a:rPr lang="en-GB" dirty="0" smtClean="0"/>
              <a:t>There is also push-back from the IESG against informational documents for document’s sake.  The IETF is not a journal publisher, so documents must have value.</a:t>
            </a:r>
          </a:p>
          <a:p>
            <a:pPr marL="0" indent="0">
              <a:buNone/>
            </a:pPr>
            <a:endParaRPr lang="en-GB" dirty="0"/>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2</a:t>
            </a:fld>
            <a:endParaRPr lang="en-GB"/>
          </a:p>
        </p:txBody>
      </p:sp>
    </p:spTree>
    <p:extLst>
      <p:ext uri="{BB962C8B-B14F-4D97-AF65-F5344CB8AC3E}">
        <p14:creationId xmlns:p14="http://schemas.microsoft.com/office/powerpoint/2010/main" val="3295798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Charter</a:t>
            </a:r>
            <a:endParaRPr lang="en-GB" dirty="0"/>
          </a:p>
        </p:txBody>
      </p:sp>
      <p:sp>
        <p:nvSpPr>
          <p:cNvPr id="3" name="Content Placeholder 2"/>
          <p:cNvSpPr>
            <a:spLocks noGrp="1"/>
          </p:cNvSpPr>
          <p:nvPr>
            <p:ph idx="1"/>
          </p:nvPr>
        </p:nvSpPr>
        <p:spPr/>
        <p:txBody>
          <a:bodyPr>
            <a:normAutofit fontScale="40000" lnSpcReduction="20000"/>
          </a:bodyPr>
          <a:lstStyle/>
          <a:p>
            <a:pPr marL="0" indent="0">
              <a:buNone/>
            </a:pPr>
            <a:r>
              <a:rPr lang="en-GB" dirty="0" smtClean="0"/>
              <a:t>The Delay/Disruption Tolerant Network Working Group (DTNWG) specifies mechanisms for data communications in the presence of long delays and/or intermittent connectivity. Delay-Tolerant Networking (DTN) protocols have been the subject of extensive research and development in the Delay-Tolerant Networking Research Group (DTNRG) of the Internet Research Task Force since 2002.  The key documents are the DTN Architecture  (RFC 4838), the Bundle Protocol (RFC 5050), </a:t>
            </a:r>
            <a:r>
              <a:rPr lang="en-GB" dirty="0" err="1" smtClean="0"/>
              <a:t>Licklider</a:t>
            </a:r>
            <a:r>
              <a:rPr lang="en-GB" dirty="0" smtClean="0"/>
              <a:t> Transmission Protocol (RFC 5326) and convergence layers (RFC 7122, 7242). Multiple independent implementations exist for these technologies and multiple deployments in space and terrestrial environments.  There is an increase interest in the commercial world for these technologies, for similar and different use cases, such as unmanned air vehicles.  In this context, there is a need to update the base specifications, i.e., RFC 5050, RFC 7122, RFC 7242, RFC 6257 and RFC 6260,  based on the deployment and implementation experience as well as the new use cases. Moreover, there is also a need to have standards track documents for the market.</a:t>
            </a:r>
          </a:p>
          <a:p>
            <a:endParaRPr lang="en-GB" dirty="0" smtClean="0"/>
          </a:p>
          <a:p>
            <a:pPr marL="0" indent="0">
              <a:buNone/>
            </a:pPr>
            <a:r>
              <a:rPr lang="en-GB" dirty="0" smtClean="0"/>
              <a:t>Therefore, the purpose of this working group is to update the base specifications in light of implementation experience. The group shall do a review of deployment problems and lessons learned, come to consensus on the issues to be addressed in the base protocol documents, and update the specifications accordingly. The group shall not endeavour to change the underlying architecture or the bundle protocol principle.</a:t>
            </a:r>
          </a:p>
          <a:p>
            <a:endParaRPr lang="en-GB" dirty="0" smtClean="0"/>
          </a:p>
          <a:p>
            <a:pPr marL="0" indent="0">
              <a:buNone/>
            </a:pPr>
            <a:r>
              <a:rPr lang="en-GB" dirty="0" smtClean="0"/>
              <a:t>Work items are:</a:t>
            </a:r>
          </a:p>
          <a:p>
            <a:r>
              <a:rPr lang="en-GB" dirty="0" smtClean="0"/>
              <a:t>Agree to a list of use cases for evolving the DTN specifications and a list of work items to be worked on.</a:t>
            </a:r>
          </a:p>
          <a:p>
            <a:endParaRPr lang="en-GB" dirty="0" smtClean="0"/>
          </a:p>
          <a:p>
            <a:r>
              <a:rPr lang="en-GB" dirty="0" smtClean="0"/>
              <a:t>Create updates to RFC5050, convergence layer RFCs, and security (RFC6257), as standard track documents.</a:t>
            </a:r>
          </a:p>
          <a:p>
            <a:endParaRPr lang="en-GB" dirty="0" smtClean="0"/>
          </a:p>
          <a:p>
            <a:r>
              <a:rPr lang="en-GB" dirty="0" smtClean="0"/>
              <a:t>Document a registry for DTN Service Identifiers.</a:t>
            </a:r>
            <a:endParaRPr lang="en-GB" dirty="0"/>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3</a:t>
            </a:fld>
            <a:endParaRPr lang="en-GB"/>
          </a:p>
        </p:txBody>
      </p:sp>
    </p:spTree>
    <p:extLst>
      <p:ext uri="{BB962C8B-B14F-4D97-AF65-F5344CB8AC3E}">
        <p14:creationId xmlns:p14="http://schemas.microsoft.com/office/powerpoint/2010/main" val="2947151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Proposed new charter</a:t>
            </a:r>
            <a:endParaRPr lang="en-GB" dirty="0"/>
          </a:p>
        </p:txBody>
      </p:sp>
      <p:sp>
        <p:nvSpPr>
          <p:cNvPr id="3" name="Content Placeholder 2"/>
          <p:cNvSpPr>
            <a:spLocks noGrp="1"/>
          </p:cNvSpPr>
          <p:nvPr>
            <p:ph idx="1"/>
          </p:nvPr>
        </p:nvSpPr>
        <p:spPr/>
        <p:txBody>
          <a:bodyPr>
            <a:normAutofit fontScale="47500" lnSpcReduction="20000"/>
          </a:bodyPr>
          <a:lstStyle/>
          <a:p>
            <a:pPr marL="0" indent="0">
              <a:buNone/>
            </a:pPr>
            <a:r>
              <a:rPr lang="en-GB" dirty="0"/>
              <a:t>The Delay/Disruption Tolerant Network Working Group (DTNWG) specifies mechanisms for data communications in the presence of long delays and/or intermittent connectivity. The Working Group has submitted the Bundle Protocol v7 (BPv7), corresponding Bundle Protocol Security protocol (</a:t>
            </a:r>
            <a:r>
              <a:rPr lang="en-GB" dirty="0" err="1"/>
              <a:t>BPSec</a:t>
            </a:r>
            <a:r>
              <a:rPr lang="en-GB" dirty="0"/>
              <a:t>) and interoperable Security Context, and the TCP Convergence Layer documents to the IESG for publication as standards track RFCs.</a:t>
            </a:r>
          </a:p>
          <a:p>
            <a:pPr marL="0" indent="0">
              <a:buNone/>
            </a:pPr>
            <a:r>
              <a:rPr lang="en-GB" dirty="0"/>
              <a:t> </a:t>
            </a:r>
          </a:p>
          <a:p>
            <a:pPr marL="0" indent="0">
              <a:buNone/>
            </a:pPr>
            <a:r>
              <a:rPr lang="en-GB" dirty="0"/>
              <a:t>The purpose of this Working Group now turns to further work relevant to the area of Delay/Disruption Tolerant Networking, divided into 3 broad categories:</a:t>
            </a:r>
          </a:p>
          <a:p>
            <a:r>
              <a:rPr lang="en-GB" dirty="0" smtClean="0"/>
              <a:t>Standardisation </a:t>
            </a:r>
            <a:r>
              <a:rPr lang="en-GB" dirty="0"/>
              <a:t>of protocols and capabilities that were defined in the DTN IRTF documents, but excluded from the current output of the Working Group; including an update to the </a:t>
            </a:r>
            <a:r>
              <a:rPr lang="en-GB" dirty="0" err="1"/>
              <a:t>Licklider</a:t>
            </a:r>
            <a:r>
              <a:rPr lang="en-GB" dirty="0"/>
              <a:t> Transmission Protocol (RFC5326), Bundle-in-Bundle Encapsulation, Quality of Service indication, and Custody Transfer for reliable bundle delivery.</a:t>
            </a:r>
          </a:p>
          <a:p>
            <a:r>
              <a:rPr lang="en-GB" dirty="0" smtClean="0"/>
              <a:t>The </a:t>
            </a:r>
            <a:r>
              <a:rPr lang="en-GB" dirty="0"/>
              <a:t>definition of protocols and best practice in the areas of Naming, Addressing and Forwarding, Key Management, and Operations, Management and Administration (OAM); including the standardisation of the Asynchronous Management Protocol (AMP).</a:t>
            </a:r>
          </a:p>
          <a:p>
            <a:r>
              <a:rPr lang="en-GB" dirty="0" smtClean="0"/>
              <a:t>Extensions </a:t>
            </a:r>
            <a:r>
              <a:rPr lang="en-GB" dirty="0"/>
              <a:t>to existing protocols, including Extension Blocks to add additional capabilities to Bundle Protocol, additional Security Context definitions for </a:t>
            </a:r>
            <a:r>
              <a:rPr lang="en-GB" dirty="0" err="1"/>
              <a:t>BPSec</a:t>
            </a:r>
            <a:r>
              <a:rPr lang="en-GB" dirty="0"/>
              <a:t>, and new convergence layer adaptors.</a:t>
            </a:r>
          </a:p>
          <a:p>
            <a:endParaRPr lang="en-GB" dirty="0"/>
          </a:p>
        </p:txBody>
      </p:sp>
      <p:sp>
        <p:nvSpPr>
          <p:cNvPr id="4" name="Date Placeholder 3"/>
          <p:cNvSpPr>
            <a:spLocks noGrp="1"/>
          </p:cNvSpPr>
          <p:nvPr>
            <p:ph type="dt" sz="half" idx="10"/>
          </p:nvPr>
        </p:nvSpPr>
        <p:spPr/>
        <p:txBody>
          <a:bodyPr/>
          <a:lstStyle/>
          <a:p>
            <a:r>
              <a:rPr lang="en-US"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D2D6EAAF-323B-4FA5-A130-9C38217CAD8A}" type="slidenum">
              <a:rPr lang="en-GB" smtClean="0"/>
              <a:t>4</a:t>
            </a:fld>
            <a:endParaRPr lang="en-GB"/>
          </a:p>
        </p:txBody>
      </p:sp>
    </p:spTree>
    <p:extLst>
      <p:ext uri="{BB962C8B-B14F-4D97-AF65-F5344CB8AC3E}">
        <p14:creationId xmlns:p14="http://schemas.microsoft.com/office/powerpoint/2010/main" val="176020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work item documents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81383029"/>
              </p:ext>
            </p:extLst>
          </p:nvPr>
        </p:nvGraphicFramePr>
        <p:xfrm>
          <a:off x="457200" y="1600200"/>
          <a:ext cx="8229600" cy="4363720"/>
        </p:xfrm>
        <a:graphic>
          <a:graphicData uri="http://schemas.openxmlformats.org/drawingml/2006/table">
            <a:tbl>
              <a:tblPr firstRow="1" bandRow="1">
                <a:tableStyleId>{5C22544A-7EE6-4342-B048-85BDC9FD1C3A}</a:tableStyleId>
              </a:tblPr>
              <a:tblGrid>
                <a:gridCol w="2746648"/>
                <a:gridCol w="5482952"/>
              </a:tblGrid>
              <a:tr h="370840">
                <a:tc>
                  <a:txBody>
                    <a:bodyPr/>
                    <a:lstStyle/>
                    <a:p>
                      <a:r>
                        <a:rPr lang="en-GB" sz="1100" dirty="0" smtClean="0"/>
                        <a:t>Work Item</a:t>
                      </a:r>
                      <a:endParaRPr lang="en-GB" sz="1100" dirty="0"/>
                    </a:p>
                  </a:txBody>
                  <a:tcPr/>
                </a:tc>
                <a:tc>
                  <a:txBody>
                    <a:bodyPr/>
                    <a:lstStyle/>
                    <a:p>
                      <a:r>
                        <a:rPr lang="en-GB" sz="1100" dirty="0" smtClean="0"/>
                        <a:t>Document</a:t>
                      </a:r>
                      <a:endParaRPr lang="en-GB" sz="1100" dirty="0"/>
                    </a:p>
                  </a:txBody>
                  <a:tcPr/>
                </a:tc>
              </a:tr>
              <a:tr h="370840">
                <a:tc>
                  <a:txBody>
                    <a:bodyPr/>
                    <a:lstStyle/>
                    <a:p>
                      <a:r>
                        <a:rPr lang="en-GB" sz="1100" kern="1200" dirty="0" smtClean="0">
                          <a:solidFill>
                            <a:schemeClr val="dk1"/>
                          </a:solidFill>
                          <a:effectLst/>
                          <a:latin typeface="+mn-lt"/>
                          <a:ea typeface="+mn-ea"/>
                          <a:cs typeface="+mn-cs"/>
                        </a:rPr>
                        <a:t>Update to LTP</a:t>
                      </a:r>
                      <a:endParaRPr lang="en-GB" sz="1100" dirty="0"/>
                    </a:p>
                  </a:txBody>
                  <a:tcPr/>
                </a:tc>
                <a:tc>
                  <a:txBody>
                    <a:bodyPr/>
                    <a:lstStyle/>
                    <a:p>
                      <a:r>
                        <a:rPr lang="en-GB" sz="1100" b="0" i="0" kern="1200" dirty="0" smtClean="0">
                          <a:solidFill>
                            <a:schemeClr val="dk1"/>
                          </a:solidFill>
                          <a:effectLst/>
                          <a:latin typeface="+mn-lt"/>
                          <a:ea typeface="+mn-ea"/>
                          <a:cs typeface="+mn-cs"/>
                        </a:rPr>
                        <a:t>LTP Fragmentation</a:t>
                      </a:r>
                      <a:br>
                        <a:rPr lang="en-GB" sz="1100" b="0" i="0" kern="1200" dirty="0" smtClean="0">
                          <a:solidFill>
                            <a:schemeClr val="dk1"/>
                          </a:solidFill>
                          <a:effectLst/>
                          <a:latin typeface="+mn-lt"/>
                          <a:ea typeface="+mn-ea"/>
                          <a:cs typeface="+mn-cs"/>
                        </a:rPr>
                      </a:br>
                      <a:r>
                        <a:rPr lang="en-GB" sz="1000" b="0" i="0" kern="1200" dirty="0" smtClean="0">
                          <a:solidFill>
                            <a:schemeClr val="dk1"/>
                          </a:solidFill>
                          <a:effectLst/>
                          <a:latin typeface="+mn-lt"/>
                          <a:ea typeface="+mn-ea"/>
                          <a:cs typeface="+mn-cs"/>
                          <a:hlinkClick r:id="rId2"/>
                        </a:rPr>
                        <a:t>https://datatracker.ietf.org/doc/draft-templin-dtn-ltpfrag/</a:t>
                      </a:r>
                      <a:r>
                        <a:rPr lang="en-GB" sz="1000" b="0" i="0" kern="1200" dirty="0" smtClean="0">
                          <a:solidFill>
                            <a:schemeClr val="dk1"/>
                          </a:solidFill>
                          <a:effectLst/>
                          <a:latin typeface="+mn-lt"/>
                          <a:ea typeface="+mn-ea"/>
                          <a:cs typeface="+mn-cs"/>
                        </a:rPr>
                        <a:t> </a:t>
                      </a:r>
                      <a:endParaRPr lang="en-GB" sz="1000" b="0" dirty="0"/>
                    </a:p>
                  </a:txBody>
                  <a:tcPr/>
                </a:tc>
              </a:tr>
              <a:tr h="370840">
                <a:tc>
                  <a:txBody>
                    <a:bodyPr/>
                    <a:lstStyle/>
                    <a:p>
                      <a:r>
                        <a:rPr lang="en-GB" sz="1100" kern="1200" dirty="0" smtClean="0">
                          <a:solidFill>
                            <a:schemeClr val="dk1"/>
                          </a:solidFill>
                          <a:effectLst/>
                          <a:latin typeface="+mn-lt"/>
                          <a:ea typeface="+mn-ea"/>
                          <a:cs typeface="+mn-cs"/>
                        </a:rPr>
                        <a:t>Bundle-in-Bundle Encapsulation</a:t>
                      </a:r>
                      <a:endParaRPr lang="en-GB" sz="1100" dirty="0"/>
                    </a:p>
                  </a:txBody>
                  <a:tcPr/>
                </a:tc>
                <a:tc>
                  <a:txBody>
                    <a:bodyPr/>
                    <a:lstStyle/>
                    <a:p>
                      <a:r>
                        <a:rPr lang="en-GB" sz="1100" dirty="0" smtClean="0"/>
                        <a:t>Bundle-in-Bundle Encapsulation</a:t>
                      </a:r>
                      <a:br>
                        <a:rPr lang="en-GB" sz="1100" dirty="0" smtClean="0"/>
                      </a:br>
                      <a:r>
                        <a:rPr lang="en-GB" sz="1000" dirty="0" smtClean="0">
                          <a:hlinkClick r:id="rId3"/>
                        </a:rPr>
                        <a:t>https://datatracker.ietf.org/doc/draft-ietf-dtn-bibect/</a:t>
                      </a:r>
                      <a:r>
                        <a:rPr lang="en-GB" sz="1000" dirty="0" smtClean="0"/>
                        <a:t> </a:t>
                      </a:r>
                      <a:endParaRPr lang="en-GB" sz="1100" dirty="0"/>
                    </a:p>
                  </a:txBody>
                  <a:tcPr/>
                </a:tc>
              </a:tr>
              <a:tr h="370840">
                <a:tc>
                  <a:txBody>
                    <a:bodyPr/>
                    <a:lstStyle/>
                    <a:p>
                      <a:r>
                        <a:rPr lang="en-GB" sz="1100" kern="1200" dirty="0" smtClean="0">
                          <a:solidFill>
                            <a:schemeClr val="dk1"/>
                          </a:solidFill>
                          <a:effectLst/>
                          <a:latin typeface="+mn-lt"/>
                          <a:ea typeface="+mn-ea"/>
                          <a:cs typeface="+mn-cs"/>
                        </a:rPr>
                        <a:t>Quality of Service indication</a:t>
                      </a:r>
                      <a:endParaRPr lang="en-GB" sz="1100" dirty="0"/>
                    </a:p>
                  </a:txBody>
                  <a:tcPr/>
                </a:tc>
                <a:tc>
                  <a:txBody>
                    <a:bodyPr/>
                    <a:lstStyle/>
                    <a:p>
                      <a:r>
                        <a:rPr lang="en-GB" sz="1100" dirty="0" smtClean="0"/>
                        <a:t>Bundle Protocol Extended Class of Service (ECOS)</a:t>
                      </a:r>
                      <a:br>
                        <a:rPr lang="en-GB" sz="1100" dirty="0" smtClean="0"/>
                      </a:br>
                      <a:r>
                        <a:rPr lang="en-GB" sz="1000" dirty="0" smtClean="0">
                          <a:hlinkClick r:id="rId4"/>
                        </a:rPr>
                        <a:t>https://datatracker.ietf.org/doc/draft-burleigh-dtn-ecos/</a:t>
                      </a:r>
                      <a:r>
                        <a:rPr lang="en-GB" sz="1000" dirty="0" smtClean="0"/>
                        <a:t> </a:t>
                      </a:r>
                      <a:endParaRPr lang="en-GB" sz="1000" dirty="0"/>
                    </a:p>
                  </a:txBody>
                  <a:tcPr/>
                </a:tc>
              </a:tr>
              <a:tr h="370840">
                <a:tc>
                  <a:txBody>
                    <a:bodyPr/>
                    <a:lstStyle/>
                    <a:p>
                      <a:r>
                        <a:rPr lang="en-GB" sz="1100" kern="1200" dirty="0" smtClean="0">
                          <a:solidFill>
                            <a:schemeClr val="dk1"/>
                          </a:solidFill>
                          <a:effectLst/>
                          <a:latin typeface="+mn-lt"/>
                          <a:ea typeface="+mn-ea"/>
                          <a:cs typeface="+mn-cs"/>
                        </a:rPr>
                        <a:t>Custody Transfer</a:t>
                      </a:r>
                      <a:endParaRPr lang="en-GB" sz="1100" dirty="0"/>
                    </a:p>
                  </a:txBody>
                  <a:tcPr/>
                </a:tc>
                <a:tc>
                  <a:txBody>
                    <a:bodyPr/>
                    <a:lstStyle/>
                    <a:p>
                      <a:endParaRPr lang="en-GB" sz="1100" dirty="0" smtClean="0"/>
                    </a:p>
                  </a:txBody>
                  <a:tcPr/>
                </a:tc>
              </a:tr>
              <a:tr h="370840">
                <a:tc>
                  <a:txBody>
                    <a:bodyPr/>
                    <a:lstStyle/>
                    <a:p>
                      <a:r>
                        <a:rPr lang="en-GB" sz="1100" kern="1200" dirty="0" smtClean="0">
                          <a:solidFill>
                            <a:schemeClr val="dk1"/>
                          </a:solidFill>
                          <a:effectLst/>
                          <a:latin typeface="+mn-lt"/>
                          <a:ea typeface="+mn-ea"/>
                          <a:cs typeface="+mn-cs"/>
                        </a:rPr>
                        <a:t>Naming, Addressing and Forwarding</a:t>
                      </a:r>
                      <a:endParaRPr lang="en-GB" sz="1100" dirty="0"/>
                    </a:p>
                  </a:txBody>
                  <a:tcPr/>
                </a:tc>
                <a:tc>
                  <a:txBody>
                    <a:bodyPr/>
                    <a:lstStyle/>
                    <a:p>
                      <a:endParaRPr lang="en-GB" sz="1100" dirty="0" smtClean="0"/>
                    </a:p>
                  </a:txBody>
                  <a:tcPr/>
                </a:tc>
              </a:tr>
              <a:tr h="370840">
                <a:tc>
                  <a:txBody>
                    <a:bodyPr/>
                    <a:lstStyle/>
                    <a:p>
                      <a:r>
                        <a:rPr lang="en-GB" sz="1100" kern="1200" dirty="0" smtClean="0">
                          <a:solidFill>
                            <a:schemeClr val="dk1"/>
                          </a:solidFill>
                          <a:effectLst/>
                          <a:latin typeface="+mn-lt"/>
                          <a:ea typeface="+mn-ea"/>
                          <a:cs typeface="+mn-cs"/>
                        </a:rPr>
                        <a:t>Key Management</a:t>
                      </a:r>
                      <a:endParaRPr lang="en-GB" sz="1100" dirty="0"/>
                    </a:p>
                  </a:txBody>
                  <a:tcPr/>
                </a:tc>
                <a:tc>
                  <a:txBody>
                    <a:bodyPr/>
                    <a:lstStyle/>
                    <a:p>
                      <a:r>
                        <a:rPr lang="en-GB" sz="1100" dirty="0" smtClean="0"/>
                        <a:t>Architecture for a Delay-and-Disruption Tolerant Public-Key Distribution Network (PKDN)</a:t>
                      </a:r>
                      <a:br>
                        <a:rPr lang="en-GB" sz="1100" dirty="0" smtClean="0"/>
                      </a:br>
                      <a:r>
                        <a:rPr lang="en-GB" sz="1000" dirty="0" smtClean="0">
                          <a:hlinkClick r:id="rId5"/>
                        </a:rPr>
                        <a:t>https://datatracker.ietf.org/doc/draft-viswanathan-dtn-pkdn/</a:t>
                      </a:r>
                      <a:r>
                        <a:rPr lang="en-GB" sz="1000" dirty="0" smtClean="0"/>
                        <a:t> </a:t>
                      </a:r>
                    </a:p>
                  </a:txBody>
                  <a:tcPr/>
                </a:tc>
              </a:tr>
              <a:tr h="370840">
                <a:tc>
                  <a:txBody>
                    <a:bodyPr/>
                    <a:lstStyle/>
                    <a:p>
                      <a:r>
                        <a:rPr lang="en-GB" sz="1100" kern="1200" dirty="0" smtClean="0">
                          <a:solidFill>
                            <a:schemeClr val="dk1"/>
                          </a:solidFill>
                          <a:effectLst/>
                          <a:latin typeface="+mn-lt"/>
                          <a:ea typeface="+mn-ea"/>
                          <a:cs typeface="+mn-cs"/>
                        </a:rPr>
                        <a:t>Asynchronous Management Protocol </a:t>
                      </a:r>
                      <a:endParaRPr lang="en-GB" sz="1100" dirty="0"/>
                    </a:p>
                  </a:txBody>
                  <a:tcPr/>
                </a:tc>
                <a:tc>
                  <a:txBody>
                    <a:bodyPr/>
                    <a:lstStyle/>
                    <a:p>
                      <a:r>
                        <a:rPr lang="en-GB" sz="1100" dirty="0" smtClean="0"/>
                        <a:t>Asynchronous Management Protocol</a:t>
                      </a:r>
                      <a:br>
                        <a:rPr lang="en-GB" sz="1100" dirty="0" smtClean="0"/>
                      </a:br>
                      <a:r>
                        <a:rPr lang="en-GB" sz="1000" dirty="0" smtClean="0">
                          <a:hlinkClick r:id="rId6"/>
                        </a:rPr>
                        <a:t>https://datatracker.ietf.org/doc/draft-birrane-dtn-amp/</a:t>
                      </a:r>
                      <a:r>
                        <a:rPr lang="en-GB" sz="1000" dirty="0" smtClean="0"/>
                        <a:t> </a:t>
                      </a:r>
                      <a:endParaRPr lang="en-GB" sz="1100" dirty="0" smtClean="0"/>
                    </a:p>
                  </a:txBody>
                  <a:tcPr/>
                </a:tc>
              </a:tr>
              <a:tr h="370840">
                <a:tc>
                  <a:txBody>
                    <a:bodyPr/>
                    <a:lstStyle/>
                    <a:p>
                      <a:r>
                        <a:rPr lang="en-GB" sz="1100" dirty="0" smtClean="0"/>
                        <a:t>New </a:t>
                      </a:r>
                      <a:r>
                        <a:rPr lang="en-GB" sz="1100" kern="1200" dirty="0" smtClean="0">
                          <a:solidFill>
                            <a:schemeClr val="dk1"/>
                          </a:solidFill>
                          <a:effectLst/>
                          <a:latin typeface="+mn-lt"/>
                          <a:ea typeface="+mn-ea"/>
                          <a:cs typeface="+mn-cs"/>
                        </a:rPr>
                        <a:t>Extension Blocks</a:t>
                      </a:r>
                      <a:endParaRPr lang="en-GB" sz="1100" dirty="0"/>
                    </a:p>
                  </a:txBody>
                  <a:tcPr/>
                </a:tc>
                <a:tc>
                  <a:txBody>
                    <a:bodyPr/>
                    <a:lstStyle/>
                    <a:p>
                      <a:endParaRPr lang="en-GB" sz="1100" dirty="0" smtClean="0"/>
                    </a:p>
                  </a:txBody>
                  <a:tcPr/>
                </a:tc>
              </a:tr>
              <a:tr h="370840">
                <a:tc>
                  <a:txBody>
                    <a:bodyPr/>
                    <a:lstStyle/>
                    <a:p>
                      <a:r>
                        <a:rPr lang="en-GB" sz="1100" dirty="0" smtClean="0"/>
                        <a:t>A</a:t>
                      </a:r>
                      <a:r>
                        <a:rPr lang="en-GB" sz="1100" kern="1200" dirty="0" smtClean="0">
                          <a:solidFill>
                            <a:schemeClr val="dk1"/>
                          </a:solidFill>
                          <a:effectLst/>
                          <a:latin typeface="+mn-lt"/>
                          <a:ea typeface="+mn-ea"/>
                          <a:cs typeface="+mn-cs"/>
                        </a:rPr>
                        <a:t>dditional Security Contexts</a:t>
                      </a:r>
                      <a:endParaRPr lang="en-GB" sz="1100" dirty="0"/>
                    </a:p>
                  </a:txBody>
                  <a:tcPr/>
                </a:tc>
                <a:tc>
                  <a:txBody>
                    <a:bodyPr/>
                    <a:lstStyle/>
                    <a:p>
                      <a:r>
                        <a:rPr lang="en-GB" sz="1100" dirty="0" smtClean="0"/>
                        <a:t>DTN Bundle Protocol Security COSE Security Context</a:t>
                      </a:r>
                      <a:br>
                        <a:rPr lang="en-GB" sz="1100" dirty="0" smtClean="0"/>
                      </a:br>
                      <a:r>
                        <a:rPr lang="en-GB" sz="1000" dirty="0" smtClean="0">
                          <a:hlinkClick r:id="rId7"/>
                        </a:rPr>
                        <a:t>https://datatracker.ietf.org/doc/draft-bsipos-dtn-bpsec-cose/</a:t>
                      </a:r>
                      <a:r>
                        <a:rPr lang="en-GB" sz="1000" dirty="0" smtClean="0"/>
                        <a:t> </a:t>
                      </a:r>
                    </a:p>
                  </a:txBody>
                  <a:tcPr/>
                </a:tc>
              </a:tr>
              <a:tr h="370840">
                <a:tc>
                  <a:txBody>
                    <a:bodyPr/>
                    <a:lstStyle/>
                    <a:p>
                      <a:r>
                        <a:rPr lang="en-GB" sz="1100" kern="1200" dirty="0" smtClean="0">
                          <a:solidFill>
                            <a:schemeClr val="dk1"/>
                          </a:solidFill>
                          <a:effectLst/>
                          <a:latin typeface="+mn-lt"/>
                          <a:ea typeface="+mn-ea"/>
                          <a:cs typeface="+mn-cs"/>
                        </a:rPr>
                        <a:t>New Convergence Layer Adaptors</a:t>
                      </a:r>
                      <a:endParaRPr lang="en-GB" sz="1100" dirty="0"/>
                    </a:p>
                  </a:txBody>
                  <a:tcPr/>
                </a:tc>
                <a:tc>
                  <a:txBody>
                    <a:bodyPr/>
                    <a:lstStyle/>
                    <a:p>
                      <a:r>
                        <a:rPr lang="en-GB" sz="1100" b="0" i="0" kern="1200" dirty="0" smtClean="0">
                          <a:solidFill>
                            <a:schemeClr val="dk1"/>
                          </a:solidFill>
                          <a:effectLst/>
                          <a:latin typeface="+mn-lt"/>
                          <a:ea typeface="+mn-ea"/>
                          <a:cs typeface="+mn-cs"/>
                        </a:rPr>
                        <a:t>Delay-Tolerant Networking UDP Convergence Layer Protocol</a:t>
                      </a:r>
                      <a:r>
                        <a:rPr lang="en-GB" sz="1100" b="1" i="0" kern="1200" dirty="0" smtClean="0">
                          <a:solidFill>
                            <a:schemeClr val="dk1"/>
                          </a:solidFill>
                          <a:effectLst/>
                          <a:latin typeface="+mn-lt"/>
                          <a:ea typeface="+mn-ea"/>
                          <a:cs typeface="+mn-cs"/>
                        </a:rPr>
                        <a:t/>
                      </a:r>
                      <a:br>
                        <a:rPr lang="en-GB" sz="1100" b="1" i="0" kern="1200" dirty="0" smtClean="0">
                          <a:solidFill>
                            <a:schemeClr val="dk1"/>
                          </a:solidFill>
                          <a:effectLst/>
                          <a:latin typeface="+mn-lt"/>
                          <a:ea typeface="+mn-ea"/>
                          <a:cs typeface="+mn-cs"/>
                        </a:rPr>
                      </a:br>
                      <a:r>
                        <a:rPr lang="en-GB" sz="1000" b="0" i="0" kern="1200" dirty="0" smtClean="0">
                          <a:solidFill>
                            <a:schemeClr val="dk1"/>
                          </a:solidFill>
                          <a:effectLst/>
                          <a:latin typeface="+mn-lt"/>
                          <a:ea typeface="+mn-ea"/>
                          <a:cs typeface="+mn-cs"/>
                          <a:hlinkClick r:id="rId8"/>
                        </a:rPr>
                        <a:t>https://datatracker.ietf.org/doc/draft-sipos-dtn-udpcl/</a:t>
                      </a:r>
                      <a:r>
                        <a:rPr lang="en-GB" sz="1000" b="0" i="0" kern="1200" dirty="0" smtClean="0">
                          <a:solidFill>
                            <a:schemeClr val="dk1"/>
                          </a:solidFill>
                          <a:effectLst/>
                          <a:latin typeface="+mn-lt"/>
                          <a:ea typeface="+mn-ea"/>
                          <a:cs typeface="+mn-cs"/>
                        </a:rPr>
                        <a:t> </a:t>
                      </a:r>
                      <a:endParaRPr lang="en-GB" sz="1000" b="0" dirty="0" smtClean="0"/>
                    </a:p>
                  </a:txBody>
                  <a:tcPr/>
                </a:tc>
              </a:tr>
            </a:tbl>
          </a:graphicData>
        </a:graphic>
      </p:graphicFrame>
      <p:sp>
        <p:nvSpPr>
          <p:cNvPr id="5" name="Date Placeholder 4"/>
          <p:cNvSpPr>
            <a:spLocks noGrp="1"/>
          </p:cNvSpPr>
          <p:nvPr>
            <p:ph type="dt" sz="half" idx="10"/>
          </p:nvPr>
        </p:nvSpPr>
        <p:spPr/>
        <p:txBody>
          <a:bodyPr/>
          <a:lstStyle/>
          <a:p>
            <a:r>
              <a:rPr lang="en-US" smtClean="0"/>
              <a:t>27th May 2021</a:t>
            </a:r>
            <a:endParaRPr lang="en-GB"/>
          </a:p>
        </p:txBody>
      </p:sp>
      <p:sp>
        <p:nvSpPr>
          <p:cNvPr id="6" name="Footer Placeholder 5"/>
          <p:cNvSpPr>
            <a:spLocks noGrp="1"/>
          </p:cNvSpPr>
          <p:nvPr>
            <p:ph type="ftr" sz="quarter" idx="11"/>
          </p:nvPr>
        </p:nvSpPr>
        <p:spPr/>
        <p:txBody>
          <a:bodyPr/>
          <a:lstStyle/>
          <a:p>
            <a:r>
              <a:rPr lang="en-GB" smtClean="0"/>
              <a:t>IETF DTN Interim Meeting</a:t>
            </a:r>
            <a:endParaRPr lang="en-GB" dirty="0"/>
          </a:p>
        </p:txBody>
      </p:sp>
      <p:sp>
        <p:nvSpPr>
          <p:cNvPr id="7" name="Slide Number Placeholder 6"/>
          <p:cNvSpPr>
            <a:spLocks noGrp="1"/>
          </p:cNvSpPr>
          <p:nvPr>
            <p:ph type="sldNum" sz="quarter" idx="12"/>
          </p:nvPr>
        </p:nvSpPr>
        <p:spPr/>
        <p:txBody>
          <a:bodyPr/>
          <a:lstStyle/>
          <a:p>
            <a:fld id="{D2D6EAAF-323B-4FA5-A130-9C38217CAD8A}" type="slidenum">
              <a:rPr lang="en-GB" smtClean="0"/>
              <a:t>5</a:t>
            </a:fld>
            <a:endParaRPr lang="en-GB"/>
          </a:p>
        </p:txBody>
      </p:sp>
    </p:spTree>
    <p:extLst>
      <p:ext uri="{BB962C8B-B14F-4D97-AF65-F5344CB8AC3E}">
        <p14:creationId xmlns:p14="http://schemas.microsoft.com/office/powerpoint/2010/main" val="752720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681</Words>
  <Application>Microsoft Office PowerPoint</Application>
  <PresentationFormat>On-screen Show (4:3)</PresentationFormat>
  <Paragraphs>66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Re-chartering the  DTN Working Group</vt:lpstr>
      <vt:lpstr>Introduction</vt:lpstr>
      <vt:lpstr>Current Charter</vt:lpstr>
      <vt:lpstr>Proposed new charter</vt:lpstr>
      <vt:lpstr>New work item documents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DTN Working Group  re-chartering</dc:title>
  <dc:creator>Rick Taylor</dc:creator>
  <cp:lastModifiedBy>Rick Taylor</cp:lastModifiedBy>
  <cp:revision>5</cp:revision>
  <dcterms:created xsi:type="dcterms:W3CDTF">2021-05-27T16:43:12Z</dcterms:created>
  <dcterms:modified xsi:type="dcterms:W3CDTF">2021-05-27T18:17:42Z</dcterms:modified>
</cp:coreProperties>
</file>