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0" r:id="rId5"/>
  </p:sldMasterIdLst>
  <p:notesMasterIdLst>
    <p:notesMasterId r:id="rId25"/>
  </p:notesMasterIdLst>
  <p:sldIdLst>
    <p:sldId id="329" r:id="rId6"/>
    <p:sldId id="755" r:id="rId7"/>
    <p:sldId id="764" r:id="rId8"/>
    <p:sldId id="759" r:id="rId9"/>
    <p:sldId id="640" r:id="rId10"/>
    <p:sldId id="765" r:id="rId11"/>
    <p:sldId id="766" r:id="rId12"/>
    <p:sldId id="701" r:id="rId13"/>
    <p:sldId id="767" r:id="rId14"/>
    <p:sldId id="768" r:id="rId15"/>
    <p:sldId id="762" r:id="rId16"/>
    <p:sldId id="635" r:id="rId17"/>
    <p:sldId id="342" r:id="rId18"/>
    <p:sldId id="686" r:id="rId19"/>
    <p:sldId id="758" r:id="rId20"/>
    <p:sldId id="763" r:id="rId21"/>
    <p:sldId id="646" r:id="rId22"/>
    <p:sldId id="769" r:id="rId23"/>
    <p:sldId id="696" r:id="rId24"/>
  </p:sldIdLst>
  <p:sldSz cx="12192000" cy="6858000"/>
  <p:notesSz cx="7026275" cy="9312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74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3" userDrawn="1">
          <p15:clr>
            <a:srgbClr val="A4A3A4"/>
          </p15:clr>
        </p15:guide>
        <p15:guide id="2" pos="221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laine Mulugeta" initials="BM" lastIdx="1" clrIdx="0"/>
  <p:cmAuthor id="2" name="Grayeli, Parisa" initials="GP" lastIdx="24" clrIdx="1"/>
  <p:cmAuthor id="3" name=" " initials="" lastIdx="1" clrIdx="2"/>
  <p:cmAuthor id="4" name="murugiah" initials="m" lastIdx="1" clrIdx="3"/>
  <p:cmAuthor id="5" name="murugiah" initials="m [2]" lastIdx="1" clrIdx="4"/>
  <p:cmAuthor id="6" name="murugiah" initials="m [3]" lastIdx="1" clrIdx="5"/>
  <p:cmAuthor id="7" name="murugiah" initials="m [4]" lastIdx="1" clrIdx="6"/>
  <p:cmAuthor id="8" name="murugiah" initials="m [5]" lastIdx="1" clrIdx="7"/>
  <p:cmAuthor id="9" name="murugiah" initials="m [6]" lastIdx="1" clrIdx="8"/>
  <p:cmAuthor id="10" name="murugiah" initials="m [7]" lastIdx="1" clrIdx="9"/>
  <p:cmAuthor id="11" name="murugiah" initials="m [8]" lastIdx="1" clrIdx="10"/>
  <p:cmAuthor id="12" name="Polk, Tim (Fed)" initials="PT(" lastIdx="1" clrIdx="11">
    <p:extLst>
      <p:ext uri="{19B8F6BF-5375-455C-9EA6-DF929625EA0E}">
        <p15:presenceInfo xmlns:p15="http://schemas.microsoft.com/office/powerpoint/2012/main" userId="226d468b-373c-48f2-9625-3e1193f12a35" providerId="Windows Live"/>
      </p:ext>
    </p:extLst>
  </p:cmAuthor>
  <p:cmAuthor id="13" name="Dr. Parisa Grayeli" initials="DPG" lastIdx="16" clrIdx="12">
    <p:extLst>
      <p:ext uri="{19B8F6BF-5375-455C-9EA6-DF929625EA0E}">
        <p15:presenceInfo xmlns:p15="http://schemas.microsoft.com/office/powerpoint/2012/main" userId="S::PGRAYELI@MITRE.ORG::a06aafca-cf37-4279-9b0c-a8117ae490f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CBD"/>
    <a:srgbClr val="E2AC00"/>
    <a:srgbClr val="E79824"/>
    <a:srgbClr val="808285"/>
    <a:srgbClr val="7927A8"/>
    <a:srgbClr val="D5B078"/>
    <a:srgbClr val="58595B"/>
    <a:srgbClr val="72478E"/>
    <a:srgbClr val="7030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46" autoAdjust="0"/>
    <p:restoredTop sz="84569" autoAdjust="0"/>
  </p:normalViewPr>
  <p:slideViewPr>
    <p:cSldViewPr snapToGrid="0">
      <p:cViewPr varScale="1">
        <p:scale>
          <a:sx n="96" d="100"/>
          <a:sy n="96" d="100"/>
        </p:scale>
        <p:origin x="1112" y="160"/>
      </p:cViewPr>
      <p:guideLst>
        <p:guide orient="horz" pos="2112"/>
        <p:guide pos="74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33"/>
        <p:guide pos="221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5" tIns="46588" rIns="93175" bIns="4658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5" tIns="46588" rIns="93175" bIns="46588" rtlCol="0"/>
          <a:lstStyle>
            <a:lvl1pPr algn="r">
              <a:defRPr sz="1200"/>
            </a:lvl1pPr>
          </a:lstStyle>
          <a:p>
            <a:fld id="{16346DDA-D839-402F-A458-5157488F26C1}" type="datetimeFigureOut">
              <a:rPr lang="en-US" smtClean="0"/>
              <a:t>4/19/21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5" tIns="46588" rIns="93175" bIns="4658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5" tIns="46588" rIns="93175" bIns="46588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5" tIns="46588" rIns="93175" bIns="4658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5" tIns="46588" rIns="93175" bIns="46588" rtlCol="0" anchor="b"/>
          <a:lstStyle>
            <a:lvl1pPr algn="r">
              <a:defRPr sz="1200"/>
            </a:lvl1pPr>
          </a:lstStyle>
          <a:p>
            <a:fld id="{09B40A7D-DE34-4885-81A4-28E1707DAF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4535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B40A7D-DE34-4885-81A4-28E1707DAF4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0743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735D0F-15CB-5241-8DA7-9EC6F9751AD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693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B40A7D-DE34-4885-81A4-28E1707DAF4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4744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735D0F-15CB-5241-8DA7-9EC6F9751AD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81223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6E6858-2A49-3B43-B495-A3C68901CBF8}" type="slidenum">
              <a: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083336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Workshop had speakers from: Cisco, </a:t>
            </a:r>
            <a:r>
              <a:rPr lang="en-US" dirty="0" err="1"/>
              <a:t>CableLabs</a:t>
            </a:r>
            <a:r>
              <a:rPr lang="en-US" dirty="0"/>
              <a:t>, </a:t>
            </a:r>
            <a:r>
              <a:rPr lang="en-US" dirty="0" err="1"/>
              <a:t>WISEkey</a:t>
            </a:r>
            <a:r>
              <a:rPr lang="en-US" dirty="0"/>
              <a:t>, HPE, and ARM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735D0F-15CB-5241-8DA7-9EC6F9751AD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4480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735D0F-15CB-5241-8DA7-9EC6F9751AD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0259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735D0F-15CB-5241-8DA7-9EC6F9751AD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9884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735D0F-15CB-5241-8DA7-9EC6F9751AD5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2893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735D0F-15CB-5241-8DA7-9EC6F9751AD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808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735D0F-15CB-5241-8DA7-9EC6F9751AD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808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735D0F-15CB-5241-8DA7-9EC6F9751AD5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3690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B40A7D-DE34-4885-81A4-28E1707DAF4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2603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735D0F-15CB-5241-8DA7-9EC6F9751AD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8232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735D0F-15CB-5241-8DA7-9EC6F9751AD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5174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735D0F-15CB-5241-8DA7-9EC6F9751AD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129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A2731C-B26C-48E4-A9A7-BDA2718C07D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808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emf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: 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 userDrawn="1"/>
        </p:nvCxnSpPr>
        <p:spPr>
          <a:xfrm>
            <a:off x="320842" y="6590703"/>
            <a:ext cx="11550316" cy="0"/>
          </a:xfrm>
          <a:prstGeom prst="line">
            <a:avLst/>
          </a:prstGeom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41684" y="211744"/>
            <a:ext cx="11229474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lang="en-US" sz="3600" b="1" i="0" kern="1200" cap="none" dirty="0" smtClean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Slide Number Placeholder 6"/>
          <p:cNvSpPr txBox="1">
            <a:spLocks/>
          </p:cNvSpPr>
          <p:nvPr userDrawn="1"/>
        </p:nvSpPr>
        <p:spPr>
          <a:xfrm>
            <a:off x="9038582" y="6590704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FA5BD29F-5328-EF44-93D7-CAB07AE04075}" type="slidenum">
              <a:rPr lang="en-US" sz="1000" b="1" smtClean="0">
                <a:solidFill>
                  <a:srgbClr val="4F8CBD"/>
                </a:solidFill>
                <a:latin typeface="Arial" charset="0"/>
                <a:ea typeface="Arial" charset="0"/>
                <a:cs typeface="Arial" charset="0"/>
              </a:rPr>
              <a:pPr algn="r"/>
              <a:t>‹#›</a:t>
            </a:fld>
            <a:endParaRPr lang="en-US" sz="1000" b="1">
              <a:solidFill>
                <a:srgbClr val="4F8CBD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3864498" y="6590703"/>
            <a:ext cx="44940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b="1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nccoe.nist.gov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325414" y="6587321"/>
            <a:ext cx="44940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000" b="1" baseline="0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rPr>
              <a:t>National Cybersecurity Center of Excellence</a:t>
            </a:r>
          </a:p>
        </p:txBody>
      </p:sp>
      <p:sp>
        <p:nvSpPr>
          <p:cNvPr id="16" name="Freeform 5"/>
          <p:cNvSpPr>
            <a:spLocks noChangeAspect="1"/>
          </p:cNvSpPr>
          <p:nvPr userDrawn="1"/>
        </p:nvSpPr>
        <p:spPr bwMode="auto">
          <a:xfrm rot="16200000">
            <a:off x="199780" y="396732"/>
            <a:ext cx="457200" cy="184023"/>
          </a:xfrm>
          <a:custGeom>
            <a:avLst/>
            <a:gdLst>
              <a:gd name="T0" fmla="*/ 62 w 124"/>
              <a:gd name="T1" fmla="*/ 65 h 65"/>
              <a:gd name="T2" fmla="*/ 4 w 124"/>
              <a:gd name="T3" fmla="*/ 15 h 65"/>
              <a:gd name="T4" fmla="*/ 3 w 124"/>
              <a:gd name="T5" fmla="*/ 4 h 65"/>
              <a:gd name="T6" fmla="*/ 14 w 124"/>
              <a:gd name="T7" fmla="*/ 3 h 65"/>
              <a:gd name="T8" fmla="*/ 62 w 124"/>
              <a:gd name="T9" fmla="*/ 44 h 65"/>
              <a:gd name="T10" fmla="*/ 110 w 124"/>
              <a:gd name="T11" fmla="*/ 3 h 65"/>
              <a:gd name="T12" fmla="*/ 122 w 124"/>
              <a:gd name="T13" fmla="*/ 4 h 65"/>
              <a:gd name="T14" fmla="*/ 121 w 124"/>
              <a:gd name="T15" fmla="*/ 15 h 65"/>
              <a:gd name="T16" fmla="*/ 62 w 124"/>
              <a:gd name="T1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65">
                <a:moveTo>
                  <a:pt x="62" y="65"/>
                </a:moveTo>
                <a:cubicBezTo>
                  <a:pt x="4" y="15"/>
                  <a:pt x="4" y="15"/>
                  <a:pt x="4" y="15"/>
                </a:cubicBezTo>
                <a:cubicBezTo>
                  <a:pt x="1" y="12"/>
                  <a:pt x="0" y="7"/>
                  <a:pt x="3" y="4"/>
                </a:cubicBezTo>
                <a:cubicBezTo>
                  <a:pt x="6" y="1"/>
                  <a:pt x="11" y="0"/>
                  <a:pt x="14" y="3"/>
                </a:cubicBezTo>
                <a:cubicBezTo>
                  <a:pt x="62" y="44"/>
                  <a:pt x="62" y="44"/>
                  <a:pt x="62" y="44"/>
                </a:cubicBezTo>
                <a:cubicBezTo>
                  <a:pt x="110" y="3"/>
                  <a:pt x="110" y="3"/>
                  <a:pt x="110" y="3"/>
                </a:cubicBezTo>
                <a:cubicBezTo>
                  <a:pt x="114" y="0"/>
                  <a:pt x="119" y="1"/>
                  <a:pt x="122" y="4"/>
                </a:cubicBezTo>
                <a:cubicBezTo>
                  <a:pt x="124" y="7"/>
                  <a:pt x="124" y="12"/>
                  <a:pt x="121" y="15"/>
                </a:cubicBezTo>
                <a:lnTo>
                  <a:pt x="62" y="65"/>
                </a:lnTo>
                <a:close/>
              </a:path>
            </a:pathLst>
          </a:custGeom>
          <a:solidFill>
            <a:srgbClr val="4F8C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27743613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4">
          <p15:clr>
            <a:srgbClr val="FBAE40"/>
          </p15:clr>
        </p15:guide>
        <p15:guide id="2" pos="40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: 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41684" y="211744"/>
            <a:ext cx="11229474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lang="en-US" sz="3600" b="1" i="0" kern="1200" cap="none" dirty="0" smtClean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Freeform 5"/>
          <p:cNvSpPr>
            <a:spLocks noChangeAspect="1"/>
          </p:cNvSpPr>
          <p:nvPr userDrawn="1"/>
        </p:nvSpPr>
        <p:spPr bwMode="auto">
          <a:xfrm rot="16200000">
            <a:off x="199780" y="396732"/>
            <a:ext cx="457200" cy="184023"/>
          </a:xfrm>
          <a:custGeom>
            <a:avLst/>
            <a:gdLst>
              <a:gd name="T0" fmla="*/ 62 w 124"/>
              <a:gd name="T1" fmla="*/ 65 h 65"/>
              <a:gd name="T2" fmla="*/ 4 w 124"/>
              <a:gd name="T3" fmla="*/ 15 h 65"/>
              <a:gd name="T4" fmla="*/ 3 w 124"/>
              <a:gd name="T5" fmla="*/ 4 h 65"/>
              <a:gd name="T6" fmla="*/ 14 w 124"/>
              <a:gd name="T7" fmla="*/ 3 h 65"/>
              <a:gd name="T8" fmla="*/ 62 w 124"/>
              <a:gd name="T9" fmla="*/ 44 h 65"/>
              <a:gd name="T10" fmla="*/ 110 w 124"/>
              <a:gd name="T11" fmla="*/ 3 h 65"/>
              <a:gd name="T12" fmla="*/ 122 w 124"/>
              <a:gd name="T13" fmla="*/ 4 h 65"/>
              <a:gd name="T14" fmla="*/ 121 w 124"/>
              <a:gd name="T15" fmla="*/ 15 h 65"/>
              <a:gd name="T16" fmla="*/ 62 w 124"/>
              <a:gd name="T1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65">
                <a:moveTo>
                  <a:pt x="62" y="65"/>
                </a:moveTo>
                <a:cubicBezTo>
                  <a:pt x="4" y="15"/>
                  <a:pt x="4" y="15"/>
                  <a:pt x="4" y="15"/>
                </a:cubicBezTo>
                <a:cubicBezTo>
                  <a:pt x="1" y="12"/>
                  <a:pt x="0" y="7"/>
                  <a:pt x="3" y="4"/>
                </a:cubicBezTo>
                <a:cubicBezTo>
                  <a:pt x="6" y="1"/>
                  <a:pt x="11" y="0"/>
                  <a:pt x="14" y="3"/>
                </a:cubicBezTo>
                <a:cubicBezTo>
                  <a:pt x="62" y="44"/>
                  <a:pt x="62" y="44"/>
                  <a:pt x="62" y="44"/>
                </a:cubicBezTo>
                <a:cubicBezTo>
                  <a:pt x="110" y="3"/>
                  <a:pt x="110" y="3"/>
                  <a:pt x="110" y="3"/>
                </a:cubicBezTo>
                <a:cubicBezTo>
                  <a:pt x="114" y="0"/>
                  <a:pt x="119" y="1"/>
                  <a:pt x="122" y="4"/>
                </a:cubicBezTo>
                <a:cubicBezTo>
                  <a:pt x="124" y="7"/>
                  <a:pt x="124" y="12"/>
                  <a:pt x="121" y="15"/>
                </a:cubicBezTo>
                <a:lnTo>
                  <a:pt x="62" y="65"/>
                </a:lnTo>
                <a:close/>
              </a:path>
            </a:pathLst>
          </a:custGeom>
          <a:solidFill>
            <a:srgbClr val="4F8C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864">
          <p15:clr>
            <a:srgbClr val="FBAE40"/>
          </p15:clr>
        </p15:guide>
        <p15:guide id="2" pos="40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: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Freeform 5"/>
          <p:cNvSpPr>
            <a:spLocks noChangeAspect="1"/>
          </p:cNvSpPr>
          <p:nvPr userDrawn="1"/>
        </p:nvSpPr>
        <p:spPr bwMode="auto">
          <a:xfrm rot="16200000">
            <a:off x="199780" y="396732"/>
            <a:ext cx="457200" cy="184023"/>
          </a:xfrm>
          <a:custGeom>
            <a:avLst/>
            <a:gdLst>
              <a:gd name="T0" fmla="*/ 62 w 124"/>
              <a:gd name="T1" fmla="*/ 65 h 65"/>
              <a:gd name="T2" fmla="*/ 4 w 124"/>
              <a:gd name="T3" fmla="*/ 15 h 65"/>
              <a:gd name="T4" fmla="*/ 3 w 124"/>
              <a:gd name="T5" fmla="*/ 4 h 65"/>
              <a:gd name="T6" fmla="*/ 14 w 124"/>
              <a:gd name="T7" fmla="*/ 3 h 65"/>
              <a:gd name="T8" fmla="*/ 62 w 124"/>
              <a:gd name="T9" fmla="*/ 44 h 65"/>
              <a:gd name="T10" fmla="*/ 110 w 124"/>
              <a:gd name="T11" fmla="*/ 3 h 65"/>
              <a:gd name="T12" fmla="*/ 122 w 124"/>
              <a:gd name="T13" fmla="*/ 4 h 65"/>
              <a:gd name="T14" fmla="*/ 121 w 124"/>
              <a:gd name="T15" fmla="*/ 15 h 65"/>
              <a:gd name="T16" fmla="*/ 62 w 124"/>
              <a:gd name="T1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65">
                <a:moveTo>
                  <a:pt x="62" y="65"/>
                </a:moveTo>
                <a:cubicBezTo>
                  <a:pt x="4" y="15"/>
                  <a:pt x="4" y="15"/>
                  <a:pt x="4" y="15"/>
                </a:cubicBezTo>
                <a:cubicBezTo>
                  <a:pt x="1" y="12"/>
                  <a:pt x="0" y="7"/>
                  <a:pt x="3" y="4"/>
                </a:cubicBezTo>
                <a:cubicBezTo>
                  <a:pt x="6" y="1"/>
                  <a:pt x="11" y="0"/>
                  <a:pt x="14" y="3"/>
                </a:cubicBezTo>
                <a:cubicBezTo>
                  <a:pt x="62" y="44"/>
                  <a:pt x="62" y="44"/>
                  <a:pt x="62" y="44"/>
                </a:cubicBezTo>
                <a:cubicBezTo>
                  <a:pt x="110" y="3"/>
                  <a:pt x="110" y="3"/>
                  <a:pt x="110" y="3"/>
                </a:cubicBezTo>
                <a:cubicBezTo>
                  <a:pt x="114" y="0"/>
                  <a:pt x="119" y="1"/>
                  <a:pt x="122" y="4"/>
                </a:cubicBezTo>
                <a:cubicBezTo>
                  <a:pt x="124" y="7"/>
                  <a:pt x="124" y="12"/>
                  <a:pt x="121" y="15"/>
                </a:cubicBezTo>
                <a:lnTo>
                  <a:pt x="62" y="65"/>
                </a:lnTo>
                <a:close/>
              </a:path>
            </a:pathLst>
          </a:custGeom>
          <a:solidFill>
            <a:srgbClr val="4F8C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47700" y="1206500"/>
            <a:ext cx="11223458" cy="3416300"/>
          </a:xfrm>
        </p:spPr>
        <p:txBody>
          <a:bodyPr/>
          <a:lstStyle>
            <a:lvl2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Arial"/>
              <a:buChar char="•"/>
              <a:tabLst/>
              <a:defRPr/>
            </a:lvl2pPr>
            <a:lvl3pPr marL="457200" marR="0" indent="-2286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Wingdings" charset="2"/>
              <a:buChar char="§"/>
              <a:tabLst/>
              <a:defRPr/>
            </a:lvl3pPr>
            <a:lvl4pPr marL="685800" marR="0" indent="-2286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.AppleSystemUIFont" charset="-120"/>
              <a:buChar char="-"/>
              <a:tabLst/>
              <a:defRPr/>
            </a:lvl4pPr>
            <a:lvl5pPr marL="914400" marR="0" indent="-2286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.AppleSystemUIFont" charset="-120"/>
              <a:buChar char="-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457200" marR="0" lvl="2" indent="-2286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Wingdings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  <a:p>
            <a:pPr marL="685800" marR="0" lvl="3" indent="-2286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.AppleSystemUIFont" charset="-120"/>
              <a:buChar char="-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</a:p>
          <a:p>
            <a:pPr marL="914400" marR="0" lvl="4" indent="-2286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.AppleSystemUIFont" charset="-120"/>
              <a:buChar char="-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3859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: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3102" y="78338"/>
            <a:ext cx="2830906" cy="82081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010" y="4994530"/>
            <a:ext cx="802305" cy="8017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5267" y="4966432"/>
            <a:ext cx="1082120" cy="8579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568" y="5037631"/>
            <a:ext cx="355600" cy="715538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5222918" y="5849736"/>
            <a:ext cx="1612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kern="0">
                <a:solidFill>
                  <a:srgbClr val="4F8CBD"/>
                </a:solidFill>
              </a:rPr>
              <a:t>301-975-0200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1836752" y="5849736"/>
            <a:ext cx="24591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kern="0">
                <a:solidFill>
                  <a:srgbClr val="4F8CBD"/>
                </a:solidFill>
              </a:rPr>
              <a:t>http://nccoe.nist.gov</a:t>
            </a:r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641684" y="211744"/>
            <a:ext cx="11229474" cy="553998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algn="l">
              <a:lnSpc>
                <a:spcPct val="100000"/>
              </a:lnSpc>
              <a:defRPr lang="en-US" sz="3600" b="1" i="0" kern="1200" cap="none" dirty="0" smtClean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Questions?</a:t>
            </a:r>
          </a:p>
        </p:txBody>
      </p:sp>
      <p:sp>
        <p:nvSpPr>
          <p:cNvPr id="12" name="Freeform 5"/>
          <p:cNvSpPr>
            <a:spLocks noChangeAspect="1"/>
          </p:cNvSpPr>
          <p:nvPr userDrawn="1"/>
        </p:nvSpPr>
        <p:spPr bwMode="auto">
          <a:xfrm rot="16200000">
            <a:off x="199780" y="396732"/>
            <a:ext cx="457200" cy="184023"/>
          </a:xfrm>
          <a:custGeom>
            <a:avLst/>
            <a:gdLst>
              <a:gd name="T0" fmla="*/ 62 w 124"/>
              <a:gd name="T1" fmla="*/ 65 h 65"/>
              <a:gd name="T2" fmla="*/ 4 w 124"/>
              <a:gd name="T3" fmla="*/ 15 h 65"/>
              <a:gd name="T4" fmla="*/ 3 w 124"/>
              <a:gd name="T5" fmla="*/ 4 h 65"/>
              <a:gd name="T6" fmla="*/ 14 w 124"/>
              <a:gd name="T7" fmla="*/ 3 h 65"/>
              <a:gd name="T8" fmla="*/ 62 w 124"/>
              <a:gd name="T9" fmla="*/ 44 h 65"/>
              <a:gd name="T10" fmla="*/ 110 w 124"/>
              <a:gd name="T11" fmla="*/ 3 h 65"/>
              <a:gd name="T12" fmla="*/ 122 w 124"/>
              <a:gd name="T13" fmla="*/ 4 h 65"/>
              <a:gd name="T14" fmla="*/ 121 w 124"/>
              <a:gd name="T15" fmla="*/ 15 h 65"/>
              <a:gd name="T16" fmla="*/ 62 w 124"/>
              <a:gd name="T1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65">
                <a:moveTo>
                  <a:pt x="62" y="65"/>
                </a:moveTo>
                <a:cubicBezTo>
                  <a:pt x="4" y="15"/>
                  <a:pt x="4" y="15"/>
                  <a:pt x="4" y="15"/>
                </a:cubicBezTo>
                <a:cubicBezTo>
                  <a:pt x="1" y="12"/>
                  <a:pt x="0" y="7"/>
                  <a:pt x="3" y="4"/>
                </a:cubicBezTo>
                <a:cubicBezTo>
                  <a:pt x="6" y="1"/>
                  <a:pt x="11" y="0"/>
                  <a:pt x="14" y="3"/>
                </a:cubicBezTo>
                <a:cubicBezTo>
                  <a:pt x="62" y="44"/>
                  <a:pt x="62" y="44"/>
                  <a:pt x="62" y="44"/>
                </a:cubicBezTo>
                <a:cubicBezTo>
                  <a:pt x="110" y="3"/>
                  <a:pt x="110" y="3"/>
                  <a:pt x="110" y="3"/>
                </a:cubicBezTo>
                <a:cubicBezTo>
                  <a:pt x="114" y="0"/>
                  <a:pt x="119" y="1"/>
                  <a:pt x="122" y="4"/>
                </a:cubicBezTo>
                <a:cubicBezTo>
                  <a:pt x="124" y="7"/>
                  <a:pt x="124" y="12"/>
                  <a:pt x="121" y="15"/>
                </a:cubicBezTo>
                <a:lnTo>
                  <a:pt x="62" y="65"/>
                </a:lnTo>
                <a:close/>
              </a:path>
            </a:pathLst>
          </a:custGeom>
          <a:solidFill>
            <a:srgbClr val="4F8CB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14" name="Slide Number Placeholder 6"/>
          <p:cNvSpPr txBox="1">
            <a:spLocks/>
          </p:cNvSpPr>
          <p:nvPr userDrawn="1"/>
        </p:nvSpPr>
        <p:spPr>
          <a:xfrm>
            <a:off x="9038582" y="6590704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FA5BD29F-5328-EF44-93D7-CAB07AE04075}" type="slidenum">
              <a:rPr lang="en-US" sz="1000" b="1" smtClean="0">
                <a:solidFill>
                  <a:srgbClr val="4F8CBD"/>
                </a:solidFill>
                <a:latin typeface="Arial" charset="0"/>
                <a:ea typeface="Arial" charset="0"/>
                <a:cs typeface="Arial" charset="0"/>
              </a:rPr>
              <a:pPr algn="r"/>
              <a:t>‹#›</a:t>
            </a:fld>
            <a:endParaRPr lang="en-US" sz="1000" b="1">
              <a:solidFill>
                <a:srgbClr val="4F8CBD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7640155" y="5849736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>
                <a:solidFill>
                  <a:srgbClr val="4F8CBD"/>
                </a:solidFill>
              </a:rPr>
              <a:t>nccoe@nist.gov</a:t>
            </a:r>
          </a:p>
        </p:txBody>
      </p:sp>
    </p:spTree>
    <p:extLst>
      <p:ext uri="{BB962C8B-B14F-4D97-AF65-F5344CB8AC3E}">
        <p14:creationId xmlns:p14="http://schemas.microsoft.com/office/powerpoint/2010/main" val="1985487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9114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70" r="20807" b="20054"/>
          <a:stretch/>
        </p:blipFill>
        <p:spPr>
          <a:xfrm>
            <a:off x="2473232" y="0"/>
            <a:ext cx="9702726" cy="6858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1200" y="5841241"/>
            <a:ext cx="2576903" cy="7743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00" y="5943600"/>
            <a:ext cx="1459823" cy="6474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230606" y="2652330"/>
            <a:ext cx="11560342" cy="674031"/>
          </a:xfrm>
        </p:spPr>
        <p:txBody>
          <a:bodyPr wrap="square" anchor="b">
            <a:spAutoFit/>
          </a:bodyPr>
          <a:lstStyle>
            <a:lvl1pPr algn="l">
              <a:defRPr sz="4200" b="1">
                <a:solidFill>
                  <a:schemeClr val="accent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230606" y="3331632"/>
            <a:ext cx="11560341" cy="553998"/>
          </a:xfrm>
        </p:spPr>
        <p:txBody>
          <a:bodyPr wrap="square">
            <a:spAutoFit/>
          </a:bodyPr>
          <a:lstStyle>
            <a:lvl1pPr marL="0" indent="0">
              <a:lnSpc>
                <a:spcPct val="100000"/>
              </a:lnSpc>
              <a:buNone/>
              <a:defRPr sz="3000">
                <a:solidFill>
                  <a:schemeClr val="accent3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 marL="15875" indent="0">
              <a:buNone/>
              <a:tabLst/>
              <a:defRPr/>
            </a:lvl2pPr>
            <a:lvl3pPr marL="15875" indent="0">
              <a:buNone/>
              <a:tabLst/>
              <a:defRPr/>
            </a:lvl3pPr>
            <a:lvl4pPr marL="15875" indent="0">
              <a:buNone/>
              <a:tabLst/>
              <a:defRPr/>
            </a:lvl4pPr>
            <a:lvl5pPr marL="15875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sub title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1" hasCustomPrompt="1"/>
          </p:nvPr>
        </p:nvSpPr>
        <p:spPr>
          <a:xfrm>
            <a:off x="230606" y="4664142"/>
            <a:ext cx="4214813" cy="424732"/>
          </a:xfrm>
        </p:spPr>
        <p:txBody>
          <a:bodyPr>
            <a:spAutoFit/>
          </a:bodyPr>
          <a:lstStyle>
            <a:lvl1pPr marL="0" indent="0">
              <a:buNone/>
              <a:defRPr sz="2400">
                <a:solidFill>
                  <a:schemeClr val="accent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/>
              <a:t>Click to edit event name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2" hasCustomPrompt="1"/>
          </p:nvPr>
        </p:nvSpPr>
        <p:spPr>
          <a:xfrm>
            <a:off x="230606" y="5099148"/>
            <a:ext cx="5303838" cy="424732"/>
          </a:xfrm>
        </p:spPr>
        <p:txBody>
          <a:bodyPr>
            <a:spAutoFit/>
          </a:bodyPr>
          <a:lstStyle>
            <a:lvl1pPr marL="0" indent="0">
              <a:buNone/>
              <a:defRPr sz="2400">
                <a:solidFill>
                  <a:schemeClr val="accent3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lvl="0"/>
            <a:r>
              <a:rPr lang="en-US"/>
              <a:t>Click to edit event date</a:t>
            </a:r>
          </a:p>
        </p:txBody>
      </p:sp>
    </p:spTree>
    <p:extLst>
      <p:ext uri="{BB962C8B-B14F-4D97-AF65-F5344CB8AC3E}">
        <p14:creationId xmlns:p14="http://schemas.microsoft.com/office/powerpoint/2010/main" val="3978130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19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521" y="120379"/>
            <a:ext cx="10780707" cy="1126372"/>
          </a:xfrm>
        </p:spPr>
        <p:txBody>
          <a:bodyPr/>
          <a:lstStyle>
            <a:lvl1pPr>
              <a:lnSpc>
                <a:spcPct val="90000"/>
              </a:lnSpc>
              <a:defRPr b="1" i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62210" y="6359176"/>
            <a:ext cx="1401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F56C8676-1494-424A-9EE1-69F4EB666BA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4294967295"/>
          </p:nvPr>
        </p:nvSpPr>
        <p:spPr>
          <a:xfrm>
            <a:off x="648778" y="1459930"/>
            <a:ext cx="11102737" cy="4695844"/>
          </a:xfrm>
        </p:spPr>
        <p:txBody>
          <a:bodyPr/>
          <a:lstStyle>
            <a:lvl1pPr>
              <a:lnSpc>
                <a:spcPct val="95000"/>
              </a:lnSpc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7645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 Column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952" y="105175"/>
            <a:ext cx="10692193" cy="11311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62210" y="6359176"/>
            <a:ext cx="1401804" cy="365125"/>
          </a:xfrm>
          <a:prstGeom prst="rect">
            <a:avLst/>
          </a:prstGeom>
        </p:spPr>
        <p:txBody>
          <a:bodyPr/>
          <a:lstStyle/>
          <a:p>
            <a:fld id="{F56C8676-1494-424A-9EE1-69F4EB666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31744" y="1357201"/>
            <a:ext cx="5386917" cy="63976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buNone/>
              <a:defRPr sz="2933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half" idx="2"/>
          </p:nvPr>
        </p:nvSpPr>
        <p:spPr>
          <a:xfrm>
            <a:off x="631744" y="2094066"/>
            <a:ext cx="5386917" cy="3961324"/>
          </a:xfrm>
          <a:prstGeom prst="rect">
            <a:avLst/>
          </a:prstGeom>
        </p:spPr>
        <p:txBody>
          <a:bodyPr lIns="0" tIns="0" rIns="0" bIns="0"/>
          <a:lstStyle>
            <a:lvl1pPr indent="-304784">
              <a:lnSpc>
                <a:spcPct val="95000"/>
              </a:lnSpc>
              <a:spcAft>
                <a:spcPts val="0"/>
              </a:spcAft>
              <a:defRPr sz="2667"/>
            </a:lvl1pPr>
            <a:lvl2pPr marL="609570" indent="-280402">
              <a:lnSpc>
                <a:spcPct val="95000"/>
              </a:lnSpc>
              <a:spcAft>
                <a:spcPts val="0"/>
              </a:spcAft>
              <a:defRPr sz="2533"/>
            </a:lvl2pPr>
            <a:lvl3pPr marL="914354" indent="-268211">
              <a:lnSpc>
                <a:spcPct val="95000"/>
              </a:lnSpc>
              <a:spcAft>
                <a:spcPts val="0"/>
              </a:spcAft>
              <a:defRPr sz="2400"/>
            </a:lvl3pPr>
            <a:lvl4pPr marL="1219140" indent="-256020">
              <a:lnSpc>
                <a:spcPct val="95000"/>
              </a:lnSpc>
              <a:spcAft>
                <a:spcPts val="0"/>
              </a:spcAft>
              <a:defRPr sz="2267"/>
            </a:lvl4pPr>
            <a:lvl5pPr marL="1523925" indent="-243829">
              <a:lnSpc>
                <a:spcPct val="95000"/>
              </a:lnSpc>
              <a:spcAft>
                <a:spcPts val="0"/>
              </a:spcAft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2270" y="1357201"/>
            <a:ext cx="5389033" cy="639763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lnSpc>
                <a:spcPct val="90000"/>
              </a:lnSpc>
              <a:buNone/>
              <a:defRPr sz="2933" b="1"/>
            </a:lvl1pPr>
            <a:lvl2pPr marL="609570" indent="0">
              <a:buNone/>
              <a:defRPr sz="2667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33" b="1"/>
            </a:lvl4pPr>
            <a:lvl5pPr marL="2438278" indent="0">
              <a:buNone/>
              <a:defRPr sz="2133" b="1"/>
            </a:lvl5pPr>
            <a:lvl6pPr marL="3047848" indent="0">
              <a:buNone/>
              <a:defRPr sz="2133" b="1"/>
            </a:lvl6pPr>
            <a:lvl7pPr marL="3657418" indent="0">
              <a:buNone/>
              <a:defRPr sz="2133" b="1"/>
            </a:lvl7pPr>
            <a:lvl8pPr marL="4266987" indent="0">
              <a:buNone/>
              <a:defRPr sz="2133" b="1"/>
            </a:lvl8pPr>
            <a:lvl9pPr marL="4876557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Placeholder 5"/>
          <p:cNvSpPr>
            <a:spLocks noGrp="1"/>
          </p:cNvSpPr>
          <p:nvPr>
            <p:ph sz="quarter" idx="4"/>
          </p:nvPr>
        </p:nvSpPr>
        <p:spPr>
          <a:xfrm>
            <a:off x="6312270" y="2094065"/>
            <a:ext cx="5389033" cy="3961323"/>
          </a:xfrm>
          <a:prstGeom prst="rect">
            <a:avLst/>
          </a:prstGeom>
        </p:spPr>
        <p:txBody>
          <a:bodyPr lIns="0" tIns="0" rIns="0" bIns="0"/>
          <a:lstStyle>
            <a:lvl1pPr indent="-304784">
              <a:lnSpc>
                <a:spcPct val="100000"/>
              </a:lnSpc>
              <a:spcAft>
                <a:spcPts val="0"/>
              </a:spcAft>
              <a:defRPr sz="2533"/>
            </a:lvl1pPr>
            <a:lvl2pPr marL="609570" indent="-280402">
              <a:lnSpc>
                <a:spcPct val="100000"/>
              </a:lnSpc>
              <a:spcAft>
                <a:spcPts val="0"/>
              </a:spcAft>
              <a:defRPr sz="2400"/>
            </a:lvl2pPr>
            <a:lvl3pPr marL="914354" indent="-268211">
              <a:lnSpc>
                <a:spcPct val="100000"/>
              </a:lnSpc>
              <a:spcAft>
                <a:spcPts val="0"/>
              </a:spcAft>
              <a:defRPr sz="2267"/>
            </a:lvl3pPr>
            <a:lvl4pPr marL="1219140" indent="-256020">
              <a:lnSpc>
                <a:spcPct val="100000"/>
              </a:lnSpc>
              <a:spcAft>
                <a:spcPts val="0"/>
              </a:spcAft>
              <a:defRPr sz="2133"/>
            </a:lvl4pPr>
            <a:lvl5pPr marL="1523925" indent="-243829">
              <a:lnSpc>
                <a:spcPct val="100000"/>
              </a:lnSpc>
              <a:spcAft>
                <a:spcPts val="0"/>
              </a:spcAft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638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812800" y="274640"/>
            <a:ext cx="10972800" cy="868363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>
              <a:lnSpc>
                <a:spcPts val="3200"/>
              </a:lnSpc>
              <a:defRPr lang="en-US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812800" y="1447800"/>
            <a:ext cx="10972800" cy="4962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spcAft>
                <a:spcPts val="600"/>
              </a:spcAft>
              <a:defRPr lang="en-US" smtClean="0"/>
            </a:lvl1pPr>
            <a:lvl2pPr>
              <a:spcAft>
                <a:spcPts val="600"/>
              </a:spcAft>
              <a:defRPr lang="en-US" smtClean="0"/>
            </a:lvl2pPr>
            <a:lvl3pPr>
              <a:spcAft>
                <a:spcPts val="600"/>
              </a:spcAft>
              <a:defRPr lang="en-US" smtClean="0"/>
            </a:lvl3pPr>
            <a:lvl4pPr marL="1027088" indent="-280981">
              <a:buClr>
                <a:schemeClr val="tx2"/>
              </a:buClr>
              <a:defRPr lang="en-US" smtClean="0"/>
            </a:lvl4pPr>
            <a:lvl5pPr marL="1319180" indent="-228594">
              <a:buClr>
                <a:schemeClr val="tx2"/>
              </a:buClr>
              <a:buSzPct val="60000"/>
              <a:buFont typeface="Wingdings" pitchFamily="2" charset="2"/>
              <a:buChar char="q"/>
              <a:tabLst/>
              <a:defRPr lang="en-US" smtClean="0"/>
            </a:lvl5pPr>
            <a:lvl6pPr marL="1608098" indent="-228594">
              <a:buClr>
                <a:schemeClr val="tx2"/>
              </a:buClr>
              <a:buFont typeface="Helvetica LT Std" pitchFamily="34" charset="0"/>
              <a:buChar char="–"/>
              <a:tabLst/>
              <a:defRPr lang="en-US" smtClean="0"/>
            </a:lvl6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F8D05BA-0ECA-4B9A-BB83-1043773B9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362210" y="6359176"/>
            <a:ext cx="1401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F56C8676-1494-424A-9EE1-69F4EB666BA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33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8800" y="202216"/>
            <a:ext cx="10515600" cy="590931"/>
          </a:xfrm>
          <a:prstGeom prst="rect">
            <a:avLst/>
          </a:prstGeom>
        </p:spPr>
        <p:txBody>
          <a:bodyPr vert="horz" lIns="91440" tIns="45720" rIns="91440" bIns="45720" rtlCol="0" anchor="ctr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8800" y="11525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2444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07" r:id="rId2"/>
    <p:sldLayoutId id="2147483712" r:id="rId3"/>
    <p:sldLayoutId id="2147483709" r:id="rId4"/>
    <p:sldLayoutId id="2147483699" r:id="rId5"/>
    <p:sldLayoutId id="2147483714" r:id="rId6"/>
    <p:sldLayoutId id="2147483715" r:id="rId7"/>
    <p:sldLayoutId id="2147483716" r:id="rId8"/>
    <p:sldLayoutId id="214748371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rgbClr val="E79824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/>
        <a:buNone/>
        <a:defRPr sz="2400" b="1" kern="1200">
          <a:solidFill>
            <a:srgbClr val="4F8CBD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Arial"/>
        <a:buChar char="•"/>
        <a:tabLst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indent="-2286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Wingdings" charset="2"/>
        <a:buChar char="§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indent="-2286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.AppleSystemUIFont" charset="-120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indent="-228600" algn="l" defTabSz="914400" rtl="0" eaLnBrk="1" latinLnBrk="0" hangingPunct="1">
        <a:lnSpc>
          <a:spcPct val="100000"/>
        </a:lnSpc>
        <a:spcBef>
          <a:spcPts val="800"/>
        </a:spcBef>
        <a:spcAft>
          <a:spcPts val="800"/>
        </a:spcAft>
        <a:buFont typeface=".AppleSystemUIFont" charset="-120"/>
        <a:buChar char="-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8" userDrawn="1">
          <p15:clr>
            <a:srgbClr val="F26B43"/>
          </p15:clr>
        </p15:guide>
        <p15:guide id="2" pos="40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tiff"/><Relationship Id="rId3" Type="http://schemas.openxmlformats.org/officeDocument/2006/relationships/image" Target="../media/image22.tiff"/><Relationship Id="rId7" Type="http://schemas.openxmlformats.org/officeDocument/2006/relationships/image" Target="../media/image26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tiff"/><Relationship Id="rId5" Type="http://schemas.openxmlformats.org/officeDocument/2006/relationships/image" Target="../media/image24.tiff"/><Relationship Id="rId4" Type="http://schemas.openxmlformats.org/officeDocument/2006/relationships/image" Target="../media/image23.tiff"/><Relationship Id="rId9" Type="http://schemas.openxmlformats.org/officeDocument/2006/relationships/image" Target="../media/image28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mailto:iot-onboarding@nist.gov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nvlpubs.nist.gov/nistpubs/CSWP/NIST.CSWP.09082020-draft.pdf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nccoe.nist.gov/projects/building-blocks/iot-network-layer-onboarding" TargetMode="External"/><Relationship Id="rId4" Type="http://schemas.openxmlformats.org/officeDocument/2006/relationships/hyperlink" Target="https://www.nccoe.nist.gov/events/virtual-workshop-trusted-iot-device-network-layer-onboarding-and-lifecycle-management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2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svg"/><Relationship Id="rId5" Type="http://schemas.openxmlformats.org/officeDocument/2006/relationships/image" Target="../media/image31.png"/><Relationship Id="rId4" Type="http://schemas.openxmlformats.org/officeDocument/2006/relationships/image" Target="../media/image30.svg"/><Relationship Id="rId9" Type="http://schemas.openxmlformats.org/officeDocument/2006/relationships/image" Target="../media/image3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nvlpubs.nist.gov/nistpubs/CSWP/NIST.CSWP.09082020-draft.pdf" TargetMode="Externa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230606" y="2652330"/>
            <a:ext cx="11560342" cy="674031"/>
          </a:xfrm>
        </p:spPr>
        <p:txBody>
          <a:bodyPr/>
          <a:lstStyle/>
          <a:p>
            <a:r>
              <a:rPr lang="en-US" sz="4200" dirty="0"/>
              <a:t>Trusted IoT Device Onboarding Taxonomy</a:t>
            </a:r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0"/>
          </p:nvPr>
        </p:nvSpPr>
        <p:spPr>
          <a:xfrm>
            <a:off x="230606" y="3331632"/>
            <a:ext cx="11560341" cy="959237"/>
          </a:xfrm>
        </p:spPr>
        <p:txBody>
          <a:bodyPr/>
          <a:lstStyle/>
          <a:p>
            <a:r>
              <a:rPr lang="en-US" sz="2400" dirty="0"/>
              <a:t>IETF </a:t>
            </a:r>
            <a:r>
              <a:rPr lang="en-US" sz="2400" dirty="0" err="1"/>
              <a:t>IoTOPS</a:t>
            </a:r>
            <a:r>
              <a:rPr lang="en-US" sz="2400" dirty="0"/>
              <a:t> Working Group Interim Meeting</a:t>
            </a:r>
          </a:p>
          <a:p>
            <a:endParaRPr lang="en-US" sz="2400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1"/>
          </p:nvPr>
        </p:nvSpPr>
        <p:spPr>
          <a:xfrm>
            <a:off x="315829" y="4235469"/>
            <a:ext cx="11560341" cy="885371"/>
          </a:xfrm>
        </p:spPr>
        <p:txBody>
          <a:bodyPr/>
          <a:lstStyle/>
          <a:p>
            <a:pPr algn="l"/>
            <a:r>
              <a:rPr lang="en-US" b="0" dirty="0">
                <a:solidFill>
                  <a:schemeClr val="accent1"/>
                </a:solidFill>
                <a:latin typeface="Oxygen"/>
              </a:rPr>
              <a:t>Paul Watrobski, NIST/</a:t>
            </a:r>
            <a:r>
              <a:rPr lang="en-US" b="0" dirty="0" err="1">
                <a:solidFill>
                  <a:schemeClr val="accent1"/>
                </a:solidFill>
                <a:latin typeface="Oxygen"/>
              </a:rPr>
              <a:t>NCCoE</a:t>
            </a:r>
            <a:endParaRPr lang="en-US" b="0" dirty="0">
              <a:solidFill>
                <a:schemeClr val="accent1"/>
              </a:solidFill>
              <a:latin typeface="Oxygen"/>
            </a:endParaRPr>
          </a:p>
          <a:p>
            <a:pPr algn="l"/>
            <a:r>
              <a:rPr lang="en-US" b="0" dirty="0">
                <a:solidFill>
                  <a:schemeClr val="accent1"/>
                </a:solidFill>
                <a:latin typeface="Oxygen"/>
              </a:rPr>
              <a:t>Susan Symington, The MITRE Corporation/NCCoE</a:t>
            </a:r>
            <a:endParaRPr lang="en-US" b="0" i="0" dirty="0">
              <a:solidFill>
                <a:schemeClr val="accent1"/>
              </a:solidFill>
              <a:effectLst/>
              <a:latin typeface="Oxygen"/>
            </a:endParaRPr>
          </a:p>
        </p:txBody>
      </p:sp>
      <p:sp>
        <p:nvSpPr>
          <p:cNvPr id="22" name="Content Placeholder 21"/>
          <p:cNvSpPr>
            <a:spLocks noGrp="1"/>
          </p:cNvSpPr>
          <p:nvPr>
            <p:ph sz="quarter" idx="12"/>
          </p:nvPr>
        </p:nvSpPr>
        <p:spPr>
          <a:xfrm>
            <a:off x="315829" y="5139306"/>
            <a:ext cx="5303838" cy="424732"/>
          </a:xfrm>
        </p:spPr>
        <p:txBody>
          <a:bodyPr/>
          <a:lstStyle/>
          <a:p>
            <a:r>
              <a:rPr lang="en-US" dirty="0"/>
              <a:t>April 20, 2021</a:t>
            </a:r>
          </a:p>
        </p:txBody>
      </p:sp>
    </p:spTree>
    <p:extLst>
      <p:ext uri="{BB962C8B-B14F-4D97-AF65-F5344CB8AC3E}">
        <p14:creationId xmlns:p14="http://schemas.microsoft.com/office/powerpoint/2010/main" val="1937612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Enterprise network showing many different IoT devices connected (sensors, locks, solar panels, light bulbs, cameras, etc.)">
            <a:extLst>
              <a:ext uri="{FF2B5EF4-FFF2-40B4-BE49-F238E27FC236}">
                <a16:creationId xmlns:a16="http://schemas.microsoft.com/office/drawing/2014/main" id="{E4D83F2F-E768-4E5E-808A-26E8107ED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3823" y="105175"/>
            <a:ext cx="2844799" cy="14224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72531E88-CD52-4099-8EB3-ECC98E86B0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1684" y="211744"/>
            <a:ext cx="11229474" cy="1107996"/>
          </a:xfrm>
        </p:spPr>
        <p:txBody>
          <a:bodyPr/>
          <a:lstStyle/>
          <a:p>
            <a:r>
              <a:rPr lang="en-US" dirty="0"/>
              <a:t>Enterprise vs. </a:t>
            </a:r>
            <a:br>
              <a:rPr lang="en-US" dirty="0"/>
            </a:br>
            <a:r>
              <a:rPr lang="en-US" dirty="0"/>
              <a:t>Home Use*</a:t>
            </a:r>
            <a:endParaRPr lang="en-US" sz="1600" dirty="0"/>
          </a:p>
        </p:txBody>
      </p:sp>
      <p:graphicFrame>
        <p:nvGraphicFramePr>
          <p:cNvPr id="11" name="Table 3">
            <a:extLst>
              <a:ext uri="{FF2B5EF4-FFF2-40B4-BE49-F238E27FC236}">
                <a16:creationId xmlns:a16="http://schemas.microsoft.com/office/drawing/2014/main" id="{986CEBA6-17D9-494D-86E5-611B09201F2C}"/>
              </a:ext>
            </a:extLst>
          </p:cNvPr>
          <p:cNvGraphicFramePr>
            <a:graphicFrameLocks noGrp="1"/>
          </p:cNvGraphicFramePr>
          <p:nvPr/>
        </p:nvGraphicFramePr>
        <p:xfrm>
          <a:off x="628952" y="1472498"/>
          <a:ext cx="11072351" cy="4714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97613">
                  <a:extLst>
                    <a:ext uri="{9D8B030D-6E8A-4147-A177-3AD203B41FA5}">
                      <a16:colId xmlns:a16="http://schemas.microsoft.com/office/drawing/2014/main" val="2249158694"/>
                    </a:ext>
                  </a:extLst>
                </a:gridCol>
                <a:gridCol w="3555204">
                  <a:extLst>
                    <a:ext uri="{9D8B030D-6E8A-4147-A177-3AD203B41FA5}">
                      <a16:colId xmlns:a16="http://schemas.microsoft.com/office/drawing/2014/main" val="3515158971"/>
                    </a:ext>
                  </a:extLst>
                </a:gridCol>
                <a:gridCol w="4319534">
                  <a:extLst>
                    <a:ext uri="{9D8B030D-6E8A-4147-A177-3AD203B41FA5}">
                      <a16:colId xmlns:a16="http://schemas.microsoft.com/office/drawing/2014/main" val="1826895281"/>
                    </a:ext>
                  </a:extLst>
                </a:gridCol>
              </a:tblGrid>
              <a:tr h="436257"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</a:rPr>
                        <a:t>Characteristic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</a:rPr>
                        <a:t>Home Use 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</a:rPr>
                        <a:t>Enterprise Use Case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749909"/>
                  </a:ext>
                </a:extLst>
              </a:tr>
              <a:tr h="4362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dirty="0"/>
                        <a:t>Ease of use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/>
                        <a:t>Required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/>
                        <a:t>Desirable, but not required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4038981"/>
                  </a:ext>
                </a:extLst>
              </a:tr>
              <a:tr h="436257">
                <a:tc>
                  <a:txBody>
                    <a:bodyPr/>
                    <a:lstStyle/>
                    <a:p>
                      <a:r>
                        <a:rPr lang="en-US" sz="2300" dirty="0"/>
                        <a:t>Network technology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 err="1"/>
                        <a:t>WiFi</a:t>
                      </a:r>
                      <a:endParaRPr lang="en-US" sz="2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/>
                        <a:t>Wired and </a:t>
                      </a:r>
                      <a:r>
                        <a:rPr lang="en-US" sz="2300" dirty="0" err="1"/>
                        <a:t>WiFi</a:t>
                      </a:r>
                      <a:endParaRPr lang="en-US" sz="23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1467923"/>
                  </a:ext>
                </a:extLst>
              </a:tr>
              <a:tr h="436257">
                <a:tc>
                  <a:txBody>
                    <a:bodyPr/>
                    <a:lstStyle/>
                    <a:p>
                      <a:r>
                        <a:rPr lang="en-US" sz="2300" dirty="0"/>
                        <a:t>Ease of Integration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/>
                        <a:t>Required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/>
                        <a:t>Some effort is tolerable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07065"/>
                  </a:ext>
                </a:extLst>
              </a:tr>
              <a:tr h="436257">
                <a:tc>
                  <a:txBody>
                    <a:bodyPr/>
                    <a:lstStyle/>
                    <a:p>
                      <a:r>
                        <a:rPr lang="en-US" sz="2300" dirty="0"/>
                        <a:t>Bulk onboarding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/>
                        <a:t>Manual operation 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/>
                        <a:t>Hands-free operation required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9323576"/>
                  </a:ext>
                </a:extLst>
              </a:tr>
              <a:tr h="436257">
                <a:tc>
                  <a:txBody>
                    <a:bodyPr/>
                    <a:lstStyle/>
                    <a:p>
                      <a:r>
                        <a:rPr lang="en-US" sz="2300" dirty="0"/>
                        <a:t>Proof of Ownership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/>
                        <a:t>Probably not required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/>
                        <a:t>Desirable for strong security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3892393"/>
                  </a:ext>
                </a:extLst>
              </a:tr>
              <a:tr h="436257">
                <a:tc>
                  <a:txBody>
                    <a:bodyPr/>
                    <a:lstStyle/>
                    <a:p>
                      <a:r>
                        <a:rPr lang="en-US" sz="2300" dirty="0"/>
                        <a:t>Internet Access </a:t>
                      </a:r>
                      <a:r>
                        <a:rPr lang="en-US" sz="2300" dirty="0" err="1"/>
                        <a:t>req’d</a:t>
                      </a:r>
                      <a:r>
                        <a:rPr lang="en-US" sz="2300" dirty="0"/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/>
                        <a:t>Not required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/>
                        <a:t>Desirable; probably required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0323197"/>
                  </a:ext>
                </a:extLst>
              </a:tr>
              <a:tr h="4362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dirty="0"/>
                        <a:t>App-layer onboarding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/>
                        <a:t>Desirable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300" dirty="0"/>
                        <a:t>Desirable; probably required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4672394"/>
                  </a:ext>
                </a:extLst>
              </a:tr>
              <a:tr h="436257">
                <a:tc>
                  <a:txBody>
                    <a:bodyPr/>
                    <a:lstStyle/>
                    <a:p>
                      <a:r>
                        <a:rPr lang="en-US" sz="2300" dirty="0"/>
                        <a:t>Device accessible?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/>
                        <a:t>May be difficult to reach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0122027"/>
                  </a:ext>
                </a:extLst>
              </a:tr>
              <a:tr h="737124">
                <a:tc>
                  <a:txBody>
                    <a:bodyPr/>
                    <a:lstStyle/>
                    <a:p>
                      <a:r>
                        <a:rPr lang="en-US" sz="2300" dirty="0"/>
                        <a:t>Regulatory compliance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/>
                        <a:t>Not typically a concern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300" dirty="0"/>
                        <a:t>Mandatory for some sectors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1846575"/>
                  </a:ext>
                </a:extLst>
              </a:tr>
            </a:tbl>
          </a:graphicData>
        </a:graphic>
      </p:graphicFrame>
      <p:pic>
        <p:nvPicPr>
          <p:cNvPr id="1026" name="Picture 2">
            <a:extLst>
              <a:ext uri="{FF2B5EF4-FFF2-40B4-BE49-F238E27FC236}">
                <a16:creationId xmlns:a16="http://schemas.microsoft.com/office/drawing/2014/main" id="{CA9CCF12-BA58-42FD-A298-B1D1BEACB5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95" y="105174"/>
            <a:ext cx="2428786" cy="1381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54EDD72-7440-4932-A821-E9B626C82606}"/>
              </a:ext>
            </a:extLst>
          </p:cNvPr>
          <p:cNvSpPr txBox="1"/>
          <p:nvPr/>
        </p:nvSpPr>
        <p:spPr>
          <a:xfrm>
            <a:off x="10123265" y="6340020"/>
            <a:ext cx="19544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79824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* not the complete list</a:t>
            </a:r>
            <a:endParaRPr lang="en-US" sz="12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555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2CACC-5CEE-A54F-8E71-55DA82D3A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Observations on t2trg-secure-bootstrapping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56F4DE-A68D-C641-9AAA-6D5930662E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t2trg document surveys current options for what we define as network-layer onboarding</a:t>
            </a:r>
          </a:p>
          <a:p>
            <a:r>
              <a:rPr lang="en-US" dirty="0"/>
              <a:t>The t2trg recommendations for use of the terms “bootstrapping” and “provisioning/configuring” are reasonably consistent with our onboarding steps “bootstrapping” and “provisioning”</a:t>
            </a:r>
            <a:endParaRPr lang="en-US" sz="2700" dirty="0">
              <a:solidFill>
                <a:srgbClr val="000000"/>
              </a:solidFill>
              <a:latin typeface="Calibri"/>
            </a:endParaRP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CC9CA"/>
              </a:buClr>
              <a:buSzPct val="100000"/>
              <a:buNone/>
              <a:defRPr/>
            </a:pPr>
            <a:r>
              <a:rPr lang="en-US" sz="2400" b="1" dirty="0">
                <a:solidFill>
                  <a:srgbClr val="4F8CBD"/>
                </a:solidFill>
              </a:rPr>
              <a:t>Document goals are different</a:t>
            </a:r>
          </a:p>
          <a:p>
            <a:pPr marL="621792" lvl="1" indent="-274320" defTabSz="609570">
              <a:lnSpc>
                <a:spcPct val="9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2700" dirty="0">
                <a:solidFill>
                  <a:srgbClr val="000000"/>
                </a:solidFill>
                <a:latin typeface="Calibri"/>
              </a:rPr>
              <a:t>As a survey, t2trg is agnostic with respect to specific requirements for secure bootstrapping.</a:t>
            </a:r>
          </a:p>
          <a:p>
            <a:pPr marL="621792" lvl="1" indent="-274320" defTabSz="609570">
              <a:lnSpc>
                <a:spcPct val="9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2700" dirty="0">
                <a:solidFill>
                  <a:srgbClr val="000000"/>
                </a:solidFill>
                <a:latin typeface="Calibri"/>
              </a:rPr>
              <a:t>NCCoE white paper defines minimum requirements for trusted onboarding</a:t>
            </a:r>
          </a:p>
          <a:p>
            <a:pPr marL="0" lvl="1" indent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1CC9CA"/>
              </a:buClr>
              <a:buSzPct val="100000"/>
              <a:buNone/>
              <a:defRPr/>
            </a:pPr>
            <a:r>
              <a:rPr lang="en-US" sz="2400" b="1" dirty="0">
                <a:solidFill>
                  <a:srgbClr val="4F8CBD"/>
                </a:solidFill>
              </a:rPr>
              <a:t>NCCoE whitepaper establishes a generic model with well-defined roles and a robust list of characteristics for the onboarding lifecycle</a:t>
            </a:r>
          </a:p>
        </p:txBody>
      </p:sp>
    </p:spTree>
    <p:extLst>
      <p:ext uri="{BB962C8B-B14F-4D97-AF65-F5344CB8AC3E}">
        <p14:creationId xmlns:p14="http://schemas.microsoft.com/office/powerpoint/2010/main" val="40689533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03C09-45EE-464D-9C07-54CDC2291B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NCCoE</a:t>
            </a:r>
            <a:r>
              <a:rPr lang="en-US" dirty="0"/>
              <a:t> IoT Onboarding Project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0F09E9-06FA-4270-BFF5-7F52E5F82F7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10349" y="1091406"/>
            <a:ext cx="11102975" cy="4675187"/>
          </a:xfrm>
        </p:spPr>
        <p:txBody>
          <a:bodyPr>
            <a:normAutofit/>
          </a:bodyPr>
          <a:lstStyle/>
          <a:p>
            <a:r>
              <a:rPr lang="en-US" sz="2800" dirty="0"/>
              <a:t>Trusted IoT Device Onboarding and Lifecycle Management: </a:t>
            </a:r>
            <a:r>
              <a:rPr lang="en-US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Enhancing IP-Based IoT Device and Network  Security</a:t>
            </a:r>
            <a:endParaRPr lang="en-US" sz="2800" dirty="0"/>
          </a:p>
          <a:p>
            <a:pPr lvl="1"/>
            <a:r>
              <a:rPr lang="en-US" sz="2400" dirty="0"/>
              <a:t>Network-layer onboarding</a:t>
            </a:r>
          </a:p>
          <a:p>
            <a:pPr lvl="1"/>
            <a:r>
              <a:rPr lang="en-US" sz="2400" dirty="0"/>
              <a:t>Integrate additional capabilities to secure the full device lifecycle</a:t>
            </a:r>
          </a:p>
          <a:p>
            <a:pPr lvl="2"/>
            <a:r>
              <a:rPr lang="en-US" sz="2400" dirty="0"/>
              <a:t>e.g., application-layer onboarding, MUD, attestation, lifecycle management</a:t>
            </a:r>
          </a:p>
          <a:p>
            <a:r>
              <a:rPr lang="en-US" sz="2800" dirty="0"/>
              <a:t>Opportunity for cross-pollination</a:t>
            </a:r>
          </a:p>
          <a:p>
            <a:pPr lvl="1"/>
            <a:r>
              <a:rPr lang="en-US" sz="2400" dirty="0"/>
              <a:t>Knowledge developed and learned form the project can help guide standards</a:t>
            </a:r>
          </a:p>
        </p:txBody>
      </p:sp>
    </p:spTree>
    <p:extLst>
      <p:ext uri="{BB962C8B-B14F-4D97-AF65-F5344CB8AC3E}">
        <p14:creationId xmlns:p14="http://schemas.microsoft.com/office/powerpoint/2010/main" val="2121089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7C1EEBCA-0D2C-A34A-AD22-03B1468E03E9}"/>
              </a:ext>
            </a:extLst>
          </p:cNvPr>
          <p:cNvCxnSpPr/>
          <p:nvPr/>
        </p:nvCxnSpPr>
        <p:spPr>
          <a:xfrm flipV="1">
            <a:off x="6609602" y="5714006"/>
            <a:ext cx="9536" cy="359712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itle 2">
            <a:extLst>
              <a:ext uri="{FF2B5EF4-FFF2-40B4-BE49-F238E27FC236}">
                <a16:creationId xmlns:a16="http://schemas.microsoft.com/office/drawing/2014/main" id="{7B978FD2-95DD-46C8-AC52-BF7158952CAD}"/>
              </a:ext>
            </a:extLst>
          </p:cNvPr>
          <p:cNvSpPr txBox="1">
            <a:spLocks/>
          </p:cNvSpPr>
          <p:nvPr/>
        </p:nvSpPr>
        <p:spPr>
          <a:xfrm>
            <a:off x="573657" y="138413"/>
            <a:ext cx="11229474" cy="553998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600" b="1" i="0" kern="1200" cap="none" dirty="0" smtClean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Estimated Project Execution Timeline</a:t>
            </a:r>
          </a:p>
        </p:txBody>
      </p:sp>
      <p:sp>
        <p:nvSpPr>
          <p:cNvPr id="52" name="Rectangle 51"/>
          <p:cNvSpPr/>
          <p:nvPr/>
        </p:nvSpPr>
        <p:spPr>
          <a:xfrm>
            <a:off x="130470" y="838272"/>
            <a:ext cx="952370" cy="56112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i="1" dirty="0">
                <a:solidFill>
                  <a:srgbClr val="002060"/>
                </a:solidFill>
              </a:rPr>
              <a:t>Preliminary Research</a:t>
            </a:r>
          </a:p>
          <a:p>
            <a:pPr algn="ctr"/>
            <a:r>
              <a:rPr lang="en-US" sz="1200" i="1" dirty="0">
                <a:solidFill>
                  <a:srgbClr val="002060"/>
                </a:solidFill>
              </a:rPr>
              <a:t>And Feasibility Discussion</a:t>
            </a:r>
          </a:p>
          <a:p>
            <a:pPr algn="ctr"/>
            <a:r>
              <a:rPr lang="en-US" sz="1200" i="1" dirty="0">
                <a:solidFill>
                  <a:srgbClr val="002060"/>
                </a:solidFill>
              </a:rPr>
              <a:t>To</a:t>
            </a:r>
          </a:p>
          <a:p>
            <a:pPr algn="ctr"/>
            <a:r>
              <a:rPr lang="en-US" sz="1200" i="1" dirty="0">
                <a:solidFill>
                  <a:srgbClr val="002060"/>
                </a:solidFill>
              </a:rPr>
              <a:t>Develop</a:t>
            </a:r>
          </a:p>
          <a:p>
            <a:pPr algn="ctr"/>
            <a:r>
              <a:rPr lang="en-US" sz="1200" i="1" dirty="0">
                <a:solidFill>
                  <a:srgbClr val="002060"/>
                </a:solidFill>
              </a:rPr>
              <a:t>Initial </a:t>
            </a:r>
          </a:p>
          <a:p>
            <a:pPr algn="ctr"/>
            <a:r>
              <a:rPr lang="en-US" sz="1200" i="1" dirty="0">
                <a:solidFill>
                  <a:srgbClr val="002060"/>
                </a:solidFill>
              </a:rPr>
              <a:t>Concept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1160477" y="2796758"/>
            <a:ext cx="1317392" cy="7386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200" kern="0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rPr>
              <a:t>Conduct workshop to scope the project and publish the description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346943" y="890180"/>
            <a:ext cx="132661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400" b="1" kern="0" cap="all" dirty="0">
                <a:solidFill>
                  <a:schemeClr val="accent2"/>
                </a:solidFill>
                <a:latin typeface="Arial" charset="0"/>
                <a:ea typeface="Arial" charset="0"/>
                <a:cs typeface="Arial" charset="0"/>
              </a:rPr>
              <a:t>Describe</a:t>
            </a:r>
          </a:p>
        </p:txBody>
      </p:sp>
      <p:sp>
        <p:nvSpPr>
          <p:cNvPr id="60" name="Freeform 5"/>
          <p:cNvSpPr>
            <a:spLocks noChangeAspect="1"/>
          </p:cNvSpPr>
          <p:nvPr/>
        </p:nvSpPr>
        <p:spPr bwMode="auto">
          <a:xfrm rot="16200000">
            <a:off x="2456046" y="940313"/>
            <a:ext cx="286156" cy="115178"/>
          </a:xfrm>
          <a:custGeom>
            <a:avLst/>
            <a:gdLst>
              <a:gd name="T0" fmla="*/ 62 w 124"/>
              <a:gd name="T1" fmla="*/ 65 h 65"/>
              <a:gd name="T2" fmla="*/ 4 w 124"/>
              <a:gd name="T3" fmla="*/ 15 h 65"/>
              <a:gd name="T4" fmla="*/ 3 w 124"/>
              <a:gd name="T5" fmla="*/ 4 h 65"/>
              <a:gd name="T6" fmla="*/ 14 w 124"/>
              <a:gd name="T7" fmla="*/ 3 h 65"/>
              <a:gd name="T8" fmla="*/ 62 w 124"/>
              <a:gd name="T9" fmla="*/ 44 h 65"/>
              <a:gd name="T10" fmla="*/ 110 w 124"/>
              <a:gd name="T11" fmla="*/ 3 h 65"/>
              <a:gd name="T12" fmla="*/ 122 w 124"/>
              <a:gd name="T13" fmla="*/ 4 h 65"/>
              <a:gd name="T14" fmla="*/ 121 w 124"/>
              <a:gd name="T15" fmla="*/ 15 h 65"/>
              <a:gd name="T16" fmla="*/ 62 w 124"/>
              <a:gd name="T1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65">
                <a:moveTo>
                  <a:pt x="62" y="65"/>
                </a:moveTo>
                <a:cubicBezTo>
                  <a:pt x="4" y="15"/>
                  <a:pt x="4" y="15"/>
                  <a:pt x="4" y="15"/>
                </a:cubicBezTo>
                <a:cubicBezTo>
                  <a:pt x="1" y="12"/>
                  <a:pt x="0" y="7"/>
                  <a:pt x="3" y="4"/>
                </a:cubicBezTo>
                <a:cubicBezTo>
                  <a:pt x="6" y="1"/>
                  <a:pt x="11" y="0"/>
                  <a:pt x="14" y="3"/>
                </a:cubicBezTo>
                <a:cubicBezTo>
                  <a:pt x="62" y="44"/>
                  <a:pt x="62" y="44"/>
                  <a:pt x="62" y="44"/>
                </a:cubicBezTo>
                <a:cubicBezTo>
                  <a:pt x="110" y="3"/>
                  <a:pt x="110" y="3"/>
                  <a:pt x="110" y="3"/>
                </a:cubicBezTo>
                <a:cubicBezTo>
                  <a:pt x="114" y="0"/>
                  <a:pt x="119" y="1"/>
                  <a:pt x="122" y="4"/>
                </a:cubicBezTo>
                <a:cubicBezTo>
                  <a:pt x="124" y="7"/>
                  <a:pt x="124" y="12"/>
                  <a:pt x="121" y="15"/>
                </a:cubicBezTo>
                <a:lnTo>
                  <a:pt x="62" y="6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chemeClr val="accent2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825611" y="887786"/>
            <a:ext cx="1107042" cy="2202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400" b="1" kern="0" cap="all" dirty="0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Form team</a:t>
            </a:r>
          </a:p>
        </p:txBody>
      </p:sp>
      <p:sp>
        <p:nvSpPr>
          <p:cNvPr id="66" name="Freeform 5"/>
          <p:cNvSpPr>
            <a:spLocks noChangeAspect="1"/>
          </p:cNvSpPr>
          <p:nvPr/>
        </p:nvSpPr>
        <p:spPr bwMode="auto">
          <a:xfrm rot="16200000">
            <a:off x="4035672" y="940314"/>
            <a:ext cx="286156" cy="115178"/>
          </a:xfrm>
          <a:custGeom>
            <a:avLst/>
            <a:gdLst>
              <a:gd name="T0" fmla="*/ 62 w 124"/>
              <a:gd name="T1" fmla="*/ 65 h 65"/>
              <a:gd name="T2" fmla="*/ 4 w 124"/>
              <a:gd name="T3" fmla="*/ 15 h 65"/>
              <a:gd name="T4" fmla="*/ 3 w 124"/>
              <a:gd name="T5" fmla="*/ 4 h 65"/>
              <a:gd name="T6" fmla="*/ 14 w 124"/>
              <a:gd name="T7" fmla="*/ 3 h 65"/>
              <a:gd name="T8" fmla="*/ 62 w 124"/>
              <a:gd name="T9" fmla="*/ 44 h 65"/>
              <a:gd name="T10" fmla="*/ 110 w 124"/>
              <a:gd name="T11" fmla="*/ 3 h 65"/>
              <a:gd name="T12" fmla="*/ 122 w 124"/>
              <a:gd name="T13" fmla="*/ 4 h 65"/>
              <a:gd name="T14" fmla="*/ 121 w 124"/>
              <a:gd name="T15" fmla="*/ 15 h 65"/>
              <a:gd name="T16" fmla="*/ 62 w 124"/>
              <a:gd name="T1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65">
                <a:moveTo>
                  <a:pt x="62" y="65"/>
                </a:moveTo>
                <a:cubicBezTo>
                  <a:pt x="4" y="15"/>
                  <a:pt x="4" y="15"/>
                  <a:pt x="4" y="15"/>
                </a:cubicBezTo>
                <a:cubicBezTo>
                  <a:pt x="1" y="12"/>
                  <a:pt x="0" y="7"/>
                  <a:pt x="3" y="4"/>
                </a:cubicBezTo>
                <a:cubicBezTo>
                  <a:pt x="6" y="1"/>
                  <a:pt x="11" y="0"/>
                  <a:pt x="14" y="3"/>
                </a:cubicBezTo>
                <a:cubicBezTo>
                  <a:pt x="62" y="44"/>
                  <a:pt x="62" y="44"/>
                  <a:pt x="62" y="44"/>
                </a:cubicBezTo>
                <a:cubicBezTo>
                  <a:pt x="110" y="3"/>
                  <a:pt x="110" y="3"/>
                  <a:pt x="110" y="3"/>
                </a:cubicBezTo>
                <a:cubicBezTo>
                  <a:pt x="114" y="0"/>
                  <a:pt x="119" y="1"/>
                  <a:pt x="122" y="4"/>
                </a:cubicBezTo>
                <a:cubicBezTo>
                  <a:pt x="124" y="7"/>
                  <a:pt x="124" y="12"/>
                  <a:pt x="121" y="15"/>
                </a:cubicBezTo>
                <a:lnTo>
                  <a:pt x="62" y="6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/>
          </a:p>
        </p:txBody>
      </p:sp>
      <p:sp>
        <p:nvSpPr>
          <p:cNvPr id="67" name="TextBox 66"/>
          <p:cNvSpPr txBox="1"/>
          <p:nvPr/>
        </p:nvSpPr>
        <p:spPr>
          <a:xfrm>
            <a:off x="4565675" y="887786"/>
            <a:ext cx="1107042" cy="2202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400" b="1" kern="0" cap="all" dirty="0">
                <a:solidFill>
                  <a:srgbClr val="00B050"/>
                </a:solidFill>
                <a:latin typeface="Arial" charset="0"/>
                <a:ea typeface="Arial" charset="0"/>
                <a:cs typeface="Arial" charset="0"/>
              </a:rPr>
              <a:t>Design</a:t>
            </a:r>
          </a:p>
        </p:txBody>
      </p:sp>
      <p:sp>
        <p:nvSpPr>
          <p:cNvPr id="68" name="Freeform 5"/>
          <p:cNvSpPr>
            <a:spLocks noChangeAspect="1"/>
          </p:cNvSpPr>
          <p:nvPr/>
        </p:nvSpPr>
        <p:spPr bwMode="auto">
          <a:xfrm rot="16200000">
            <a:off x="5583596" y="940313"/>
            <a:ext cx="286156" cy="115178"/>
          </a:xfrm>
          <a:custGeom>
            <a:avLst/>
            <a:gdLst>
              <a:gd name="T0" fmla="*/ 62 w 124"/>
              <a:gd name="T1" fmla="*/ 65 h 65"/>
              <a:gd name="T2" fmla="*/ 4 w 124"/>
              <a:gd name="T3" fmla="*/ 15 h 65"/>
              <a:gd name="T4" fmla="*/ 3 w 124"/>
              <a:gd name="T5" fmla="*/ 4 h 65"/>
              <a:gd name="T6" fmla="*/ 14 w 124"/>
              <a:gd name="T7" fmla="*/ 3 h 65"/>
              <a:gd name="T8" fmla="*/ 62 w 124"/>
              <a:gd name="T9" fmla="*/ 44 h 65"/>
              <a:gd name="T10" fmla="*/ 110 w 124"/>
              <a:gd name="T11" fmla="*/ 3 h 65"/>
              <a:gd name="T12" fmla="*/ 122 w 124"/>
              <a:gd name="T13" fmla="*/ 4 h 65"/>
              <a:gd name="T14" fmla="*/ 121 w 124"/>
              <a:gd name="T15" fmla="*/ 15 h 65"/>
              <a:gd name="T16" fmla="*/ 62 w 124"/>
              <a:gd name="T1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65">
                <a:moveTo>
                  <a:pt x="62" y="65"/>
                </a:moveTo>
                <a:cubicBezTo>
                  <a:pt x="4" y="15"/>
                  <a:pt x="4" y="15"/>
                  <a:pt x="4" y="15"/>
                </a:cubicBezTo>
                <a:cubicBezTo>
                  <a:pt x="1" y="12"/>
                  <a:pt x="0" y="7"/>
                  <a:pt x="3" y="4"/>
                </a:cubicBezTo>
                <a:cubicBezTo>
                  <a:pt x="6" y="1"/>
                  <a:pt x="11" y="0"/>
                  <a:pt x="14" y="3"/>
                </a:cubicBezTo>
                <a:cubicBezTo>
                  <a:pt x="62" y="44"/>
                  <a:pt x="62" y="44"/>
                  <a:pt x="62" y="44"/>
                </a:cubicBezTo>
                <a:cubicBezTo>
                  <a:pt x="110" y="3"/>
                  <a:pt x="110" y="3"/>
                  <a:pt x="110" y="3"/>
                </a:cubicBezTo>
                <a:cubicBezTo>
                  <a:pt x="114" y="0"/>
                  <a:pt x="119" y="1"/>
                  <a:pt x="122" y="4"/>
                </a:cubicBezTo>
                <a:cubicBezTo>
                  <a:pt x="124" y="7"/>
                  <a:pt x="124" y="12"/>
                  <a:pt x="121" y="15"/>
                </a:cubicBezTo>
                <a:lnTo>
                  <a:pt x="62" y="65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/>
          </a:p>
        </p:txBody>
      </p:sp>
      <p:pic>
        <p:nvPicPr>
          <p:cNvPr id="69" name="Picture 6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6386" y="1560111"/>
            <a:ext cx="961161" cy="961161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5998774" y="887786"/>
            <a:ext cx="1107042" cy="2202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400" b="1" kern="0" cap="all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Build plan</a:t>
            </a:r>
          </a:p>
        </p:txBody>
      </p:sp>
      <p:sp>
        <p:nvSpPr>
          <p:cNvPr id="76" name="Freeform 5"/>
          <p:cNvSpPr>
            <a:spLocks noChangeAspect="1"/>
          </p:cNvSpPr>
          <p:nvPr/>
        </p:nvSpPr>
        <p:spPr bwMode="auto">
          <a:xfrm rot="16200000">
            <a:off x="7146376" y="940313"/>
            <a:ext cx="286156" cy="115178"/>
          </a:xfrm>
          <a:custGeom>
            <a:avLst/>
            <a:gdLst>
              <a:gd name="T0" fmla="*/ 62 w 124"/>
              <a:gd name="T1" fmla="*/ 65 h 65"/>
              <a:gd name="T2" fmla="*/ 4 w 124"/>
              <a:gd name="T3" fmla="*/ 15 h 65"/>
              <a:gd name="T4" fmla="*/ 3 w 124"/>
              <a:gd name="T5" fmla="*/ 4 h 65"/>
              <a:gd name="T6" fmla="*/ 14 w 124"/>
              <a:gd name="T7" fmla="*/ 3 h 65"/>
              <a:gd name="T8" fmla="*/ 62 w 124"/>
              <a:gd name="T9" fmla="*/ 44 h 65"/>
              <a:gd name="T10" fmla="*/ 110 w 124"/>
              <a:gd name="T11" fmla="*/ 3 h 65"/>
              <a:gd name="T12" fmla="*/ 122 w 124"/>
              <a:gd name="T13" fmla="*/ 4 h 65"/>
              <a:gd name="T14" fmla="*/ 121 w 124"/>
              <a:gd name="T15" fmla="*/ 15 h 65"/>
              <a:gd name="T16" fmla="*/ 62 w 124"/>
              <a:gd name="T1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65">
                <a:moveTo>
                  <a:pt x="62" y="65"/>
                </a:moveTo>
                <a:cubicBezTo>
                  <a:pt x="4" y="15"/>
                  <a:pt x="4" y="15"/>
                  <a:pt x="4" y="15"/>
                </a:cubicBezTo>
                <a:cubicBezTo>
                  <a:pt x="1" y="12"/>
                  <a:pt x="0" y="7"/>
                  <a:pt x="3" y="4"/>
                </a:cubicBezTo>
                <a:cubicBezTo>
                  <a:pt x="6" y="1"/>
                  <a:pt x="11" y="0"/>
                  <a:pt x="14" y="3"/>
                </a:cubicBezTo>
                <a:cubicBezTo>
                  <a:pt x="62" y="44"/>
                  <a:pt x="62" y="44"/>
                  <a:pt x="62" y="44"/>
                </a:cubicBezTo>
                <a:cubicBezTo>
                  <a:pt x="110" y="3"/>
                  <a:pt x="110" y="3"/>
                  <a:pt x="110" y="3"/>
                </a:cubicBezTo>
                <a:cubicBezTo>
                  <a:pt x="114" y="0"/>
                  <a:pt x="119" y="1"/>
                  <a:pt x="122" y="4"/>
                </a:cubicBezTo>
                <a:cubicBezTo>
                  <a:pt x="124" y="7"/>
                  <a:pt x="124" y="12"/>
                  <a:pt x="121" y="15"/>
                </a:cubicBezTo>
                <a:lnTo>
                  <a:pt x="62" y="6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/>
          </a:p>
        </p:txBody>
      </p:sp>
      <p:pic>
        <p:nvPicPr>
          <p:cNvPr id="77" name="Picture 7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117" y="1651449"/>
            <a:ext cx="957575" cy="869823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4330" y="1613330"/>
            <a:ext cx="1320249" cy="978044"/>
          </a:xfrm>
          <a:prstGeom prst="rect">
            <a:avLst/>
          </a:prstGeom>
        </p:spPr>
      </p:pic>
      <p:grpSp>
        <p:nvGrpSpPr>
          <p:cNvPr id="109" name="Group 108"/>
          <p:cNvGrpSpPr/>
          <p:nvPr/>
        </p:nvGrpSpPr>
        <p:grpSpPr>
          <a:xfrm>
            <a:off x="9048309" y="1570738"/>
            <a:ext cx="1400705" cy="949220"/>
            <a:chOff x="9379940" y="1919737"/>
            <a:chExt cx="1420416" cy="949220"/>
          </a:xfrm>
        </p:grpSpPr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379940" y="1919737"/>
              <a:ext cx="1420416" cy="949220"/>
            </a:xfrm>
            <a:prstGeom prst="rect">
              <a:avLst/>
            </a:prstGeom>
          </p:spPr>
        </p:pic>
        <p:sp>
          <p:nvSpPr>
            <p:cNvPr id="111" name="TextBox 110"/>
            <p:cNvSpPr txBox="1"/>
            <p:nvPr/>
          </p:nvSpPr>
          <p:spPr>
            <a:xfrm>
              <a:off x="9735276" y="2248056"/>
              <a:ext cx="65274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accent3"/>
                  </a:solidFill>
                </a:rPr>
                <a:t>SP-1800</a:t>
              </a:r>
            </a:p>
          </p:txBody>
        </p:sp>
      </p:grpSp>
      <p:pic>
        <p:nvPicPr>
          <p:cNvPr id="112" name="Picture 1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51294" y="1630249"/>
            <a:ext cx="894986" cy="894986"/>
          </a:xfrm>
          <a:prstGeom prst="rect">
            <a:avLst/>
          </a:prstGeom>
        </p:spPr>
      </p:pic>
      <p:sp>
        <p:nvSpPr>
          <p:cNvPr id="113" name="TextBox 112"/>
          <p:cNvSpPr txBox="1"/>
          <p:nvPr/>
        </p:nvSpPr>
        <p:spPr>
          <a:xfrm>
            <a:off x="7785005" y="890180"/>
            <a:ext cx="573916" cy="21544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400" b="1" kern="0" cap="all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Build</a:t>
            </a:r>
          </a:p>
        </p:txBody>
      </p:sp>
      <p:sp>
        <p:nvSpPr>
          <p:cNvPr id="114" name="Freeform 5"/>
          <p:cNvSpPr>
            <a:spLocks noChangeAspect="1"/>
          </p:cNvSpPr>
          <p:nvPr/>
        </p:nvSpPr>
        <p:spPr bwMode="auto">
          <a:xfrm rot="16200000">
            <a:off x="8699660" y="940313"/>
            <a:ext cx="286156" cy="115178"/>
          </a:xfrm>
          <a:custGeom>
            <a:avLst/>
            <a:gdLst>
              <a:gd name="T0" fmla="*/ 62 w 124"/>
              <a:gd name="T1" fmla="*/ 65 h 65"/>
              <a:gd name="T2" fmla="*/ 4 w 124"/>
              <a:gd name="T3" fmla="*/ 15 h 65"/>
              <a:gd name="T4" fmla="*/ 3 w 124"/>
              <a:gd name="T5" fmla="*/ 4 h 65"/>
              <a:gd name="T6" fmla="*/ 14 w 124"/>
              <a:gd name="T7" fmla="*/ 3 h 65"/>
              <a:gd name="T8" fmla="*/ 62 w 124"/>
              <a:gd name="T9" fmla="*/ 44 h 65"/>
              <a:gd name="T10" fmla="*/ 110 w 124"/>
              <a:gd name="T11" fmla="*/ 3 h 65"/>
              <a:gd name="T12" fmla="*/ 122 w 124"/>
              <a:gd name="T13" fmla="*/ 4 h 65"/>
              <a:gd name="T14" fmla="*/ 121 w 124"/>
              <a:gd name="T15" fmla="*/ 15 h 65"/>
              <a:gd name="T16" fmla="*/ 62 w 124"/>
              <a:gd name="T1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65">
                <a:moveTo>
                  <a:pt x="62" y="65"/>
                </a:moveTo>
                <a:cubicBezTo>
                  <a:pt x="4" y="15"/>
                  <a:pt x="4" y="15"/>
                  <a:pt x="4" y="15"/>
                </a:cubicBezTo>
                <a:cubicBezTo>
                  <a:pt x="1" y="12"/>
                  <a:pt x="0" y="7"/>
                  <a:pt x="3" y="4"/>
                </a:cubicBezTo>
                <a:cubicBezTo>
                  <a:pt x="6" y="1"/>
                  <a:pt x="11" y="0"/>
                  <a:pt x="14" y="3"/>
                </a:cubicBezTo>
                <a:cubicBezTo>
                  <a:pt x="62" y="44"/>
                  <a:pt x="62" y="44"/>
                  <a:pt x="62" y="44"/>
                </a:cubicBezTo>
                <a:cubicBezTo>
                  <a:pt x="110" y="3"/>
                  <a:pt x="110" y="3"/>
                  <a:pt x="110" y="3"/>
                </a:cubicBezTo>
                <a:cubicBezTo>
                  <a:pt x="114" y="0"/>
                  <a:pt x="119" y="1"/>
                  <a:pt x="122" y="4"/>
                </a:cubicBezTo>
                <a:cubicBezTo>
                  <a:pt x="124" y="7"/>
                  <a:pt x="124" y="12"/>
                  <a:pt x="121" y="15"/>
                </a:cubicBezTo>
                <a:lnTo>
                  <a:pt x="62" y="65"/>
                </a:lnTo>
                <a:close/>
              </a:path>
            </a:pathLst>
          </a:custGeom>
          <a:solidFill>
            <a:schemeClr val="tx1"/>
          </a:solidFill>
          <a:ln>
            <a:solidFill>
              <a:srgbClr val="7030A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solidFill>
                <a:srgbClr val="7030A0"/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9104251" y="890180"/>
            <a:ext cx="103004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400" b="1" kern="0" cap="all">
                <a:solidFill>
                  <a:schemeClr val="accent3"/>
                </a:solidFill>
                <a:latin typeface="Arial" charset="0"/>
                <a:ea typeface="Arial" charset="0"/>
                <a:cs typeface="Arial" charset="0"/>
              </a:rPr>
              <a:t>Document</a:t>
            </a:r>
            <a:endParaRPr lang="en-US" sz="1400" b="1" kern="0" cap="all" dirty="0">
              <a:solidFill>
                <a:schemeClr val="accent3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116" name="Freeform 5"/>
          <p:cNvSpPr>
            <a:spLocks noChangeAspect="1"/>
          </p:cNvSpPr>
          <p:nvPr/>
        </p:nvSpPr>
        <p:spPr bwMode="auto">
          <a:xfrm rot="16200000">
            <a:off x="10252729" y="940313"/>
            <a:ext cx="286156" cy="115178"/>
          </a:xfrm>
          <a:custGeom>
            <a:avLst/>
            <a:gdLst>
              <a:gd name="T0" fmla="*/ 62 w 124"/>
              <a:gd name="T1" fmla="*/ 65 h 65"/>
              <a:gd name="T2" fmla="*/ 4 w 124"/>
              <a:gd name="T3" fmla="*/ 15 h 65"/>
              <a:gd name="T4" fmla="*/ 3 w 124"/>
              <a:gd name="T5" fmla="*/ 4 h 65"/>
              <a:gd name="T6" fmla="*/ 14 w 124"/>
              <a:gd name="T7" fmla="*/ 3 h 65"/>
              <a:gd name="T8" fmla="*/ 62 w 124"/>
              <a:gd name="T9" fmla="*/ 44 h 65"/>
              <a:gd name="T10" fmla="*/ 110 w 124"/>
              <a:gd name="T11" fmla="*/ 3 h 65"/>
              <a:gd name="T12" fmla="*/ 122 w 124"/>
              <a:gd name="T13" fmla="*/ 4 h 65"/>
              <a:gd name="T14" fmla="*/ 121 w 124"/>
              <a:gd name="T15" fmla="*/ 15 h 65"/>
              <a:gd name="T16" fmla="*/ 62 w 124"/>
              <a:gd name="T1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65">
                <a:moveTo>
                  <a:pt x="62" y="65"/>
                </a:moveTo>
                <a:cubicBezTo>
                  <a:pt x="4" y="15"/>
                  <a:pt x="4" y="15"/>
                  <a:pt x="4" y="15"/>
                </a:cubicBezTo>
                <a:cubicBezTo>
                  <a:pt x="1" y="12"/>
                  <a:pt x="0" y="7"/>
                  <a:pt x="3" y="4"/>
                </a:cubicBezTo>
                <a:cubicBezTo>
                  <a:pt x="6" y="1"/>
                  <a:pt x="11" y="0"/>
                  <a:pt x="14" y="3"/>
                </a:cubicBezTo>
                <a:cubicBezTo>
                  <a:pt x="62" y="44"/>
                  <a:pt x="62" y="44"/>
                  <a:pt x="62" y="44"/>
                </a:cubicBezTo>
                <a:cubicBezTo>
                  <a:pt x="110" y="3"/>
                  <a:pt x="110" y="3"/>
                  <a:pt x="110" y="3"/>
                </a:cubicBezTo>
                <a:cubicBezTo>
                  <a:pt x="114" y="0"/>
                  <a:pt x="119" y="1"/>
                  <a:pt x="122" y="4"/>
                </a:cubicBezTo>
                <a:cubicBezTo>
                  <a:pt x="124" y="7"/>
                  <a:pt x="124" y="12"/>
                  <a:pt x="121" y="15"/>
                </a:cubicBezTo>
                <a:lnTo>
                  <a:pt x="62" y="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/>
          </a:p>
        </p:txBody>
      </p:sp>
      <p:sp>
        <p:nvSpPr>
          <p:cNvPr id="117" name="TextBox 116"/>
          <p:cNvSpPr txBox="1"/>
          <p:nvPr/>
        </p:nvSpPr>
        <p:spPr>
          <a:xfrm>
            <a:off x="10781799" y="890180"/>
            <a:ext cx="103004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sz="1400" b="1" kern="0" cap="all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Outreach</a:t>
            </a:r>
          </a:p>
        </p:txBody>
      </p:sp>
      <p:sp>
        <p:nvSpPr>
          <p:cNvPr id="118" name="Freeform 5"/>
          <p:cNvSpPr>
            <a:spLocks noChangeAspect="1"/>
          </p:cNvSpPr>
          <p:nvPr/>
        </p:nvSpPr>
        <p:spPr bwMode="auto">
          <a:xfrm rot="16200000">
            <a:off x="11816706" y="940313"/>
            <a:ext cx="286156" cy="115178"/>
          </a:xfrm>
          <a:custGeom>
            <a:avLst/>
            <a:gdLst>
              <a:gd name="T0" fmla="*/ 62 w 124"/>
              <a:gd name="T1" fmla="*/ 65 h 65"/>
              <a:gd name="T2" fmla="*/ 4 w 124"/>
              <a:gd name="T3" fmla="*/ 15 h 65"/>
              <a:gd name="T4" fmla="*/ 3 w 124"/>
              <a:gd name="T5" fmla="*/ 4 h 65"/>
              <a:gd name="T6" fmla="*/ 14 w 124"/>
              <a:gd name="T7" fmla="*/ 3 h 65"/>
              <a:gd name="T8" fmla="*/ 62 w 124"/>
              <a:gd name="T9" fmla="*/ 44 h 65"/>
              <a:gd name="T10" fmla="*/ 110 w 124"/>
              <a:gd name="T11" fmla="*/ 3 h 65"/>
              <a:gd name="T12" fmla="*/ 122 w 124"/>
              <a:gd name="T13" fmla="*/ 4 h 65"/>
              <a:gd name="T14" fmla="*/ 121 w 124"/>
              <a:gd name="T15" fmla="*/ 15 h 65"/>
              <a:gd name="T16" fmla="*/ 62 w 124"/>
              <a:gd name="T1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4" h="65">
                <a:moveTo>
                  <a:pt x="62" y="65"/>
                </a:moveTo>
                <a:cubicBezTo>
                  <a:pt x="4" y="15"/>
                  <a:pt x="4" y="15"/>
                  <a:pt x="4" y="15"/>
                </a:cubicBezTo>
                <a:cubicBezTo>
                  <a:pt x="1" y="12"/>
                  <a:pt x="0" y="7"/>
                  <a:pt x="3" y="4"/>
                </a:cubicBezTo>
                <a:cubicBezTo>
                  <a:pt x="6" y="1"/>
                  <a:pt x="11" y="0"/>
                  <a:pt x="14" y="3"/>
                </a:cubicBezTo>
                <a:cubicBezTo>
                  <a:pt x="62" y="44"/>
                  <a:pt x="62" y="44"/>
                  <a:pt x="62" y="44"/>
                </a:cubicBezTo>
                <a:cubicBezTo>
                  <a:pt x="110" y="3"/>
                  <a:pt x="110" y="3"/>
                  <a:pt x="110" y="3"/>
                </a:cubicBezTo>
                <a:cubicBezTo>
                  <a:pt x="114" y="0"/>
                  <a:pt x="119" y="1"/>
                  <a:pt x="122" y="4"/>
                </a:cubicBezTo>
                <a:cubicBezTo>
                  <a:pt x="124" y="7"/>
                  <a:pt x="124" y="12"/>
                  <a:pt x="121" y="15"/>
                </a:cubicBezTo>
                <a:lnTo>
                  <a:pt x="62" y="65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400" dirty="0"/>
          </a:p>
        </p:txBody>
      </p:sp>
      <p:grpSp>
        <p:nvGrpSpPr>
          <p:cNvPr id="119" name="Group 118"/>
          <p:cNvGrpSpPr>
            <a:grpSpLocks noChangeAspect="1"/>
          </p:cNvGrpSpPr>
          <p:nvPr/>
        </p:nvGrpSpPr>
        <p:grpSpPr>
          <a:xfrm>
            <a:off x="1421374" y="1679801"/>
            <a:ext cx="831277" cy="911573"/>
            <a:chOff x="685801" y="1139825"/>
            <a:chExt cx="279400" cy="306388"/>
          </a:xfrm>
          <a:solidFill>
            <a:srgbClr val="4F8CBD"/>
          </a:solidFill>
        </p:grpSpPr>
        <p:sp>
          <p:nvSpPr>
            <p:cNvPr id="120" name="Freeform 30"/>
            <p:cNvSpPr>
              <a:spLocks noEditPoints="1"/>
            </p:cNvSpPr>
            <p:nvPr/>
          </p:nvSpPr>
          <p:spPr bwMode="auto">
            <a:xfrm>
              <a:off x="760413" y="1139825"/>
              <a:ext cx="204788" cy="152400"/>
            </a:xfrm>
            <a:custGeom>
              <a:avLst/>
              <a:gdLst>
                <a:gd name="T0" fmla="*/ 31 w 65"/>
                <a:gd name="T1" fmla="*/ 35 h 48"/>
                <a:gd name="T2" fmla="*/ 31 w 65"/>
                <a:gd name="T3" fmla="*/ 41 h 48"/>
                <a:gd name="T4" fmla="*/ 38 w 65"/>
                <a:gd name="T5" fmla="*/ 33 h 48"/>
                <a:gd name="T6" fmla="*/ 40 w 65"/>
                <a:gd name="T7" fmla="*/ 33 h 48"/>
                <a:gd name="T8" fmla="*/ 40 w 65"/>
                <a:gd name="T9" fmla="*/ 33 h 48"/>
                <a:gd name="T10" fmla="*/ 58 w 65"/>
                <a:gd name="T11" fmla="*/ 33 h 48"/>
                <a:gd name="T12" fmla="*/ 61 w 65"/>
                <a:gd name="T13" fmla="*/ 31 h 48"/>
                <a:gd name="T14" fmla="*/ 62 w 65"/>
                <a:gd name="T15" fmla="*/ 29 h 48"/>
                <a:gd name="T16" fmla="*/ 62 w 65"/>
                <a:gd name="T17" fmla="*/ 8 h 48"/>
                <a:gd name="T18" fmla="*/ 61 w 65"/>
                <a:gd name="T19" fmla="*/ 5 h 48"/>
                <a:gd name="T20" fmla="*/ 58 w 65"/>
                <a:gd name="T21" fmla="*/ 4 h 48"/>
                <a:gd name="T22" fmla="*/ 7 w 65"/>
                <a:gd name="T23" fmla="*/ 4 h 48"/>
                <a:gd name="T24" fmla="*/ 5 w 65"/>
                <a:gd name="T25" fmla="*/ 5 h 48"/>
                <a:gd name="T26" fmla="*/ 5 w 65"/>
                <a:gd name="T27" fmla="*/ 5 h 48"/>
                <a:gd name="T28" fmla="*/ 4 w 65"/>
                <a:gd name="T29" fmla="*/ 8 h 48"/>
                <a:gd name="T30" fmla="*/ 4 w 65"/>
                <a:gd name="T31" fmla="*/ 16 h 48"/>
                <a:gd name="T32" fmla="*/ 0 w 65"/>
                <a:gd name="T33" fmla="*/ 16 h 48"/>
                <a:gd name="T34" fmla="*/ 0 w 65"/>
                <a:gd name="T35" fmla="*/ 8 h 48"/>
                <a:gd name="T36" fmla="*/ 2 w 65"/>
                <a:gd name="T37" fmla="*/ 3 h 48"/>
                <a:gd name="T38" fmla="*/ 2 w 65"/>
                <a:gd name="T39" fmla="*/ 2 h 48"/>
                <a:gd name="T40" fmla="*/ 7 w 65"/>
                <a:gd name="T41" fmla="*/ 0 h 48"/>
                <a:gd name="T42" fmla="*/ 58 w 65"/>
                <a:gd name="T43" fmla="*/ 0 h 48"/>
                <a:gd name="T44" fmla="*/ 63 w 65"/>
                <a:gd name="T45" fmla="*/ 2 h 48"/>
                <a:gd name="T46" fmla="*/ 63 w 65"/>
                <a:gd name="T47" fmla="*/ 2 h 48"/>
                <a:gd name="T48" fmla="*/ 65 w 65"/>
                <a:gd name="T49" fmla="*/ 8 h 48"/>
                <a:gd name="T50" fmla="*/ 65 w 65"/>
                <a:gd name="T51" fmla="*/ 29 h 48"/>
                <a:gd name="T52" fmla="*/ 63 w 65"/>
                <a:gd name="T53" fmla="*/ 34 h 48"/>
                <a:gd name="T54" fmla="*/ 58 w 65"/>
                <a:gd name="T55" fmla="*/ 36 h 48"/>
                <a:gd name="T56" fmla="*/ 40 w 65"/>
                <a:gd name="T57" fmla="*/ 36 h 48"/>
                <a:gd name="T58" fmla="*/ 31 w 65"/>
                <a:gd name="T59" fmla="*/ 47 h 48"/>
                <a:gd name="T60" fmla="*/ 31 w 65"/>
                <a:gd name="T61" fmla="*/ 47 h 48"/>
                <a:gd name="T62" fmla="*/ 29 w 65"/>
                <a:gd name="T63" fmla="*/ 48 h 48"/>
                <a:gd name="T64" fmla="*/ 28 w 65"/>
                <a:gd name="T65" fmla="*/ 46 h 48"/>
                <a:gd name="T66" fmla="*/ 28 w 65"/>
                <a:gd name="T67" fmla="*/ 36 h 48"/>
                <a:gd name="T68" fmla="*/ 21 w 65"/>
                <a:gd name="T69" fmla="*/ 36 h 48"/>
                <a:gd name="T70" fmla="*/ 21 w 65"/>
                <a:gd name="T71" fmla="*/ 33 h 48"/>
                <a:gd name="T72" fmla="*/ 30 w 65"/>
                <a:gd name="T73" fmla="*/ 33 h 48"/>
                <a:gd name="T74" fmla="*/ 31 w 65"/>
                <a:gd name="T75" fmla="*/ 34 h 48"/>
                <a:gd name="T76" fmla="*/ 31 w 65"/>
                <a:gd name="T77" fmla="*/ 35 h 48"/>
                <a:gd name="T78" fmla="*/ 31 w 65"/>
                <a:gd name="T79" fmla="*/ 35 h 48"/>
                <a:gd name="T80" fmla="*/ 31 w 65"/>
                <a:gd name="T81" fmla="*/ 35 h 48"/>
                <a:gd name="T82" fmla="*/ 30 w 65"/>
                <a:gd name="T83" fmla="*/ 36 h 48"/>
                <a:gd name="T84" fmla="*/ 31 w 65"/>
                <a:gd name="T85" fmla="*/ 35 h 48"/>
                <a:gd name="T86" fmla="*/ 31 w 65"/>
                <a:gd name="T87" fmla="*/ 3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5" h="48">
                  <a:moveTo>
                    <a:pt x="31" y="35"/>
                  </a:moveTo>
                  <a:cubicBezTo>
                    <a:pt x="31" y="41"/>
                    <a:pt x="31" y="41"/>
                    <a:pt x="31" y="41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9" y="33"/>
                    <a:pt x="39" y="33"/>
                    <a:pt x="40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9" y="33"/>
                    <a:pt x="60" y="32"/>
                    <a:pt x="61" y="31"/>
                  </a:cubicBezTo>
                  <a:cubicBezTo>
                    <a:pt x="61" y="31"/>
                    <a:pt x="62" y="30"/>
                    <a:pt x="62" y="29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7"/>
                    <a:pt x="61" y="6"/>
                    <a:pt x="61" y="5"/>
                  </a:cubicBezTo>
                  <a:cubicBezTo>
                    <a:pt x="60" y="4"/>
                    <a:pt x="59" y="4"/>
                    <a:pt x="5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7"/>
                    <a:pt x="4" y="8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1" y="16"/>
                    <a:pt x="0" y="1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1" y="4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0" y="0"/>
                    <a:pt x="62" y="1"/>
                    <a:pt x="63" y="2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4" y="4"/>
                    <a:pt x="65" y="6"/>
                    <a:pt x="65" y="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31"/>
                    <a:pt x="64" y="33"/>
                    <a:pt x="63" y="34"/>
                  </a:cubicBezTo>
                  <a:cubicBezTo>
                    <a:pt x="62" y="35"/>
                    <a:pt x="60" y="36"/>
                    <a:pt x="58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30" y="48"/>
                    <a:pt x="29" y="48"/>
                  </a:cubicBezTo>
                  <a:cubicBezTo>
                    <a:pt x="29" y="48"/>
                    <a:pt x="28" y="47"/>
                    <a:pt x="28" y="4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5"/>
                    <a:pt x="21" y="34"/>
                    <a:pt x="21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1" y="34"/>
                  </a:cubicBezTo>
                  <a:cubicBezTo>
                    <a:pt x="31" y="34"/>
                    <a:pt x="31" y="34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lose/>
                  <a:moveTo>
                    <a:pt x="31" y="35"/>
                  </a:moveTo>
                  <a:cubicBezTo>
                    <a:pt x="31" y="35"/>
                    <a:pt x="31" y="36"/>
                    <a:pt x="30" y="36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5"/>
                    <a:pt x="31" y="35"/>
                    <a:pt x="3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1" name="Freeform 31"/>
            <p:cNvSpPr>
              <a:spLocks/>
            </p:cNvSpPr>
            <p:nvPr/>
          </p:nvSpPr>
          <p:spPr bwMode="auto">
            <a:xfrm>
              <a:off x="727076" y="1196975"/>
              <a:ext cx="96838" cy="123825"/>
            </a:xfrm>
            <a:custGeom>
              <a:avLst/>
              <a:gdLst>
                <a:gd name="T0" fmla="*/ 18 w 31"/>
                <a:gd name="T1" fmla="*/ 0 h 39"/>
                <a:gd name="T2" fmla="*/ 16 w 31"/>
                <a:gd name="T3" fmla="*/ 0 h 39"/>
                <a:gd name="T4" fmla="*/ 16 w 31"/>
                <a:gd name="T5" fmla="*/ 0 h 39"/>
                <a:gd name="T6" fmla="*/ 13 w 31"/>
                <a:gd name="T7" fmla="*/ 0 h 39"/>
                <a:gd name="T8" fmla="*/ 7 w 31"/>
                <a:gd name="T9" fmla="*/ 4 h 39"/>
                <a:gd name="T10" fmla="*/ 7 w 31"/>
                <a:gd name="T11" fmla="*/ 4 h 39"/>
                <a:gd name="T12" fmla="*/ 1 w 31"/>
                <a:gd name="T13" fmla="*/ 11 h 39"/>
                <a:gd name="T14" fmla="*/ 2 w 31"/>
                <a:gd name="T15" fmla="*/ 20 h 39"/>
                <a:gd name="T16" fmla="*/ 0 w 31"/>
                <a:gd name="T17" fmla="*/ 21 h 39"/>
                <a:gd name="T18" fmla="*/ 0 w 31"/>
                <a:gd name="T19" fmla="*/ 24 h 39"/>
                <a:gd name="T20" fmla="*/ 3 w 31"/>
                <a:gd name="T21" fmla="*/ 26 h 39"/>
                <a:gd name="T22" fmla="*/ 4 w 31"/>
                <a:gd name="T23" fmla="*/ 27 h 39"/>
                <a:gd name="T24" fmla="*/ 16 w 31"/>
                <a:gd name="T25" fmla="*/ 39 h 39"/>
                <a:gd name="T26" fmla="*/ 27 w 31"/>
                <a:gd name="T27" fmla="*/ 27 h 39"/>
                <a:gd name="T28" fmla="*/ 29 w 31"/>
                <a:gd name="T29" fmla="*/ 26 h 39"/>
                <a:gd name="T30" fmla="*/ 31 w 31"/>
                <a:gd name="T31" fmla="*/ 24 h 39"/>
                <a:gd name="T32" fmla="*/ 31 w 31"/>
                <a:gd name="T33" fmla="*/ 21 h 39"/>
                <a:gd name="T34" fmla="*/ 29 w 31"/>
                <a:gd name="T35" fmla="*/ 20 h 39"/>
                <a:gd name="T36" fmla="*/ 29 w 31"/>
                <a:gd name="T37" fmla="*/ 20 h 39"/>
                <a:gd name="T38" fmla="*/ 30 w 31"/>
                <a:gd name="T39" fmla="*/ 11 h 39"/>
                <a:gd name="T40" fmla="*/ 25 w 31"/>
                <a:gd name="T41" fmla="*/ 4 h 39"/>
                <a:gd name="T42" fmla="*/ 18 w 31"/>
                <a:gd name="T43" fmla="*/ 0 h 39"/>
                <a:gd name="T44" fmla="*/ 18 w 31"/>
                <a:gd name="T4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39">
                  <a:moveTo>
                    <a:pt x="18" y="0"/>
                  </a:moveTo>
                  <a:cubicBezTo>
                    <a:pt x="18" y="0"/>
                    <a:pt x="1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1"/>
                    <a:pt x="9" y="2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4" y="6"/>
                    <a:pt x="2" y="7"/>
                    <a:pt x="1" y="11"/>
                  </a:cubicBezTo>
                  <a:cubicBezTo>
                    <a:pt x="1" y="14"/>
                    <a:pt x="1" y="17"/>
                    <a:pt x="2" y="20"/>
                  </a:cubicBezTo>
                  <a:cubicBezTo>
                    <a:pt x="1" y="20"/>
                    <a:pt x="0" y="20"/>
                    <a:pt x="0" y="21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1" y="25"/>
                    <a:pt x="2" y="25"/>
                    <a:pt x="3" y="26"/>
                  </a:cubicBezTo>
                  <a:cubicBezTo>
                    <a:pt x="3" y="27"/>
                    <a:pt x="3" y="27"/>
                    <a:pt x="4" y="27"/>
                  </a:cubicBezTo>
                  <a:cubicBezTo>
                    <a:pt x="6" y="33"/>
                    <a:pt x="10" y="39"/>
                    <a:pt x="16" y="39"/>
                  </a:cubicBezTo>
                  <a:cubicBezTo>
                    <a:pt x="21" y="39"/>
                    <a:pt x="25" y="33"/>
                    <a:pt x="27" y="27"/>
                  </a:cubicBezTo>
                  <a:cubicBezTo>
                    <a:pt x="28" y="27"/>
                    <a:pt x="28" y="27"/>
                    <a:pt x="29" y="26"/>
                  </a:cubicBezTo>
                  <a:cubicBezTo>
                    <a:pt x="29" y="25"/>
                    <a:pt x="30" y="25"/>
                    <a:pt x="31" y="24"/>
                  </a:cubicBezTo>
                  <a:cubicBezTo>
                    <a:pt x="31" y="23"/>
                    <a:pt x="31" y="22"/>
                    <a:pt x="31" y="21"/>
                  </a:cubicBezTo>
                  <a:cubicBezTo>
                    <a:pt x="31" y="20"/>
                    <a:pt x="30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7"/>
                    <a:pt x="30" y="14"/>
                    <a:pt x="30" y="11"/>
                  </a:cubicBezTo>
                  <a:cubicBezTo>
                    <a:pt x="29" y="7"/>
                    <a:pt x="27" y="6"/>
                    <a:pt x="25" y="4"/>
                  </a:cubicBezTo>
                  <a:cubicBezTo>
                    <a:pt x="23" y="2"/>
                    <a:pt x="21" y="1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22" name="Freeform 32"/>
            <p:cNvSpPr>
              <a:spLocks/>
            </p:cNvSpPr>
            <p:nvPr/>
          </p:nvSpPr>
          <p:spPr bwMode="auto">
            <a:xfrm>
              <a:off x="685801" y="1330325"/>
              <a:ext cx="179388" cy="115888"/>
            </a:xfrm>
            <a:custGeom>
              <a:avLst/>
              <a:gdLst>
                <a:gd name="T0" fmla="*/ 29 w 57"/>
                <a:gd name="T1" fmla="*/ 4 h 36"/>
                <a:gd name="T2" fmla="*/ 26 w 57"/>
                <a:gd name="T3" fmla="*/ 6 h 36"/>
                <a:gd name="T4" fmla="*/ 27 w 57"/>
                <a:gd name="T5" fmla="*/ 8 h 36"/>
                <a:gd name="T6" fmla="*/ 24 w 57"/>
                <a:gd name="T7" fmla="*/ 23 h 36"/>
                <a:gd name="T8" fmla="*/ 17 w 57"/>
                <a:gd name="T9" fmla="*/ 0 h 36"/>
                <a:gd name="T10" fmla="*/ 4 w 57"/>
                <a:gd name="T11" fmla="*/ 8 h 36"/>
                <a:gd name="T12" fmla="*/ 0 w 57"/>
                <a:gd name="T13" fmla="*/ 33 h 36"/>
                <a:gd name="T14" fmla="*/ 0 w 57"/>
                <a:gd name="T15" fmla="*/ 35 h 36"/>
                <a:gd name="T16" fmla="*/ 2 w 57"/>
                <a:gd name="T17" fmla="*/ 36 h 36"/>
                <a:gd name="T18" fmla="*/ 55 w 57"/>
                <a:gd name="T19" fmla="*/ 36 h 36"/>
                <a:gd name="T20" fmla="*/ 57 w 57"/>
                <a:gd name="T21" fmla="*/ 35 h 36"/>
                <a:gd name="T22" fmla="*/ 57 w 57"/>
                <a:gd name="T23" fmla="*/ 33 h 36"/>
                <a:gd name="T24" fmla="*/ 54 w 57"/>
                <a:gd name="T25" fmla="*/ 8 h 36"/>
                <a:gd name="T26" fmla="*/ 40 w 57"/>
                <a:gd name="T27" fmla="*/ 0 h 36"/>
                <a:gd name="T28" fmla="*/ 33 w 57"/>
                <a:gd name="T29" fmla="*/ 23 h 36"/>
                <a:gd name="T30" fmla="*/ 30 w 57"/>
                <a:gd name="T31" fmla="*/ 8 h 36"/>
                <a:gd name="T32" fmla="*/ 31 w 57"/>
                <a:gd name="T33" fmla="*/ 6 h 36"/>
                <a:gd name="T34" fmla="*/ 29 w 57"/>
                <a:gd name="T35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36">
                  <a:moveTo>
                    <a:pt x="29" y="4"/>
                  </a:moveTo>
                  <a:cubicBezTo>
                    <a:pt x="26" y="6"/>
                    <a:pt x="26" y="6"/>
                    <a:pt x="26" y="6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1" y="17"/>
                    <a:pt x="19" y="7"/>
                    <a:pt x="17" y="0"/>
                  </a:cubicBezTo>
                  <a:cubicBezTo>
                    <a:pt x="12" y="2"/>
                    <a:pt x="6" y="3"/>
                    <a:pt x="4" y="8"/>
                  </a:cubicBezTo>
                  <a:cubicBezTo>
                    <a:pt x="1" y="13"/>
                    <a:pt x="0" y="24"/>
                    <a:pt x="0" y="33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1" y="36"/>
                    <a:pt x="1" y="36"/>
                    <a:pt x="2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6" y="36"/>
                    <a:pt x="56" y="36"/>
                    <a:pt x="57" y="35"/>
                  </a:cubicBezTo>
                  <a:cubicBezTo>
                    <a:pt x="57" y="35"/>
                    <a:pt x="57" y="34"/>
                    <a:pt x="57" y="33"/>
                  </a:cubicBezTo>
                  <a:cubicBezTo>
                    <a:pt x="57" y="24"/>
                    <a:pt x="56" y="13"/>
                    <a:pt x="54" y="8"/>
                  </a:cubicBezTo>
                  <a:cubicBezTo>
                    <a:pt x="51" y="3"/>
                    <a:pt x="45" y="2"/>
                    <a:pt x="40" y="0"/>
                  </a:cubicBezTo>
                  <a:cubicBezTo>
                    <a:pt x="38" y="7"/>
                    <a:pt x="36" y="17"/>
                    <a:pt x="33" y="23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9" y="4"/>
                    <a:pt x="29" y="4"/>
                    <a:pt x="2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2827615" y="2794101"/>
            <a:ext cx="1317392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200" kern="0" dirty="0">
                <a:solidFill>
                  <a:srgbClr val="FFC000"/>
                </a:solidFill>
                <a:latin typeface="Arial" charset="0"/>
                <a:ea typeface="Arial" charset="0"/>
                <a:cs typeface="Arial" charset="0"/>
              </a:rPr>
              <a:t>Form the team, build the community of interest, and complete the FRN, LOI, and CRADA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4390847" y="2794101"/>
            <a:ext cx="1317392" cy="129266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200" kern="0" dirty="0">
                <a:solidFill>
                  <a:srgbClr val="00B050"/>
                </a:solidFill>
                <a:latin typeface="Arial" charset="0"/>
                <a:ea typeface="Arial" charset="0"/>
                <a:cs typeface="Arial" charset="0"/>
              </a:rPr>
              <a:t>Design and engineer the architecture and</a:t>
            </a:r>
            <a:br>
              <a:rPr lang="en-US" sz="1200" kern="0" dirty="0">
                <a:solidFill>
                  <a:srgbClr val="00B05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sz="1200" kern="0" dirty="0">
                <a:solidFill>
                  <a:srgbClr val="00B050"/>
                </a:solidFill>
                <a:latin typeface="Arial" charset="0"/>
                <a:ea typeface="Arial" charset="0"/>
                <a:cs typeface="Arial" charset="0"/>
              </a:rPr>
              <a:t>usage scenarios taking into consideration resources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5988585" y="2794101"/>
            <a:ext cx="1317392" cy="110799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200" kern="0" dirty="0">
                <a:solidFill>
                  <a:srgbClr val="0070C0"/>
                </a:solidFill>
                <a:latin typeface="Arial" charset="0"/>
                <a:ea typeface="Arial" charset="0"/>
                <a:cs typeface="Arial" charset="0"/>
              </a:rPr>
              <a:t>Develop the execution plan for building the demonstration based on the design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7487847" y="2794101"/>
            <a:ext cx="1317392" cy="7386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200" kern="0" dirty="0">
                <a:solidFill>
                  <a:srgbClr val="7030A0"/>
                </a:solidFill>
                <a:latin typeface="Arial" charset="0"/>
                <a:ea typeface="Arial" charset="0"/>
                <a:cs typeface="Arial" charset="0"/>
              </a:rPr>
              <a:t>Compose, build the demonstration, and perform security functional tests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9184061" y="2794101"/>
            <a:ext cx="1317392" cy="9233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200" kern="0" dirty="0">
                <a:solidFill>
                  <a:schemeClr val="accent3"/>
                </a:solidFill>
                <a:latin typeface="Arial" charset="0"/>
                <a:ea typeface="Arial" charset="0"/>
                <a:cs typeface="Arial" charset="0"/>
              </a:rPr>
              <a:t>Develop the practice guide to publish as a public draft and final document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10781799" y="2794101"/>
            <a:ext cx="1317392" cy="73866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200" kern="0" dirty="0">
                <a:solidFill>
                  <a:srgbClr val="FF0000"/>
                </a:solidFill>
                <a:latin typeface="Arial" charset="0"/>
                <a:ea typeface="Arial" charset="0"/>
                <a:cs typeface="Arial" charset="0"/>
              </a:rPr>
              <a:t>Present at public events and interact with community of interest</a:t>
            </a:r>
          </a:p>
        </p:txBody>
      </p:sp>
      <p:pic>
        <p:nvPicPr>
          <p:cNvPr id="130" name="Picture 129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4209" y="1630249"/>
            <a:ext cx="885221" cy="885221"/>
          </a:xfrm>
          <a:prstGeom prst="rect">
            <a:avLst/>
          </a:prstGeom>
        </p:spPr>
      </p:pic>
      <p:cxnSp>
        <p:nvCxnSpPr>
          <p:cNvPr id="131" name="Straight Connector 130"/>
          <p:cNvCxnSpPr>
            <a:cxnSpLocks/>
          </p:cNvCxnSpPr>
          <p:nvPr/>
        </p:nvCxnSpPr>
        <p:spPr>
          <a:xfrm>
            <a:off x="63795" y="5726607"/>
            <a:ext cx="12022918" cy="0"/>
          </a:xfrm>
          <a:prstGeom prst="line">
            <a:avLst/>
          </a:prstGeom>
          <a:ln w="47625">
            <a:solidFill>
              <a:schemeClr val="tx1">
                <a:lumMod val="75000"/>
                <a:lumOff val="25000"/>
              </a:schemeClr>
            </a:solidFill>
            <a:tailEnd type="arrow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>
            <a:off x="2915069" y="6109558"/>
            <a:ext cx="10214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FFC000"/>
                </a:solidFill>
              </a:rPr>
              <a:t>May - Jul 2021</a:t>
            </a:r>
          </a:p>
        </p:txBody>
      </p:sp>
      <p:cxnSp>
        <p:nvCxnSpPr>
          <p:cNvPr id="133" name="Straight Arrow Connector 132"/>
          <p:cNvCxnSpPr/>
          <p:nvPr/>
        </p:nvCxnSpPr>
        <p:spPr>
          <a:xfrm flipV="1">
            <a:off x="1768542" y="5726607"/>
            <a:ext cx="7440" cy="372767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1420466" y="6125121"/>
            <a:ext cx="7008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accent2"/>
                </a:solidFill>
              </a:rPr>
              <a:t>Oct 2020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6083812" y="6127132"/>
            <a:ext cx="104067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70C0"/>
                </a:solidFill>
              </a:rPr>
              <a:t>Aug - Oct 2021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7432517" y="6120095"/>
            <a:ext cx="13789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7030A0"/>
                </a:solidFill>
              </a:rPr>
              <a:t>Sep 2021 - Feb 2022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9044609" y="6121237"/>
            <a:ext cx="13372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chemeClr val="accent3"/>
                </a:solidFill>
              </a:rPr>
              <a:t>Oct 2021 - Jun 2022</a:t>
            </a:r>
          </a:p>
        </p:txBody>
      </p:sp>
      <p:cxnSp>
        <p:nvCxnSpPr>
          <p:cNvPr id="141" name="Straight Arrow Connector 140"/>
          <p:cNvCxnSpPr/>
          <p:nvPr/>
        </p:nvCxnSpPr>
        <p:spPr>
          <a:xfrm flipV="1">
            <a:off x="3415763" y="5726607"/>
            <a:ext cx="9452" cy="356511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Oval 141"/>
          <p:cNvSpPr/>
          <p:nvPr/>
        </p:nvSpPr>
        <p:spPr>
          <a:xfrm>
            <a:off x="3290694" y="5581634"/>
            <a:ext cx="276727" cy="27672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i="1" dirty="0"/>
          </a:p>
        </p:txBody>
      </p:sp>
      <p:cxnSp>
        <p:nvCxnSpPr>
          <p:cNvPr id="143" name="Straight Arrow Connector 142"/>
          <p:cNvCxnSpPr/>
          <p:nvPr/>
        </p:nvCxnSpPr>
        <p:spPr>
          <a:xfrm flipV="1">
            <a:off x="4907765" y="5726607"/>
            <a:ext cx="9536" cy="359712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Oval 143"/>
          <p:cNvSpPr/>
          <p:nvPr/>
        </p:nvSpPr>
        <p:spPr>
          <a:xfrm>
            <a:off x="4782696" y="5584835"/>
            <a:ext cx="276727" cy="276727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5" name="Straight Arrow Connector 144"/>
          <p:cNvCxnSpPr/>
          <p:nvPr/>
        </p:nvCxnSpPr>
        <p:spPr>
          <a:xfrm flipV="1">
            <a:off x="8119245" y="5726607"/>
            <a:ext cx="7179" cy="359711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Oval 145"/>
          <p:cNvSpPr/>
          <p:nvPr/>
        </p:nvSpPr>
        <p:spPr>
          <a:xfrm>
            <a:off x="7994176" y="5584835"/>
            <a:ext cx="276727" cy="276727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7" name="Straight Arrow Connector 146"/>
          <p:cNvCxnSpPr/>
          <p:nvPr/>
        </p:nvCxnSpPr>
        <p:spPr>
          <a:xfrm flipV="1">
            <a:off x="9751600" y="5726607"/>
            <a:ext cx="7179" cy="359711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Oval 147"/>
          <p:cNvSpPr/>
          <p:nvPr/>
        </p:nvSpPr>
        <p:spPr>
          <a:xfrm>
            <a:off x="9626531" y="5584835"/>
            <a:ext cx="276727" cy="27672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9" name="Straight Arrow Connector 148"/>
          <p:cNvCxnSpPr/>
          <p:nvPr/>
        </p:nvCxnSpPr>
        <p:spPr>
          <a:xfrm flipV="1">
            <a:off x="11277072" y="5726607"/>
            <a:ext cx="7453" cy="373443"/>
          </a:xfrm>
          <a:prstGeom prst="straightConnector1">
            <a:avLst/>
          </a:prstGeom>
          <a:ln w="381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Oval 149"/>
          <p:cNvSpPr/>
          <p:nvPr/>
        </p:nvSpPr>
        <p:spPr>
          <a:xfrm>
            <a:off x="11152003" y="5598567"/>
            <a:ext cx="276727" cy="27672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6481999" y="5562998"/>
            <a:ext cx="276727" cy="27672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TextBox 152"/>
          <p:cNvSpPr txBox="1"/>
          <p:nvPr/>
        </p:nvSpPr>
        <p:spPr>
          <a:xfrm>
            <a:off x="4410476" y="6112720"/>
            <a:ext cx="10054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B050"/>
                </a:solidFill>
              </a:rPr>
              <a:t>Jul - Sep 2021</a:t>
            </a:r>
          </a:p>
        </p:txBody>
      </p:sp>
      <p:sp>
        <p:nvSpPr>
          <p:cNvPr id="154" name="TextBox 153"/>
          <p:cNvSpPr txBox="1"/>
          <p:nvPr/>
        </p:nvSpPr>
        <p:spPr>
          <a:xfrm>
            <a:off x="10529807" y="6117472"/>
            <a:ext cx="150934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00"/>
                </a:solidFill>
              </a:rPr>
              <a:t>Apr 2021 -  Jun 2022</a:t>
            </a:r>
          </a:p>
        </p:txBody>
      </p:sp>
      <p:sp>
        <p:nvSpPr>
          <p:cNvPr id="2" name="Left-Right Arrow 1"/>
          <p:cNvSpPr/>
          <p:nvPr/>
        </p:nvSpPr>
        <p:spPr>
          <a:xfrm>
            <a:off x="1064700" y="4481650"/>
            <a:ext cx="1598620" cy="141382"/>
          </a:xfrm>
          <a:prstGeom prst="left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Left-Right Arrow 62"/>
          <p:cNvSpPr/>
          <p:nvPr/>
        </p:nvSpPr>
        <p:spPr>
          <a:xfrm>
            <a:off x="2178220" y="4616447"/>
            <a:ext cx="3319328" cy="128680"/>
          </a:xfrm>
          <a:prstGeom prst="left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Left-Right Arrow 64"/>
          <p:cNvSpPr/>
          <p:nvPr/>
        </p:nvSpPr>
        <p:spPr>
          <a:xfrm>
            <a:off x="3821305" y="4735027"/>
            <a:ext cx="1908448" cy="141382"/>
          </a:xfrm>
          <a:prstGeom prst="left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Left-Right Arrow 69"/>
          <p:cNvSpPr/>
          <p:nvPr/>
        </p:nvSpPr>
        <p:spPr>
          <a:xfrm>
            <a:off x="5432253" y="4876409"/>
            <a:ext cx="1893041" cy="141382"/>
          </a:xfrm>
          <a:prstGeom prst="left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Left-Right Arrow 70"/>
          <p:cNvSpPr/>
          <p:nvPr/>
        </p:nvSpPr>
        <p:spPr>
          <a:xfrm>
            <a:off x="7056057" y="5013267"/>
            <a:ext cx="3244274" cy="141382"/>
          </a:xfrm>
          <a:prstGeom prst="left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Left-Right Arrow 71"/>
          <p:cNvSpPr/>
          <p:nvPr/>
        </p:nvSpPr>
        <p:spPr>
          <a:xfrm>
            <a:off x="6259033" y="5168856"/>
            <a:ext cx="4319507" cy="118406"/>
          </a:xfrm>
          <a:prstGeom prst="leftRightArrow">
            <a:avLst/>
          </a:prstGeom>
          <a:solidFill>
            <a:srgbClr val="8082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Left-Right Arrow 72"/>
          <p:cNvSpPr/>
          <p:nvPr/>
        </p:nvSpPr>
        <p:spPr>
          <a:xfrm>
            <a:off x="2678229" y="5292388"/>
            <a:ext cx="9430001" cy="167211"/>
          </a:xfrm>
          <a:prstGeom prst="left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ED743A36-3505-8A48-BD7D-7FFC5E124553}"/>
              </a:ext>
            </a:extLst>
          </p:cNvPr>
          <p:cNvSpPr/>
          <p:nvPr/>
        </p:nvSpPr>
        <p:spPr>
          <a:xfrm>
            <a:off x="1638929" y="5575643"/>
            <a:ext cx="276727" cy="276727"/>
          </a:xfrm>
          <a:prstGeom prst="ellipse">
            <a:avLst/>
          </a:prstGeom>
          <a:solidFill>
            <a:srgbClr val="E798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Diamond 78">
            <a:extLst>
              <a:ext uri="{FF2B5EF4-FFF2-40B4-BE49-F238E27FC236}">
                <a16:creationId xmlns:a16="http://schemas.microsoft.com/office/drawing/2014/main" id="{E901F11C-5B2B-9F47-9253-A5937107A7F4}"/>
              </a:ext>
            </a:extLst>
          </p:cNvPr>
          <p:cNvSpPr/>
          <p:nvPr/>
        </p:nvSpPr>
        <p:spPr>
          <a:xfrm>
            <a:off x="410739" y="5473697"/>
            <a:ext cx="381130" cy="531607"/>
          </a:xfrm>
          <a:prstGeom prst="diamond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2060"/>
              </a:solidFill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9D79A47-5699-DE49-91AA-40EC0E56B295}"/>
              </a:ext>
            </a:extLst>
          </p:cNvPr>
          <p:cNvSpPr txBox="1"/>
          <p:nvPr/>
        </p:nvSpPr>
        <p:spPr>
          <a:xfrm>
            <a:off x="-73420" y="6125645"/>
            <a:ext cx="13580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solidFill>
                  <a:srgbClr val="002060"/>
                </a:solidFill>
              </a:rPr>
              <a:t>Aug 2019 - Oct 2020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5B4C1BA-A52A-5342-B034-D131F8C9F679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911" y="1638414"/>
            <a:ext cx="817017" cy="10249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15E6135-A040-8141-881B-A51237E9151D}"/>
              </a:ext>
            </a:extLst>
          </p:cNvPr>
          <p:cNvSpPr/>
          <p:nvPr/>
        </p:nvSpPr>
        <p:spPr>
          <a:xfrm>
            <a:off x="2673559" y="732167"/>
            <a:ext cx="1441020" cy="575713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2835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23385-18BB-4D20-98AB-D437210D1E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20718" y="1990545"/>
            <a:ext cx="12192000" cy="3877985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  <a:br>
              <a:rPr lang="en-US" dirty="0"/>
            </a:br>
            <a:br>
              <a:rPr lang="en-US" dirty="0"/>
            </a:br>
            <a:r>
              <a:rPr lang="en-US" dirty="0"/>
              <a:t>Questions?</a:t>
            </a:r>
            <a:br>
              <a:rPr lang="en-US" dirty="0"/>
            </a:br>
            <a:br>
              <a:rPr lang="en-US" dirty="0"/>
            </a:br>
            <a:r>
              <a:rPr lang="en-US" dirty="0"/>
              <a:t>Please send follow-up email to:</a:t>
            </a:r>
            <a:br>
              <a:rPr lang="en-US" dirty="0"/>
            </a:br>
            <a:r>
              <a:rPr lang="en-US" dirty="0"/>
              <a:t> </a:t>
            </a:r>
            <a:r>
              <a:rPr lang="en-US" sz="3600" u="sng" dirty="0">
                <a:solidFill>
                  <a:srgbClr val="4F8CBD"/>
                </a:solidFill>
                <a:effectLst/>
                <a:latin typeface="Oxygen"/>
                <a:ea typeface="MS Mincho" panose="02020609040205080304" pitchFamily="49" charset="-128"/>
                <a:cs typeface="Arial" panose="020B0604020202020204" pitchFamily="34" charset="0"/>
                <a:hlinkClick r:id="rId2"/>
              </a:rPr>
              <a:t>iot-onboarding@nist.gov</a:t>
            </a:r>
            <a:br>
              <a:rPr lang="en-US" sz="3600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7102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708633" y="1404994"/>
            <a:ext cx="10922000" cy="4525963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95000"/>
              </a:lnSpc>
            </a:pPr>
            <a:r>
              <a:rPr lang="en-US" sz="3400" dirty="0"/>
              <a:t>NIST Cybersecurity White Paper: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400" dirty="0">
                <a:solidFill>
                  <a:srgbClr val="000000"/>
                </a:solidFill>
                <a:latin typeface="Calibri"/>
                <a:hlinkClick r:id="rId3"/>
              </a:rPr>
              <a:t>https://nvlpubs.nist.gov/nistpubs/CSWP/NIST.CSWP.09082020-draft.pdf</a:t>
            </a:r>
            <a:endParaRPr lang="en-US" sz="3400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5000"/>
              </a:lnSpc>
            </a:pPr>
            <a:r>
              <a:rPr lang="en-US" sz="3400" dirty="0" err="1"/>
              <a:t>NCCoE</a:t>
            </a:r>
            <a:r>
              <a:rPr lang="en-US" sz="3400" dirty="0"/>
              <a:t> Virtual Workshop: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400" dirty="0">
                <a:solidFill>
                  <a:srgbClr val="000000"/>
                </a:solidFill>
                <a:latin typeface="Calibri"/>
                <a:hlinkClick r:id="rId4"/>
              </a:rPr>
              <a:t>https://www.nccoe.nist.gov/events/virtual-workshop-trusted-iot-device-network-layer-onboarding-and-lifecycle-management</a:t>
            </a:r>
            <a:endParaRPr lang="en-US" sz="3400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5000"/>
              </a:lnSpc>
            </a:pPr>
            <a:r>
              <a:rPr lang="en-US" sz="3400" dirty="0" err="1"/>
              <a:t>NCCoE</a:t>
            </a:r>
            <a:r>
              <a:rPr lang="en-US" sz="3400" dirty="0"/>
              <a:t> Project Page with Project Description: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400" dirty="0">
                <a:solidFill>
                  <a:srgbClr val="000000"/>
                </a:solidFill>
                <a:latin typeface="Calibri"/>
                <a:hlinkClick r:id="rId5"/>
              </a:rPr>
              <a:t>https://www.nccoe.nist.gov/projects/building-blocks/iot-network-layer-onboarding</a:t>
            </a:r>
            <a:endParaRPr lang="en-US" dirty="0"/>
          </a:p>
          <a:p>
            <a:pPr>
              <a:lnSpc>
                <a:spcPct val="95000"/>
              </a:lnSpc>
            </a:pPr>
            <a:endParaRPr lang="en-US" sz="2900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5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988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23385-18BB-4D20-98AB-D437210D1E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20718" y="1990545"/>
            <a:ext cx="12192000" cy="553998"/>
          </a:xfrm>
        </p:spPr>
        <p:txBody>
          <a:bodyPr/>
          <a:lstStyle/>
          <a:p>
            <a:pPr algn="ctr"/>
            <a:r>
              <a:rPr lang="en-US" dirty="0"/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37721530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03C09-45EE-464D-9C07-54CDC2291B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What is Trusted Network Layer Onboarding?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0F09E9-06FA-4270-BFF5-7F52E5F82F7C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16225" y="1152524"/>
            <a:ext cx="10515600" cy="5207001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10000"/>
              </a:lnSpc>
            </a:pPr>
            <a:r>
              <a:rPr lang="en-US" sz="4100" i="1" dirty="0"/>
              <a:t>Network-Layer Onboarding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900" dirty="0">
                <a:solidFill>
                  <a:srgbClr val="000000"/>
                </a:solidFill>
                <a:latin typeface="Calibri"/>
              </a:rPr>
              <a:t>Steps needed to provision a device with its network credentials</a:t>
            </a:r>
          </a:p>
          <a:p>
            <a:pPr marL="896112" lvl="2" indent="-246888" defTabSz="609570">
              <a:lnSpc>
                <a:spcPct val="110000"/>
              </a:lnSpc>
              <a:spcBef>
                <a:spcPts val="667"/>
              </a:spcBef>
              <a:spcAft>
                <a:spcPts val="0"/>
              </a:spcAft>
              <a:buClr>
                <a:schemeClr val="bg2"/>
              </a:buClr>
              <a:buSzPct val="78000"/>
              <a:buBlip>
                <a:blip r:embed="rId3"/>
              </a:buBlip>
            </a:pPr>
            <a:r>
              <a:rPr lang="en-US" sz="3500" dirty="0">
                <a:latin typeface="Calibri"/>
              </a:rPr>
              <a:t>Performed when the device is deployed (not when it is manufactured)</a:t>
            </a:r>
          </a:p>
          <a:p>
            <a:pPr>
              <a:lnSpc>
                <a:spcPct val="110000"/>
              </a:lnSpc>
            </a:pPr>
            <a:r>
              <a:rPr lang="en-US" sz="4100" i="1" dirty="0"/>
              <a:t>Trusted</a:t>
            </a:r>
            <a:r>
              <a:rPr lang="en-US" sz="4100" dirty="0"/>
              <a:t> Network-layer Onboarding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900" dirty="0">
                <a:solidFill>
                  <a:srgbClr val="000000"/>
                </a:solidFill>
                <a:latin typeface="Calibri"/>
              </a:rPr>
              <a:t>Device is provisioned with unique credentials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900" dirty="0">
                <a:solidFill>
                  <a:srgbClr val="000000"/>
                </a:solidFill>
                <a:latin typeface="Calibri"/>
              </a:rPr>
              <a:t>Device and network have the opportunity to authenticate each other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900" dirty="0">
                <a:solidFill>
                  <a:srgbClr val="000000"/>
                </a:solidFill>
                <a:latin typeface="Calibri"/>
              </a:rPr>
              <a:t>Provisioning occurs over an encrypted channel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900" dirty="0">
                <a:solidFill>
                  <a:srgbClr val="000000"/>
                </a:solidFill>
                <a:latin typeface="Calibri"/>
              </a:rPr>
              <a:t>No humans are given access to the credentials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900" dirty="0">
                <a:solidFill>
                  <a:srgbClr val="000000"/>
                </a:solidFill>
                <a:latin typeface="Calibri"/>
              </a:rPr>
              <a:t>Can be performed throughout the device lifecycle </a:t>
            </a:r>
          </a:p>
        </p:txBody>
      </p:sp>
    </p:spTree>
    <p:extLst>
      <p:ext uri="{BB962C8B-B14F-4D97-AF65-F5344CB8AC3E}">
        <p14:creationId xmlns:p14="http://schemas.microsoft.com/office/powerpoint/2010/main" val="35660490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Trusted Onboarding Basics</a:t>
            </a: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273E5002-88C5-4CE3-A6E7-027CBFBB6BC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17571" y="888650"/>
            <a:ext cx="7547105" cy="6058692"/>
          </a:xfrm>
        </p:spPr>
        <p:txBody>
          <a:bodyPr>
            <a:normAutofit fontScale="92500" lnSpcReduction="20000"/>
          </a:bodyPr>
          <a:lstStyle/>
          <a:p>
            <a:r>
              <a:rPr lang="en-US" sz="2600" i="1" dirty="0"/>
              <a:t>Network Onboarding Component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b="0" dirty="0">
                <a:solidFill>
                  <a:schemeClr val="tx1"/>
                </a:solidFill>
              </a:rPr>
              <a:t>A logical component that acts on behalf of the network to onboard devices using the </a:t>
            </a:r>
            <a:r>
              <a:rPr lang="en-US" b="0" i="1" dirty="0">
                <a:solidFill>
                  <a:schemeClr val="tx1"/>
                </a:solidFill>
              </a:rPr>
              <a:t>network onboarding protocol</a:t>
            </a:r>
          </a:p>
          <a:p>
            <a:pPr>
              <a:spcBef>
                <a:spcPts val="1800"/>
              </a:spcBef>
            </a:pPr>
            <a:r>
              <a:rPr lang="en-US" sz="2600" i="1" dirty="0"/>
              <a:t>Network bootstrapping credentials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b="0" dirty="0">
                <a:solidFill>
                  <a:schemeClr val="tx1"/>
                </a:solidFill>
              </a:rPr>
              <a:t>Credentials the network needs so it can be authenticated by the device (e.g., unique ID and private key)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sz="2600" i="1" dirty="0"/>
              <a:t>Device bootstrapping credentials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b="0" dirty="0">
                <a:solidFill>
                  <a:schemeClr val="tx1"/>
                </a:solidFill>
              </a:rPr>
              <a:t>Credentials the device needs to establish communications with and be authenticated by the network onboarding component. Provisioned when the device is manufactured (e.g., unique ID, private key, Wi-Fi channel). May also include additional information such as MUD URL and application-layer bootstrapping credentials)</a:t>
            </a:r>
            <a:endParaRPr lang="en-US" dirty="0"/>
          </a:p>
          <a:p>
            <a:pPr>
              <a:spcBef>
                <a:spcPts val="1800"/>
              </a:spcBef>
            </a:pPr>
            <a:r>
              <a:rPr lang="en-US" sz="2600" i="1" dirty="0"/>
              <a:t>Device Information Declaration (optional)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en-US" b="0" dirty="0">
                <a:solidFill>
                  <a:schemeClr val="tx1"/>
                </a:solidFill>
              </a:rPr>
              <a:t>Signed digital assertion of info about the device, such as its owner and any entities authorized to onboard the device</a:t>
            </a:r>
            <a:endParaRPr lang="en-US" dirty="0"/>
          </a:p>
        </p:txBody>
      </p:sp>
      <p:pic>
        <p:nvPicPr>
          <p:cNvPr id="81" name="Graphic 80" descr="Camera">
            <a:extLst>
              <a:ext uri="{FF2B5EF4-FFF2-40B4-BE49-F238E27FC236}">
                <a16:creationId xmlns:a16="http://schemas.microsoft.com/office/drawing/2014/main" id="{3899DEA0-7C2B-4780-B3FE-C5C22F73E6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73465" y="3041251"/>
            <a:ext cx="2348143" cy="1687273"/>
          </a:xfrm>
          <a:prstGeom prst="rect">
            <a:avLst/>
          </a:prstGeom>
        </p:spPr>
      </p:pic>
      <p:sp>
        <p:nvSpPr>
          <p:cNvPr id="82" name="Rectangle: Rounded Corners 81">
            <a:extLst>
              <a:ext uri="{FF2B5EF4-FFF2-40B4-BE49-F238E27FC236}">
                <a16:creationId xmlns:a16="http://schemas.microsoft.com/office/drawing/2014/main" id="{30B7CA85-468B-4886-9525-21588A6957EA}"/>
              </a:ext>
            </a:extLst>
          </p:cNvPr>
          <p:cNvSpPr/>
          <p:nvPr/>
        </p:nvSpPr>
        <p:spPr>
          <a:xfrm>
            <a:off x="9276580" y="4385298"/>
            <a:ext cx="1952261" cy="614852"/>
          </a:xfrm>
          <a:prstGeom prst="roundRect">
            <a:avLst/>
          </a:prstGeom>
          <a:solidFill>
            <a:schemeClr val="tx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3" name="Rectangle 388">
            <a:extLst>
              <a:ext uri="{FF2B5EF4-FFF2-40B4-BE49-F238E27FC236}">
                <a16:creationId xmlns:a16="http://schemas.microsoft.com/office/drawing/2014/main" id="{48A60DCA-8BAC-4F55-912C-817FEEE3C1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5659" y="4487172"/>
            <a:ext cx="1841283" cy="4308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Device bootstrapping credentials</a:t>
            </a: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AB41B210-AD1C-4426-BEB3-A3122B6A88F6}"/>
              </a:ext>
            </a:extLst>
          </p:cNvPr>
          <p:cNvSpPr txBox="1"/>
          <p:nvPr/>
        </p:nvSpPr>
        <p:spPr>
          <a:xfrm>
            <a:off x="9672978" y="3022137"/>
            <a:ext cx="1079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IoT Device</a:t>
            </a:r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C62C8C55-76AF-436C-9CD8-7981217D3E6D}"/>
              </a:ext>
            </a:extLst>
          </p:cNvPr>
          <p:cNvSpPr/>
          <p:nvPr/>
        </p:nvSpPr>
        <p:spPr>
          <a:xfrm>
            <a:off x="8519391" y="734397"/>
            <a:ext cx="3428490" cy="186227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86" name="Graphic 85" descr="DVD player">
            <a:extLst>
              <a:ext uri="{FF2B5EF4-FFF2-40B4-BE49-F238E27FC236}">
                <a16:creationId xmlns:a16="http://schemas.microsoft.com/office/drawing/2014/main" id="{41DDDFF4-3D53-41AD-9902-0ACAB455ACB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t="31843" b="22760"/>
          <a:stretch/>
        </p:blipFill>
        <p:spPr>
          <a:xfrm>
            <a:off x="8629886" y="811439"/>
            <a:ext cx="1738262" cy="1844855"/>
          </a:xfrm>
          <a:prstGeom prst="rect">
            <a:avLst/>
          </a:prstGeom>
        </p:spPr>
      </p:pic>
      <p:sp>
        <p:nvSpPr>
          <p:cNvPr id="87" name="Rectangle 388">
            <a:extLst>
              <a:ext uri="{FF2B5EF4-FFF2-40B4-BE49-F238E27FC236}">
                <a16:creationId xmlns:a16="http://schemas.microsoft.com/office/drawing/2014/main" id="{89594E00-F809-42EB-9AFA-752306AE38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7797" y="1173140"/>
            <a:ext cx="1352117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+mn-lt"/>
              </a:rPr>
              <a:t>Network bootstrapping credentials</a:t>
            </a:r>
            <a:endParaRPr kumimoji="0" lang="en-US" altLang="en-US" sz="140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EE959011-D227-4C40-8036-8036CFB9971F}"/>
              </a:ext>
            </a:extLst>
          </p:cNvPr>
          <p:cNvGrpSpPr/>
          <p:nvPr/>
        </p:nvGrpSpPr>
        <p:grpSpPr>
          <a:xfrm>
            <a:off x="10380933" y="760282"/>
            <a:ext cx="1650514" cy="1603222"/>
            <a:chOff x="8338704" y="1321578"/>
            <a:chExt cx="2140801" cy="2642833"/>
          </a:xfrm>
        </p:grpSpPr>
        <p:pic>
          <p:nvPicPr>
            <p:cNvPr id="89" name="Graphic 88" descr="Wireless router">
              <a:extLst>
                <a:ext uri="{FF2B5EF4-FFF2-40B4-BE49-F238E27FC236}">
                  <a16:creationId xmlns:a16="http://schemas.microsoft.com/office/drawing/2014/main" id="{3D70A94F-A9EB-4C24-A195-24EBDF16D57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8338704" y="1321578"/>
              <a:ext cx="2140801" cy="2140801"/>
            </a:xfrm>
            <a:prstGeom prst="rect">
              <a:avLst/>
            </a:prstGeom>
          </p:spPr>
        </p:pic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9D2D71D1-7AA0-46B4-8C27-1E8542F679D7}"/>
                </a:ext>
              </a:extLst>
            </p:cNvPr>
            <p:cNvSpPr txBox="1"/>
            <p:nvPr/>
          </p:nvSpPr>
          <p:spPr>
            <a:xfrm>
              <a:off x="8432869" y="3203379"/>
              <a:ext cx="2046636" cy="761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b="1" dirty="0">
                  <a:solidFill>
                    <a:schemeClr val="tx2">
                      <a:lumMod val="75000"/>
                    </a:schemeClr>
                  </a:solidFill>
                  <a:ea typeface="Verdana" pitchFamily="34" charset="0"/>
                  <a:cs typeface="Verdana" pitchFamily="34" charset="0"/>
                </a:rPr>
                <a:t>Wireless Access Point / Router</a:t>
              </a:r>
            </a:p>
          </p:txBody>
        </p:sp>
      </p:grp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2C7DA43C-8A98-44F9-8E0F-86B89250CF8F}"/>
              </a:ext>
            </a:extLst>
          </p:cNvPr>
          <p:cNvCxnSpPr>
            <a:cxnSpLocks/>
          </p:cNvCxnSpPr>
          <p:nvPr/>
        </p:nvCxnSpPr>
        <p:spPr>
          <a:xfrm flipV="1">
            <a:off x="10224108" y="1691520"/>
            <a:ext cx="420995" cy="111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>
            <a:extLst>
              <a:ext uri="{FF2B5EF4-FFF2-40B4-BE49-F238E27FC236}">
                <a16:creationId xmlns:a16="http://schemas.microsoft.com/office/drawing/2014/main" id="{938E1E90-06B1-4C75-ACAD-DFC6B30D2DFE}"/>
              </a:ext>
            </a:extLst>
          </p:cNvPr>
          <p:cNvSpPr txBox="1"/>
          <p:nvPr/>
        </p:nvSpPr>
        <p:spPr>
          <a:xfrm>
            <a:off x="9499017" y="450061"/>
            <a:ext cx="15601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400" b="1" dirty="0">
                <a:ea typeface="Verdana" pitchFamily="34" charset="0"/>
                <a:cs typeface="Verdana" pitchFamily="34" charset="0"/>
              </a:rPr>
              <a:t>Local Network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0598DDEF-0F5E-48FE-8882-387118370592}"/>
              </a:ext>
            </a:extLst>
          </p:cNvPr>
          <p:cNvSpPr txBox="1"/>
          <p:nvPr/>
        </p:nvSpPr>
        <p:spPr>
          <a:xfrm>
            <a:off x="8503887" y="2151023"/>
            <a:ext cx="2046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Network Onboarding Component</a:t>
            </a:r>
          </a:p>
        </p:txBody>
      </p:sp>
      <p:pic>
        <p:nvPicPr>
          <p:cNvPr id="94" name="Picture 93">
            <a:extLst>
              <a:ext uri="{FF2B5EF4-FFF2-40B4-BE49-F238E27FC236}">
                <a16:creationId xmlns:a16="http://schemas.microsoft.com/office/drawing/2014/main" id="{D6090164-B8C5-466F-9D37-016E5B58A1E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255149" y="5906858"/>
            <a:ext cx="380512" cy="437339"/>
          </a:xfrm>
          <a:prstGeom prst="rect">
            <a:avLst/>
          </a:prstGeom>
        </p:spPr>
      </p:pic>
      <p:sp>
        <p:nvSpPr>
          <p:cNvPr id="95" name="TextBox 94">
            <a:extLst>
              <a:ext uri="{FF2B5EF4-FFF2-40B4-BE49-F238E27FC236}">
                <a16:creationId xmlns:a16="http://schemas.microsoft.com/office/drawing/2014/main" id="{073DFAE9-C18F-454C-85F3-515FE57A2130}"/>
              </a:ext>
            </a:extLst>
          </p:cNvPr>
          <p:cNvSpPr txBox="1"/>
          <p:nvPr/>
        </p:nvSpPr>
        <p:spPr>
          <a:xfrm>
            <a:off x="9404482" y="5429804"/>
            <a:ext cx="209809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en-US" sz="1400" b="1" dirty="0">
                <a:ea typeface="Verdana" pitchFamily="34" charset="0"/>
                <a:cs typeface="Verdana" pitchFamily="34" charset="0"/>
              </a:rPr>
              <a:t>Device Information Declaration</a:t>
            </a:r>
          </a:p>
        </p:txBody>
      </p:sp>
    </p:spTree>
    <p:extLst>
      <p:ext uri="{BB962C8B-B14F-4D97-AF65-F5344CB8AC3E}">
        <p14:creationId xmlns:p14="http://schemas.microsoft.com/office/powerpoint/2010/main" val="20896933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3D4AE54-6C48-4AF5-B0BA-C2F408E729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0" y="249277"/>
            <a:ext cx="11214537" cy="1107996"/>
          </a:xfrm>
        </p:spPr>
        <p:txBody>
          <a:bodyPr/>
          <a:lstStyle/>
          <a:p>
            <a:r>
              <a:rPr lang="en-US" dirty="0"/>
              <a:t>Onboarding Characteristics of Interest to Manufacturers and Vendors*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230C81FC-2CE5-4ACB-AC29-80B8495C0927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68045" y="1583886"/>
            <a:ext cx="5386388" cy="4697412"/>
          </a:xfrm>
        </p:spPr>
        <p:txBody>
          <a:bodyPr>
            <a:normAutofit fontScale="85000" lnSpcReduction="20000"/>
          </a:bodyPr>
          <a:lstStyle/>
          <a:p>
            <a:pPr marL="457200" indent="-457200" fontAlgn="t">
              <a:buFont typeface="Arial" panose="020B0604020202020204" pitchFamily="34" charset="0"/>
              <a:buChar char="•"/>
            </a:pPr>
            <a:r>
              <a:rPr lang="en-US" sz="3200" dirty="0"/>
              <a:t>Specification Status</a:t>
            </a:r>
          </a:p>
          <a:p>
            <a:pPr marL="457200" indent="-457200" fontAlgn="t">
              <a:buFont typeface="Arial" panose="020B0604020202020204" pitchFamily="34" charset="0"/>
              <a:buChar char="•"/>
            </a:pPr>
            <a:r>
              <a:rPr lang="en-US" sz="3200" dirty="0"/>
              <a:t>Is it proprietary?</a:t>
            </a:r>
          </a:p>
          <a:p>
            <a:pPr marL="457200" indent="-457200" fontAlgn="t">
              <a:buFont typeface="Arial" panose="020B0604020202020204" pitchFamily="34" charset="0"/>
              <a:buChar char="•"/>
            </a:pPr>
            <a:r>
              <a:rPr lang="en-US" sz="3200" dirty="0"/>
              <a:t>Owning Body</a:t>
            </a:r>
          </a:p>
          <a:p>
            <a:pPr marL="457200" indent="-457200" fontAlgn="t">
              <a:buFont typeface="Arial" panose="020B0604020202020204" pitchFamily="34" charset="0"/>
              <a:buChar char="•"/>
            </a:pPr>
            <a:r>
              <a:rPr lang="en-US" sz="3200" dirty="0"/>
              <a:t>Implementation Status/Maturity</a:t>
            </a:r>
          </a:p>
          <a:p>
            <a:pPr marL="457200" indent="-457200" fontAlgn="t">
              <a:buFont typeface="Arial" panose="020B0604020202020204" pitchFamily="34" charset="0"/>
              <a:buChar char="•"/>
            </a:pPr>
            <a:r>
              <a:rPr lang="en-US" sz="3200" dirty="0"/>
              <a:t>Who Implements It?</a:t>
            </a:r>
          </a:p>
          <a:p>
            <a:pPr marL="457200" indent="-457200" fontAlgn="t">
              <a:buFont typeface="Arial" panose="020B0604020202020204" pitchFamily="34" charset="0"/>
              <a:buChar char="•"/>
            </a:pPr>
            <a:r>
              <a:rPr lang="en-US" sz="3200" dirty="0"/>
              <a:t>Manufacturing Complexity</a:t>
            </a:r>
          </a:p>
          <a:p>
            <a:pPr marL="457200" indent="-457200" fontAlgn="t">
              <a:buFont typeface="Arial" panose="020B0604020202020204" pitchFamily="34" charset="0"/>
              <a:buChar char="•"/>
            </a:pPr>
            <a:r>
              <a:rPr lang="en-US" sz="3200" dirty="0"/>
              <a:t>Regulatory Compliance</a:t>
            </a:r>
          </a:p>
          <a:p>
            <a:pPr marL="457200" indent="-457200" fontAlgn="t">
              <a:buFont typeface="Arial" panose="020B0604020202020204" pitchFamily="34" charset="0"/>
              <a:buChar char="•"/>
            </a:pPr>
            <a:r>
              <a:rPr lang="en-US" sz="3200" dirty="0"/>
              <a:t>Certification Program</a:t>
            </a:r>
          </a:p>
          <a:p>
            <a:pPr marL="457200" indent="-457200" fontAlgn="t">
              <a:buFont typeface="Arial" panose="020B0604020202020204" pitchFamily="34" charset="0"/>
              <a:buChar char="•"/>
            </a:pPr>
            <a:r>
              <a:rPr lang="en-US" sz="3200" dirty="0"/>
              <a:t>IoT Device Requirements</a:t>
            </a:r>
          </a:p>
          <a:p>
            <a:pPr marL="457200" indent="-457200" fontAlgn="t">
              <a:buFont typeface="Arial" panose="020B0604020202020204" pitchFamily="34" charset="0"/>
              <a:buChar char="•"/>
            </a:pPr>
            <a:r>
              <a:rPr lang="en-US" sz="3200" dirty="0"/>
              <a:t>Proof of ownership</a:t>
            </a:r>
          </a:p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B5566B5-CCCD-44D0-AAF6-822A1863D93A}"/>
              </a:ext>
            </a:extLst>
          </p:cNvPr>
          <p:cNvSpPr txBox="1"/>
          <p:nvPr/>
        </p:nvSpPr>
        <p:spPr>
          <a:xfrm>
            <a:off x="5854433" y="4242311"/>
            <a:ext cx="5682643" cy="225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04784" indent="-304784" fontAlgn="t">
              <a:lnSpc>
                <a:spcPct val="75000"/>
              </a:lnSpc>
              <a:spcBef>
                <a:spcPts val="1600"/>
              </a:spcBef>
              <a:buClr>
                <a:schemeClr val="accent2"/>
              </a:buClr>
              <a:buSzPct val="75000"/>
              <a:buBlip>
                <a:blip r:embed="rId3"/>
              </a:buBlip>
            </a:pPr>
            <a:r>
              <a:rPr lang="en-US" sz="2500" kern="0" dirty="0">
                <a:cs typeface="Calibri Light"/>
              </a:rPr>
              <a:t>Type of secure storage required</a:t>
            </a:r>
          </a:p>
          <a:p>
            <a:pPr marL="304784" indent="-304784" fontAlgn="t">
              <a:lnSpc>
                <a:spcPct val="75000"/>
              </a:lnSpc>
              <a:spcBef>
                <a:spcPts val="1600"/>
              </a:spcBef>
              <a:buClr>
                <a:schemeClr val="accent2"/>
              </a:buClr>
              <a:buSzPct val="75000"/>
              <a:buBlip>
                <a:blip r:embed="rId3"/>
              </a:buBlip>
            </a:pPr>
            <a:r>
              <a:rPr lang="en-US" sz="2500" kern="0" dirty="0">
                <a:cs typeface="Calibri Light"/>
              </a:rPr>
              <a:t>Memory, power, size, wired/wireless</a:t>
            </a:r>
          </a:p>
          <a:p>
            <a:pPr marL="304784" indent="-304784" fontAlgn="t">
              <a:lnSpc>
                <a:spcPct val="75000"/>
              </a:lnSpc>
              <a:spcBef>
                <a:spcPts val="1600"/>
              </a:spcBef>
              <a:buClr>
                <a:schemeClr val="accent2"/>
              </a:buClr>
              <a:buSzPct val="75000"/>
              <a:buBlip>
                <a:blip r:embed="rId3"/>
              </a:buBlip>
            </a:pPr>
            <a:r>
              <a:rPr lang="en-US" sz="2500" kern="0" dirty="0">
                <a:cs typeface="Calibri Light"/>
              </a:rPr>
              <a:t>Bootstrapping  information inserted by manufacturer (identity, private key, device intent info, application-layer bootstrapping info)</a:t>
            </a:r>
            <a:endParaRPr lang="en-US" dirty="0"/>
          </a:p>
        </p:txBody>
      </p:sp>
      <p:pic>
        <p:nvPicPr>
          <p:cNvPr id="16" name="Picture 15" descr="A picture containing electronics, circuit&#10;&#10;Description automatically generated">
            <a:extLst>
              <a:ext uri="{FF2B5EF4-FFF2-40B4-BE49-F238E27FC236}">
                <a16:creationId xmlns:a16="http://schemas.microsoft.com/office/drawing/2014/main" id="{5D514C72-FF73-4617-978F-B8213F8683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5048" y="1357201"/>
            <a:ext cx="5441415" cy="272873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2286CF-58EF-1D4D-8991-AB985849F78A}"/>
              </a:ext>
            </a:extLst>
          </p:cNvPr>
          <p:cNvSpPr txBox="1"/>
          <p:nvPr/>
        </p:nvSpPr>
        <p:spPr>
          <a:xfrm>
            <a:off x="10123265" y="6340020"/>
            <a:ext cx="19544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800"/>
              </a:spcAft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79824"/>
                </a:solidFill>
                <a:effectLst/>
                <a:uLnTx/>
                <a:uFillTx/>
                <a:latin typeface="Arial" panose="020B0604020202020204"/>
                <a:ea typeface="+mj-ea"/>
                <a:cs typeface="+mj-cs"/>
              </a:rPr>
              <a:t>* not the complete list</a:t>
            </a:r>
            <a:endParaRPr lang="en-US" sz="1200" dirty="0">
              <a:latin typeface="Arial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939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708633" y="1404994"/>
            <a:ext cx="10922000" cy="4525963"/>
          </a:xfrm>
        </p:spPr>
        <p:txBody>
          <a:bodyPr>
            <a:normAutofit lnSpcReduction="10000"/>
          </a:bodyPr>
          <a:lstStyle/>
          <a:p>
            <a:pPr marL="457200" indent="-45720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en-US" sz="3400" dirty="0"/>
              <a:t>Background</a:t>
            </a:r>
          </a:p>
          <a:p>
            <a:pPr marL="457200" indent="-45720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en-US" sz="3400" dirty="0"/>
              <a:t>Drivers</a:t>
            </a:r>
          </a:p>
          <a:p>
            <a:pPr marL="457200" indent="-45720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en-US" sz="3400" dirty="0"/>
              <a:t>NIST Cybersecurity Paper: Trusted IoT Device Network-Layer Onboarding and Lifecycle Management Paper (Draft)</a:t>
            </a:r>
          </a:p>
          <a:p>
            <a:pPr marL="457200" indent="-45720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en-US" sz="3400" dirty="0"/>
              <a:t>Onboarding overview and concepts</a:t>
            </a:r>
          </a:p>
          <a:p>
            <a:pPr marL="457200" indent="-457200">
              <a:lnSpc>
                <a:spcPct val="95000"/>
              </a:lnSpc>
              <a:buFont typeface="Arial" panose="020B0604020202020204" pitchFamily="34" charset="0"/>
              <a:buChar char="•"/>
            </a:pPr>
            <a:r>
              <a:rPr lang="en-US" sz="3400" dirty="0"/>
              <a:t>National Cybersecurity Center of Excellence (</a:t>
            </a:r>
            <a:r>
              <a:rPr lang="en-US" sz="3400" dirty="0" err="1"/>
              <a:t>NCCoE</a:t>
            </a:r>
            <a:r>
              <a:rPr lang="en-US" sz="3400" dirty="0"/>
              <a:t>) IoT Onboarding Project</a:t>
            </a:r>
          </a:p>
          <a:p>
            <a:pPr marL="457200" indent="-457200">
              <a:lnSpc>
                <a:spcPct val="95000"/>
              </a:lnSpc>
              <a:buFont typeface="Arial" panose="020B0604020202020204" pitchFamily="34" charset="0"/>
              <a:buChar char="•"/>
            </a:pPr>
            <a:endParaRPr lang="en-US" sz="3400" dirty="0"/>
          </a:p>
        </p:txBody>
      </p:sp>
    </p:spTree>
    <p:extLst>
      <p:ext uri="{BB962C8B-B14F-4D97-AF65-F5344CB8AC3E}">
        <p14:creationId xmlns:p14="http://schemas.microsoft.com/office/powerpoint/2010/main" val="4203171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708633" y="1404994"/>
            <a:ext cx="10922000" cy="4525963"/>
          </a:xfrm>
        </p:spPr>
        <p:txBody>
          <a:bodyPr>
            <a:normAutofit/>
          </a:bodyPr>
          <a:lstStyle/>
          <a:p>
            <a:pPr>
              <a:lnSpc>
                <a:spcPct val="95000"/>
              </a:lnSpc>
            </a:pPr>
            <a:r>
              <a:rPr lang="en-US" sz="3400" dirty="0"/>
              <a:t>In support of the </a:t>
            </a:r>
            <a:r>
              <a:rPr lang="en-US" sz="3400" dirty="0" err="1"/>
              <a:t>NCCoE</a:t>
            </a:r>
            <a:r>
              <a:rPr lang="en-US" sz="3400" dirty="0"/>
              <a:t> project on trusted IoT device onboarding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400" dirty="0">
                <a:solidFill>
                  <a:srgbClr val="000000"/>
                </a:solidFill>
                <a:latin typeface="Calibri"/>
              </a:rPr>
              <a:t>Developed with input from stakeholders</a:t>
            </a:r>
          </a:p>
          <a:p>
            <a:pPr>
              <a:lnSpc>
                <a:spcPct val="95000"/>
              </a:lnSpc>
            </a:pPr>
            <a:r>
              <a:rPr lang="en-US" sz="3400" dirty="0"/>
              <a:t>Not a submission for adoption for the IETF, but…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400" dirty="0">
                <a:solidFill>
                  <a:srgbClr val="000000"/>
                </a:solidFill>
                <a:latin typeface="Calibri"/>
              </a:rPr>
              <a:t>If you find this work useful, please use it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400" dirty="0">
                <a:solidFill>
                  <a:srgbClr val="000000"/>
                </a:solidFill>
                <a:latin typeface="Calibri"/>
              </a:rPr>
              <a:t>We want to be aligned, so please let us know if you perceive conflicts</a:t>
            </a:r>
            <a:endParaRPr lang="en-US" sz="2900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5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346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1683" y="211744"/>
            <a:ext cx="11447397" cy="553998"/>
          </a:xfrm>
        </p:spPr>
        <p:txBody>
          <a:bodyPr/>
          <a:lstStyle/>
          <a:p>
            <a:r>
              <a:rPr lang="en-US" dirty="0"/>
              <a:t>Drivers</a:t>
            </a:r>
            <a:endParaRPr lang="en-US" sz="1800" dirty="0"/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708633" y="1404994"/>
            <a:ext cx="10922000" cy="4525963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95000"/>
              </a:lnSpc>
            </a:pPr>
            <a:r>
              <a:rPr lang="en-US" sz="3400" dirty="0"/>
              <a:t>Trusted network layer onboarding is crucial for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400" dirty="0">
                <a:solidFill>
                  <a:srgbClr val="000000"/>
                </a:solidFill>
                <a:latin typeface="Calibri"/>
              </a:rPr>
              <a:t>Protecting IoT devices from being taken over by unauthorized networks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400" dirty="0">
                <a:solidFill>
                  <a:srgbClr val="000000"/>
                </a:solidFill>
                <a:latin typeface="Calibri"/>
              </a:rPr>
              <a:t>Protecting networks from having unauthorized devices connect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400" dirty="0">
                <a:solidFill>
                  <a:srgbClr val="000000"/>
                </a:solidFill>
                <a:latin typeface="Calibri"/>
              </a:rPr>
              <a:t>It can also enhance additional security capabilities that protect the IoT device on an ongoing basis throughout its lifecycle</a:t>
            </a:r>
          </a:p>
          <a:p>
            <a:pPr marL="0" lvl="1" indent="0">
              <a:lnSpc>
                <a:spcPct val="95000"/>
              </a:lnSpc>
              <a:spcBef>
                <a:spcPts val="1000"/>
              </a:spcBef>
              <a:buNone/>
            </a:pPr>
            <a:r>
              <a:rPr lang="en-US" sz="3400" b="1" dirty="0">
                <a:solidFill>
                  <a:srgbClr val="4F8CBD"/>
                </a:solidFill>
              </a:rPr>
              <a:t>Onboarding solutions have various characteristics and capabilities</a:t>
            </a:r>
            <a:endParaRPr lang="en-US" sz="3400" dirty="0"/>
          </a:p>
          <a:p>
            <a:pPr marL="0" lvl="1" indent="0">
              <a:lnSpc>
                <a:spcPct val="115000"/>
              </a:lnSpc>
              <a:spcBef>
                <a:spcPts val="1000"/>
              </a:spcBef>
              <a:buNone/>
            </a:pPr>
            <a:r>
              <a:rPr lang="en-US" sz="3400" b="1" dirty="0">
                <a:solidFill>
                  <a:srgbClr val="4F8CBD"/>
                </a:solidFill>
              </a:rPr>
              <a:t>A consistent taxonomy is needed to 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400" dirty="0">
                <a:solidFill>
                  <a:srgbClr val="000000"/>
                </a:solidFill>
                <a:latin typeface="Calibri"/>
              </a:rPr>
              <a:t>Clearly describe and classify the properties of any particular onboarding solution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400" dirty="0">
                <a:solidFill>
                  <a:srgbClr val="000000"/>
                </a:solidFill>
                <a:latin typeface="Calibri"/>
              </a:rPr>
              <a:t>Express onboarding requirements and related responsibilities and processes</a:t>
            </a:r>
          </a:p>
          <a:p>
            <a:pPr marL="621792" lvl="1" indent="-274320" defTabSz="609570">
              <a:lnSpc>
                <a:spcPct val="110000"/>
              </a:lnSpc>
              <a:spcAft>
                <a:spcPts val="0"/>
              </a:spcAft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3400" dirty="0">
                <a:solidFill>
                  <a:srgbClr val="000000"/>
                </a:solidFill>
                <a:latin typeface="Calibri"/>
              </a:rPr>
              <a:t>Assist with discussion, characterization, and development of onboarding solutions </a:t>
            </a:r>
          </a:p>
          <a:p>
            <a:pPr lvl="1">
              <a:lnSpc>
                <a:spcPct val="95000"/>
              </a:lnSpc>
            </a:pPr>
            <a:endParaRPr lang="en-US" dirty="0"/>
          </a:p>
          <a:p>
            <a:pPr>
              <a:lnSpc>
                <a:spcPct val="95000"/>
              </a:lnSpc>
            </a:pPr>
            <a:endParaRPr lang="en-US" sz="2900" dirty="0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5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9962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72578A4-C1D7-4F4D-8ED5-2F33ACC851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268" y="733245"/>
            <a:ext cx="5258277" cy="5509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B03C09-45EE-464D-9C07-54CDC2291B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NIST Cybersecurity Paper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29DF53-BB24-4863-AA9D-D2F1DEB4D313}"/>
              </a:ext>
            </a:extLst>
          </p:cNvPr>
          <p:cNvSpPr txBox="1"/>
          <p:nvPr/>
        </p:nvSpPr>
        <p:spPr>
          <a:xfrm>
            <a:off x="5368585" y="1115913"/>
            <a:ext cx="6688333" cy="492134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304784" indent="-304784">
              <a:lnSpc>
                <a:spcPct val="90000"/>
              </a:lnSpc>
              <a:spcBef>
                <a:spcPts val="1600"/>
              </a:spcBef>
              <a:buClr>
                <a:schemeClr val="accent2"/>
              </a:buClr>
              <a:buSzPct val="75000"/>
              <a:buBlip>
                <a:blip r:embed="rId4"/>
              </a:buBlip>
            </a:pPr>
            <a:r>
              <a:rPr lang="en-US" sz="2900" kern="0" dirty="0">
                <a:cs typeface="Calibri Light"/>
              </a:rPr>
              <a:t>Describes a generic onboarding process and functional roles</a:t>
            </a:r>
          </a:p>
          <a:p>
            <a:pPr marL="304784" indent="-304784">
              <a:lnSpc>
                <a:spcPct val="90000"/>
              </a:lnSpc>
              <a:spcBef>
                <a:spcPts val="1600"/>
              </a:spcBef>
              <a:buClr>
                <a:schemeClr val="accent2"/>
              </a:buClr>
              <a:buSzPct val="75000"/>
              <a:buBlip>
                <a:blip r:embed="rId4"/>
              </a:buBlip>
            </a:pPr>
            <a:r>
              <a:rPr lang="en-US" sz="2900" kern="0" dirty="0">
                <a:cs typeface="Calibri Light"/>
              </a:rPr>
              <a:t>Onboarding lifecycle management</a:t>
            </a:r>
          </a:p>
          <a:p>
            <a:pPr marL="304784" indent="-304784">
              <a:lnSpc>
                <a:spcPct val="90000"/>
              </a:lnSpc>
              <a:spcBef>
                <a:spcPts val="1600"/>
              </a:spcBef>
              <a:buClr>
                <a:schemeClr val="accent2"/>
              </a:buClr>
              <a:buSzPct val="75000"/>
              <a:buBlip>
                <a:blip r:embed="rId4"/>
              </a:buBlip>
            </a:pPr>
            <a:r>
              <a:rPr lang="en-US" sz="2900" kern="0" dirty="0">
                <a:cs typeface="Calibri Light"/>
              </a:rPr>
              <a:t>Taxonomy of onboarding solution characteristics (product-agnostic)</a:t>
            </a:r>
          </a:p>
          <a:p>
            <a:pPr marL="621792" lvl="1" indent="-274320">
              <a:lnSpc>
                <a:spcPct val="90000"/>
              </a:lnSpc>
              <a:spcBef>
                <a:spcPts val="800"/>
              </a:spcBef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2700" kern="0" dirty="0">
                <a:solidFill>
                  <a:srgbClr val="000000"/>
                </a:solidFill>
                <a:latin typeface="Calibri"/>
                <a:cs typeface="Calibri Light"/>
              </a:rPr>
              <a:t>User, manufacturer, and service provider perspectives</a:t>
            </a:r>
          </a:p>
          <a:p>
            <a:pPr marL="621792" lvl="1" indent="-274320">
              <a:lnSpc>
                <a:spcPct val="90000"/>
              </a:lnSpc>
              <a:spcBef>
                <a:spcPts val="800"/>
              </a:spcBef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2700" kern="0" dirty="0">
                <a:solidFill>
                  <a:srgbClr val="000000"/>
                </a:solidFill>
                <a:latin typeface="Calibri"/>
                <a:cs typeface="Calibri Light"/>
              </a:rPr>
              <a:t>Consumer vs. enterprise</a:t>
            </a:r>
          </a:p>
          <a:p>
            <a:pPr marL="621792" lvl="1" indent="-274320">
              <a:lnSpc>
                <a:spcPct val="90000"/>
              </a:lnSpc>
              <a:spcBef>
                <a:spcPts val="800"/>
              </a:spcBef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2700" kern="0" dirty="0">
                <a:solidFill>
                  <a:srgbClr val="000000"/>
                </a:solidFill>
                <a:latin typeface="Calibri"/>
                <a:cs typeface="Calibri Light"/>
              </a:rPr>
              <a:t>No sector-specific requirements</a:t>
            </a:r>
          </a:p>
          <a:p>
            <a:pPr marL="304784" indent="-304784">
              <a:lnSpc>
                <a:spcPct val="90000"/>
              </a:lnSpc>
              <a:spcBef>
                <a:spcPts val="1600"/>
              </a:spcBef>
              <a:buClr>
                <a:schemeClr val="accent2"/>
              </a:buClr>
              <a:buSzPct val="75000"/>
              <a:buBlip>
                <a:blip r:embed="rId4"/>
              </a:buBlip>
            </a:pPr>
            <a:r>
              <a:rPr lang="en-US" sz="2900" kern="0" dirty="0">
                <a:cs typeface="Calibri Light"/>
              </a:rPr>
              <a:t>Recommended security capabilities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0D078B-1517-4971-AA50-D9E87F7548D2}"/>
              </a:ext>
            </a:extLst>
          </p:cNvPr>
          <p:cNvSpPr txBox="1"/>
          <p:nvPr/>
        </p:nvSpPr>
        <p:spPr>
          <a:xfrm>
            <a:off x="452816" y="5929539"/>
            <a:ext cx="77952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5"/>
              </a:rPr>
              <a:t>DRAFT NIST CSWP, Trusted Internet of Things (IoT) Device Network-Layer Onboarding and Lifecycle Management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1235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Onboarding Overview</a:t>
            </a:r>
          </a:p>
        </p:txBody>
      </p:sp>
      <p:sp>
        <p:nvSpPr>
          <p:cNvPr id="53" name="Text Placeholder 2">
            <a:extLst>
              <a:ext uri="{FF2B5EF4-FFF2-40B4-BE49-F238E27FC236}">
                <a16:creationId xmlns:a16="http://schemas.microsoft.com/office/drawing/2014/main" id="{273E5002-88C5-4CE3-A6E7-027CBFBB6BC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73518" y="898482"/>
            <a:ext cx="5966461" cy="605869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1800" i="1" dirty="0"/>
              <a:t>Network-Layer Onboarding</a:t>
            </a:r>
          </a:p>
          <a:p>
            <a:pPr marL="393192" indent="-274320" defTabSz="609570">
              <a:lnSpc>
                <a:spcPct val="110000"/>
              </a:lnSpc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1800" b="0" dirty="0">
                <a:solidFill>
                  <a:srgbClr val="000000"/>
                </a:solidFill>
              </a:rPr>
              <a:t>Provision a device with its network credentials</a:t>
            </a:r>
          </a:p>
          <a:p>
            <a:pPr marL="667512" lvl="1" indent="-246888" defTabSz="609570">
              <a:lnSpc>
                <a:spcPct val="110000"/>
              </a:lnSpc>
              <a:spcBef>
                <a:spcPts val="667"/>
              </a:spcBef>
              <a:spcAft>
                <a:spcPts val="0"/>
              </a:spcAft>
              <a:buClr>
                <a:schemeClr val="bg2"/>
              </a:buClr>
              <a:buSzPct val="78000"/>
              <a:buBlip>
                <a:blip r:embed="rId3"/>
              </a:buBlip>
            </a:pPr>
            <a:r>
              <a:rPr lang="en-US" sz="1800" dirty="0"/>
              <a:t>Bootstrapping: Establish trust, set up a secure channel with </a:t>
            </a:r>
            <a:r>
              <a:rPr lang="en-US" sz="1800" i="1" dirty="0"/>
              <a:t>network onboarding component</a:t>
            </a:r>
          </a:p>
          <a:p>
            <a:pPr marL="667512" lvl="1" indent="-246888" defTabSz="609570">
              <a:lnSpc>
                <a:spcPct val="110000"/>
              </a:lnSpc>
              <a:spcBef>
                <a:spcPts val="667"/>
              </a:spcBef>
              <a:spcAft>
                <a:spcPts val="0"/>
              </a:spcAft>
              <a:buClr>
                <a:schemeClr val="bg2"/>
              </a:buClr>
              <a:buSzPct val="78000"/>
              <a:buBlip>
                <a:blip r:embed="rId3"/>
              </a:buBlip>
            </a:pPr>
            <a:r>
              <a:rPr lang="en-US" sz="1800" dirty="0"/>
              <a:t>Provisioning: Provide </a:t>
            </a:r>
            <a:r>
              <a:rPr lang="en-US" sz="1800" i="1" dirty="0"/>
              <a:t>onboarding credentials </a:t>
            </a:r>
            <a:r>
              <a:rPr lang="en-US" sz="1800" dirty="0"/>
              <a:t>to the device</a:t>
            </a:r>
          </a:p>
          <a:p>
            <a:endParaRPr lang="en-US" sz="800" i="1" dirty="0"/>
          </a:p>
          <a:p>
            <a:r>
              <a:rPr lang="en-US" sz="1800" i="1" dirty="0"/>
              <a:t>Application-Layer Onboarding</a:t>
            </a:r>
          </a:p>
          <a:p>
            <a:pPr marL="393192" indent="-274320" defTabSz="609570">
              <a:lnSpc>
                <a:spcPct val="110000"/>
              </a:lnSpc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1800" b="0" dirty="0">
                <a:solidFill>
                  <a:srgbClr val="000000"/>
                </a:solidFill>
              </a:rPr>
              <a:t>Provision a device with application-layer components</a:t>
            </a:r>
          </a:p>
          <a:p>
            <a:pPr marL="667512" lvl="1" indent="-246888" defTabSz="609570">
              <a:lnSpc>
                <a:spcPct val="110000"/>
              </a:lnSpc>
              <a:spcBef>
                <a:spcPts val="667"/>
              </a:spcBef>
              <a:spcAft>
                <a:spcPts val="0"/>
              </a:spcAft>
              <a:buClr>
                <a:schemeClr val="bg2"/>
              </a:buClr>
              <a:buSzPct val="78000"/>
              <a:buBlip>
                <a:blip r:embed="rId3"/>
              </a:buBlip>
            </a:pPr>
            <a:r>
              <a:rPr lang="en-US" sz="1800" dirty="0"/>
              <a:t>Performed automatically after secure connection</a:t>
            </a:r>
          </a:p>
          <a:p>
            <a:pPr marL="393192" indent="-274320" defTabSz="609570">
              <a:lnSpc>
                <a:spcPct val="110000"/>
              </a:lnSpc>
              <a:buClr>
                <a:srgbClr val="1CC9CA"/>
              </a:buClr>
              <a:buSzPct val="100000"/>
              <a:buFont typeface="System Font Regular"/>
              <a:buChar char="–"/>
              <a:defRPr/>
            </a:pPr>
            <a:r>
              <a:rPr lang="en-US" sz="1800" b="0" dirty="0">
                <a:solidFill>
                  <a:srgbClr val="000000"/>
                </a:solidFill>
              </a:rPr>
              <a:t>Analogous to network-layer onboarding</a:t>
            </a:r>
          </a:p>
          <a:p>
            <a:pPr marL="667512" lvl="1" indent="-246888" defTabSz="609570">
              <a:lnSpc>
                <a:spcPct val="110000"/>
              </a:lnSpc>
              <a:spcBef>
                <a:spcPts val="667"/>
              </a:spcBef>
              <a:spcAft>
                <a:spcPts val="0"/>
              </a:spcAft>
              <a:buClr>
                <a:schemeClr val="bg2"/>
              </a:buClr>
              <a:buSzPct val="78000"/>
              <a:buBlip>
                <a:blip r:embed="rId3"/>
              </a:buBlip>
            </a:pPr>
            <a:r>
              <a:rPr lang="en-US" sz="1800" dirty="0"/>
              <a:t>Bootstrapping: establish trust, set up a secure channel between with application servers</a:t>
            </a:r>
          </a:p>
          <a:p>
            <a:pPr marL="667512" lvl="1" indent="-246888" defTabSz="609570">
              <a:lnSpc>
                <a:spcPct val="110000"/>
              </a:lnSpc>
              <a:spcBef>
                <a:spcPts val="667"/>
              </a:spcBef>
              <a:spcAft>
                <a:spcPts val="0"/>
              </a:spcAft>
              <a:buClr>
                <a:schemeClr val="bg2"/>
              </a:buClr>
              <a:buSzPct val="78000"/>
              <a:buBlip>
                <a:blip r:embed="rId3"/>
              </a:buBlip>
            </a:pPr>
            <a:r>
              <a:rPr lang="en-US" sz="1800" dirty="0"/>
              <a:t>Provisioning: Securely download applications, updates, and configurations to the device</a:t>
            </a: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C840586-8DC5-42FC-AF85-0273D3BBAB36}"/>
              </a:ext>
            </a:extLst>
          </p:cNvPr>
          <p:cNvSpPr/>
          <p:nvPr/>
        </p:nvSpPr>
        <p:spPr>
          <a:xfrm>
            <a:off x="3746090" y="1100426"/>
            <a:ext cx="2762865" cy="689045"/>
          </a:xfrm>
          <a:custGeom>
            <a:avLst/>
            <a:gdLst>
              <a:gd name="connsiteX0" fmla="*/ 0 w 2762865"/>
              <a:gd name="connsiteY0" fmla="*/ 787 h 689045"/>
              <a:gd name="connsiteX1" fmla="*/ 1848465 w 2762865"/>
              <a:gd name="connsiteY1" fmla="*/ 89277 h 689045"/>
              <a:gd name="connsiteX2" fmla="*/ 2428568 w 2762865"/>
              <a:gd name="connsiteY2" fmla="*/ 561226 h 689045"/>
              <a:gd name="connsiteX3" fmla="*/ 2762865 w 2762865"/>
              <a:gd name="connsiteY3" fmla="*/ 689045 h 689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2865" h="689045">
                <a:moveTo>
                  <a:pt x="0" y="787"/>
                </a:moveTo>
                <a:cubicBezTo>
                  <a:pt x="721852" y="-1672"/>
                  <a:pt x="1443704" y="-4130"/>
                  <a:pt x="1848465" y="89277"/>
                </a:cubicBezTo>
                <a:cubicBezTo>
                  <a:pt x="2253226" y="182684"/>
                  <a:pt x="2276168" y="461265"/>
                  <a:pt x="2428568" y="561226"/>
                </a:cubicBezTo>
                <a:cubicBezTo>
                  <a:pt x="2580968" y="661187"/>
                  <a:pt x="2671916" y="675116"/>
                  <a:pt x="2762865" y="689045"/>
                </a:cubicBezTo>
              </a:path>
            </a:pathLst>
          </a:custGeom>
          <a:noFill/>
          <a:ln w="22225"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CECBDA5A-7BA5-4CF7-BDC2-13F372AF1375}"/>
              </a:ext>
            </a:extLst>
          </p:cNvPr>
          <p:cNvSpPr/>
          <p:nvPr/>
        </p:nvSpPr>
        <p:spPr>
          <a:xfrm>
            <a:off x="4050890" y="3539613"/>
            <a:ext cx="2504911" cy="2143432"/>
          </a:xfrm>
          <a:custGeom>
            <a:avLst/>
            <a:gdLst>
              <a:gd name="connsiteX0" fmla="*/ 0 w 2504911"/>
              <a:gd name="connsiteY0" fmla="*/ 0 h 2143432"/>
              <a:gd name="connsiteX1" fmla="*/ 2231923 w 2504911"/>
              <a:gd name="connsiteY1" fmla="*/ 167148 h 2143432"/>
              <a:gd name="connsiteX2" fmla="*/ 2458065 w 2504911"/>
              <a:gd name="connsiteY2" fmla="*/ 904568 h 2143432"/>
              <a:gd name="connsiteX3" fmla="*/ 2143433 w 2504911"/>
              <a:gd name="connsiteY3" fmla="*/ 1917290 h 2143432"/>
              <a:gd name="connsiteX4" fmla="*/ 2379407 w 2504911"/>
              <a:gd name="connsiteY4" fmla="*/ 2143432 h 2143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4911" h="2143432">
                <a:moveTo>
                  <a:pt x="0" y="0"/>
                </a:moveTo>
                <a:cubicBezTo>
                  <a:pt x="911123" y="8193"/>
                  <a:pt x="1822246" y="16387"/>
                  <a:pt x="2231923" y="167148"/>
                </a:cubicBezTo>
                <a:cubicBezTo>
                  <a:pt x="2641600" y="317909"/>
                  <a:pt x="2472813" y="612878"/>
                  <a:pt x="2458065" y="904568"/>
                </a:cubicBezTo>
                <a:cubicBezTo>
                  <a:pt x="2443317" y="1196258"/>
                  <a:pt x="2156543" y="1710813"/>
                  <a:pt x="2143433" y="1917290"/>
                </a:cubicBezTo>
                <a:cubicBezTo>
                  <a:pt x="2130323" y="2123767"/>
                  <a:pt x="2254865" y="2133599"/>
                  <a:pt x="2379407" y="2143432"/>
                </a:cubicBezTo>
              </a:path>
            </a:pathLst>
          </a:custGeom>
          <a:noFill/>
          <a:ln w="22225"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0A51310-7468-4CC9-99D8-B41A0A1254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0645" y="-211744"/>
            <a:ext cx="5154264" cy="6858000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0DAB666B-861A-F94A-BBFC-70836BD7D5E8}"/>
              </a:ext>
            </a:extLst>
          </p:cNvPr>
          <p:cNvGrpSpPr/>
          <p:nvPr/>
        </p:nvGrpSpPr>
        <p:grpSpPr>
          <a:xfrm>
            <a:off x="10779850" y="1978016"/>
            <a:ext cx="855059" cy="869674"/>
            <a:chOff x="8338704" y="1321578"/>
            <a:chExt cx="2140801" cy="2761303"/>
          </a:xfrm>
        </p:grpSpPr>
        <p:pic>
          <p:nvPicPr>
            <p:cNvPr id="8" name="Graphic 7" descr="Wireless router">
              <a:extLst>
                <a:ext uri="{FF2B5EF4-FFF2-40B4-BE49-F238E27FC236}">
                  <a16:creationId xmlns:a16="http://schemas.microsoft.com/office/drawing/2014/main" id="{30A8E440-540B-EA48-B4CD-CC9CCDAA613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338704" y="1321578"/>
              <a:ext cx="2140801" cy="214080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C54410A-5078-F94C-9B5A-B3E459932CB0}"/>
                </a:ext>
              </a:extLst>
            </p:cNvPr>
            <p:cNvSpPr txBox="1"/>
            <p:nvPr/>
          </p:nvSpPr>
          <p:spPr>
            <a:xfrm>
              <a:off x="8432868" y="3203381"/>
              <a:ext cx="2046637" cy="8795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600" b="1" dirty="0">
                  <a:solidFill>
                    <a:schemeClr val="tx2">
                      <a:lumMod val="75000"/>
                    </a:schemeClr>
                  </a:solidFill>
                  <a:ea typeface="Verdana" pitchFamily="34" charset="0"/>
                  <a:cs typeface="Verdana" pitchFamily="34" charset="0"/>
                </a:rPr>
                <a:t>Wireless Access Point / Router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5D6B747-3430-A444-A887-7DAEE4C97C4B}"/>
              </a:ext>
            </a:extLst>
          </p:cNvPr>
          <p:cNvGrpSpPr/>
          <p:nvPr/>
        </p:nvGrpSpPr>
        <p:grpSpPr>
          <a:xfrm>
            <a:off x="10798654" y="498313"/>
            <a:ext cx="855059" cy="899012"/>
            <a:chOff x="8338704" y="1321578"/>
            <a:chExt cx="2140801" cy="2719816"/>
          </a:xfrm>
        </p:grpSpPr>
        <p:pic>
          <p:nvPicPr>
            <p:cNvPr id="11" name="Graphic 10" descr="Wireless router">
              <a:extLst>
                <a:ext uri="{FF2B5EF4-FFF2-40B4-BE49-F238E27FC236}">
                  <a16:creationId xmlns:a16="http://schemas.microsoft.com/office/drawing/2014/main" id="{CDD2B341-4629-B644-9743-54EC6D05C91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338704" y="1321578"/>
              <a:ext cx="2140801" cy="2140801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07C114B-8E87-794D-ADD8-B17D323A76F3}"/>
                </a:ext>
              </a:extLst>
            </p:cNvPr>
            <p:cNvSpPr txBox="1"/>
            <p:nvPr/>
          </p:nvSpPr>
          <p:spPr>
            <a:xfrm>
              <a:off x="8432870" y="3203378"/>
              <a:ext cx="2046635" cy="838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600" b="1" dirty="0">
                  <a:solidFill>
                    <a:schemeClr val="tx2">
                      <a:lumMod val="75000"/>
                    </a:schemeClr>
                  </a:solidFill>
                  <a:ea typeface="Verdana" pitchFamily="34" charset="0"/>
                  <a:cs typeface="Verdana" pitchFamily="34" charset="0"/>
                </a:rPr>
                <a:t>Wireless Access Point / Router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8508F307-87E3-8242-BD24-E0EA3D1D7A2C}"/>
              </a:ext>
            </a:extLst>
          </p:cNvPr>
          <p:cNvSpPr txBox="1"/>
          <p:nvPr/>
        </p:nvSpPr>
        <p:spPr>
          <a:xfrm>
            <a:off x="10688703" y="5368342"/>
            <a:ext cx="1112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600" dirty="0">
                <a:ea typeface="Verdana" pitchFamily="34" charset="0"/>
                <a:cs typeface="Verdana" pitchFamily="34" charset="0"/>
              </a:rPr>
              <a:t>Application Server, Device Lifecycle Management Service</a:t>
            </a:r>
          </a:p>
        </p:txBody>
      </p:sp>
    </p:spTree>
    <p:extLst>
      <p:ext uri="{BB962C8B-B14F-4D97-AF65-F5344CB8AC3E}">
        <p14:creationId xmlns:p14="http://schemas.microsoft.com/office/powerpoint/2010/main" val="10451105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1BA900-23BB-4BB5-A260-42557D4B0D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848266" y="1388747"/>
            <a:ext cx="7686206" cy="510205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B03C09-45EE-464D-9C07-54CDC2291B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1684" y="211743"/>
            <a:ext cx="11229474" cy="1107996"/>
          </a:xfrm>
        </p:spPr>
        <p:txBody>
          <a:bodyPr/>
          <a:lstStyle/>
          <a:p>
            <a:r>
              <a:rPr lang="en-US" dirty="0"/>
              <a:t>Onboarding-Related Aspects of Lifecycle Management (Supply Chain Phase)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BCB3EAA7-D643-47C6-82FE-67794FE72C6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-171450" y="3396123"/>
            <a:ext cx="3528410" cy="3614277"/>
          </a:xfrm>
        </p:spPr>
        <p:txBody>
          <a:bodyPr>
            <a:normAutofit/>
          </a:bodyPr>
          <a:lstStyle/>
          <a:p>
            <a:pPr marL="667512" lvl="1" indent="-246888">
              <a:spcBef>
                <a:spcPts val="667"/>
              </a:spcBef>
              <a:buClr>
                <a:schemeClr val="bg2"/>
              </a:buClr>
              <a:buSzPct val="78000"/>
              <a:buBlip>
                <a:blip r:embed="rId4"/>
              </a:buBlip>
            </a:pPr>
            <a:r>
              <a:rPr lang="en-US" sz="2500" dirty="0">
                <a:latin typeface="Calibri"/>
              </a:rPr>
              <a:t>Various integrators may have to connect the device to their own networks as part of the manufacturing process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B5473D-3D3B-174F-B6DD-11E1EC34BF9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848265" y="1400469"/>
            <a:ext cx="7686206" cy="5102051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05FC4116-5145-4DC4-971C-D5BDA62BCA43}"/>
              </a:ext>
            </a:extLst>
          </p:cNvPr>
          <p:cNvSpPr txBox="1">
            <a:spLocks/>
          </p:cNvSpPr>
          <p:nvPr/>
        </p:nvSpPr>
        <p:spPr>
          <a:xfrm>
            <a:off x="-84082" y="1581763"/>
            <a:ext cx="3528410" cy="1530307"/>
          </a:xfrm>
          <a:prstGeom prst="rect">
            <a:avLst/>
          </a:prstGeom>
        </p:spPr>
        <p:txBody>
          <a:bodyPr vert="horz" lIns="0" tIns="0" rIns="0" bIns="0" rtlCol="0">
            <a:normAutofit fontScale="92500" lnSpcReduction="10000"/>
          </a:bodyPr>
          <a:lstStyle>
            <a:lvl1pPr marL="304784" indent="-304784" algn="l" defTabSz="60957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ct val="75000"/>
              <a:buFontTx/>
              <a:buBlip>
                <a:blip r:embed="rId6"/>
              </a:buBlip>
              <a:defRPr sz="3200" b="0" kern="0">
                <a:solidFill>
                  <a:schemeClr val="tx1"/>
                </a:solidFill>
                <a:latin typeface="+mn-lt"/>
                <a:ea typeface="+mn-ea"/>
                <a:cs typeface="Calibri Light"/>
              </a:defRPr>
            </a:lvl1pPr>
            <a:lvl2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Arial"/>
              <a:buChar char="•"/>
              <a:tabLst/>
              <a:defRPr sz="2700" kern="0">
                <a:solidFill>
                  <a:schemeClr val="tx1"/>
                </a:solidFill>
                <a:latin typeface="+mn-lt"/>
                <a:ea typeface="+mn-ea"/>
                <a:cs typeface="Calibri Light"/>
              </a:defRPr>
            </a:lvl2pPr>
            <a:lvl3pPr marL="457200" marR="0" indent="-2286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Wingdings" charset="2"/>
              <a:buChar char="§"/>
              <a:tabLst/>
              <a:defRPr sz="2500" kern="0" baseline="0">
                <a:solidFill>
                  <a:srgbClr val="000000"/>
                </a:solidFill>
                <a:latin typeface="+mn-lt"/>
                <a:ea typeface="+mn-ea"/>
                <a:cs typeface="Calibri Light"/>
              </a:defRPr>
            </a:lvl3pPr>
            <a:lvl4pPr marL="685800" marR="0" indent="-2286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.AppleSystemUIFont" charset="-120"/>
              <a:buChar char="-"/>
              <a:tabLst/>
              <a:defRPr sz="2300" kern="0">
                <a:solidFill>
                  <a:srgbClr val="000000"/>
                </a:solidFill>
                <a:latin typeface="+mn-lt"/>
                <a:ea typeface="+mn-ea"/>
                <a:cs typeface="Calibri Light"/>
              </a:defRPr>
            </a:lvl4pPr>
            <a:lvl5pPr marL="914400" marR="0" indent="-2286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.AppleSystemUIFont" charset="-120"/>
              <a:buChar char="-"/>
              <a:tabLst/>
              <a:defRPr sz="2100" kern="0">
                <a:solidFill>
                  <a:srgbClr val="000000"/>
                </a:solidFill>
                <a:latin typeface="+mn-lt"/>
                <a:ea typeface="+mn-ea"/>
                <a:cs typeface="Calibri Light"/>
              </a:defRPr>
            </a:lvl5pPr>
            <a:lvl6pPr marL="3352632" indent="-304784" algn="l" defTabSz="609570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02" indent="-304784" algn="l" defTabSz="609570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72" indent="-304784" algn="l" defTabSz="609570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41" indent="-304784" algn="l" defTabSz="609570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7512" lvl="1" indent="-246888">
              <a:spcBef>
                <a:spcPts val="667"/>
              </a:spcBef>
              <a:buClr>
                <a:schemeClr val="bg2"/>
              </a:buClr>
              <a:buSzPct val="78000"/>
              <a:buBlip>
                <a:blip r:embed="rId4"/>
              </a:buBlip>
            </a:pPr>
            <a:r>
              <a:rPr lang="en-US" kern="1200" dirty="0">
                <a:solidFill>
                  <a:schemeClr val="tx1"/>
                </a:solidFill>
                <a:latin typeface="Calibri"/>
                <a:cs typeface="+mn-cs"/>
              </a:rPr>
              <a:t>Manufacturers perform tasks to make the device onboarding-ready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700" kern="1200" dirty="0"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0363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D88722-22D6-4E6D-81FD-FF3F36A11B3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976865" y="733510"/>
            <a:ext cx="5468113" cy="567842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6B03C09-45EE-464D-9C07-54CDC2291B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Onboarding-Related Aspects of Lifecycle Management</a:t>
            </a:r>
            <a:br>
              <a:rPr lang="en-US" dirty="0"/>
            </a:br>
            <a:r>
              <a:rPr lang="en-US" dirty="0"/>
              <a:t>(Use Phase)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27AFF625-C71C-459B-A73F-7E48838B7F1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83779" y="2206184"/>
            <a:ext cx="4978400" cy="3457575"/>
          </a:xfrm>
        </p:spPr>
        <p:txBody>
          <a:bodyPr>
            <a:normAutofit/>
          </a:bodyPr>
          <a:lstStyle/>
          <a:p>
            <a:pPr marL="304784" indent="-304784" defTabSz="609570">
              <a:lnSpc>
                <a:spcPct val="110000"/>
              </a:lnSpc>
              <a:spcBef>
                <a:spcPts val="1600"/>
              </a:spcBef>
              <a:buClr>
                <a:schemeClr val="accent2"/>
              </a:buClr>
              <a:buSzPct val="75000"/>
              <a:buBlip>
                <a:blip r:embed="rId4"/>
              </a:buBlip>
            </a:pPr>
            <a:r>
              <a:rPr lang="en-US" b="0" kern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Devices may have to be re-onboarded repeatedly during their lifetime due to</a:t>
            </a:r>
          </a:p>
          <a:p>
            <a:pPr marL="667512" lvl="1" indent="-246888">
              <a:spcBef>
                <a:spcPts val="667"/>
              </a:spcBef>
              <a:buClr>
                <a:schemeClr val="bg2"/>
              </a:buClr>
              <a:buSzPct val="78000"/>
              <a:buBlip>
                <a:blip r:embed="rId5"/>
              </a:buBlip>
              <a:defRPr/>
            </a:pPr>
            <a:r>
              <a:rPr lang="en-US" sz="2500" dirty="0">
                <a:latin typeface="Calibri"/>
              </a:rPr>
              <a:t>Refresh credentials periodically</a:t>
            </a:r>
          </a:p>
          <a:p>
            <a:pPr marL="667512" lvl="1" indent="-246888">
              <a:spcBef>
                <a:spcPts val="667"/>
              </a:spcBef>
              <a:buClr>
                <a:schemeClr val="bg2"/>
              </a:buClr>
              <a:buSzPct val="78000"/>
              <a:buBlip>
                <a:blip r:embed="rId5"/>
              </a:buBlip>
              <a:defRPr/>
            </a:pPr>
            <a:r>
              <a:rPr lang="en-US" sz="2500" dirty="0">
                <a:latin typeface="Calibri"/>
              </a:rPr>
              <a:t>Network security breach</a:t>
            </a:r>
          </a:p>
          <a:p>
            <a:pPr marL="667512" lvl="1" indent="-246888">
              <a:spcBef>
                <a:spcPts val="667"/>
              </a:spcBef>
              <a:buClr>
                <a:schemeClr val="bg2"/>
              </a:buClr>
              <a:buSzPct val="78000"/>
              <a:buBlip>
                <a:blip r:embed="rId5"/>
              </a:buBlip>
              <a:defRPr/>
            </a:pPr>
            <a:r>
              <a:rPr lang="en-US" sz="2500" dirty="0">
                <a:latin typeface="Calibri"/>
              </a:rPr>
              <a:t>Device maintenance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66D26B-4E54-BE4B-A902-5669AD8D3A3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976864" y="733509"/>
            <a:ext cx="5468112" cy="56784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5E7BE7-9809-4340-8E3F-E64BCC172E6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5976865" y="733508"/>
            <a:ext cx="5468112" cy="567842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12B588-007B-7648-836B-126E47FA0D2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76862" y="733505"/>
            <a:ext cx="5468112" cy="567842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FA79B68-FFFB-4D99-A69F-A7ED6D3E68B0}"/>
              </a:ext>
            </a:extLst>
          </p:cNvPr>
          <p:cNvSpPr txBox="1">
            <a:spLocks/>
          </p:cNvSpPr>
          <p:nvPr/>
        </p:nvSpPr>
        <p:spPr>
          <a:xfrm>
            <a:off x="387502" y="5427991"/>
            <a:ext cx="4978877" cy="111409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304784" indent="-304784" algn="l" defTabSz="609570" rtl="0" eaLnBrk="1" latinLnBrk="0" hangingPunct="1">
              <a:lnSpc>
                <a:spcPct val="90000"/>
              </a:lnSpc>
              <a:spcBef>
                <a:spcPts val="1600"/>
              </a:spcBef>
              <a:spcAft>
                <a:spcPts val="0"/>
              </a:spcAft>
              <a:buClr>
                <a:schemeClr val="accent2"/>
              </a:buClr>
              <a:buSzPct val="75000"/>
              <a:buFontTx/>
              <a:buBlip>
                <a:blip r:embed="rId4"/>
              </a:buBlip>
              <a:defRPr sz="3200" b="0" kern="0">
                <a:solidFill>
                  <a:schemeClr val="tx1"/>
                </a:solidFill>
                <a:latin typeface="+mn-lt"/>
                <a:ea typeface="+mn-ea"/>
                <a:cs typeface="Calibri Light"/>
              </a:defRPr>
            </a:lvl1pPr>
            <a:lvl2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Arial"/>
              <a:buChar char="•"/>
              <a:tabLst/>
              <a:defRPr sz="2700" kern="0">
                <a:solidFill>
                  <a:schemeClr val="tx1"/>
                </a:solidFill>
                <a:latin typeface="+mn-lt"/>
                <a:ea typeface="+mn-ea"/>
                <a:cs typeface="Calibri Light"/>
              </a:defRPr>
            </a:lvl2pPr>
            <a:lvl3pPr marL="457200" marR="0" indent="-2286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Wingdings" charset="2"/>
              <a:buChar char="§"/>
              <a:tabLst/>
              <a:defRPr sz="2500" kern="0" baseline="0">
                <a:solidFill>
                  <a:srgbClr val="000000"/>
                </a:solidFill>
                <a:latin typeface="+mn-lt"/>
                <a:ea typeface="+mn-ea"/>
                <a:cs typeface="Calibri Light"/>
              </a:defRPr>
            </a:lvl3pPr>
            <a:lvl4pPr marL="685800" marR="0" indent="-2286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.AppleSystemUIFont" charset="-120"/>
              <a:buChar char="-"/>
              <a:tabLst/>
              <a:defRPr sz="2300" kern="0">
                <a:solidFill>
                  <a:srgbClr val="000000"/>
                </a:solidFill>
                <a:latin typeface="+mn-lt"/>
                <a:ea typeface="+mn-ea"/>
                <a:cs typeface="Calibri Light"/>
              </a:defRPr>
            </a:lvl4pPr>
            <a:lvl5pPr marL="914400" marR="0" indent="-22860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800"/>
              </a:spcAft>
              <a:buClrTx/>
              <a:buSzTx/>
              <a:buFont typeface=".AppleSystemUIFont" charset="-120"/>
              <a:buChar char="-"/>
              <a:tabLst/>
              <a:defRPr sz="2100" kern="0">
                <a:solidFill>
                  <a:srgbClr val="000000"/>
                </a:solidFill>
                <a:latin typeface="+mn-lt"/>
                <a:ea typeface="+mn-ea"/>
                <a:cs typeface="Calibri Light"/>
              </a:defRPr>
            </a:lvl5pPr>
            <a:lvl6pPr marL="3352632" indent="-304784" algn="l" defTabSz="609570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202" indent="-304784" algn="l" defTabSz="609570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72" indent="-304784" algn="l" defTabSz="609570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41" indent="-304784" algn="l" defTabSz="609570" rtl="0" eaLnBrk="1" latinLnBrk="0" hangingPunct="1">
              <a:spcBef>
                <a:spcPct val="20000"/>
              </a:spcBef>
              <a:buFont typeface="Arial"/>
              <a:buChar char="•"/>
              <a:defRPr sz="26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7512" lvl="1" indent="-246888">
              <a:spcBef>
                <a:spcPts val="667"/>
              </a:spcBef>
              <a:buClr>
                <a:schemeClr val="bg2"/>
              </a:buClr>
              <a:buSzPct val="78000"/>
              <a:buBlip>
                <a:blip r:embed="rId5"/>
              </a:buBlip>
              <a:defRPr/>
            </a:pPr>
            <a:r>
              <a:rPr lang="en-US" sz="2500" kern="1200" dirty="0">
                <a:latin typeface="Calibri"/>
                <a:cs typeface="+mn-cs"/>
              </a:rPr>
              <a:t>Device repurposing </a:t>
            </a:r>
          </a:p>
          <a:p>
            <a:pPr marL="667512" lvl="1" indent="-246888">
              <a:spcBef>
                <a:spcPts val="667"/>
              </a:spcBef>
              <a:buClr>
                <a:schemeClr val="bg2"/>
              </a:buClr>
              <a:buSzPct val="78000"/>
              <a:buBlip>
                <a:blip r:embed="rId5"/>
              </a:buBlip>
              <a:defRPr/>
            </a:pPr>
            <a:r>
              <a:rPr lang="en-US" sz="2500" kern="1200" dirty="0">
                <a:latin typeface="Calibri"/>
                <a:cs typeface="+mn-cs"/>
              </a:rPr>
              <a:t>Device resale</a:t>
            </a:r>
          </a:p>
        </p:txBody>
      </p:sp>
    </p:spTree>
    <p:extLst>
      <p:ext uri="{BB962C8B-B14F-4D97-AF65-F5344CB8AC3E}">
        <p14:creationId xmlns:p14="http://schemas.microsoft.com/office/powerpoint/2010/main" val="144563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105EE48-ED1C-41CC-A1E9-1B53E5190461}"/>
              </a:ext>
            </a:extLst>
          </p:cNvPr>
          <p:cNvSpPr txBox="1"/>
          <p:nvPr/>
        </p:nvSpPr>
        <p:spPr>
          <a:xfrm>
            <a:off x="187036" y="5995555"/>
            <a:ext cx="4648757" cy="8624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0A2226-9B70-4DCF-A4DD-B40962672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36" y="0"/>
            <a:ext cx="13539954" cy="1325563"/>
          </a:xfrm>
        </p:spPr>
        <p:txBody>
          <a:bodyPr/>
          <a:lstStyle/>
          <a:p>
            <a:pPr>
              <a:lnSpc>
                <a:spcPts val="1600"/>
              </a:lnSpc>
            </a:pPr>
            <a:r>
              <a:rPr lang="en-US" dirty="0"/>
              <a:t>Onboarding Security Characteristics and Capabilities*</a:t>
            </a:r>
            <a:br>
              <a:rPr lang="en-US" dirty="0"/>
            </a:br>
            <a:r>
              <a:rPr lang="en-US" sz="1600" dirty="0"/>
              <a:t>*(not the complete list)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8EDB16-76EC-4F5A-98FA-B8CE05911244}"/>
              </a:ext>
            </a:extLst>
          </p:cNvPr>
          <p:cNvSpPr txBox="1"/>
          <p:nvPr/>
        </p:nvSpPr>
        <p:spPr>
          <a:xfrm>
            <a:off x="8302208" y="5851673"/>
            <a:ext cx="3702756" cy="9144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7" name="Table 3">
            <a:extLst>
              <a:ext uri="{FF2B5EF4-FFF2-40B4-BE49-F238E27FC236}">
                <a16:creationId xmlns:a16="http://schemas.microsoft.com/office/drawing/2014/main" id="{99C71A63-C8F0-49C6-90CB-9CBC11D41DCC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959069"/>
          <a:ext cx="10793362" cy="58450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04911">
                  <a:extLst>
                    <a:ext uri="{9D8B030D-6E8A-4147-A177-3AD203B41FA5}">
                      <a16:colId xmlns:a16="http://schemas.microsoft.com/office/drawing/2014/main" val="2249158694"/>
                    </a:ext>
                  </a:extLst>
                </a:gridCol>
                <a:gridCol w="8188451">
                  <a:extLst>
                    <a:ext uri="{9D8B030D-6E8A-4147-A177-3AD203B41FA5}">
                      <a16:colId xmlns:a16="http://schemas.microsoft.com/office/drawing/2014/main" val="3515158971"/>
                    </a:ext>
                  </a:extLst>
                </a:gridCol>
              </a:tblGrid>
              <a:tr h="450056">
                <a:tc>
                  <a:txBody>
                    <a:bodyPr/>
                    <a:lstStyle/>
                    <a:p>
                      <a:r>
                        <a:rPr lang="en-US" dirty="0"/>
                        <a:t>Characteristic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Definition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749909"/>
                  </a:ext>
                </a:extLst>
              </a:tr>
              <a:tr h="4500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Device Identity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Device should have a unique identifier that’s privacy-preserving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4038981"/>
                  </a:ext>
                </a:extLst>
              </a:tr>
              <a:tr h="450056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Device </a:t>
                      </a:r>
                      <a:r>
                        <a:rPr lang="en-US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Authent</a:t>
                      </a:r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The network can verify the device’s asserted identity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1467923"/>
                  </a:ext>
                </a:extLst>
              </a:tr>
              <a:tr h="450056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Network Selection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The network’s identifier can be provisioned to the device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4922446"/>
                  </a:ext>
                </a:extLst>
              </a:tr>
              <a:tr h="450056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Network </a:t>
                      </a:r>
                      <a:r>
                        <a:rPr lang="en-US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Authent</a:t>
                      </a:r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095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The device can verify the network’s asserted identity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8446498"/>
                  </a:ext>
                </a:extLst>
              </a:tr>
              <a:tr h="810101">
                <a:tc>
                  <a:txBody>
                    <a:bodyPr/>
                    <a:lstStyle/>
                    <a:p>
                      <a:r>
                        <a:rPr lang="en-US" sz="240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Secure Local Credentialing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Locally-significant, device-specific credentials can be provisioned automatically, over a secure channel; late binding of credentials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3324761"/>
                  </a:ext>
                </a:extLst>
              </a:tr>
              <a:tr h="450056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Encryption details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Crypto is configurable; public/private key pair support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0191954"/>
                  </a:ext>
                </a:extLst>
              </a:tr>
              <a:tr h="450056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Privacy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Info added after manufacture can be deleted by authorized user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4672394"/>
                  </a:ext>
                </a:extLst>
              </a:tr>
              <a:tr h="450056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Device Intent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Information (e.g., MUD URL) is conveyed over a secure channel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4071717"/>
                  </a:ext>
                </a:extLst>
              </a:tr>
              <a:tr h="450056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Trusted </a:t>
                      </a:r>
                      <a:r>
                        <a:rPr lang="en-US" sz="2400" dirty="0" err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Onboarder</a:t>
                      </a:r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Must the person performing the onboarding be trusted or not?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9875863"/>
                  </a:ext>
                </a:extLst>
              </a:tr>
              <a:tr h="450056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Device Attestation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Onboard only after verification of some device elements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4787146"/>
                  </a:ext>
                </a:extLst>
              </a:tr>
              <a:tr h="450056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Proof of ownership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Supports verification that a device has a specific owner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11637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8672026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NCCoE">
      <a:dk1>
        <a:srgbClr val="000000"/>
      </a:dk1>
      <a:lt1>
        <a:srgbClr val="FFFFFF"/>
      </a:lt1>
      <a:dk2>
        <a:srgbClr val="53718F"/>
      </a:dk2>
      <a:lt2>
        <a:srgbClr val="E7E6E6"/>
      </a:lt2>
      <a:accent1>
        <a:srgbClr val="4F8CBD"/>
      </a:accent1>
      <a:accent2>
        <a:srgbClr val="E79824"/>
      </a:accent2>
      <a:accent3>
        <a:srgbClr val="808285"/>
      </a:accent3>
      <a:accent4>
        <a:srgbClr val="AC9AE5"/>
      </a:accent4>
      <a:accent5>
        <a:srgbClr val="FFCF1E"/>
      </a:accent5>
      <a:accent6>
        <a:srgbClr val="79CFEB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spcAft>
            <a:spcPts val="800"/>
          </a:spcAft>
          <a:defRPr sz="2000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EDA15550B2D647B8D9591DB328AD7E" ma:contentTypeVersion="14" ma:contentTypeDescription="Create a new document." ma:contentTypeScope="" ma:versionID="de4a9ed411fd11b8f0f430ce03951a6b">
  <xsd:schema xmlns:xsd="http://www.w3.org/2001/XMLSchema" xmlns:xs="http://www.w3.org/2001/XMLSchema" xmlns:p="http://schemas.microsoft.com/office/2006/metadata/properties" xmlns:ns1="http://schemas.microsoft.com/sharepoint/v3" xmlns:ns2="5354722c-76f8-4a88-acca-11c923e70263" xmlns:ns3="1c5cf0a9-28df-46cf-9108-358eeceaf207" targetNamespace="http://schemas.microsoft.com/office/2006/metadata/properties" ma:root="true" ma:fieldsID="9fa59bbd043acef664a82208b2d53019" ns1:_="" ns2:_="" ns3:_="">
    <xsd:import namespace="http://schemas.microsoft.com/sharepoint/v3"/>
    <xsd:import namespace="5354722c-76f8-4a88-acca-11c923e70263"/>
    <xsd:import namespace="1c5cf0a9-28df-46cf-9108-358eeceaf207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54722c-76f8-4a88-acca-11c923e70263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c5cf0a9-28df-46cf-9108-358eeceaf2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5354722c-76f8-4a88-acca-11c923e70263">NCCOE-517831829-1280</_dlc_DocId>
    <_dlc_DocIdUrl xmlns="5354722c-76f8-4a88-acca-11c923e70263">
      <Url>https://nistgov.sharepoint.com/sites/nccoe/iotadt/_layouts/15/DocIdRedir.aspx?ID=NCCOE-517831829-1280</Url>
      <Description>NCCOE-517831829-1280</Description>
    </_dlc_DocIdUrl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843C1221-520C-444A-8F24-51731A71316D}">
  <ds:schemaRefs>
    <ds:schemaRef ds:uri="1c5cf0a9-28df-46cf-9108-358eeceaf207"/>
    <ds:schemaRef ds:uri="5354722c-76f8-4a88-acca-11c923e7026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C509E98-DBC4-438B-B229-A2217CEE93B9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95149F1-F164-4BE2-9972-69A5467F221F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701E3E72-AF66-4FDF-A9E0-119236C00392}">
  <ds:schemaRefs>
    <ds:schemaRef ds:uri="1c5cf0a9-28df-46cf-9108-358eeceaf207"/>
    <ds:schemaRef ds:uri="5354722c-76f8-4a88-acca-11c923e7026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11263</TotalTime>
  <Words>1391</Words>
  <Application>Microsoft Macintosh PowerPoint</Application>
  <PresentationFormat>Widescreen</PresentationFormat>
  <Paragraphs>231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.AppleSystemUIFont</vt:lpstr>
      <vt:lpstr>Arial</vt:lpstr>
      <vt:lpstr>Calibri</vt:lpstr>
      <vt:lpstr>Helvetica LT Std</vt:lpstr>
      <vt:lpstr>Oxygen</vt:lpstr>
      <vt:lpstr>System Font Regular</vt:lpstr>
      <vt:lpstr>Wingdings</vt:lpstr>
      <vt:lpstr>Custom Design</vt:lpstr>
      <vt:lpstr>Trusted IoT Device Onboarding Taxonomy</vt:lpstr>
      <vt:lpstr>Agenda</vt:lpstr>
      <vt:lpstr>Background</vt:lpstr>
      <vt:lpstr>Drivers</vt:lpstr>
      <vt:lpstr>NIST Cybersecurity Paper</vt:lpstr>
      <vt:lpstr>Onboarding Overview</vt:lpstr>
      <vt:lpstr>Onboarding-Related Aspects of Lifecycle Management (Supply Chain Phase)</vt:lpstr>
      <vt:lpstr>Onboarding-Related Aspects of Lifecycle Management (Use Phase)</vt:lpstr>
      <vt:lpstr>Onboarding Security Characteristics and Capabilities* *(not the complete list)</vt:lpstr>
      <vt:lpstr>Enterprise vs.  Home Use*</vt:lpstr>
      <vt:lpstr>Observations on t2trg-secure-bootstrapping</vt:lpstr>
      <vt:lpstr>NCCoE IoT Onboarding Project</vt:lpstr>
      <vt:lpstr>PowerPoint Presentation</vt:lpstr>
      <vt:lpstr>Thank You!  Questions?  Please send follow-up email to:  iot-onboarding@nist.gov </vt:lpstr>
      <vt:lpstr>References</vt:lpstr>
      <vt:lpstr>Backup Slides</vt:lpstr>
      <vt:lpstr>What is Trusted Network Layer Onboarding?</vt:lpstr>
      <vt:lpstr>Trusted Onboarding Basics</vt:lpstr>
      <vt:lpstr>Onboarding Characteristics of Interest to Manufacturers and Vendors*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Cybersecurity Center of Excellence</dc:title>
  <dc:creator>Dr. Parisa Grayeli</dc:creator>
  <cp:lastModifiedBy>Polk, Tim (Fed)</cp:lastModifiedBy>
  <cp:revision>121</cp:revision>
  <dcterms:created xsi:type="dcterms:W3CDTF">2020-07-29T22:34:44Z</dcterms:created>
  <dcterms:modified xsi:type="dcterms:W3CDTF">2021-04-19T23:30:58Z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0x01010062EDA15550B2D647B8D9591DB328AD7E</vt:lpwstr>
  </property>
  <property fmtid="{D5CDD505-2E9C-101B-9397-08002B2CF9AE}" pid="3" name="_dlc_DocIdItemGuid">
    <vt:lpwstr>7425d6d0-a56f-4c23-84e8-93efc6ecfa50</vt:lpwstr>
  </property>
</Properties>
</file>