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75" d="100"/>
          <a:sy n="175" d="100"/>
        </p:scale>
        <p:origin x="-104" y="-2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12D45B-63FB-4324-9DF9-3897E8D0BA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A413E704-36FA-4937-9C8B-D20C243C06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0EEA454-13EC-45E5-9BDC-2C4FE05E981F}"/>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42B8D1ED-35FF-48AF-A90D-A17F1FC003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08EB48-E9F7-49E2-9832-A0C58740C30F}"/>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639147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748C63-31EB-4EA9-BD96-42BFDE05D4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434C72F-5C54-4EC6-8F3D-ECE9C7D786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05BCC11-241F-42A7-A3DC-AD49BD77929A}"/>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419985FD-D05E-4F1A-A1FF-908DEA3681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5B98438-4C1D-4E27-9483-3937763090AE}"/>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3980721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55BDED32-EA19-4B12-87CC-026608473E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F6D60777-7068-49FF-A253-BBEAB3F83E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D58B1F5-5215-4EBA-95ED-61F686334A1E}"/>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238BC825-7D5D-4A43-827C-5E5810766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557554C-8042-4E46-8247-59318BB19E13}"/>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40439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2D61FC-9B57-47E7-899C-E9122142C8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66C5A49D-5C87-49A0-9AD6-9E2BE600C2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EEB1BC3-5856-467D-A24A-A23FF8604438}"/>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211E98BC-15F0-4AA5-8869-59F8FE81FB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672CF56-1C56-47E1-9DB4-85994416AE38}"/>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76407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D0656E-D9C5-4F4A-B7BC-546A952FD2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8FEEC205-E6AD-4A59-BAFB-7A823B181D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64EE730-4790-464C-8844-A5A8E56A08D2}"/>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B9D65008-4C94-41A2-82C4-853446866C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95F951F-5317-4A75-AA9C-CF886346148F}"/>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357190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72509A-A79B-430B-8D07-E6515C4E1B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4648C439-DA8C-45D7-A464-B52AE457AF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5370CBE8-CD77-4DBC-917C-EE3A118F0A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3874317-9D9C-4980-97FE-1A66C3EBD1C2}"/>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6" name="Footer Placeholder 5">
            <a:extLst>
              <a:ext uri="{FF2B5EF4-FFF2-40B4-BE49-F238E27FC236}">
                <a16:creationId xmlns:a16="http://schemas.microsoft.com/office/drawing/2014/main" xmlns="" id="{0C702CC9-425F-4570-A4A0-28E362F530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0C0DB37-74FC-477B-AD5B-48F4B7D5B14D}"/>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28085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C95B3F-39E5-4F07-8B13-F2544C1F30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8DCB94BF-FD6E-4F79-8EA6-6A8B8255EC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E3FB837F-698D-45A9-8CAA-222837262B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64EAB08-6A76-4E2A-9621-467B250A34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33D403A-0CAF-4A55-BC68-FF96166C1C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8092E7C-0096-4FC8-893E-5A861C5A925D}"/>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8" name="Footer Placeholder 7">
            <a:extLst>
              <a:ext uri="{FF2B5EF4-FFF2-40B4-BE49-F238E27FC236}">
                <a16:creationId xmlns:a16="http://schemas.microsoft.com/office/drawing/2014/main" xmlns="" id="{4DD3140B-6DBB-4D33-B496-6D62055483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6A31276-F507-4514-A14A-12D2457257BC}"/>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759658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C6D3B3-CBD0-47EC-A3DA-6DD7D5066F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9392EA44-BF39-412E-B9E9-F9B9BFD71AA3}"/>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4" name="Footer Placeholder 3">
            <a:extLst>
              <a:ext uri="{FF2B5EF4-FFF2-40B4-BE49-F238E27FC236}">
                <a16:creationId xmlns:a16="http://schemas.microsoft.com/office/drawing/2014/main" xmlns="" id="{7153526C-4226-4450-BE84-4104005057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A997B677-3D8A-4BB8-AAC1-E821DFA6BA97}"/>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874139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3FAF51E-4AD4-4546-B328-F51CF563402D}"/>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3" name="Footer Placeholder 2">
            <a:extLst>
              <a:ext uri="{FF2B5EF4-FFF2-40B4-BE49-F238E27FC236}">
                <a16:creationId xmlns:a16="http://schemas.microsoft.com/office/drawing/2014/main" xmlns="" id="{6AA72285-85BB-48D2-9337-15683AF05B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4443D43-6BEE-4A24-A742-E268E3FFEC23}"/>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42987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E5B296-6BC2-4AEE-B5E2-AE854A1249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3CA958FB-789A-4431-BBCA-D90983E422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A01C937-4610-4BE9-829B-EA39A19F94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90C2F5E4-2BF8-48C1-A56A-B20B2802022C}"/>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6" name="Footer Placeholder 5">
            <a:extLst>
              <a:ext uri="{FF2B5EF4-FFF2-40B4-BE49-F238E27FC236}">
                <a16:creationId xmlns:a16="http://schemas.microsoft.com/office/drawing/2014/main" xmlns="" id="{518846F8-50C4-4711-9EFA-FA4C28B07F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8B2EF6F-BF94-4817-BCE7-5872481E3CBB}"/>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4253332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87DFA3-B14E-400E-B6B0-0C55000A0F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98276AC8-72D8-4CFA-BE07-D07402C768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17862E5B-DE20-432E-90B8-B8040F6D40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6BBB41EC-9161-474F-890F-99ED5E1C8F28}"/>
              </a:ext>
            </a:extLst>
          </p:cNvPr>
          <p:cNvSpPr>
            <a:spLocks noGrp="1"/>
          </p:cNvSpPr>
          <p:nvPr>
            <p:ph type="dt" sz="half" idx="10"/>
          </p:nvPr>
        </p:nvSpPr>
        <p:spPr/>
        <p:txBody>
          <a:bodyPr/>
          <a:lstStyle/>
          <a:p>
            <a:fld id="{FB2D52E0-36B3-4895-956B-89974BCFF744}" type="datetimeFigureOut">
              <a:rPr lang="en-US" smtClean="0"/>
              <a:t>1/28/21</a:t>
            </a:fld>
            <a:endParaRPr lang="en-US"/>
          </a:p>
        </p:txBody>
      </p:sp>
      <p:sp>
        <p:nvSpPr>
          <p:cNvPr id="6" name="Footer Placeholder 5">
            <a:extLst>
              <a:ext uri="{FF2B5EF4-FFF2-40B4-BE49-F238E27FC236}">
                <a16:creationId xmlns:a16="http://schemas.microsoft.com/office/drawing/2014/main" xmlns="" id="{31C28F83-5F6F-4CE3-94B6-7DC739E5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CC58723-455E-4454-827B-8BC5CBBEA458}"/>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3646955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1375D009-8C17-4F8F-8118-DC7C2417B5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5CDDD376-1A50-4984-9167-484FE0DB9A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4E889A5-26C3-4CB5-856A-94A836EBD1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2D52E0-36B3-4895-956B-89974BCFF744}" type="datetimeFigureOut">
              <a:rPr lang="en-US" smtClean="0"/>
              <a:t>1/28/21</a:t>
            </a:fld>
            <a:endParaRPr lang="en-US"/>
          </a:p>
        </p:txBody>
      </p:sp>
      <p:sp>
        <p:nvSpPr>
          <p:cNvPr id="5" name="Footer Placeholder 4">
            <a:extLst>
              <a:ext uri="{FF2B5EF4-FFF2-40B4-BE49-F238E27FC236}">
                <a16:creationId xmlns:a16="http://schemas.microsoft.com/office/drawing/2014/main" xmlns="" id="{6121E954-7351-40C3-8CDC-978AF7DBFE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1CF3152D-E52A-4DDD-895B-AEA87B180D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0673C-024E-4324-B38E-E1B19DE97634}" type="slidenum">
              <a:rPr lang="en-US" smtClean="0"/>
              <a:t>‹#›</a:t>
            </a:fld>
            <a:endParaRPr lang="en-US"/>
          </a:p>
        </p:txBody>
      </p:sp>
    </p:spTree>
    <p:extLst>
      <p:ext uri="{BB962C8B-B14F-4D97-AF65-F5344CB8AC3E}">
        <p14:creationId xmlns:p14="http://schemas.microsoft.com/office/powerpoint/2010/main" val="2765120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bcp9" TargetMode="External"/><Relationship Id="rId4" Type="http://schemas.openxmlformats.org/officeDocument/2006/relationships/hyperlink" Target="https://www.rfc-editor.org/info/bcp25" TargetMode="External"/><Relationship Id="rId5" Type="http://schemas.openxmlformats.org/officeDocument/2006/relationships/hyperlink" Target="https://www.rfc-editor.org/info/bcp54" TargetMode="External"/><Relationship Id="rId6" Type="http://schemas.openxmlformats.org/officeDocument/2006/relationships/hyperlink" Target="https://www.rfc-editor.org/info/bcp78" TargetMode="External"/><Relationship Id="rId7" Type="http://schemas.openxmlformats.org/officeDocument/2006/relationships/hyperlink" Target="https://www.rfc-editor.org/info/bcp79" TargetMode="External"/><Relationship Id="rId8" Type="http://schemas.openxmlformats.org/officeDocument/2006/relationships/hyperlink" Target="https://ietf.org/privacy-policy/" TargetMode="External"/><Relationship Id="rId1" Type="http://schemas.openxmlformats.org/officeDocument/2006/relationships/slideLayout" Target="../slideLayouts/slideLayout2.xml"/><Relationship Id="rId2" Type="http://schemas.openxmlformats.org/officeDocument/2006/relationships/hyperlink" Target="https://ietf.org/contact/ombudstea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xmpp:lamps@jabber.ietf.org" TargetMode="External"/><Relationship Id="rId4" Type="http://schemas.openxmlformats.org/officeDocument/2006/relationships/hyperlink" Target="https://datatracker.ietf.org/meeting/interim-2021-lamps-01/session/lamps" TargetMode="External"/><Relationship Id="rId1" Type="http://schemas.openxmlformats.org/officeDocument/2006/relationships/slideLayout" Target="../slideLayouts/slideLayout2.xml"/><Relationship Id="rId2" Type="http://schemas.openxmlformats.org/officeDocument/2006/relationships/hyperlink" Target="https://codimd.ietf.org/notes-ietf-interim-2021-lamps-01-lamp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1ACC06-0927-4398-A346-252BB32F5C2F}"/>
              </a:ext>
            </a:extLst>
          </p:cNvPr>
          <p:cNvSpPr>
            <a:spLocks noGrp="1"/>
          </p:cNvSpPr>
          <p:nvPr>
            <p:ph type="ctrTitle"/>
          </p:nvPr>
        </p:nvSpPr>
        <p:spPr/>
        <p:txBody>
          <a:bodyPr>
            <a:normAutofit/>
          </a:bodyPr>
          <a:lstStyle/>
          <a:p>
            <a:r>
              <a:rPr lang="en-US" sz="6600" b="1" dirty="0"/>
              <a:t>LAMPS</a:t>
            </a:r>
            <a:r>
              <a:rPr lang="en-US" dirty="0"/>
              <a:t/>
            </a:r>
            <a:br>
              <a:rPr lang="en-US" dirty="0"/>
            </a:br>
            <a:r>
              <a:rPr lang="en-US" sz="3200" dirty="0"/>
              <a:t>Limited Additional Mechanisms for PKIX and S/MIME</a:t>
            </a:r>
          </a:p>
        </p:txBody>
      </p:sp>
      <p:sp>
        <p:nvSpPr>
          <p:cNvPr id="3" name="Subtitle 2">
            <a:extLst>
              <a:ext uri="{FF2B5EF4-FFF2-40B4-BE49-F238E27FC236}">
                <a16:creationId xmlns:a16="http://schemas.microsoft.com/office/drawing/2014/main" xmlns="" id="{E506BF4B-FAC2-48F8-BF61-A5DF3BCCCE5A}"/>
              </a:ext>
            </a:extLst>
          </p:cNvPr>
          <p:cNvSpPr>
            <a:spLocks noGrp="1"/>
          </p:cNvSpPr>
          <p:nvPr>
            <p:ph type="subTitle" idx="1"/>
          </p:nvPr>
        </p:nvSpPr>
        <p:spPr/>
        <p:txBody>
          <a:bodyPr>
            <a:normAutofit/>
          </a:bodyPr>
          <a:lstStyle/>
          <a:p>
            <a:endParaRPr lang="en-US" sz="3600" dirty="0">
              <a:solidFill>
                <a:schemeClr val="bg1">
                  <a:lumMod val="65000"/>
                </a:schemeClr>
              </a:solidFill>
            </a:endParaRPr>
          </a:p>
          <a:p>
            <a:r>
              <a:rPr lang="en-US" sz="3600" dirty="0" smtClean="0">
                <a:solidFill>
                  <a:schemeClr val="bg1">
                    <a:lumMod val="65000"/>
                  </a:schemeClr>
                </a:solidFill>
              </a:rPr>
              <a:t>Virtual Interim on 28 January 2021</a:t>
            </a:r>
            <a:endParaRPr lang="en-US" sz="3600" dirty="0">
              <a:solidFill>
                <a:schemeClr val="bg1">
                  <a:lumMod val="65000"/>
                </a:schemeClr>
              </a:solidFill>
            </a:endParaRPr>
          </a:p>
        </p:txBody>
      </p:sp>
    </p:spTree>
    <p:extLst>
      <p:ext uri="{BB962C8B-B14F-4D97-AF65-F5344CB8AC3E}">
        <p14:creationId xmlns:p14="http://schemas.microsoft.com/office/powerpoint/2010/main" val="4159686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800FA6-6010-4E5F-A101-420D7A5AE44E}"/>
              </a:ext>
            </a:extLst>
          </p:cNvPr>
          <p:cNvSpPr>
            <a:spLocks noGrp="1"/>
          </p:cNvSpPr>
          <p:nvPr>
            <p:ph type="title"/>
          </p:nvPr>
        </p:nvSpPr>
        <p:spPr>
          <a:xfrm>
            <a:off x="838200" y="365125"/>
            <a:ext cx="10515600" cy="739979"/>
          </a:xfrm>
        </p:spPr>
        <p:txBody>
          <a:bodyPr/>
          <a:lstStyle/>
          <a:p>
            <a:pPr algn="ctr"/>
            <a:r>
              <a:rPr lang="en-US" b="1" dirty="0"/>
              <a:t>Note Well</a:t>
            </a:r>
          </a:p>
        </p:txBody>
      </p:sp>
      <p:sp>
        <p:nvSpPr>
          <p:cNvPr id="3" name="Content Placeholder 2">
            <a:extLst>
              <a:ext uri="{FF2B5EF4-FFF2-40B4-BE49-F238E27FC236}">
                <a16:creationId xmlns:a16="http://schemas.microsoft.com/office/drawing/2014/main" xmlns="" id="{083946B2-4634-4557-A99A-582CA7EFE38D}"/>
              </a:ext>
            </a:extLst>
          </p:cNvPr>
          <p:cNvSpPr>
            <a:spLocks noGrp="1"/>
          </p:cNvSpPr>
          <p:nvPr>
            <p:ph idx="1"/>
          </p:nvPr>
        </p:nvSpPr>
        <p:spPr>
          <a:xfrm>
            <a:off x="838200" y="1168672"/>
            <a:ext cx="10515600" cy="5598866"/>
          </a:xfrm>
        </p:spPr>
        <p:txBody>
          <a:bodyPr>
            <a:normAutofit fontScale="55000" lnSpcReduction="20000"/>
          </a:bodyPr>
          <a:lstStyle/>
          <a:p>
            <a:pPr marL="0" indent="0">
              <a:buNone/>
            </a:pPr>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r>
              <a:rPr lang="en-US" dirty="0"/>
              <a:t>By participating in the IETF, you agree to follow IETF processes and policies.</a:t>
            </a:r>
          </a:p>
          <a:p>
            <a:r>
              <a:rPr lang="en-US" dirty="0"/>
              <a:t>If you are aware that any IETF contribution is covered by patents or patent applications that are owned or controlled by you or your sponsor, you must disclose that fact, or not participate in the discussion.</a:t>
            </a:r>
          </a:p>
          <a:p>
            <a:r>
              <a:rPr lang="en-US" dirty="0"/>
              <a:t>As a participant in or attendee to any IETF activity you acknowledge that written, audio, video, and photographic records of meetings may be made public.</a:t>
            </a:r>
          </a:p>
          <a:p>
            <a:r>
              <a:rPr lang="en-US" dirty="0"/>
              <a:t>Personal information that you provide to IETF will be handled in accordance with the IETF Privacy Statement.</a:t>
            </a:r>
          </a:p>
          <a:p>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pPr marL="0" indent="0">
              <a:buNone/>
            </a:pPr>
            <a:r>
              <a:rPr lang="en-US" dirty="0"/>
              <a:t>Definitive information is in the documents listed below and other IETF BCPs. For advice, please talk to WG chairs or ADs:</a:t>
            </a:r>
          </a:p>
          <a:p>
            <a:r>
              <a:rPr lang="en-US" dirty="0">
                <a:hlinkClick r:id="rId3"/>
              </a:rPr>
              <a:t>BCP 9</a:t>
            </a:r>
            <a:r>
              <a:rPr lang="en-US" dirty="0"/>
              <a:t> (Internet Standards Process)</a:t>
            </a:r>
          </a:p>
          <a:p>
            <a:r>
              <a:rPr lang="en-US" dirty="0">
                <a:hlinkClick r:id="rId4"/>
              </a:rPr>
              <a:t>BCP 25</a:t>
            </a:r>
            <a:r>
              <a:rPr lang="en-US" dirty="0"/>
              <a:t> (Working Group processes)</a:t>
            </a:r>
          </a:p>
          <a:p>
            <a:r>
              <a:rPr lang="en-US" dirty="0">
                <a:hlinkClick r:id="rId4"/>
              </a:rPr>
              <a:t>BCP 25</a:t>
            </a:r>
            <a:r>
              <a:rPr lang="en-US" dirty="0"/>
              <a:t> (Anti-Harassment Procedures)</a:t>
            </a:r>
          </a:p>
          <a:p>
            <a:r>
              <a:rPr lang="en-US" dirty="0">
                <a:hlinkClick r:id="rId5"/>
              </a:rPr>
              <a:t>BCP 54</a:t>
            </a:r>
            <a:r>
              <a:rPr lang="en-US" dirty="0"/>
              <a:t> (Code of Conduct)</a:t>
            </a:r>
          </a:p>
          <a:p>
            <a:r>
              <a:rPr lang="en-US" dirty="0">
                <a:hlinkClick r:id="rId6"/>
              </a:rPr>
              <a:t>BCP 78</a:t>
            </a:r>
            <a:r>
              <a:rPr lang="en-US" dirty="0"/>
              <a:t> (Copyright)</a:t>
            </a:r>
          </a:p>
          <a:p>
            <a:r>
              <a:rPr lang="en-US" dirty="0">
                <a:hlinkClick r:id="rId7"/>
              </a:rPr>
              <a:t>BCP 79</a:t>
            </a:r>
            <a:r>
              <a:rPr lang="en-US" dirty="0"/>
              <a:t> (Patents, Participation)</a:t>
            </a:r>
          </a:p>
          <a:p>
            <a:r>
              <a:rPr lang="en-US" dirty="0">
                <a:hlinkClick r:id="rId8"/>
              </a:rPr>
              <a:t>https://www.ietf.org/privacy-policy/</a:t>
            </a:r>
            <a:r>
              <a:rPr lang="en-US" dirty="0"/>
              <a:t> (Privacy Policy)</a:t>
            </a:r>
          </a:p>
        </p:txBody>
      </p:sp>
    </p:spTree>
    <p:extLst>
      <p:ext uri="{BB962C8B-B14F-4D97-AF65-F5344CB8AC3E}">
        <p14:creationId xmlns:p14="http://schemas.microsoft.com/office/powerpoint/2010/main" val="2784334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3EA4C7-6401-4E2A-9746-20266F981270}"/>
              </a:ext>
            </a:extLst>
          </p:cNvPr>
          <p:cNvSpPr>
            <a:spLocks noGrp="1"/>
          </p:cNvSpPr>
          <p:nvPr>
            <p:ph type="title"/>
          </p:nvPr>
        </p:nvSpPr>
        <p:spPr>
          <a:xfrm>
            <a:off x="838200" y="365125"/>
            <a:ext cx="10515600" cy="1100943"/>
          </a:xfrm>
        </p:spPr>
        <p:txBody>
          <a:bodyPr/>
          <a:lstStyle/>
          <a:p>
            <a:r>
              <a:rPr lang="en-US" b="1" dirty="0" smtClean="0"/>
              <a:t>Virtual Meeting Facilitation</a:t>
            </a:r>
            <a:endParaRPr lang="en-US" b="1" dirty="0"/>
          </a:p>
        </p:txBody>
      </p:sp>
      <p:sp>
        <p:nvSpPr>
          <p:cNvPr id="3" name="Content Placeholder 2">
            <a:extLst>
              <a:ext uri="{FF2B5EF4-FFF2-40B4-BE49-F238E27FC236}">
                <a16:creationId xmlns:a16="http://schemas.microsoft.com/office/drawing/2014/main" xmlns="" id="{E7A37901-4B78-4F9A-93E4-4F05079AEBAC}"/>
              </a:ext>
            </a:extLst>
          </p:cNvPr>
          <p:cNvSpPr>
            <a:spLocks noGrp="1"/>
          </p:cNvSpPr>
          <p:nvPr>
            <p:ph idx="1"/>
          </p:nvPr>
        </p:nvSpPr>
        <p:spPr>
          <a:xfrm>
            <a:off x="827704" y="1567543"/>
            <a:ext cx="10515600" cy="4877166"/>
          </a:xfrm>
        </p:spPr>
        <p:txBody>
          <a:bodyPr>
            <a:normAutofit fontScale="92500" lnSpcReduction="10000"/>
          </a:bodyPr>
          <a:lstStyle/>
          <a:p>
            <a:pPr marL="0" indent="0">
              <a:buNone/>
            </a:pPr>
            <a:r>
              <a:rPr lang="en-US" b="1" dirty="0" err="1" smtClean="0"/>
              <a:t>Bluesheets</a:t>
            </a:r>
            <a:r>
              <a:rPr lang="en-US" dirty="0" smtClean="0"/>
              <a:t> </a:t>
            </a:r>
            <a:r>
              <a:rPr lang="mr-IN" dirty="0" smtClean="0"/>
              <a:t>–</a:t>
            </a:r>
            <a:r>
              <a:rPr lang="en-US" dirty="0" smtClean="0"/>
              <a:t> sign in on the </a:t>
            </a:r>
            <a:r>
              <a:rPr lang="en-US" dirty="0" err="1" smtClean="0"/>
              <a:t>CodiMD</a:t>
            </a:r>
            <a:r>
              <a:rPr lang="en-US" dirty="0" smtClean="0"/>
              <a:t> page </a:t>
            </a:r>
            <a:r>
              <a:rPr lang="mr-IN" dirty="0" smtClean="0"/>
              <a:t>–</a:t>
            </a:r>
            <a:r>
              <a:rPr lang="en-US" dirty="0" smtClean="0"/>
              <a:t> Name, Affiliation</a:t>
            </a:r>
          </a:p>
          <a:p>
            <a:pPr marL="0" indent="0">
              <a:buNone/>
            </a:pPr>
            <a:r>
              <a:rPr lang="en-US" dirty="0">
                <a:hlinkClick r:id="rId2"/>
              </a:rPr>
              <a:t>https://codimd.ietf.org/notes-ietf-interim-2021-lamps-01-lamps</a:t>
            </a:r>
            <a:r>
              <a:rPr lang="en-US" dirty="0" smtClean="0">
                <a:hlinkClick r:id="rId2"/>
              </a:rPr>
              <a:t>#</a:t>
            </a:r>
            <a:endParaRPr lang="en-US" dirty="0" smtClean="0"/>
          </a:p>
          <a:p>
            <a:pPr marL="0" indent="0">
              <a:buNone/>
            </a:pPr>
            <a:endParaRPr lang="en-US" dirty="0"/>
          </a:p>
          <a:p>
            <a:pPr marL="0" indent="0">
              <a:buNone/>
            </a:pPr>
            <a:r>
              <a:rPr lang="en-US" b="1" dirty="0" smtClean="0"/>
              <a:t>Minute Taker</a:t>
            </a:r>
          </a:p>
          <a:p>
            <a:pPr marL="0" indent="0">
              <a:buNone/>
            </a:pPr>
            <a:r>
              <a:rPr lang="en-US" dirty="0">
                <a:hlinkClick r:id="rId2"/>
              </a:rPr>
              <a:t>https://codimd.ietf.org/notes-ietf-interim-2021-lamps-01-lamps</a:t>
            </a:r>
            <a:r>
              <a:rPr lang="en-US" dirty="0" smtClean="0">
                <a:hlinkClick r:id="rId2"/>
              </a:rPr>
              <a:t>#</a:t>
            </a:r>
            <a:endParaRPr lang="en-US" dirty="0" smtClean="0"/>
          </a:p>
          <a:p>
            <a:pPr marL="0" indent="0">
              <a:buNone/>
            </a:pPr>
            <a:endParaRPr lang="en-US" dirty="0" smtClean="0"/>
          </a:p>
          <a:p>
            <a:pPr marL="0" indent="0">
              <a:buNone/>
            </a:pPr>
            <a:r>
              <a:rPr lang="en-US" b="1" dirty="0" smtClean="0"/>
              <a:t>Jabber Scribe </a:t>
            </a:r>
            <a:r>
              <a:rPr lang="mr-IN" dirty="0" smtClean="0"/>
              <a:t>–</a:t>
            </a:r>
            <a:r>
              <a:rPr lang="en-US" dirty="0" smtClean="0"/>
              <a:t> shared responsibility</a:t>
            </a:r>
          </a:p>
          <a:p>
            <a:pPr marL="0" indent="0">
              <a:buNone/>
            </a:pPr>
            <a:r>
              <a:rPr lang="en-US" dirty="0" smtClean="0">
                <a:hlinkClick r:id="rId3"/>
              </a:rPr>
              <a:t>xmpp</a:t>
            </a:r>
            <a:r>
              <a:rPr lang="en-US" dirty="0">
                <a:hlinkClick r:id="rId3"/>
              </a:rPr>
              <a:t>:lamps@</a:t>
            </a:r>
            <a:r>
              <a:rPr lang="en-US" dirty="0" smtClean="0">
                <a:hlinkClick r:id="rId3"/>
              </a:rPr>
              <a:t>jabber.ietf.org</a:t>
            </a:r>
            <a:endParaRPr lang="en-US" dirty="0" smtClean="0"/>
          </a:p>
          <a:p>
            <a:pPr marL="0" indent="0">
              <a:buNone/>
            </a:pPr>
            <a:endParaRPr lang="en-US" dirty="0"/>
          </a:p>
          <a:p>
            <a:pPr marL="0" indent="0">
              <a:buNone/>
            </a:pPr>
            <a:r>
              <a:rPr lang="en-US" b="1" dirty="0" smtClean="0"/>
              <a:t>Slides</a:t>
            </a:r>
          </a:p>
          <a:p>
            <a:pPr marL="0" indent="0">
              <a:buNone/>
            </a:pPr>
            <a:r>
              <a:rPr lang="en-US" dirty="0">
                <a:hlinkClick r:id="rId4"/>
              </a:rPr>
              <a:t>https://datatracker.ietf.org/meeting/interim-2021-lamps-01/session/</a:t>
            </a:r>
            <a:r>
              <a:rPr lang="en-US" dirty="0" smtClean="0">
                <a:hlinkClick r:id="rId4"/>
              </a:rPr>
              <a:t>lamps</a:t>
            </a:r>
            <a:endParaRPr lang="en-US" dirty="0" smtClean="0"/>
          </a:p>
          <a:p>
            <a:pPr marL="0" indent="0">
              <a:buNone/>
            </a:pPr>
            <a:endParaRPr lang="en-US" dirty="0" smtClean="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4242151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a:t>
            </a:r>
            <a:endParaRPr lang="en-US" b="1" dirty="0"/>
          </a:p>
        </p:txBody>
      </p:sp>
      <p:sp>
        <p:nvSpPr>
          <p:cNvPr id="3" name="Content Placeholder 2"/>
          <p:cNvSpPr>
            <a:spLocks noGrp="1"/>
          </p:cNvSpPr>
          <p:nvPr>
            <p:ph idx="1"/>
          </p:nvPr>
        </p:nvSpPr>
        <p:spPr/>
        <p:txBody>
          <a:bodyPr/>
          <a:lstStyle/>
          <a:p>
            <a:pPr marL="0" indent="0">
              <a:buNone/>
            </a:pPr>
            <a:r>
              <a:rPr lang="en-US" dirty="0"/>
              <a:t>Since the LAMPS WG needs to re-charter to take on</a:t>
            </a:r>
          </a:p>
          <a:p>
            <a:pPr marL="0" indent="0">
              <a:buNone/>
            </a:pPr>
            <a:r>
              <a:rPr lang="en-US" dirty="0"/>
              <a:t>draft-dkg-lamps-e2e-mail-guidance, this seems like a</a:t>
            </a:r>
          </a:p>
          <a:p>
            <a:pPr marL="0" indent="0">
              <a:buNone/>
            </a:pPr>
            <a:r>
              <a:rPr lang="en-US" dirty="0"/>
              <a:t>good time to ask what other topics the group might</a:t>
            </a:r>
          </a:p>
          <a:p>
            <a:pPr marL="0" indent="0">
              <a:buNone/>
            </a:pPr>
            <a:r>
              <a:rPr lang="en-US" dirty="0"/>
              <a:t>want to tackle.  Some have expressed interest in topics</a:t>
            </a:r>
          </a:p>
          <a:p>
            <a:pPr marL="0" indent="0">
              <a:buNone/>
            </a:pPr>
            <a:r>
              <a:rPr lang="en-US" dirty="0"/>
              <a:t>related to the transition to PQ cryptographic algorithms.</a:t>
            </a:r>
          </a:p>
          <a:p>
            <a:pPr marL="0" indent="0">
              <a:buNone/>
            </a:pPr>
            <a:r>
              <a:rPr lang="en-US" dirty="0"/>
              <a:t>This virtual interim on that will help determine what, if</a:t>
            </a:r>
          </a:p>
          <a:p>
            <a:pPr marL="0" indent="0">
              <a:buNone/>
            </a:pPr>
            <a:r>
              <a:rPr lang="en-US" dirty="0"/>
              <a:t>anything, should be included in the LAMPS WG re-charter.</a:t>
            </a:r>
          </a:p>
        </p:txBody>
      </p:sp>
    </p:spTree>
    <p:extLst>
      <p:ext uri="{BB962C8B-B14F-4D97-AF65-F5344CB8AC3E}">
        <p14:creationId xmlns:p14="http://schemas.microsoft.com/office/powerpoint/2010/main" val="3340464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Agenda</a:t>
            </a:r>
            <a:endParaRPr lang="en-US" b="1" dirty="0"/>
          </a:p>
        </p:txBody>
      </p:sp>
      <p:sp>
        <p:nvSpPr>
          <p:cNvPr id="3" name="Content Placeholder 2"/>
          <p:cNvSpPr>
            <a:spLocks noGrp="1"/>
          </p:cNvSpPr>
          <p:nvPr>
            <p:ph idx="1"/>
          </p:nvPr>
        </p:nvSpPr>
        <p:spPr>
          <a:xfrm>
            <a:off x="838200" y="1825624"/>
            <a:ext cx="10515600" cy="4763861"/>
          </a:xfrm>
        </p:spPr>
        <p:txBody>
          <a:bodyPr>
            <a:normAutofit fontScale="70000" lnSpcReduction="20000"/>
          </a:bodyPr>
          <a:lstStyle/>
          <a:p>
            <a:pPr marL="0" indent="0">
              <a:buNone/>
            </a:pPr>
            <a:r>
              <a:rPr lang="en-US" dirty="0"/>
              <a:t>0)  Minute Taker, Jabber Scribe, </a:t>
            </a:r>
            <a:r>
              <a:rPr lang="en-US" dirty="0" err="1"/>
              <a:t>Bluesheets</a:t>
            </a:r>
            <a:endParaRPr lang="en-US" dirty="0"/>
          </a:p>
          <a:p>
            <a:pPr marL="0" indent="0">
              <a:buNone/>
            </a:pPr>
            <a:endParaRPr lang="en-US" dirty="0"/>
          </a:p>
          <a:p>
            <a:pPr marL="0" indent="0">
              <a:buNone/>
            </a:pPr>
            <a:r>
              <a:rPr lang="en-US" dirty="0"/>
              <a:t>1)  Agenda Bash</a:t>
            </a:r>
          </a:p>
          <a:p>
            <a:pPr marL="0" indent="0">
              <a:buNone/>
            </a:pPr>
            <a:endParaRPr lang="en-US" dirty="0"/>
          </a:p>
          <a:p>
            <a:pPr marL="0" indent="0">
              <a:buNone/>
            </a:pPr>
            <a:r>
              <a:rPr lang="en-US" dirty="0"/>
              <a:t>2)  Position Presentations </a:t>
            </a:r>
          </a:p>
          <a:p>
            <a:pPr marL="0" indent="0">
              <a:buNone/>
            </a:pPr>
            <a:r>
              <a:rPr lang="en-US" dirty="0"/>
              <a:t>    a)  Russ Housley</a:t>
            </a:r>
          </a:p>
          <a:p>
            <a:pPr marL="0" indent="0">
              <a:buNone/>
            </a:pPr>
            <a:r>
              <a:rPr lang="en-US" dirty="0"/>
              <a:t>    b)  Max Pala</a:t>
            </a:r>
          </a:p>
          <a:p>
            <a:pPr marL="0" indent="0">
              <a:buNone/>
            </a:pPr>
            <a:r>
              <a:rPr lang="en-US" dirty="0"/>
              <a:t>    c)  Mike </a:t>
            </a:r>
            <a:r>
              <a:rPr lang="en-US" dirty="0" err="1"/>
              <a:t>Ounsworth</a:t>
            </a:r>
            <a:endParaRPr lang="en-US" dirty="0"/>
          </a:p>
          <a:p>
            <a:pPr marL="0" indent="0">
              <a:buNone/>
            </a:pPr>
            <a:r>
              <a:rPr lang="en-US" dirty="0"/>
              <a:t>    d)  Antonio </a:t>
            </a:r>
            <a:r>
              <a:rPr lang="en-US" dirty="0" err="1"/>
              <a:t>Vaira</a:t>
            </a:r>
            <a:endParaRPr lang="en-US" dirty="0"/>
          </a:p>
          <a:p>
            <a:pPr marL="0" indent="0">
              <a:buNone/>
            </a:pPr>
            <a:r>
              <a:rPr lang="en-US" dirty="0" smtClean="0"/>
              <a:t>    </a:t>
            </a:r>
            <a:r>
              <a:rPr lang="en-US" dirty="0"/>
              <a:t>e)  </a:t>
            </a:r>
            <a:r>
              <a:rPr lang="en-US" dirty="0" err="1"/>
              <a:t>Tadahiko</a:t>
            </a:r>
            <a:r>
              <a:rPr lang="en-US" dirty="0"/>
              <a:t> </a:t>
            </a:r>
            <a:r>
              <a:rPr lang="en-US" dirty="0" smtClean="0"/>
              <a:t>Ito</a:t>
            </a:r>
          </a:p>
          <a:p>
            <a:pPr marL="0" indent="0">
              <a:buNone/>
            </a:pPr>
            <a:endParaRPr lang="en-US" dirty="0"/>
          </a:p>
          <a:p>
            <a:pPr marL="0" indent="0">
              <a:buNone/>
            </a:pPr>
            <a:r>
              <a:rPr lang="en-US" dirty="0"/>
              <a:t>3)  Open Discussion</a:t>
            </a:r>
          </a:p>
          <a:p>
            <a:pPr marL="0" indent="0">
              <a:buNone/>
            </a:pPr>
            <a:endParaRPr lang="en-US" dirty="0"/>
          </a:p>
          <a:p>
            <a:pPr marL="0" indent="0">
              <a:buNone/>
            </a:pPr>
            <a:r>
              <a:rPr lang="en-US" dirty="0"/>
              <a:t>4)  Wrap Up</a:t>
            </a:r>
          </a:p>
        </p:txBody>
      </p:sp>
    </p:spTree>
    <p:extLst>
      <p:ext uri="{BB962C8B-B14F-4D97-AF65-F5344CB8AC3E}">
        <p14:creationId xmlns:p14="http://schemas.microsoft.com/office/powerpoint/2010/main" val="40790912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465</Words>
  <Application>Microsoft Macintosh PowerPoint</Application>
  <PresentationFormat>Custom</PresentationFormat>
  <Paragraphs>55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LAMPS Limited Additional Mechanisms for PKIX and S/MIME</vt:lpstr>
      <vt:lpstr>Note Well</vt:lpstr>
      <vt:lpstr>Virtual Meeting Facilitation</vt:lpstr>
      <vt:lpstr>Goal</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LAMPS Limited Additional Mechanisms for PKIX and S/MIME</dc:title>
  <dc:creator>Tim Hollebeek</dc:creator>
  <cp:lastModifiedBy>Russell Housley</cp:lastModifiedBy>
  <cp:revision>9</cp:revision>
  <dcterms:created xsi:type="dcterms:W3CDTF">2019-11-15T18:28:26Z</dcterms:created>
  <dcterms:modified xsi:type="dcterms:W3CDTF">2021-01-28T16:50:50Z</dcterms:modified>
</cp:coreProperties>
</file>