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 id="2147483686" r:id="rId3"/>
    <p:sldMasterId id="2147483698" r:id="rId4"/>
  </p:sldMasterIdLst>
  <p:notesMasterIdLst>
    <p:notesMasterId r:id="rId30"/>
  </p:notesMasterIdLst>
  <p:handoutMasterIdLst>
    <p:handoutMasterId r:id="rId31"/>
  </p:handoutMasterIdLst>
  <p:sldIdLst>
    <p:sldId id="504" r:id="rId5"/>
    <p:sldId id="596" r:id="rId6"/>
    <p:sldId id="506" r:id="rId7"/>
    <p:sldId id="559" r:id="rId8"/>
    <p:sldId id="646" r:id="rId9"/>
    <p:sldId id="663" r:id="rId10"/>
    <p:sldId id="687" r:id="rId11"/>
    <p:sldId id="684" r:id="rId12"/>
    <p:sldId id="681" r:id="rId13"/>
    <p:sldId id="686" r:id="rId14"/>
    <p:sldId id="690" r:id="rId15"/>
    <p:sldId id="691" r:id="rId16"/>
    <p:sldId id="695" r:id="rId17"/>
    <p:sldId id="692" r:id="rId18"/>
    <p:sldId id="693" r:id="rId19"/>
    <p:sldId id="694" r:id="rId20"/>
    <p:sldId id="688" r:id="rId21"/>
    <p:sldId id="689" r:id="rId22"/>
    <p:sldId id="256" r:id="rId23"/>
    <p:sldId id="261" r:id="rId24"/>
    <p:sldId id="262" r:id="rId25"/>
    <p:sldId id="263" r:id="rId26"/>
    <p:sldId id="264" r:id="rId27"/>
    <p:sldId id="265" r:id="rId28"/>
    <p:sldId id="652" r:id="rId29"/>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5B5"/>
    <a:srgbClr val="EAD4D5"/>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65" autoAdjust="0"/>
    <p:restoredTop sz="81761" autoAdjust="0"/>
  </p:normalViewPr>
  <p:slideViewPr>
    <p:cSldViewPr snapToGrid="0" snapToObjects="1">
      <p:cViewPr varScale="1">
        <p:scale>
          <a:sx n="146" d="100"/>
          <a:sy n="146" d="100"/>
        </p:scale>
        <p:origin x="795" y="54"/>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04/05/2021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04/05/2021</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68D6E558-E63E-1D45-BFE4-2383456AADF7}"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35869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B92F08D-7962-5A4B-B101-E074EEFD1146}"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8455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B92F08D-7962-5A4B-B101-E074EEFD1146}"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9529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2AA1BC90-E354-4ED5-A56A-2A6B0A5FAF5B}" type="datetime1">
              <a:rPr lang="en-US" smtClean="0"/>
              <a:t>5/4/2021</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352333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33A8B9A1-EDA2-4749-8F38-6484C2528604}" type="datetime1">
              <a:rPr lang="en-US" smtClean="0"/>
              <a:t>5/4/2021</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503577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F9721A8E-CDB6-4A46-A57B-0A2EFB242F38}" type="datetime1">
              <a:rPr lang="en-US" smtClean="0"/>
              <a:t>5/4/2021</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032395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A8130782-759D-4F7F-AAB2-83BD3C75E2EB}" type="datetime1">
              <a:rPr lang="en-US" smtClean="0"/>
              <a:t>5/4/2021</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516943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711560C3-7DBF-42D6-B907-9040057E5893}" type="datetime1">
              <a:rPr lang="en-US" smtClean="0"/>
              <a:t>5/4/2021</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172045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30EC5B2-4F9A-45D7-8123-194E3715864F}" type="datetime1">
              <a:rPr lang="en-US" smtClean="0"/>
              <a:t>5/4/2021</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9883009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59822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9562926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008568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668158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3994714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1793961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4486915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66985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1859948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230221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D56582E-66AE-624D-A05B-4FB74BCFEBEB}" type="datetimeFigureOut">
              <a:rPr lang="en-US" smtClean="0"/>
              <a:t>5/4/2021</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25024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0" name="Date Placeholder 9"/>
          <p:cNvSpPr>
            <a:spLocks noGrp="1"/>
          </p:cNvSpPr>
          <p:nvPr>
            <p:ph type="dt" sz="half" idx="10"/>
          </p:nvPr>
        </p:nvSpPr>
        <p:spPr/>
        <p:txBody>
          <a:bodyPr/>
          <a:lstStyle/>
          <a:p>
            <a:fld id="{D635359B-5F50-4054-8D7F-C16409CFBABD}" type="datetime1">
              <a:rPr lang="en-US" smtClean="0"/>
              <a:t>5/4/2021</a:t>
            </a:fld>
            <a:endParaRPr lang="en-US"/>
          </a:p>
        </p:txBody>
      </p:sp>
      <p:sp>
        <p:nvSpPr>
          <p:cNvPr id="11" name="Footer Placeholder 10"/>
          <p:cNvSpPr>
            <a:spLocks noGrp="1"/>
          </p:cNvSpPr>
          <p:nvPr>
            <p:ph type="ftr" sz="quarter" idx="11"/>
          </p:nvPr>
        </p:nvSpPr>
        <p:spPr/>
        <p:txBody>
          <a:bodyPr/>
          <a:lstStyle/>
          <a:p>
            <a:r>
              <a:rPr lang="fr-FR" sz="900" b="1"/>
              <a:t>draft-ietf-lpwan-schc-over-LoRaWAN</a:t>
            </a:r>
            <a:endParaRPr lang="en-US" dirty="0"/>
          </a:p>
        </p:txBody>
      </p:sp>
      <p:sp>
        <p:nvSpPr>
          <p:cNvPr id="12" name="Slide Number Placeholder 11"/>
          <p:cNvSpPr>
            <a:spLocks noGrp="1"/>
          </p:cNvSpPr>
          <p:nvPr>
            <p:ph type="sldNum" sz="quarter" idx="12"/>
          </p:nvPr>
        </p:nvSpPr>
        <p:spPr/>
        <p:txBody>
          <a:bodyPr/>
          <a:lstStyle/>
          <a:p>
            <a:fld id="{43D7CE35-1867-2742-9862-5460C4103144}" type="slidenum">
              <a:rPr lang="en-US" smtClean="0"/>
              <a:t>‹#›</a:t>
            </a:fld>
            <a:endParaRPr lang="en-US"/>
          </a:p>
        </p:txBody>
      </p:sp>
      <p:sp>
        <p:nvSpPr>
          <p:cNvPr id="13" name="Title 12"/>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43284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881BD82F-F038-4054-8F9A-DDAF8EEE67C1}" type="datetime1">
              <a:rPr lang="en-US" smtClean="0"/>
              <a:t>5/4/2021</a:t>
            </a:fld>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Tree>
    <p:extLst>
      <p:ext uri="{BB962C8B-B14F-4D97-AF65-F5344CB8AC3E}">
        <p14:creationId xmlns:p14="http://schemas.microsoft.com/office/powerpoint/2010/main" val="537108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B0509186-32EB-43D7-8C56-DE6EC77C5159}" type="datetime1">
              <a:rPr lang="en-US" smtClean="0"/>
              <a:t>5/4/2021</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276786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42B02FFC-AA01-45C3-BEA8-A47416FAF536}" type="datetime1">
              <a:rPr lang="en-US" smtClean="0"/>
              <a:t>5/4/2021</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884725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DDE1BD57-DFDB-4AA7-9220-AC2E45146BCE}" type="datetime1">
              <a:rPr lang="en-US" smtClean="0"/>
              <a:t>5/4/2021</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887707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1915869"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May 4</a:t>
            </a:r>
            <a:r>
              <a:rPr lang="en-US" altLang="en-US" sz="1400" baseline="30000" dirty="0">
                <a:cs typeface="Arial" panose="020B0604020202020204" pitchFamily="34" charset="0"/>
              </a:rPr>
              <a:t>th</a:t>
            </a:r>
            <a:r>
              <a:rPr lang="en-US" altLang="en-US" sz="1400" baseline="0" dirty="0">
                <a:cs typeface="Arial" panose="020B0604020202020204" pitchFamily="34" charset="0"/>
              </a:rPr>
              <a:t>, 2021</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635359B-5F50-4054-8D7F-C16409CFBABD}" type="datetime1">
              <a:rPr lang="en-US" smtClean="0"/>
              <a:t>5/4/2021</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r>
              <a:rPr lang="fr-FR" sz="900" b="1" dirty="0" err="1"/>
              <a:t>draft</a:t>
            </a:r>
            <a:r>
              <a:rPr lang="fr-FR" sz="900" b="1" dirty="0"/>
              <a:t>-</a:t>
            </a:r>
            <a:r>
              <a:rPr lang="fr-FR" sz="900" b="1" dirty="0" err="1"/>
              <a:t>ietf</a:t>
            </a:r>
            <a:r>
              <a:rPr lang="fr-FR" sz="900" b="1" dirty="0"/>
              <a:t>-</a:t>
            </a:r>
            <a:r>
              <a:rPr lang="fr-FR" sz="900" b="1" dirty="0" err="1"/>
              <a:t>lpwan</a:t>
            </a:r>
            <a:r>
              <a:rPr lang="fr-FR" sz="900" b="1" dirty="0"/>
              <a:t>-</a:t>
            </a:r>
            <a:r>
              <a:rPr lang="fr-FR" sz="900" b="1" dirty="0" err="1"/>
              <a:t>schc</a:t>
            </a:r>
            <a:r>
              <a:rPr lang="fr-FR" sz="900" b="1" dirty="0"/>
              <a:t>-over-LoRaWAN</a:t>
            </a:r>
            <a:endParaRPr lang="en-US" dirty="0"/>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809667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D56582E-66AE-624D-A05B-4FB74BCFEBEB}" type="datetimeFigureOut">
              <a:rPr lang="en-US" smtClean="0"/>
              <a:t>5/4/2021</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0" y="4912668"/>
            <a:ext cx="1696618" cy="238527"/>
          </a:xfrm>
          <a:prstGeom prst="rect">
            <a:avLst/>
          </a:prstGeom>
          <a:noFill/>
          <a:ln w="9525">
            <a:noFill/>
            <a:miter lim="800000"/>
            <a:headEnd/>
            <a:tailEnd/>
          </a:ln>
        </p:spPr>
        <p:txBody>
          <a:bodyPr wrap="none" lIns="68580" tIns="34290" rIns="68580" bIns="3429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100" dirty="0">
                <a:cs typeface="Arial" panose="020B0604020202020204" pitchFamily="34" charset="0"/>
              </a:rPr>
              <a:t>LPWAN Interim 05/04/21</a:t>
            </a:r>
          </a:p>
        </p:txBody>
      </p:sp>
    </p:spTree>
    <p:extLst>
      <p:ext uri="{BB962C8B-B14F-4D97-AF65-F5344CB8AC3E}">
        <p14:creationId xmlns:p14="http://schemas.microsoft.com/office/powerpoint/2010/main" val="327822195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github.com/lp-wan/datamodel/blob/master/ietf-schc%402021-04-23.yang" TargetMode="External"/><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interim-2021-lpwan-07-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High Tower Text" panose="02040502050506030303" pitchFamily="18" charset="0"/>
                <a:ea typeface="+mj-ea"/>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WG Chairs: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Alexander Pelov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a@ackl.io</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Pascal </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Thubert</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pthubert@cisco.com</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a:ea typeface="+mj-ea"/>
              <a:cs typeface="Trebuchet MS"/>
            </a:endParaRP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AD: Eric Vyncke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8" name="ZoneTexte 1"/>
          <p:cNvSpPr txBox="1"/>
          <p:nvPr/>
        </p:nvSpPr>
        <p:spPr>
          <a:xfrm>
            <a:off x="4101789" y="4738501"/>
            <a:ext cx="856453"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Gill Sans MT"/>
                <a:ea typeface="+mn-ea"/>
                <a:cs typeface="Trebuchet MS"/>
              </a:rPr>
              <a:t>Webex</a:t>
            </a:r>
            <a:endParaRPr kumimoji="0" lang="en-US" sz="1800" b="0" i="0" u="none" strike="noStrike" kern="1200" cap="none" spc="0" normalizeH="0" baseline="0" noProof="0" dirty="0">
              <a:ln>
                <a:noFill/>
              </a:ln>
              <a:solidFill>
                <a:prstClr val="black"/>
              </a:solidFill>
              <a:effectLst/>
              <a:uLnTx/>
              <a:uFillTx/>
              <a:latin typeface="Gill Sans MT"/>
              <a:ea typeface="+mn-ea"/>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2CF3-D10B-421D-A5EB-DA142419E96D}"/>
              </a:ext>
            </a:extLst>
          </p:cNvPr>
          <p:cNvSpPr>
            <a:spLocks noGrp="1"/>
          </p:cNvSpPr>
          <p:nvPr>
            <p:ph type="title"/>
          </p:nvPr>
        </p:nvSpPr>
        <p:spPr/>
        <p:txBody>
          <a:bodyPr/>
          <a:lstStyle/>
          <a:p>
            <a:r>
              <a:rPr lang="en-US" dirty="0"/>
              <a:t>Table of Contents</a:t>
            </a:r>
          </a:p>
        </p:txBody>
      </p:sp>
      <p:sp>
        <p:nvSpPr>
          <p:cNvPr id="3" name="Content Placeholder 2">
            <a:extLst>
              <a:ext uri="{FF2B5EF4-FFF2-40B4-BE49-F238E27FC236}">
                <a16:creationId xmlns:a16="http://schemas.microsoft.com/office/drawing/2014/main" id="{5F7CF415-2D28-48DA-9ADF-F02FBCB1D2A8}"/>
              </a:ext>
            </a:extLst>
          </p:cNvPr>
          <p:cNvSpPr>
            <a:spLocks noGrp="1"/>
          </p:cNvSpPr>
          <p:nvPr>
            <p:ph idx="1"/>
          </p:nvPr>
        </p:nvSpPr>
        <p:spPr>
          <a:xfrm>
            <a:off x="628650" y="1369219"/>
            <a:ext cx="7886700" cy="3398044"/>
          </a:xfrm>
        </p:spPr>
        <p:txBody>
          <a:bodyPr>
            <a:normAutofit fontScale="92500" lnSpcReduction="10000"/>
          </a:bodyPr>
          <a:lstStyle/>
          <a:p>
            <a:pPr marL="0" indent="0">
              <a:buNone/>
            </a:pPr>
            <a:r>
              <a:rPr lang="en-US" dirty="0"/>
              <a:t>   1.  Introduction  . . . . . . . . . . . . . . . . . . . . . . . .   2</a:t>
            </a:r>
          </a:p>
          <a:p>
            <a:pPr marL="0" indent="0">
              <a:buNone/>
            </a:pPr>
            <a:r>
              <a:rPr lang="en-US" dirty="0"/>
              <a:t>   2.  LPWAN Technologies and Profiles . . . . . . . . . . . . . . .   2</a:t>
            </a:r>
          </a:p>
          <a:p>
            <a:pPr marL="0" indent="0">
              <a:buNone/>
            </a:pPr>
            <a:r>
              <a:rPr lang="en-US" dirty="0"/>
              <a:t>   3.  The Static Context Header Compression . . . . . . . . . . . .   3</a:t>
            </a:r>
          </a:p>
          <a:p>
            <a:pPr marL="0" indent="0">
              <a:buNone/>
            </a:pPr>
            <a:r>
              <a:rPr lang="en-US" dirty="0"/>
              <a:t>   4.  SCHC Endpoints  . . . . . . . . . . . . . . . . . . . . . . .   3</a:t>
            </a:r>
          </a:p>
          <a:p>
            <a:pPr marL="0" indent="0">
              <a:buNone/>
            </a:pPr>
            <a:r>
              <a:rPr lang="en-US" dirty="0"/>
              <a:t>   5.  SCHC Instances  . . . . . . . . . . . . . . . . . . . . . . .   4</a:t>
            </a:r>
          </a:p>
          <a:p>
            <a:pPr marL="0" indent="0">
              <a:buNone/>
            </a:pPr>
            <a:r>
              <a:rPr lang="en-US" dirty="0"/>
              <a:t>   6.  SCHC Data Model . . . . . . . . . . . . . . . . . . . . . . .   5</a:t>
            </a:r>
          </a:p>
          <a:p>
            <a:pPr marL="0" indent="0">
              <a:buNone/>
            </a:pPr>
            <a:r>
              <a:rPr lang="en-US" dirty="0"/>
              <a:t>   7.  Security Considerations . . . . . . . . . . . . . . . . . . .   7</a:t>
            </a:r>
          </a:p>
          <a:p>
            <a:pPr marL="0" indent="0">
              <a:buNone/>
            </a:pPr>
            <a:r>
              <a:rPr lang="en-US" dirty="0"/>
              <a:t>   8.  IANA Consideration  . . . . . . . . . . . . . . . . . . . . .   7</a:t>
            </a:r>
          </a:p>
          <a:p>
            <a:pPr marL="0" indent="0">
              <a:buNone/>
            </a:pPr>
            <a:r>
              <a:rPr lang="en-US" dirty="0"/>
              <a:t>   9.  Acknowledgements  . . . . . . . . . . . . . . . . . . . . . .   7</a:t>
            </a:r>
          </a:p>
          <a:p>
            <a:pPr marL="0" indent="0">
              <a:buNone/>
            </a:pPr>
            <a:r>
              <a:rPr lang="en-US" dirty="0"/>
              <a:t>   10. References  . . . . . . . . . . . . . . . . . . . . . . . . .   7</a:t>
            </a:r>
          </a:p>
        </p:txBody>
      </p:sp>
      <p:sp>
        <p:nvSpPr>
          <p:cNvPr id="4" name="Footer Placeholder 3">
            <a:extLst>
              <a:ext uri="{FF2B5EF4-FFF2-40B4-BE49-F238E27FC236}">
                <a16:creationId xmlns:a16="http://schemas.microsoft.com/office/drawing/2014/main" id="{1287B73D-CE24-4433-A1C7-5E71AD0F04DF}"/>
              </a:ext>
            </a:extLst>
          </p:cNvPr>
          <p:cNvSpPr>
            <a:spLocks noGrp="1"/>
          </p:cNvSpPr>
          <p:nvPr>
            <p:ph type="ftr" sz="quarter" idx="11"/>
          </p:nvPr>
        </p:nvSpPr>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3854180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2CF3-D10B-421D-A5EB-DA142419E96D}"/>
              </a:ext>
            </a:extLst>
          </p:cNvPr>
          <p:cNvSpPr>
            <a:spLocks noGrp="1"/>
          </p:cNvSpPr>
          <p:nvPr>
            <p:ph type="title"/>
          </p:nvPr>
        </p:nvSpPr>
        <p:spPr/>
        <p:txBody>
          <a:bodyPr/>
          <a:lstStyle/>
          <a:p>
            <a:r>
              <a:rPr lang="en-US" dirty="0"/>
              <a:t>LPWAN Technologies and Profiles</a:t>
            </a:r>
          </a:p>
        </p:txBody>
      </p:sp>
      <p:sp>
        <p:nvSpPr>
          <p:cNvPr id="3" name="Content Placeholder 2">
            <a:extLst>
              <a:ext uri="{FF2B5EF4-FFF2-40B4-BE49-F238E27FC236}">
                <a16:creationId xmlns:a16="http://schemas.microsoft.com/office/drawing/2014/main" id="{5F7CF415-2D28-48DA-9ADF-F02FBCB1D2A8}"/>
              </a:ext>
            </a:extLst>
          </p:cNvPr>
          <p:cNvSpPr>
            <a:spLocks noGrp="1"/>
          </p:cNvSpPr>
          <p:nvPr>
            <p:ph idx="1"/>
          </p:nvPr>
        </p:nvSpPr>
        <p:spPr>
          <a:xfrm>
            <a:off x="628650" y="1854099"/>
            <a:ext cx="7886700" cy="2913163"/>
          </a:xfrm>
        </p:spPr>
        <p:txBody>
          <a:bodyPr>
            <a:normAutofit/>
          </a:bodyPr>
          <a:lstStyle/>
          <a:p>
            <a:r>
              <a:rPr lang="en-US" sz="2800" dirty="0"/>
              <a:t> Discusses RFC 8376, the LPWAN technologies </a:t>
            </a:r>
          </a:p>
          <a:p>
            <a:r>
              <a:rPr lang="en-US" sz="2800" dirty="0"/>
              <a:t> Points on appendix D of RFC 8724</a:t>
            </a:r>
          </a:p>
          <a:p>
            <a:r>
              <a:rPr lang="en-US" sz="2800" dirty="0"/>
              <a:t> RFC 9011 as an example</a:t>
            </a:r>
          </a:p>
        </p:txBody>
      </p:sp>
      <p:sp>
        <p:nvSpPr>
          <p:cNvPr id="6" name="Footer Placeholder 3">
            <a:extLst>
              <a:ext uri="{FF2B5EF4-FFF2-40B4-BE49-F238E27FC236}">
                <a16:creationId xmlns:a16="http://schemas.microsoft.com/office/drawing/2014/main" id="{A3E40553-F150-4D67-BFE4-37D4EE93001E}"/>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183718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2CF3-D10B-421D-A5EB-DA142419E96D}"/>
              </a:ext>
            </a:extLst>
          </p:cNvPr>
          <p:cNvSpPr>
            <a:spLocks noGrp="1"/>
          </p:cNvSpPr>
          <p:nvPr>
            <p:ph type="title"/>
          </p:nvPr>
        </p:nvSpPr>
        <p:spPr/>
        <p:txBody>
          <a:bodyPr/>
          <a:lstStyle/>
          <a:p>
            <a:r>
              <a:rPr lang="en-US" dirty="0"/>
              <a:t>The Static Context Header Compression</a:t>
            </a:r>
          </a:p>
        </p:txBody>
      </p:sp>
      <p:sp>
        <p:nvSpPr>
          <p:cNvPr id="3" name="Content Placeholder 2">
            <a:extLst>
              <a:ext uri="{FF2B5EF4-FFF2-40B4-BE49-F238E27FC236}">
                <a16:creationId xmlns:a16="http://schemas.microsoft.com/office/drawing/2014/main" id="{5F7CF415-2D28-48DA-9ADF-F02FBCB1D2A8}"/>
              </a:ext>
            </a:extLst>
          </p:cNvPr>
          <p:cNvSpPr>
            <a:spLocks noGrp="1"/>
          </p:cNvSpPr>
          <p:nvPr>
            <p:ph idx="1"/>
          </p:nvPr>
        </p:nvSpPr>
        <p:spPr>
          <a:xfrm>
            <a:off x="628650" y="1369219"/>
            <a:ext cx="7886700" cy="3398044"/>
          </a:xfrm>
        </p:spPr>
        <p:txBody>
          <a:bodyPr>
            <a:normAutofit/>
          </a:bodyPr>
          <a:lstStyle/>
          <a:p>
            <a:r>
              <a:rPr lang="en-US" sz="2400" dirty="0"/>
              <a:t> Discusses RFC 8724, SCHC</a:t>
            </a:r>
          </a:p>
          <a:p>
            <a:r>
              <a:rPr lang="en-US" sz="2400" dirty="0"/>
              <a:t> C/D , parser</a:t>
            </a:r>
          </a:p>
          <a:p>
            <a:r>
              <a:rPr lang="en-US" sz="2400" dirty="0"/>
              <a:t> </a:t>
            </a:r>
            <a:r>
              <a:rPr lang="en-US" sz="2400" dirty="0" err="1"/>
              <a:t>ruleID</a:t>
            </a:r>
            <a:endParaRPr lang="en-US" sz="2400" dirty="0"/>
          </a:p>
          <a:p>
            <a:r>
              <a:rPr lang="en-US" sz="2400" dirty="0"/>
              <a:t> F/R</a:t>
            </a:r>
          </a:p>
        </p:txBody>
      </p:sp>
      <p:sp>
        <p:nvSpPr>
          <p:cNvPr id="5" name="Footer Placeholder 3">
            <a:extLst>
              <a:ext uri="{FF2B5EF4-FFF2-40B4-BE49-F238E27FC236}">
                <a16:creationId xmlns:a16="http://schemas.microsoft.com/office/drawing/2014/main" id="{0DDAFEFC-7907-4AB0-A400-E9EE7FAE83AD}"/>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1524001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2CF3-D10B-421D-A5EB-DA142419E96D}"/>
              </a:ext>
            </a:extLst>
          </p:cNvPr>
          <p:cNvSpPr>
            <a:spLocks noGrp="1"/>
          </p:cNvSpPr>
          <p:nvPr>
            <p:ph type="title"/>
          </p:nvPr>
        </p:nvSpPr>
        <p:spPr/>
        <p:txBody>
          <a:bodyPr/>
          <a:lstStyle/>
          <a:p>
            <a:r>
              <a:rPr lang="en-US" dirty="0"/>
              <a:t>SCHC Endpoints</a:t>
            </a:r>
          </a:p>
        </p:txBody>
      </p:sp>
      <p:sp>
        <p:nvSpPr>
          <p:cNvPr id="3" name="Content Placeholder 2">
            <a:extLst>
              <a:ext uri="{FF2B5EF4-FFF2-40B4-BE49-F238E27FC236}">
                <a16:creationId xmlns:a16="http://schemas.microsoft.com/office/drawing/2014/main" id="{5F7CF415-2D28-48DA-9ADF-F02FBCB1D2A8}"/>
              </a:ext>
            </a:extLst>
          </p:cNvPr>
          <p:cNvSpPr>
            <a:spLocks noGrp="1"/>
          </p:cNvSpPr>
          <p:nvPr>
            <p:ph idx="1"/>
          </p:nvPr>
        </p:nvSpPr>
        <p:spPr>
          <a:xfrm>
            <a:off x="628650" y="1369219"/>
            <a:ext cx="7886700" cy="3398044"/>
          </a:xfrm>
        </p:spPr>
        <p:txBody>
          <a:bodyPr>
            <a:normAutofit fontScale="92500" lnSpcReduction="10000"/>
          </a:bodyPr>
          <a:lstStyle/>
          <a:p>
            <a:pPr marL="0" indent="0">
              <a:spcBef>
                <a:spcPts val="0"/>
              </a:spcBef>
              <a:buNone/>
            </a:pPr>
            <a:r>
              <a:rPr lang="en-US" sz="1900" dirty="0" err="1"/>
              <a:t>DEVice</a:t>
            </a:r>
            <a:r>
              <a:rPr lang="en-US" sz="1900" dirty="0"/>
              <a:t> / NGW model</a:t>
            </a:r>
          </a:p>
          <a:p>
            <a:pPr marL="0" indent="0">
              <a:spcBef>
                <a:spcPts val="0"/>
              </a:spcBef>
              <a:buNone/>
            </a:pPr>
            <a:endParaRPr lang="en-US" sz="1800" dirty="0"/>
          </a:p>
          <a:p>
            <a:pPr marL="0" indent="0">
              <a:spcBef>
                <a:spcPts val="0"/>
              </a:spcBef>
              <a:buNone/>
            </a:pPr>
            <a:r>
              <a:rPr lang="en-US" sz="1050" dirty="0">
                <a:latin typeface="Courier New" panose="02070309020205020404" pitchFamily="49" charset="0"/>
                <a:cs typeface="Courier New" panose="02070309020205020404" pitchFamily="49" charset="0"/>
              </a:rPr>
              <a:t>()   ()   ()       |</a:t>
            </a:r>
          </a:p>
          <a:p>
            <a:pPr marL="0" indent="0">
              <a:spcBef>
                <a:spcPts val="0"/>
              </a:spcBef>
              <a:buNone/>
            </a:pPr>
            <a:r>
              <a:rPr lang="en-US" sz="1050" dirty="0">
                <a:latin typeface="Courier New" panose="02070309020205020404" pitchFamily="49" charset="0"/>
                <a:cs typeface="Courier New" panose="02070309020205020404" pitchFamily="49" charset="0"/>
              </a:rPr>
              <a:t>     ()  () () ()     / \       +---------+</a:t>
            </a:r>
          </a:p>
          <a:p>
            <a:pPr marL="0" indent="0">
              <a:spcBef>
                <a:spcPts val="0"/>
              </a:spcBef>
              <a:buNone/>
            </a:pPr>
            <a:r>
              <a:rPr lang="en-US" sz="1050" dirty="0">
                <a:latin typeface="Courier New" panose="02070309020205020404" pitchFamily="49" charset="0"/>
                <a:cs typeface="Courier New" panose="02070309020205020404" pitchFamily="49" charset="0"/>
              </a:rPr>
              <a:t>   () () () () () () /   \======|    ^    |             +-----------+</a:t>
            </a:r>
          </a:p>
          <a:p>
            <a:pPr marL="0" indent="0">
              <a:spcBef>
                <a:spcPts val="0"/>
              </a:spcBef>
              <a:buNone/>
            </a:pPr>
            <a:r>
              <a:rPr lang="en-US" sz="1050" dirty="0">
                <a:latin typeface="Courier New" panose="02070309020205020404" pitchFamily="49" charset="0"/>
                <a:cs typeface="Courier New" panose="02070309020205020404" pitchFamily="49" charset="0"/>
              </a:rPr>
              <a:t>    ()  ()   ()     |           | &lt;--|--&gt; |             |Application|</a:t>
            </a:r>
          </a:p>
          <a:p>
            <a:pPr marL="0" indent="0">
              <a:spcBef>
                <a:spcPts val="0"/>
              </a:spcBef>
              <a:buNone/>
            </a:pPr>
            <a:r>
              <a:rPr lang="en-US" sz="1050" dirty="0">
                <a:latin typeface="Courier New" panose="02070309020205020404" pitchFamily="49" charset="0"/>
                <a:cs typeface="Courier New" panose="02070309020205020404" pitchFamily="49" charset="0"/>
              </a:rPr>
              <a:t>   ()  ()  ()  ()  / \==========|    v    |=============|   Server  |</a:t>
            </a:r>
          </a:p>
          <a:p>
            <a:pPr marL="0" indent="0">
              <a:spcBef>
                <a:spcPts val="0"/>
              </a:spcBef>
              <a:buNone/>
            </a:pPr>
            <a:r>
              <a:rPr lang="en-US" sz="1050" dirty="0">
                <a:latin typeface="Courier New" panose="02070309020205020404" pitchFamily="49" charset="0"/>
                <a:cs typeface="Courier New" panose="02070309020205020404" pitchFamily="49" charset="0"/>
              </a:rPr>
              <a:t>     ()  ()  ()   /   \         +---------+             +-----------+</a:t>
            </a:r>
          </a:p>
          <a:p>
            <a:pPr marL="0" indent="0">
              <a:spcBef>
                <a:spcPts val="0"/>
              </a:spcBef>
              <a:buNone/>
            </a:pPr>
            <a:r>
              <a:rPr lang="en-US" sz="1050" dirty="0">
                <a:latin typeface="Courier New" panose="02070309020205020404" pitchFamily="49" charset="0"/>
                <a:cs typeface="Courier New" panose="02070309020205020404" pitchFamily="49" charset="0"/>
              </a:rPr>
              <a:t>    Dev            RGWs             NGW                      App</a:t>
            </a: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r>
              <a:rPr lang="en-US" sz="1050" dirty="0">
                <a:latin typeface="Courier New" panose="02070309020205020404" pitchFamily="49" charset="0"/>
                <a:cs typeface="Courier New" panose="02070309020205020404" pitchFamily="49" charset="0"/>
              </a:rPr>
              <a:t>               Figure 1: Typical LPWAN Network Architecture</a:t>
            </a: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r>
              <a:rPr lang="en-US" sz="1900" dirty="0"/>
              <a:t>vs. Peer to Peer</a:t>
            </a: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r>
              <a:rPr lang="en-US" sz="1050" dirty="0">
                <a:latin typeface="Courier New" panose="02070309020205020404" pitchFamily="49" charset="0"/>
                <a:cs typeface="Courier New" panose="02070309020205020404" pitchFamily="49" charset="0"/>
              </a:rPr>
              <a:t> +----------+  Wi-Fi /   +----------+                ....</a:t>
            </a:r>
          </a:p>
          <a:p>
            <a:pPr marL="0" indent="0">
              <a:spcBef>
                <a:spcPts val="0"/>
              </a:spcBef>
              <a:buNone/>
            </a:pPr>
            <a:r>
              <a:rPr lang="en-US" sz="1050" dirty="0">
                <a:latin typeface="Courier New" panose="02070309020205020404" pitchFamily="49" charset="0"/>
                <a:cs typeface="Courier New" panose="02070309020205020404" pitchFamily="49" charset="0"/>
              </a:rPr>
              <a:t>       |    IP    |  Ethernet  |    IP    |            ..          )</a:t>
            </a:r>
          </a:p>
          <a:p>
            <a:pPr marL="0" indent="0">
              <a:spcBef>
                <a:spcPts val="0"/>
              </a:spcBef>
              <a:buNone/>
            </a:pPr>
            <a:r>
              <a:rPr lang="en-US" sz="1050" dirty="0">
                <a:latin typeface="Courier New" panose="02070309020205020404" pitchFamily="49" charset="0"/>
                <a:cs typeface="Courier New" panose="02070309020205020404" pitchFamily="49" charset="0"/>
              </a:rPr>
              <a:t>       |   Host   +-----/------+  Router  +----------(   Internet   )</a:t>
            </a:r>
          </a:p>
          <a:p>
            <a:pPr marL="0" indent="0">
              <a:spcBef>
                <a:spcPts val="0"/>
              </a:spcBef>
              <a:buNone/>
            </a:pPr>
            <a:r>
              <a:rPr lang="en-US" sz="1050" dirty="0">
                <a:latin typeface="Courier New" panose="02070309020205020404" pitchFamily="49" charset="0"/>
                <a:cs typeface="Courier New" panose="02070309020205020404" pitchFamily="49" charset="0"/>
              </a:rPr>
              <a:t>       | SCHC C/D |  Serial    | SCHC C/D |            (         )</a:t>
            </a:r>
          </a:p>
          <a:p>
            <a:pPr marL="0" indent="0">
              <a:spcBef>
                <a:spcPts val="0"/>
              </a:spcBef>
              <a:buNone/>
            </a:pPr>
            <a:r>
              <a:rPr lang="en-US" sz="1050" dirty="0">
                <a:latin typeface="Courier New" panose="02070309020205020404" pitchFamily="49" charset="0"/>
                <a:cs typeface="Courier New" panose="02070309020205020404" pitchFamily="49" charset="0"/>
              </a:rPr>
              <a:t>       +----------+            +----------+               ...</a:t>
            </a:r>
          </a:p>
          <a:p>
            <a:pPr marL="0" indent="0">
              <a:spcBef>
                <a:spcPts val="0"/>
              </a:spcBef>
              <a:buNone/>
            </a:pPr>
            <a:r>
              <a:rPr lang="en-US" sz="1050" dirty="0">
                <a:latin typeface="Courier New" panose="02070309020205020404" pitchFamily="49" charset="0"/>
                <a:cs typeface="Courier New" panose="02070309020205020404" pitchFamily="49" charset="0"/>
              </a:rPr>
              <a:t>                   &lt;-- SCHC --&gt;</a:t>
            </a:r>
          </a:p>
          <a:p>
            <a:pPr marL="0" indent="0">
              <a:spcBef>
                <a:spcPts val="0"/>
              </a:spcBef>
              <a:buNone/>
            </a:pPr>
            <a:r>
              <a:rPr lang="en-US" sz="1050" dirty="0">
                <a:latin typeface="Courier New" panose="02070309020205020404" pitchFamily="49" charset="0"/>
                <a:cs typeface="Courier New" panose="02070309020205020404" pitchFamily="49" charset="0"/>
              </a:rPr>
              <a:t>                     over PPP</a:t>
            </a: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r>
              <a:rPr lang="en-US" sz="1050" dirty="0">
                <a:latin typeface="Courier New" panose="02070309020205020404" pitchFamily="49" charset="0"/>
                <a:cs typeface="Courier New" panose="02070309020205020404" pitchFamily="49" charset="0"/>
              </a:rPr>
              <a:t>                    Figure 2: PPP-based SCHC Deployment</a:t>
            </a: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endParaRPr lang="en-US" sz="1050" dirty="0">
              <a:latin typeface="Courier New" panose="02070309020205020404" pitchFamily="49" charset="0"/>
              <a:cs typeface="Courier New" panose="02070309020205020404" pitchFamily="49" charset="0"/>
            </a:endParaRPr>
          </a:p>
          <a:p>
            <a:pPr marL="0" indent="0">
              <a:spcBef>
                <a:spcPts val="0"/>
              </a:spcBef>
              <a:buNone/>
            </a:pPr>
            <a:endParaRPr lang="en-US" sz="1050" dirty="0">
              <a:latin typeface="Courier New" panose="02070309020205020404" pitchFamily="49" charset="0"/>
              <a:cs typeface="Courier New" panose="02070309020205020404" pitchFamily="49" charset="0"/>
            </a:endParaRPr>
          </a:p>
        </p:txBody>
      </p:sp>
      <p:sp>
        <p:nvSpPr>
          <p:cNvPr id="6" name="Footer Placeholder 3">
            <a:extLst>
              <a:ext uri="{FF2B5EF4-FFF2-40B4-BE49-F238E27FC236}">
                <a16:creationId xmlns:a16="http://schemas.microsoft.com/office/drawing/2014/main" id="{09171E30-EBBF-4816-9FAA-A64CCAD94E34}"/>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1938426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2CF3-D10B-421D-A5EB-DA142419E96D}"/>
              </a:ext>
            </a:extLst>
          </p:cNvPr>
          <p:cNvSpPr>
            <a:spLocks noGrp="1"/>
          </p:cNvSpPr>
          <p:nvPr>
            <p:ph type="title"/>
          </p:nvPr>
        </p:nvSpPr>
        <p:spPr/>
        <p:txBody>
          <a:bodyPr/>
          <a:lstStyle/>
          <a:p>
            <a:r>
              <a:rPr lang="en-US" dirty="0"/>
              <a:t>SCHC Instances  </a:t>
            </a:r>
          </a:p>
        </p:txBody>
      </p:sp>
      <p:sp>
        <p:nvSpPr>
          <p:cNvPr id="3" name="Content Placeholder 2">
            <a:extLst>
              <a:ext uri="{FF2B5EF4-FFF2-40B4-BE49-F238E27FC236}">
                <a16:creationId xmlns:a16="http://schemas.microsoft.com/office/drawing/2014/main" id="{5F7CF415-2D28-48DA-9ADF-F02FBCB1D2A8}"/>
              </a:ext>
            </a:extLst>
          </p:cNvPr>
          <p:cNvSpPr>
            <a:spLocks noGrp="1"/>
          </p:cNvSpPr>
          <p:nvPr>
            <p:ph idx="1"/>
          </p:nvPr>
        </p:nvSpPr>
        <p:spPr>
          <a:xfrm>
            <a:off x="628650" y="1268016"/>
            <a:ext cx="7886700" cy="3499247"/>
          </a:xfrm>
        </p:spPr>
        <p:txBody>
          <a:bodyPr>
            <a:normAutofit fontScale="47500" lnSpcReduction="20000"/>
          </a:bodyPr>
          <a:lstStyle/>
          <a:p>
            <a:r>
              <a:rPr lang="en-US" sz="4500" dirty="0"/>
              <a:t> Different endpoints, different nodes</a:t>
            </a:r>
          </a:p>
          <a:p>
            <a:pPr marL="0" indent="0">
              <a:buNone/>
            </a:pPr>
            <a:endParaRPr lang="en-US" sz="2400" dirty="0"/>
          </a:p>
          <a:p>
            <a:pPr marL="0" indent="0">
              <a:spcBef>
                <a:spcPts val="0"/>
              </a:spcBef>
              <a:buNone/>
            </a:pPr>
            <a:endParaRPr lang="en-US" sz="2400" dirty="0">
              <a:latin typeface="Courier New" panose="02070309020205020404" pitchFamily="49" charset="0"/>
              <a:cs typeface="Courier New" panose="02070309020205020404" pitchFamily="49" charset="0"/>
            </a:endParaRPr>
          </a:p>
          <a:p>
            <a:pPr marL="0" indent="0">
              <a:spcBef>
                <a:spcPts val="0"/>
              </a:spcBef>
              <a:buNone/>
            </a:pPr>
            <a:r>
              <a:rPr lang="en-US" sz="2400" dirty="0">
                <a:latin typeface="Courier New" panose="02070309020205020404" pitchFamily="49" charset="0"/>
                <a:cs typeface="Courier New" panose="02070309020205020404" pitchFamily="49" charset="0"/>
              </a:rPr>
              <a:t> (device)            (NGW)                              (App)</a:t>
            </a:r>
          </a:p>
          <a:p>
            <a:pPr marL="0" indent="0">
              <a:spcBef>
                <a:spcPts val="0"/>
              </a:spcBef>
              <a:buNone/>
            </a:pPr>
            <a:endParaRPr lang="en-US" sz="2400" dirty="0">
              <a:latin typeface="Courier New" panose="02070309020205020404" pitchFamily="49" charset="0"/>
              <a:cs typeface="Courier New" panose="02070309020205020404" pitchFamily="49" charset="0"/>
            </a:endParaRPr>
          </a:p>
          <a:p>
            <a:pPr marL="0" indent="0">
              <a:spcBef>
                <a:spcPts val="0"/>
              </a:spcBef>
              <a:buNone/>
            </a:pPr>
            <a:r>
              <a:rPr lang="en-US" sz="2400" dirty="0">
                <a:latin typeface="Courier New" panose="02070309020205020404" pitchFamily="49" charset="0"/>
                <a:cs typeface="Courier New" panose="02070309020205020404" pitchFamily="49" charset="0"/>
              </a:rPr>
              <a:t>         +--------+                                           +--------+</a:t>
            </a:r>
          </a:p>
          <a:p>
            <a:pPr marL="0" indent="0">
              <a:spcBef>
                <a:spcPts val="0"/>
              </a:spcBef>
              <a:buNone/>
            </a:pPr>
            <a:r>
              <a:rPr lang="en-US" sz="2400" dirty="0">
                <a:latin typeface="Courier New" panose="02070309020205020404" pitchFamily="49" charset="0"/>
                <a:cs typeface="Courier New" panose="02070309020205020404" pitchFamily="49" charset="0"/>
              </a:rPr>
              <a:t>  A S    |  CoAP  |                                           |  CoAP  |</a:t>
            </a:r>
          </a:p>
          <a:p>
            <a:pPr marL="0" indent="0">
              <a:spcBef>
                <a:spcPts val="0"/>
              </a:spcBef>
              <a:buNone/>
            </a:pPr>
            <a:r>
              <a:rPr lang="en-US" sz="2400" dirty="0">
                <a:latin typeface="Courier New" panose="02070309020205020404" pitchFamily="49" charset="0"/>
                <a:cs typeface="Courier New" panose="02070309020205020404" pitchFamily="49" charset="0"/>
              </a:rPr>
              <a:t>  p C    |  inner |                                           |  inner |</a:t>
            </a:r>
          </a:p>
          <a:p>
            <a:pPr marL="0" indent="0">
              <a:spcBef>
                <a:spcPts val="0"/>
              </a:spcBef>
              <a:buNone/>
            </a:pPr>
            <a:r>
              <a:rPr lang="en-US" sz="2400" dirty="0">
                <a:latin typeface="Courier New" panose="02070309020205020404" pitchFamily="49" charset="0"/>
                <a:cs typeface="Courier New" panose="02070309020205020404" pitchFamily="49" charset="0"/>
              </a:rPr>
              <a:t>  p H    +--------+                                           +--------+</a:t>
            </a:r>
          </a:p>
          <a:p>
            <a:pPr marL="0" indent="0">
              <a:spcBef>
                <a:spcPts val="0"/>
              </a:spcBef>
              <a:buNone/>
            </a:pPr>
            <a:r>
              <a:rPr lang="en-US" sz="2400" dirty="0">
                <a:latin typeface="Courier New" panose="02070309020205020404" pitchFamily="49" charset="0"/>
                <a:cs typeface="Courier New" panose="02070309020205020404" pitchFamily="49" charset="0"/>
              </a:rPr>
              <a:t>  . C    |  SCHC  |                                           |  SCHC  |</a:t>
            </a:r>
          </a:p>
          <a:p>
            <a:pPr marL="0" indent="0">
              <a:spcBef>
                <a:spcPts val="0"/>
              </a:spcBef>
              <a:buNone/>
            </a:pPr>
            <a:r>
              <a:rPr lang="en-US" sz="2400" dirty="0">
                <a:latin typeface="Courier New" panose="02070309020205020404" pitchFamily="49" charset="0"/>
                <a:cs typeface="Courier New" panose="02070309020205020404" pitchFamily="49" charset="0"/>
              </a:rPr>
              <a:t>         |  inner |   cryptographical boundary                |  inner |</a:t>
            </a:r>
          </a:p>
          <a:p>
            <a:pPr marL="0" indent="0">
              <a:spcBef>
                <a:spcPts val="0"/>
              </a:spcBef>
              <a:buNone/>
            </a:pPr>
            <a:r>
              <a:rPr lang="en-US" sz="2400" dirty="0">
                <a:latin typeface="Courier New" panose="02070309020205020404" pitchFamily="49" charset="0"/>
                <a:cs typeface="Courier New" panose="02070309020205020404" pitchFamily="49" charset="0"/>
              </a:rPr>
              <a:t> -._.-._.-._.-._.-._.-._.-._.-._.-._.-._.-._.-._.-._.-._.-._.-._.-._.-._</a:t>
            </a:r>
          </a:p>
          <a:p>
            <a:pPr marL="0" indent="0">
              <a:spcBef>
                <a:spcPts val="0"/>
              </a:spcBef>
              <a:buNone/>
            </a:pPr>
            <a:r>
              <a:rPr lang="en-US" sz="2400" dirty="0">
                <a:latin typeface="Courier New" panose="02070309020205020404" pitchFamily="49" charset="0"/>
                <a:cs typeface="Courier New" panose="02070309020205020404" pitchFamily="49" charset="0"/>
              </a:rPr>
              <a:t>  A S    |  CoAP  |                                           |  CoAP  |</a:t>
            </a:r>
          </a:p>
          <a:p>
            <a:pPr marL="0" indent="0">
              <a:spcBef>
                <a:spcPts val="0"/>
              </a:spcBef>
              <a:buNone/>
            </a:pPr>
            <a:r>
              <a:rPr lang="en-US" sz="2400" dirty="0">
                <a:latin typeface="Courier New" panose="02070309020205020404" pitchFamily="49" charset="0"/>
                <a:cs typeface="Courier New" panose="02070309020205020404" pitchFamily="49" charset="0"/>
              </a:rPr>
              <a:t>  p C    |  outer |                                           |  outer |</a:t>
            </a:r>
          </a:p>
          <a:p>
            <a:pPr marL="0" indent="0">
              <a:spcBef>
                <a:spcPts val="0"/>
              </a:spcBef>
              <a:buNone/>
            </a:pPr>
            <a:r>
              <a:rPr lang="en-US" sz="2400" dirty="0">
                <a:latin typeface="Courier New" panose="02070309020205020404" pitchFamily="49" charset="0"/>
                <a:cs typeface="Courier New" panose="02070309020205020404" pitchFamily="49" charset="0"/>
              </a:rPr>
              <a:t>  p H    +--------+                                           +--------+</a:t>
            </a:r>
          </a:p>
          <a:p>
            <a:pPr marL="0" indent="0">
              <a:spcBef>
                <a:spcPts val="0"/>
              </a:spcBef>
              <a:buNone/>
            </a:pPr>
            <a:r>
              <a:rPr lang="en-US" sz="2400" dirty="0">
                <a:latin typeface="Courier New" panose="02070309020205020404" pitchFamily="49" charset="0"/>
                <a:cs typeface="Courier New" panose="02070309020205020404" pitchFamily="49" charset="0"/>
              </a:rPr>
              <a:t>  . C    |  SCHC  |                                           |  SCHC  |</a:t>
            </a:r>
          </a:p>
          <a:p>
            <a:pPr marL="0" indent="0">
              <a:spcBef>
                <a:spcPts val="0"/>
              </a:spcBef>
              <a:buNone/>
            </a:pPr>
            <a:r>
              <a:rPr lang="en-US" sz="2400" dirty="0">
                <a:latin typeface="Courier New" panose="02070309020205020404" pitchFamily="49" charset="0"/>
                <a:cs typeface="Courier New" panose="02070309020205020404" pitchFamily="49" charset="0"/>
              </a:rPr>
              <a:t>         |  outer |   layer / functional boundary             |  outer |</a:t>
            </a:r>
          </a:p>
          <a:p>
            <a:pPr marL="0" indent="0">
              <a:spcBef>
                <a:spcPts val="0"/>
              </a:spcBef>
              <a:buNone/>
            </a:pPr>
            <a:r>
              <a:rPr lang="en-US" sz="2400" dirty="0">
                <a:latin typeface="Courier New" panose="02070309020205020404" pitchFamily="49" charset="0"/>
                <a:cs typeface="Courier New" panose="02070309020205020404" pitchFamily="49" charset="0"/>
              </a:rPr>
              <a:t> -._.-._.-._.-._.-._.-._.-._.-._.-._.-._.-._.-._.-._.-._.-._.-._.-._.-._</a:t>
            </a:r>
          </a:p>
          <a:p>
            <a:pPr marL="0" indent="0">
              <a:spcBef>
                <a:spcPts val="0"/>
              </a:spcBef>
              <a:buNone/>
            </a:pPr>
            <a:r>
              <a:rPr lang="en-US" sz="2400" dirty="0">
                <a:latin typeface="Courier New" panose="02070309020205020404" pitchFamily="49" charset="0"/>
                <a:cs typeface="Courier New" panose="02070309020205020404" pitchFamily="49" charset="0"/>
              </a:rPr>
              <a:t>  N      .  UDP   .                                           .  UDP   .</a:t>
            </a:r>
          </a:p>
          <a:p>
            <a:pPr marL="0" indent="0">
              <a:spcBef>
                <a:spcPts val="0"/>
              </a:spcBef>
              <a:buNone/>
            </a:pPr>
            <a:r>
              <a:rPr lang="en-US" sz="2400" dirty="0">
                <a:latin typeface="Courier New" panose="02070309020205020404" pitchFamily="49" charset="0"/>
                <a:cs typeface="Courier New" panose="02070309020205020404" pitchFamily="49" charset="0"/>
              </a:rPr>
              <a:t>  e      ..........     ..................                    ..........</a:t>
            </a:r>
          </a:p>
          <a:p>
            <a:pPr marL="0" indent="0">
              <a:spcBef>
                <a:spcPts val="0"/>
              </a:spcBef>
              <a:buNone/>
            </a:pPr>
            <a:r>
              <a:rPr lang="en-US" sz="2400" dirty="0">
                <a:latin typeface="Courier New" panose="02070309020205020404" pitchFamily="49" charset="0"/>
                <a:cs typeface="Courier New" panose="02070309020205020404" pitchFamily="49" charset="0"/>
              </a:rPr>
              <a:t>  t      .  IPv6  .     .      IPv6      .                    .  IPv6  .</a:t>
            </a:r>
          </a:p>
          <a:p>
            <a:pPr marL="0" indent="0">
              <a:spcBef>
                <a:spcPts val="0"/>
              </a:spcBef>
              <a:buNone/>
            </a:pPr>
            <a:r>
              <a:rPr lang="en-US" sz="2400" dirty="0">
                <a:latin typeface="Courier New" panose="02070309020205020404" pitchFamily="49" charset="0"/>
                <a:cs typeface="Courier New" panose="02070309020205020404" pitchFamily="49" charset="0"/>
              </a:rPr>
              <a:t>  w S    ..........     ..................                    ..........</a:t>
            </a:r>
          </a:p>
          <a:p>
            <a:pPr marL="0" indent="0">
              <a:spcBef>
                <a:spcPts val="0"/>
              </a:spcBef>
              <a:buNone/>
            </a:pPr>
            <a:r>
              <a:rPr lang="en-US" sz="2400" dirty="0">
                <a:latin typeface="Courier New" panose="02070309020205020404" pitchFamily="49" charset="0"/>
                <a:cs typeface="Courier New" panose="02070309020205020404" pitchFamily="49" charset="0"/>
              </a:rPr>
              <a:t>  o C    .  SCHC  .     .  SCHC  .       .                    .        .</a:t>
            </a:r>
          </a:p>
          <a:p>
            <a:pPr marL="0" indent="0">
              <a:spcBef>
                <a:spcPts val="0"/>
              </a:spcBef>
              <a:buNone/>
            </a:pPr>
            <a:r>
              <a:rPr lang="en-US" sz="2400" dirty="0">
                <a:latin typeface="Courier New" panose="02070309020205020404" pitchFamily="49" charset="0"/>
                <a:cs typeface="Courier New" panose="02070309020205020404" pitchFamily="49" charset="0"/>
              </a:rPr>
              <a:t>  r H    ..........     ..........       .                    .        .</a:t>
            </a:r>
          </a:p>
          <a:p>
            <a:pPr marL="0" indent="0">
              <a:spcBef>
                <a:spcPts val="0"/>
              </a:spcBef>
              <a:buNone/>
            </a:pPr>
            <a:r>
              <a:rPr lang="en-US" sz="2400" dirty="0">
                <a:latin typeface="Courier New" panose="02070309020205020404" pitchFamily="49" charset="0"/>
                <a:cs typeface="Courier New" panose="02070309020205020404" pitchFamily="49" charset="0"/>
              </a:rPr>
              <a:t>  k C    .  LPWAN .     . LPWAN  .       .                    .        .</a:t>
            </a:r>
          </a:p>
          <a:p>
            <a:pPr marL="0" indent="0">
              <a:spcBef>
                <a:spcPts val="0"/>
              </a:spcBef>
              <a:buNone/>
            </a:pPr>
            <a:r>
              <a:rPr lang="en-US" sz="2400" dirty="0">
                <a:latin typeface="Courier New" panose="02070309020205020404" pitchFamily="49" charset="0"/>
                <a:cs typeface="Courier New" panose="02070309020205020404" pitchFamily="49" charset="0"/>
              </a:rPr>
              <a:t>         ..........     ..................                    ..........</a:t>
            </a:r>
          </a:p>
          <a:p>
            <a:pPr marL="0" indent="0">
              <a:spcBef>
                <a:spcPts val="0"/>
              </a:spcBef>
              <a:buNone/>
            </a:pPr>
            <a:r>
              <a:rPr lang="en-US" sz="2400" dirty="0">
                <a:latin typeface="Courier New" panose="02070309020205020404" pitchFamily="49" charset="0"/>
                <a:cs typeface="Courier New" panose="02070309020205020404" pitchFamily="49" charset="0"/>
              </a:rPr>
              <a:t>             ((((LPWAN))))             ------   Internet  ------</a:t>
            </a:r>
          </a:p>
        </p:txBody>
      </p:sp>
      <p:sp>
        <p:nvSpPr>
          <p:cNvPr id="5" name="Footer Placeholder 3">
            <a:extLst>
              <a:ext uri="{FF2B5EF4-FFF2-40B4-BE49-F238E27FC236}">
                <a16:creationId xmlns:a16="http://schemas.microsoft.com/office/drawing/2014/main" id="{A95A4C3D-DC49-4C16-BA3A-C5CFD83F12ED}"/>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3007581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2CF3-D10B-421D-A5EB-DA142419E96D}"/>
              </a:ext>
            </a:extLst>
          </p:cNvPr>
          <p:cNvSpPr>
            <a:spLocks noGrp="1"/>
          </p:cNvSpPr>
          <p:nvPr>
            <p:ph type="title"/>
          </p:nvPr>
        </p:nvSpPr>
        <p:spPr/>
        <p:txBody>
          <a:bodyPr/>
          <a:lstStyle/>
          <a:p>
            <a:r>
              <a:rPr lang="en-US" dirty="0"/>
              <a:t>SCHC Data Model  </a:t>
            </a:r>
          </a:p>
        </p:txBody>
      </p:sp>
      <p:sp>
        <p:nvSpPr>
          <p:cNvPr id="3" name="Content Placeholder 2">
            <a:extLst>
              <a:ext uri="{FF2B5EF4-FFF2-40B4-BE49-F238E27FC236}">
                <a16:creationId xmlns:a16="http://schemas.microsoft.com/office/drawing/2014/main" id="{5F7CF415-2D28-48DA-9ADF-F02FBCB1D2A8}"/>
              </a:ext>
            </a:extLst>
          </p:cNvPr>
          <p:cNvSpPr>
            <a:spLocks noGrp="1"/>
          </p:cNvSpPr>
          <p:nvPr>
            <p:ph idx="1"/>
          </p:nvPr>
        </p:nvSpPr>
        <p:spPr>
          <a:xfrm>
            <a:off x="628650" y="1369218"/>
            <a:ext cx="7886700" cy="3741301"/>
          </a:xfrm>
        </p:spPr>
        <p:txBody>
          <a:bodyPr>
            <a:normAutofit fontScale="47500" lnSpcReduction="20000"/>
          </a:bodyPr>
          <a:lstStyle/>
          <a:p>
            <a:r>
              <a:rPr lang="en-US" sz="3800" dirty="0"/>
              <a:t> Same rules deployed on both side</a:t>
            </a:r>
          </a:p>
          <a:p>
            <a:pPr marL="0" indent="0">
              <a:buNone/>
            </a:pPr>
            <a:r>
              <a:rPr lang="en-US" sz="2400" dirty="0"/>
              <a:t> </a:t>
            </a:r>
          </a:p>
          <a:p>
            <a:pPr marL="0" indent="0">
              <a:spcBef>
                <a:spcPts val="0"/>
              </a:spcBef>
              <a:buNone/>
            </a:pPr>
            <a:r>
              <a:rPr lang="en-US" sz="2400" dirty="0">
                <a:latin typeface="Courier New" panose="02070309020205020404" pitchFamily="49" charset="0"/>
                <a:cs typeface="Courier New" panose="02070309020205020404" pitchFamily="49" charset="0"/>
              </a:rPr>
              <a:t>       (-------)                                (-------)</a:t>
            </a:r>
          </a:p>
          <a:p>
            <a:pPr marL="0" indent="0">
              <a:spcBef>
                <a:spcPts val="0"/>
              </a:spcBef>
              <a:buNone/>
            </a:pPr>
            <a:r>
              <a:rPr lang="en-US" sz="2400" dirty="0">
                <a:latin typeface="Courier New" panose="02070309020205020404" pitchFamily="49" charset="0"/>
                <a:cs typeface="Courier New" panose="02070309020205020404" pitchFamily="49" charset="0"/>
              </a:rPr>
              <a:t>       ( Rules )                                ( Rules )</a:t>
            </a:r>
          </a:p>
          <a:p>
            <a:pPr marL="0" indent="0">
              <a:spcBef>
                <a:spcPts val="0"/>
              </a:spcBef>
              <a:buNone/>
            </a:pPr>
            <a:r>
              <a:rPr lang="en-US" sz="2400" dirty="0">
                <a:latin typeface="Courier New" panose="02070309020205020404" pitchFamily="49" charset="0"/>
                <a:cs typeface="Courier New" panose="02070309020205020404" pitchFamily="49" charset="0"/>
              </a:rPr>
              <a:t>       (-------)                                (-------)</a:t>
            </a:r>
          </a:p>
          <a:p>
            <a:pPr marL="0" indent="0">
              <a:spcBef>
                <a:spcPts val="0"/>
              </a:spcBef>
              <a:buNone/>
            </a:pPr>
            <a:r>
              <a:rPr lang="en-US" sz="2400" dirty="0">
                <a:latin typeface="Courier New" panose="02070309020205020404" pitchFamily="49" charset="0"/>
                <a:cs typeface="Courier New" panose="02070309020205020404" pitchFamily="49" charset="0"/>
              </a:rPr>
              <a:t>        . read                                   . read</a:t>
            </a:r>
          </a:p>
          <a:p>
            <a:pPr marL="0" indent="0">
              <a:spcBef>
                <a:spcPts val="0"/>
              </a:spcBef>
              <a:buNone/>
            </a:pPr>
            <a:r>
              <a:rPr lang="en-US" sz="2400" dirty="0">
                <a:latin typeface="Courier New" panose="02070309020205020404" pitchFamily="49" charset="0"/>
                <a:cs typeface="Courier New" panose="02070309020205020404" pitchFamily="49" charset="0"/>
              </a:rPr>
              <a:t>        .                                        .</a:t>
            </a:r>
          </a:p>
          <a:p>
            <a:pPr marL="0" indent="0">
              <a:spcBef>
                <a:spcPts val="0"/>
              </a:spcBef>
              <a:buNone/>
            </a:pPr>
            <a:r>
              <a:rPr lang="en-US" sz="2400" dirty="0">
                <a:latin typeface="Courier New" panose="02070309020205020404" pitchFamily="49" charset="0"/>
                <a:cs typeface="Courier New" panose="02070309020205020404" pitchFamily="49" charset="0"/>
              </a:rPr>
              <a:t>       +-------+                                +-------+</a:t>
            </a:r>
          </a:p>
          <a:p>
            <a:pPr marL="0" indent="0">
              <a:spcBef>
                <a:spcPts val="0"/>
              </a:spcBef>
              <a:buNone/>
            </a:pPr>
            <a:r>
              <a:rPr lang="en-US" sz="2400" dirty="0">
                <a:latin typeface="Courier New" panose="02070309020205020404" pitchFamily="49" charset="0"/>
                <a:cs typeface="Courier New" panose="02070309020205020404" pitchFamily="49" charset="0"/>
              </a:rPr>
              <a:t>   &lt;===| R &amp; D |&lt;===                        &lt;===| C &amp; F |&lt;===</a:t>
            </a:r>
          </a:p>
          <a:p>
            <a:pPr marL="0" indent="0">
              <a:spcBef>
                <a:spcPts val="0"/>
              </a:spcBef>
              <a:buNone/>
            </a:pPr>
            <a:r>
              <a:rPr lang="en-US" sz="2400" dirty="0">
                <a:latin typeface="Courier New" panose="02070309020205020404" pitchFamily="49" charset="0"/>
                <a:cs typeface="Courier New" panose="02070309020205020404" pitchFamily="49" charset="0"/>
              </a:rPr>
              <a:t>   ===&gt;| C &amp; F |===&gt;                        ===&gt;| R &amp; D |===&gt;</a:t>
            </a:r>
          </a:p>
          <a:p>
            <a:pPr marL="0" indent="0">
              <a:spcBef>
                <a:spcPts val="0"/>
              </a:spcBef>
              <a:buNone/>
            </a:pPr>
            <a:r>
              <a:rPr lang="en-US" sz="2400" dirty="0">
                <a:latin typeface="Courier New" panose="02070309020205020404" pitchFamily="49" charset="0"/>
                <a:cs typeface="Courier New" panose="02070309020205020404" pitchFamily="49" charset="0"/>
              </a:rPr>
              <a:t>       +-------+                                +-------+</a:t>
            </a:r>
          </a:p>
          <a:p>
            <a:pPr marL="0" indent="0">
              <a:spcBef>
                <a:spcPts val="0"/>
              </a:spcBef>
              <a:buNone/>
            </a:pPr>
            <a:endParaRPr lang="en-US" sz="2400" dirty="0">
              <a:latin typeface="Courier New" panose="02070309020205020404" pitchFamily="49" charset="0"/>
              <a:cs typeface="Courier New" panose="02070309020205020404" pitchFamily="49" charset="0"/>
            </a:endParaRPr>
          </a:p>
          <a:p>
            <a:pPr marL="0" indent="0">
              <a:spcBef>
                <a:spcPts val="0"/>
              </a:spcBef>
              <a:buNone/>
            </a:pPr>
            <a:endParaRPr lang="en-US" sz="2400" dirty="0">
              <a:latin typeface="Courier New" panose="02070309020205020404" pitchFamily="49" charset="0"/>
              <a:cs typeface="Courier New" panose="02070309020205020404" pitchFamily="49" charset="0"/>
            </a:endParaRPr>
          </a:p>
          <a:p>
            <a:pPr>
              <a:spcBef>
                <a:spcPts val="0"/>
              </a:spcBef>
            </a:pPr>
            <a:r>
              <a:rPr lang="en-US" sz="3800" dirty="0"/>
              <a:t>Allows deployment / configuration through NETCONF, RESTCONF, and CORECONF</a:t>
            </a:r>
            <a:endParaRPr lang="en-US" sz="3800" dirty="0">
              <a:latin typeface="Courier New" panose="02070309020205020404" pitchFamily="49" charset="0"/>
              <a:cs typeface="Courier New" panose="02070309020205020404" pitchFamily="49" charset="0"/>
            </a:endParaRPr>
          </a:p>
          <a:p>
            <a:pPr marL="0" indent="0">
              <a:spcBef>
                <a:spcPts val="0"/>
              </a:spcBef>
              <a:buNone/>
            </a:pPr>
            <a:r>
              <a:rPr lang="en-US" sz="2400" dirty="0">
                <a:latin typeface="Courier New" panose="02070309020205020404" pitchFamily="49" charset="0"/>
                <a:cs typeface="Courier New" panose="02070309020205020404" pitchFamily="49" charset="0"/>
              </a:rPr>
              <a:t>       </a:t>
            </a:r>
          </a:p>
          <a:p>
            <a:pPr marL="0" indent="0">
              <a:spcBef>
                <a:spcPts val="0"/>
              </a:spcBef>
              <a:buNone/>
            </a:pPr>
            <a:r>
              <a:rPr lang="en-US" sz="2400" dirty="0">
                <a:latin typeface="Courier New" panose="02070309020205020404" pitchFamily="49" charset="0"/>
                <a:cs typeface="Courier New" panose="02070309020205020404" pitchFamily="49" charset="0"/>
              </a:rPr>
              <a:t> create</a:t>
            </a:r>
          </a:p>
          <a:p>
            <a:pPr marL="0" indent="0">
              <a:spcBef>
                <a:spcPts val="0"/>
              </a:spcBef>
              <a:buNone/>
            </a:pPr>
            <a:r>
              <a:rPr lang="en-US" sz="2400" dirty="0">
                <a:latin typeface="Courier New" panose="02070309020205020404" pitchFamily="49" charset="0"/>
                <a:cs typeface="Courier New" panose="02070309020205020404" pitchFamily="49" charset="0"/>
              </a:rPr>
              <a:t>       (-------)  read   +=======+ *</a:t>
            </a:r>
          </a:p>
          <a:p>
            <a:pPr marL="0" indent="0">
              <a:spcBef>
                <a:spcPts val="0"/>
              </a:spcBef>
              <a:buNone/>
            </a:pPr>
            <a:r>
              <a:rPr lang="en-US" sz="2400" dirty="0">
                <a:latin typeface="Courier New" panose="02070309020205020404" pitchFamily="49" charset="0"/>
                <a:cs typeface="Courier New" panose="02070309020205020404" pitchFamily="49" charset="0"/>
              </a:rPr>
              <a:t>       ( rules )&lt;-------&gt;|Rule   |&lt;--|--------&gt;</a:t>
            </a:r>
          </a:p>
          <a:p>
            <a:pPr marL="0" indent="0">
              <a:spcBef>
                <a:spcPts val="0"/>
              </a:spcBef>
              <a:buNone/>
            </a:pPr>
            <a:r>
              <a:rPr lang="en-US" sz="2400" dirty="0">
                <a:latin typeface="Courier New" panose="02070309020205020404" pitchFamily="49" charset="0"/>
                <a:cs typeface="Courier New" panose="02070309020205020404" pitchFamily="49" charset="0"/>
              </a:rPr>
              <a:t>       (-------)  update |Manager|   NETCONF, RESTCONF or CORECONF</a:t>
            </a:r>
          </a:p>
          <a:p>
            <a:pPr marL="0" indent="0">
              <a:spcBef>
                <a:spcPts val="0"/>
              </a:spcBef>
              <a:buNone/>
            </a:pPr>
            <a:r>
              <a:rPr lang="en-US" sz="2400" dirty="0">
                <a:latin typeface="Courier New" panose="02070309020205020404" pitchFamily="49" charset="0"/>
                <a:cs typeface="Courier New" panose="02070309020205020404" pitchFamily="49" charset="0"/>
              </a:rPr>
              <a:t>          . read  delete +=======+   request</a:t>
            </a:r>
          </a:p>
          <a:p>
            <a:pPr marL="0" indent="0">
              <a:spcBef>
                <a:spcPts val="0"/>
              </a:spcBef>
              <a:buNone/>
            </a:pPr>
            <a:r>
              <a:rPr lang="en-US" sz="2400" dirty="0">
                <a:latin typeface="Courier New" panose="02070309020205020404" pitchFamily="49" charset="0"/>
                <a:cs typeface="Courier New" panose="02070309020205020404" pitchFamily="49" charset="0"/>
              </a:rPr>
              <a:t>          .</a:t>
            </a:r>
          </a:p>
          <a:p>
            <a:pPr marL="0" indent="0">
              <a:spcBef>
                <a:spcPts val="0"/>
              </a:spcBef>
              <a:buNone/>
            </a:pPr>
            <a:r>
              <a:rPr lang="en-US" sz="2400" dirty="0">
                <a:latin typeface="Courier New" panose="02070309020205020404" pitchFamily="49" charset="0"/>
                <a:cs typeface="Courier New" panose="02070309020205020404" pitchFamily="49" charset="0"/>
              </a:rPr>
              <a:t>       +-------+</a:t>
            </a:r>
          </a:p>
          <a:p>
            <a:pPr marL="0" indent="0">
              <a:spcBef>
                <a:spcPts val="0"/>
              </a:spcBef>
              <a:buNone/>
            </a:pPr>
            <a:r>
              <a:rPr lang="en-US" sz="2400" dirty="0">
                <a:latin typeface="Courier New" panose="02070309020205020404" pitchFamily="49" charset="0"/>
                <a:cs typeface="Courier New" panose="02070309020205020404" pitchFamily="49" charset="0"/>
              </a:rPr>
              <a:t>   &lt;===| R &amp; D |&lt;===</a:t>
            </a:r>
          </a:p>
          <a:p>
            <a:pPr marL="0" indent="0">
              <a:spcBef>
                <a:spcPts val="0"/>
              </a:spcBef>
              <a:buNone/>
            </a:pPr>
            <a:r>
              <a:rPr lang="en-US" sz="2400" dirty="0">
                <a:latin typeface="Courier New" panose="02070309020205020404" pitchFamily="49" charset="0"/>
                <a:cs typeface="Courier New" panose="02070309020205020404" pitchFamily="49" charset="0"/>
              </a:rPr>
              <a:t>   ===&gt;| C &amp; F |===&gt;</a:t>
            </a:r>
          </a:p>
          <a:p>
            <a:pPr marL="0" indent="0">
              <a:spcBef>
                <a:spcPts val="0"/>
              </a:spcBef>
              <a:buNone/>
            </a:pPr>
            <a:r>
              <a:rPr lang="en-US" sz="2400" dirty="0">
                <a:latin typeface="Courier New" panose="02070309020205020404" pitchFamily="49" charset="0"/>
                <a:cs typeface="Courier New" panose="02070309020205020404" pitchFamily="49" charset="0"/>
              </a:rPr>
              <a:t>       +-------+</a:t>
            </a:r>
          </a:p>
        </p:txBody>
      </p:sp>
      <p:sp>
        <p:nvSpPr>
          <p:cNvPr id="5" name="Footer Placeholder 3">
            <a:extLst>
              <a:ext uri="{FF2B5EF4-FFF2-40B4-BE49-F238E27FC236}">
                <a16:creationId xmlns:a16="http://schemas.microsoft.com/office/drawing/2014/main" id="{8C421E8F-2CAA-4EA8-8465-446638820F72}"/>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1780535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82CF3-D10B-421D-A5EB-DA142419E96D}"/>
              </a:ext>
            </a:extLst>
          </p:cNvPr>
          <p:cNvSpPr>
            <a:spLocks noGrp="1"/>
          </p:cNvSpPr>
          <p:nvPr>
            <p:ph type="title"/>
          </p:nvPr>
        </p:nvSpPr>
        <p:spPr/>
        <p:txBody>
          <a:bodyPr/>
          <a:lstStyle/>
          <a:p>
            <a:r>
              <a:rPr lang="en-US" dirty="0"/>
              <a:t>Security Considerations</a:t>
            </a:r>
          </a:p>
        </p:txBody>
      </p:sp>
      <p:sp>
        <p:nvSpPr>
          <p:cNvPr id="3" name="Content Placeholder 2">
            <a:extLst>
              <a:ext uri="{FF2B5EF4-FFF2-40B4-BE49-F238E27FC236}">
                <a16:creationId xmlns:a16="http://schemas.microsoft.com/office/drawing/2014/main" id="{5F7CF415-2D28-48DA-9ADF-F02FBCB1D2A8}"/>
              </a:ext>
            </a:extLst>
          </p:cNvPr>
          <p:cNvSpPr>
            <a:spLocks noGrp="1"/>
          </p:cNvSpPr>
          <p:nvPr>
            <p:ph idx="1"/>
          </p:nvPr>
        </p:nvSpPr>
        <p:spPr>
          <a:xfrm>
            <a:off x="628650" y="1369219"/>
            <a:ext cx="7886700" cy="3398044"/>
          </a:xfrm>
        </p:spPr>
        <p:txBody>
          <a:bodyPr>
            <a:normAutofit/>
          </a:bodyPr>
          <a:lstStyle/>
          <a:p>
            <a:r>
              <a:rPr lang="en-US" sz="2400" dirty="0"/>
              <a:t> Need to protect the rule distribution</a:t>
            </a:r>
          </a:p>
          <a:p>
            <a:r>
              <a:rPr lang="en-US" sz="2400" dirty="0"/>
              <a:t> What else?</a:t>
            </a:r>
          </a:p>
        </p:txBody>
      </p:sp>
      <p:sp>
        <p:nvSpPr>
          <p:cNvPr id="5" name="Footer Placeholder 3">
            <a:extLst>
              <a:ext uri="{FF2B5EF4-FFF2-40B4-BE49-F238E27FC236}">
                <a16:creationId xmlns:a16="http://schemas.microsoft.com/office/drawing/2014/main" id="{EFA2682A-67A9-44EB-A452-7DABB56050F8}"/>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1005371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5E1F7-1401-4F84-9E35-9756839D0BD2}"/>
              </a:ext>
            </a:extLst>
          </p:cNvPr>
          <p:cNvSpPr>
            <a:spLocks noGrp="1"/>
          </p:cNvSpPr>
          <p:nvPr>
            <p:ph type="title"/>
          </p:nvPr>
        </p:nvSpPr>
        <p:spPr/>
        <p:txBody>
          <a:bodyPr/>
          <a:lstStyle/>
          <a:p>
            <a:r>
              <a:rPr lang="en-US" dirty="0"/>
              <a:t>Missing Topics / Content?</a:t>
            </a:r>
          </a:p>
        </p:txBody>
      </p:sp>
      <p:sp>
        <p:nvSpPr>
          <p:cNvPr id="3" name="Content Placeholder 2">
            <a:extLst>
              <a:ext uri="{FF2B5EF4-FFF2-40B4-BE49-F238E27FC236}">
                <a16:creationId xmlns:a16="http://schemas.microsoft.com/office/drawing/2014/main" id="{3C2022A1-40CD-4BA7-BA1A-D34DA56D47FE}"/>
              </a:ext>
            </a:extLst>
          </p:cNvPr>
          <p:cNvSpPr>
            <a:spLocks noGrp="1"/>
          </p:cNvSpPr>
          <p:nvPr>
            <p:ph idx="1"/>
          </p:nvPr>
        </p:nvSpPr>
        <p:spPr/>
        <p:txBody>
          <a:bodyPr>
            <a:normAutofit/>
          </a:bodyPr>
          <a:lstStyle/>
          <a:p>
            <a:r>
              <a:rPr lang="en-US" dirty="0"/>
              <a:t>Any coauthors to work on this?</a:t>
            </a:r>
          </a:p>
          <a:p>
            <a:r>
              <a:rPr lang="en-US" dirty="0"/>
              <a:t>Do we want/need applicability statements in this document?</a:t>
            </a:r>
          </a:p>
          <a:p>
            <a:r>
              <a:rPr lang="en-US" dirty="0"/>
              <a:t>Anything else needs to be on the document?</a:t>
            </a:r>
          </a:p>
          <a:p>
            <a:r>
              <a:rPr lang="en-US" dirty="0"/>
              <a:t>E.g., Applicability </a:t>
            </a:r>
          </a:p>
          <a:p>
            <a:pPr lvl="1"/>
            <a:r>
              <a:rPr lang="en-US" dirty="0"/>
              <a:t>In Smart Building, smart grid?</a:t>
            </a:r>
          </a:p>
          <a:p>
            <a:pPr lvl="1"/>
            <a:r>
              <a:rPr lang="en-US" dirty="0"/>
              <a:t> e.g., Goose (?) protocol. Very chatty, long name strings.</a:t>
            </a:r>
          </a:p>
          <a:p>
            <a:pPr lvl="1"/>
            <a:r>
              <a:rPr lang="en-US" dirty="0"/>
              <a:t>Would love to SCHC-compress it. </a:t>
            </a:r>
          </a:p>
        </p:txBody>
      </p:sp>
      <p:sp>
        <p:nvSpPr>
          <p:cNvPr id="6" name="Footer Placeholder 3">
            <a:extLst>
              <a:ext uri="{FF2B5EF4-FFF2-40B4-BE49-F238E27FC236}">
                <a16:creationId xmlns:a16="http://schemas.microsoft.com/office/drawing/2014/main" id="{63C20F97-AA7A-4AE6-9869-B121DEBA250F}"/>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31176067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8B67-0202-41EF-BF1A-238C9E0E7B68}"/>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56BA23B9-4169-49D9-8F07-19474AE13042}"/>
              </a:ext>
            </a:extLst>
          </p:cNvPr>
          <p:cNvSpPr>
            <a:spLocks noGrp="1"/>
          </p:cNvSpPr>
          <p:nvPr>
            <p:ph idx="1"/>
          </p:nvPr>
        </p:nvSpPr>
        <p:spPr/>
        <p:txBody>
          <a:bodyPr/>
          <a:lstStyle/>
          <a:p>
            <a:r>
              <a:rPr lang="en-US" dirty="0"/>
              <a:t>Adoption call</a:t>
            </a:r>
          </a:p>
          <a:p>
            <a:r>
              <a:rPr lang="en-US"/>
              <a:t>Like Now </a:t>
            </a:r>
            <a:r>
              <a:rPr lang="en-US" dirty="0"/>
              <a:t>?</a:t>
            </a:r>
          </a:p>
        </p:txBody>
      </p:sp>
      <p:sp>
        <p:nvSpPr>
          <p:cNvPr id="5" name="Footer Placeholder 3">
            <a:extLst>
              <a:ext uri="{FF2B5EF4-FFF2-40B4-BE49-F238E27FC236}">
                <a16:creationId xmlns:a16="http://schemas.microsoft.com/office/drawing/2014/main" id="{A9C8F920-3E53-4801-A870-33B4C96A3D7E}"/>
              </a:ext>
            </a:extLst>
          </p:cNvPr>
          <p:cNvSpPr>
            <a:spLocks noGrp="1"/>
          </p:cNvSpPr>
          <p:nvPr>
            <p:ph type="ftr" sz="quarter" idx="11"/>
          </p:nvPr>
        </p:nvSpPr>
        <p:spPr>
          <a:xfrm>
            <a:off x="3028950" y="4767263"/>
            <a:ext cx="3086100" cy="273844"/>
          </a:xfrm>
        </p:spPr>
        <p:txBody>
          <a:bodyPr/>
          <a:lstStyle/>
          <a:p>
            <a:r>
              <a:rPr lang="fr-FR" sz="900" b="1" dirty="0"/>
              <a:t>draft-</a:t>
            </a:r>
            <a:r>
              <a:rPr lang="fr-FR" sz="900" b="1" dirty="0" err="1"/>
              <a:t>pelov</a:t>
            </a:r>
            <a:r>
              <a:rPr lang="fr-FR" sz="900" b="1" dirty="0"/>
              <a:t>-</a:t>
            </a:r>
            <a:r>
              <a:rPr lang="fr-FR" sz="900" b="1" dirty="0" err="1"/>
              <a:t>lpwan</a:t>
            </a:r>
            <a:r>
              <a:rPr lang="fr-FR" sz="900" b="1" dirty="0"/>
              <a:t>-architecture</a:t>
            </a:r>
            <a:endParaRPr lang="en-US" dirty="0"/>
          </a:p>
        </p:txBody>
      </p:sp>
    </p:spTree>
    <p:extLst>
      <p:ext uri="{BB962C8B-B14F-4D97-AF65-F5344CB8AC3E}">
        <p14:creationId xmlns:p14="http://schemas.microsoft.com/office/powerpoint/2010/main" val="2248278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a:xfrm>
            <a:off x="1079863" y="841772"/>
            <a:ext cx="7132319" cy="1790700"/>
          </a:xfrm>
        </p:spPr>
        <p:txBody>
          <a:bodyPr>
            <a:normAutofit/>
          </a:bodyPr>
          <a:lstStyle/>
          <a:p>
            <a:r>
              <a:rPr lang="en-US" sz="3200" noProof="0" dirty="0"/>
              <a:t>draft-ietf-lpwan-schc-yang-data-model-04</a:t>
            </a:r>
            <a:endParaRPr lang="en-US" sz="3000" b="1" noProof="0"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a:xfrm>
            <a:off x="1143000" y="3207161"/>
            <a:ext cx="6858000" cy="1094567"/>
          </a:xfrm>
        </p:spPr>
        <p:txBody>
          <a:bodyPr/>
          <a:lstStyle/>
          <a:p>
            <a:r>
              <a:rPr lang="en-US" noProof="0" dirty="0"/>
              <a:t>Laurent Toutain (</a:t>
            </a:r>
            <a:r>
              <a:rPr lang="en-US" noProof="0" dirty="0" err="1"/>
              <a:t>laurent.toutain@imt-atlantique.fr</a:t>
            </a:r>
            <a:r>
              <a:rPr lang="en-US" noProof="0" dirty="0"/>
              <a:t>)</a:t>
            </a:r>
          </a:p>
          <a:p>
            <a:r>
              <a:rPr lang="en-US" noProof="0" dirty="0"/>
              <a:t>Ana </a:t>
            </a:r>
            <a:r>
              <a:rPr lang="en-US" noProof="0" dirty="0" err="1"/>
              <a:t>Minaburo</a:t>
            </a:r>
            <a:r>
              <a:rPr lang="en-US" noProof="0" dirty="0"/>
              <a:t> (</a:t>
            </a:r>
            <a:r>
              <a:rPr lang="en-US" noProof="0" dirty="0" err="1"/>
              <a:t>ana@ackl.io</a:t>
            </a:r>
            <a:r>
              <a:rPr lang="en-US" noProof="0" dirty="0"/>
              <a:t>)</a:t>
            </a:r>
          </a:p>
          <a:p>
            <a:endParaRPr lang="en-US" noProof="0" dirty="0"/>
          </a:p>
        </p:txBody>
      </p:sp>
    </p:spTree>
    <p:extLst>
      <p:ext uri="{BB962C8B-B14F-4D97-AF65-F5344CB8AC3E}">
        <p14:creationId xmlns:p14="http://schemas.microsoft.com/office/powerpoint/2010/main" val="2642903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299F76-026D-CD43-AB30-E34A77533C4F}"/>
              </a:ext>
            </a:extLst>
          </p:cNvPr>
          <p:cNvSpPr>
            <a:spLocks noGrp="1"/>
          </p:cNvSpPr>
          <p:nvPr>
            <p:ph type="title"/>
          </p:nvPr>
        </p:nvSpPr>
        <p:spPr/>
        <p:txBody>
          <a:bodyPr/>
          <a:lstStyle/>
          <a:p>
            <a:r>
              <a:rPr lang="en-US" noProof="0" dirty="0"/>
              <a:t>YANG doctor review</a:t>
            </a:r>
          </a:p>
        </p:txBody>
      </p:sp>
      <p:sp>
        <p:nvSpPr>
          <p:cNvPr id="3" name="Espace réservé du contenu 2">
            <a:extLst>
              <a:ext uri="{FF2B5EF4-FFF2-40B4-BE49-F238E27FC236}">
                <a16:creationId xmlns:a16="http://schemas.microsoft.com/office/drawing/2014/main" id="{CEFBA5BB-644F-BF4F-B7ED-20A75E233D53}"/>
              </a:ext>
            </a:extLst>
          </p:cNvPr>
          <p:cNvSpPr>
            <a:spLocks noGrp="1"/>
          </p:cNvSpPr>
          <p:nvPr>
            <p:ph idx="1"/>
          </p:nvPr>
        </p:nvSpPr>
        <p:spPr/>
        <p:txBody>
          <a:bodyPr>
            <a:normAutofit/>
          </a:bodyPr>
          <a:lstStyle/>
          <a:p>
            <a:r>
              <a:rPr lang="en-US" noProof="0" dirty="0"/>
              <a:t>Many thanks to Carl Moberg</a:t>
            </a:r>
          </a:p>
          <a:p>
            <a:pPr lvl="1"/>
            <a:r>
              <a:rPr lang="en-US" dirty="0"/>
              <a:t>Very good remarks to make a better document</a:t>
            </a:r>
          </a:p>
          <a:p>
            <a:pPr lvl="1"/>
            <a:endParaRPr lang="en-US" dirty="0"/>
          </a:p>
          <a:p>
            <a:r>
              <a:rPr lang="en-US" dirty="0"/>
              <a:t>Presentation: </a:t>
            </a:r>
            <a:r>
              <a:rPr lang="en-US" dirty="0" err="1"/>
              <a:t>pyang</a:t>
            </a:r>
            <a:r>
              <a:rPr lang="en-US" dirty="0"/>
              <a:t> -m yang</a:t>
            </a:r>
          </a:p>
          <a:p>
            <a:r>
              <a:rPr lang="en-US" noProof="0" dirty="0"/>
              <a:t>IETF compatibility: </a:t>
            </a:r>
            <a:r>
              <a:rPr lang="en-US" noProof="0" dirty="0" err="1"/>
              <a:t>pyang</a:t>
            </a:r>
            <a:r>
              <a:rPr lang="en-US" noProof="0" dirty="0"/>
              <a:t> --</a:t>
            </a:r>
            <a:r>
              <a:rPr lang="en-US" noProof="0" dirty="0" err="1"/>
              <a:t>ietf</a:t>
            </a:r>
            <a:endParaRPr lang="en-US" noProof="0" dirty="0"/>
          </a:p>
          <a:p>
            <a:endParaRPr lang="en-US" dirty="0"/>
          </a:p>
          <a:p>
            <a:r>
              <a:rPr lang="en-US" noProof="0" dirty="0"/>
              <a:t>New model version on </a:t>
            </a:r>
            <a:r>
              <a:rPr lang="en-US" noProof="0" dirty="0" err="1"/>
              <a:t>github</a:t>
            </a:r>
            <a:r>
              <a:rPr lang="en-US" noProof="0" dirty="0"/>
              <a:t>: </a:t>
            </a:r>
          </a:p>
          <a:p>
            <a:pPr lvl="1"/>
            <a:r>
              <a:rPr lang="en-US" noProof="0" dirty="0">
                <a:hlinkClick r:id="rId3"/>
              </a:rPr>
              <a:t>https://github.com/lp-wan/datamodel/blob/master/ietf-schc%402021-04-23.yang</a:t>
            </a:r>
            <a:endParaRPr lang="en-US" noProof="0" dirty="0"/>
          </a:p>
          <a:p>
            <a:pPr marL="0" indent="0">
              <a:buNone/>
            </a:pPr>
            <a:endParaRPr lang="en-US" noProof="0" dirty="0"/>
          </a:p>
          <a:p>
            <a:endParaRPr lang="en-US" noProof="0" dirty="0"/>
          </a:p>
        </p:txBody>
      </p:sp>
    </p:spTree>
    <p:extLst>
      <p:ext uri="{BB962C8B-B14F-4D97-AF65-F5344CB8AC3E}">
        <p14:creationId xmlns:p14="http://schemas.microsoft.com/office/powerpoint/2010/main" val="3662132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F542ED-A1E0-43A1-A651-10B67843E3B1}"/>
              </a:ext>
            </a:extLst>
          </p:cNvPr>
          <p:cNvSpPr>
            <a:spLocks noGrp="1"/>
          </p:cNvSpPr>
          <p:nvPr>
            <p:ph type="title"/>
          </p:nvPr>
        </p:nvSpPr>
        <p:spPr/>
        <p:txBody>
          <a:bodyPr/>
          <a:lstStyle/>
          <a:p>
            <a:r>
              <a:rPr lang="en-US" dirty="0"/>
              <a:t>Changes</a:t>
            </a:r>
            <a:endParaRPr lang="fr-FR" dirty="0"/>
          </a:p>
        </p:txBody>
      </p:sp>
      <p:sp>
        <p:nvSpPr>
          <p:cNvPr id="3" name="Espace réservé du contenu 2">
            <a:extLst>
              <a:ext uri="{FF2B5EF4-FFF2-40B4-BE49-F238E27FC236}">
                <a16:creationId xmlns:a16="http://schemas.microsoft.com/office/drawing/2014/main" id="{8F40011B-C9F8-4C3F-B130-D99A9D5EA4BC}"/>
              </a:ext>
            </a:extLst>
          </p:cNvPr>
          <p:cNvSpPr>
            <a:spLocks noGrp="1"/>
          </p:cNvSpPr>
          <p:nvPr>
            <p:ph idx="1"/>
          </p:nvPr>
        </p:nvSpPr>
        <p:spPr/>
        <p:txBody>
          <a:bodyPr>
            <a:normAutofit fontScale="77500" lnSpcReduction="20000"/>
          </a:bodyPr>
          <a:lstStyle/>
          <a:p>
            <a:r>
              <a:rPr lang="en-US" dirty="0"/>
              <a:t>Module name: </a:t>
            </a:r>
            <a:r>
              <a:rPr lang="en-US" dirty="0" err="1"/>
              <a:t>ietf-schc</a:t>
            </a:r>
            <a:endParaRPr lang="en-US" dirty="0"/>
          </a:p>
          <a:p>
            <a:r>
              <a:rPr lang="en-US" dirty="0"/>
              <a:t>Version: 1.1</a:t>
            </a:r>
          </a:p>
          <a:p>
            <a:endParaRPr lang="fr-FR" dirty="0"/>
          </a:p>
          <a:p>
            <a:r>
              <a:rPr lang="en-US" b="0" i="1" dirty="0">
                <a:solidFill>
                  <a:srgbClr val="222222"/>
                </a:solidFill>
                <a:effectLst/>
                <a:latin typeface="Arial" panose="020B0604020202020204" pitchFamily="34" charset="0"/>
              </a:rPr>
              <a:t>As is right now, the YANG module assumes that all implementations support all FID types defined to be derived from field-id-base-type. It includes fields related IPv6, COAP/OSCORE, and ICMPv6 all in the same module. </a:t>
            </a:r>
          </a:p>
          <a:p>
            <a:r>
              <a:rPr lang="en-US" b="0" i="1" dirty="0">
                <a:solidFill>
                  <a:srgbClr val="222222"/>
                </a:solidFill>
                <a:effectLst/>
                <a:latin typeface="Arial" panose="020B0604020202020204" pitchFamily="34" charset="0"/>
              </a:rPr>
              <a:t>Is there a possibility that some implementations won't implement all three of those protocol groups? </a:t>
            </a:r>
            <a:r>
              <a:rPr lang="en-US" b="0" i="1" u="sng" dirty="0">
                <a:solidFill>
                  <a:srgbClr val="222222"/>
                </a:solidFill>
                <a:effectLst/>
                <a:latin typeface="Arial" panose="020B0604020202020204" pitchFamily="34" charset="0"/>
              </a:rPr>
              <a:t>If so, it might be worth considering making FID type groups either optional using YANG 'feature' statements or break them out into separate modules to be advertised separately.</a:t>
            </a:r>
          </a:p>
          <a:p>
            <a:endParaRPr lang="en-US" b="0" i="0" dirty="0">
              <a:solidFill>
                <a:srgbClr val="222222"/>
              </a:solidFill>
              <a:effectLst/>
              <a:latin typeface="Arial" panose="020B0604020202020204" pitchFamily="34" charset="0"/>
            </a:endParaRPr>
          </a:p>
          <a:p>
            <a:r>
              <a:rPr lang="en-US" dirty="0"/>
              <a:t>Hierarchical FID</a:t>
            </a:r>
            <a:endParaRPr lang="fr-FR" dirty="0"/>
          </a:p>
          <a:p>
            <a:pPr lvl="1"/>
            <a:r>
              <a:rPr lang="fr-FR" dirty="0"/>
              <a:t>A type for </a:t>
            </a:r>
            <a:r>
              <a:rPr lang="fr-FR" dirty="0" err="1"/>
              <a:t>each</a:t>
            </a:r>
            <a:r>
              <a:rPr lang="fr-FR" dirty="0"/>
              <a:t> </a:t>
            </a:r>
            <a:r>
              <a:rPr lang="fr-FR" dirty="0" err="1"/>
              <a:t>protocol</a:t>
            </a:r>
            <a:r>
              <a:rPr lang="fr-FR" dirty="0"/>
              <a:t> IPv6, UDP, </a:t>
            </a:r>
            <a:r>
              <a:rPr lang="fr-FR" dirty="0" err="1"/>
              <a:t>CoAP</a:t>
            </a:r>
            <a:r>
              <a:rPr lang="fr-FR" dirty="0"/>
              <a:t>, ICMPv6</a:t>
            </a:r>
          </a:p>
          <a:p>
            <a:pPr lvl="1"/>
            <a:r>
              <a:rPr lang="fr-FR" dirty="0"/>
              <a:t>A </a:t>
            </a:r>
            <a:r>
              <a:rPr lang="fr-FR" dirty="0" err="1"/>
              <a:t>sub</a:t>
            </a:r>
            <a:r>
              <a:rPr lang="fr-FR" dirty="0"/>
              <a:t>-type for </a:t>
            </a:r>
            <a:r>
              <a:rPr lang="fr-FR" dirty="0" err="1"/>
              <a:t>sub-fields</a:t>
            </a:r>
            <a:endParaRPr lang="fr-FR" dirty="0"/>
          </a:p>
          <a:p>
            <a:endParaRPr lang="en-US" dirty="0"/>
          </a:p>
        </p:txBody>
      </p:sp>
    </p:spTree>
    <p:extLst>
      <p:ext uri="{BB962C8B-B14F-4D97-AF65-F5344CB8AC3E}">
        <p14:creationId xmlns:p14="http://schemas.microsoft.com/office/powerpoint/2010/main" val="3753603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A6E775-A285-401A-9D7D-CB2409D8DCD9}"/>
              </a:ext>
            </a:extLst>
          </p:cNvPr>
          <p:cNvSpPr>
            <a:spLocks noGrp="1"/>
          </p:cNvSpPr>
          <p:nvPr>
            <p:ph type="title"/>
          </p:nvPr>
        </p:nvSpPr>
        <p:spPr/>
        <p:txBody>
          <a:bodyPr/>
          <a:lstStyle/>
          <a:p>
            <a:r>
              <a:rPr lang="en-US" dirty="0"/>
              <a:t>Field-id</a:t>
            </a:r>
            <a:endParaRPr lang="fr-FR" dirty="0"/>
          </a:p>
        </p:txBody>
      </p:sp>
      <p:pic>
        <p:nvPicPr>
          <p:cNvPr id="5" name="Image 4">
            <a:extLst>
              <a:ext uri="{FF2B5EF4-FFF2-40B4-BE49-F238E27FC236}">
                <a16:creationId xmlns:a16="http://schemas.microsoft.com/office/drawing/2014/main" id="{6322EE6B-3510-4E2C-8860-5BFDCFC3F2C9}"/>
              </a:ext>
            </a:extLst>
          </p:cNvPr>
          <p:cNvPicPr>
            <a:picLocks noChangeAspect="1"/>
          </p:cNvPicPr>
          <p:nvPr/>
        </p:nvPicPr>
        <p:blipFill>
          <a:blip r:embed="rId2"/>
          <a:stretch>
            <a:fillRect/>
          </a:stretch>
        </p:blipFill>
        <p:spPr>
          <a:xfrm>
            <a:off x="2237835" y="0"/>
            <a:ext cx="4668330" cy="5143500"/>
          </a:xfrm>
          <a:prstGeom prst="rect">
            <a:avLst/>
          </a:prstGeom>
        </p:spPr>
      </p:pic>
    </p:spTree>
    <p:extLst>
      <p:ext uri="{BB962C8B-B14F-4D97-AF65-F5344CB8AC3E}">
        <p14:creationId xmlns:p14="http://schemas.microsoft.com/office/powerpoint/2010/main" val="515809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2D88F7-2C08-46BA-8210-81F1901849FC}"/>
              </a:ext>
            </a:extLst>
          </p:cNvPr>
          <p:cNvSpPr>
            <a:spLocks noGrp="1"/>
          </p:cNvSpPr>
          <p:nvPr>
            <p:ph type="title"/>
          </p:nvPr>
        </p:nvSpPr>
        <p:spPr/>
        <p:txBody>
          <a:bodyPr/>
          <a:lstStyle/>
          <a:p>
            <a:r>
              <a:rPr lang="en-US" dirty="0"/>
              <a:t>Relation between fields</a:t>
            </a:r>
            <a:endParaRPr lang="fr-FR" dirty="0"/>
          </a:p>
        </p:txBody>
      </p:sp>
      <p:sp>
        <p:nvSpPr>
          <p:cNvPr id="3" name="Espace réservé du contenu 2">
            <a:extLst>
              <a:ext uri="{FF2B5EF4-FFF2-40B4-BE49-F238E27FC236}">
                <a16:creationId xmlns:a16="http://schemas.microsoft.com/office/drawing/2014/main" id="{4A7F3103-AC79-4960-B8C2-601B7A8F86BB}"/>
              </a:ext>
            </a:extLst>
          </p:cNvPr>
          <p:cNvSpPr>
            <a:spLocks noGrp="1"/>
          </p:cNvSpPr>
          <p:nvPr>
            <p:ph idx="1"/>
          </p:nvPr>
        </p:nvSpPr>
        <p:spPr/>
        <p:txBody>
          <a:bodyPr>
            <a:normAutofit fontScale="92500" lnSpcReduction="10000"/>
          </a:bodyPr>
          <a:lstStyle/>
          <a:p>
            <a:r>
              <a:rPr lang="en-US" b="0" i="1" dirty="0">
                <a:solidFill>
                  <a:srgbClr val="222222"/>
                </a:solidFill>
                <a:effectLst/>
                <a:latin typeface="Arial" panose="020B0604020202020204" pitchFamily="34" charset="0"/>
              </a:rPr>
              <a:t>“does the authors think it important (and possible) to work towards a more stringent validation of "meaningful" configuration by capturing the relationships between fields like in this example?”</a:t>
            </a:r>
          </a:p>
          <a:p>
            <a:pPr lvl="1"/>
            <a:r>
              <a:rPr lang="en-US" b="0" i="1" dirty="0">
                <a:solidFill>
                  <a:srgbClr val="222222"/>
                </a:solidFill>
                <a:effectLst/>
                <a:latin typeface="Arial" panose="020B0604020202020204" pitchFamily="34" charset="0"/>
              </a:rPr>
              <a:t>The current YANG permits a field-identifier 'fid-ipv6-version' combined with a field-length '</a:t>
            </a:r>
            <a:r>
              <a:rPr lang="en-US" b="0" i="1" dirty="0" err="1">
                <a:solidFill>
                  <a:srgbClr val="222222"/>
                </a:solidFill>
                <a:effectLst/>
                <a:latin typeface="Arial" panose="020B0604020202020204" pitchFamily="34" charset="0"/>
              </a:rPr>
              <a:t>fl</a:t>
            </a:r>
            <a:r>
              <a:rPr lang="en-US" b="0" i="1" dirty="0">
                <a:solidFill>
                  <a:srgbClr val="222222"/>
                </a:solidFill>
                <a:effectLst/>
                <a:latin typeface="Arial" panose="020B0604020202020204" pitchFamily="34" charset="0"/>
              </a:rPr>
              <a:t>-token-length' in a rule entry, which I understand to be nonsensical.</a:t>
            </a:r>
          </a:p>
          <a:p>
            <a:pPr lvl="1"/>
            <a:endParaRPr lang="en-US" dirty="0">
              <a:solidFill>
                <a:srgbClr val="222222"/>
              </a:solidFill>
              <a:latin typeface="Arial" panose="020B0604020202020204" pitchFamily="34" charset="0"/>
            </a:endParaRPr>
          </a:p>
          <a:p>
            <a:pPr lvl="1"/>
            <a:r>
              <a:rPr lang="en-US" dirty="0">
                <a:solidFill>
                  <a:srgbClr val="222222"/>
                </a:solidFill>
                <a:latin typeface="Arial" panose="020B0604020202020204" pitchFamily="34" charset="0"/>
              </a:rPr>
              <a:t>TV is mandatory for MO equal, MSB and match-mapping</a:t>
            </a:r>
          </a:p>
          <a:p>
            <a:pPr lvl="1"/>
            <a:endParaRPr lang="en-US" dirty="0">
              <a:solidFill>
                <a:srgbClr val="222222"/>
              </a:solidFill>
              <a:latin typeface="Arial" panose="020B0604020202020204" pitchFamily="34" charset="0"/>
            </a:endParaRPr>
          </a:p>
          <a:p>
            <a:pPr lvl="1"/>
            <a:r>
              <a:rPr lang="en-US" dirty="0">
                <a:solidFill>
                  <a:srgbClr val="222222"/>
                </a:solidFill>
                <a:latin typeface="Arial" panose="020B0604020202020204" pitchFamily="34" charset="0"/>
              </a:rPr>
              <a:t>Window size in mandatory for AA and equal 1, any size for </a:t>
            </a:r>
            <a:r>
              <a:rPr lang="en-US" dirty="0" err="1">
                <a:solidFill>
                  <a:srgbClr val="222222"/>
                </a:solidFill>
                <a:latin typeface="Arial" panose="020B0604020202020204" pitchFamily="34" charset="0"/>
              </a:rPr>
              <a:t>AoE</a:t>
            </a:r>
            <a:r>
              <a:rPr lang="en-US" dirty="0">
                <a:solidFill>
                  <a:srgbClr val="222222"/>
                </a:solidFill>
                <a:latin typeface="Arial" panose="020B0604020202020204" pitchFamily="34" charset="0"/>
              </a:rPr>
              <a:t>,</a:t>
            </a:r>
          </a:p>
          <a:p>
            <a:pPr lvl="1"/>
            <a:r>
              <a:rPr lang="en-US" dirty="0">
                <a:solidFill>
                  <a:srgbClr val="222222"/>
                </a:solidFill>
                <a:latin typeface="Arial" panose="020B0604020202020204" pitchFamily="34" charset="0"/>
              </a:rPr>
              <a:t>No Window for </a:t>
            </a:r>
            <a:r>
              <a:rPr lang="en-US" dirty="0" err="1">
                <a:solidFill>
                  <a:srgbClr val="222222"/>
                </a:solidFill>
                <a:latin typeface="Arial" panose="020B0604020202020204" pitchFamily="34" charset="0"/>
              </a:rPr>
              <a:t>NoAck</a:t>
            </a:r>
            <a:endParaRPr lang="en-US" dirty="0">
              <a:solidFill>
                <a:srgbClr val="222222"/>
              </a:solidFill>
              <a:latin typeface="Arial" panose="020B0604020202020204" pitchFamily="34" charset="0"/>
            </a:endParaRPr>
          </a:p>
          <a:p>
            <a:pPr lvl="1"/>
            <a:endParaRPr lang="en-US" dirty="0">
              <a:solidFill>
                <a:srgbClr val="222222"/>
              </a:solidFill>
              <a:latin typeface="Arial" panose="020B0604020202020204" pitchFamily="34" charset="0"/>
            </a:endParaRPr>
          </a:p>
          <a:p>
            <a:pPr lvl="1"/>
            <a:r>
              <a:rPr lang="en-US" dirty="0">
                <a:solidFill>
                  <a:srgbClr val="222222"/>
                </a:solidFill>
                <a:latin typeface="Arial" panose="020B0604020202020204" pitchFamily="34" charset="0"/>
              </a:rPr>
              <a:t>????</a:t>
            </a:r>
          </a:p>
        </p:txBody>
      </p:sp>
    </p:spTree>
    <p:extLst>
      <p:ext uri="{BB962C8B-B14F-4D97-AF65-F5344CB8AC3E}">
        <p14:creationId xmlns:p14="http://schemas.microsoft.com/office/powerpoint/2010/main" val="40024886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5A813BB-BCEF-4F75-89E1-D130E1D86AD7}"/>
              </a:ext>
            </a:extLst>
          </p:cNvPr>
          <p:cNvPicPr>
            <a:picLocks noChangeAspect="1"/>
          </p:cNvPicPr>
          <p:nvPr/>
        </p:nvPicPr>
        <p:blipFill>
          <a:blip r:embed="rId2"/>
          <a:stretch>
            <a:fillRect/>
          </a:stretch>
        </p:blipFill>
        <p:spPr>
          <a:xfrm>
            <a:off x="1023442" y="161588"/>
            <a:ext cx="7097115" cy="4820323"/>
          </a:xfrm>
          <a:prstGeom prst="rect">
            <a:avLst/>
          </a:prstGeom>
        </p:spPr>
      </p:pic>
      <p:sp>
        <p:nvSpPr>
          <p:cNvPr id="6" name="Rectangle 5">
            <a:extLst>
              <a:ext uri="{FF2B5EF4-FFF2-40B4-BE49-F238E27FC236}">
                <a16:creationId xmlns:a16="http://schemas.microsoft.com/office/drawing/2014/main" id="{9B347134-03BB-4252-99C3-A02A325F3E43}"/>
              </a:ext>
            </a:extLst>
          </p:cNvPr>
          <p:cNvSpPr/>
          <p:nvPr/>
        </p:nvSpPr>
        <p:spPr>
          <a:xfrm>
            <a:off x="1811383" y="3065417"/>
            <a:ext cx="5660571" cy="931817"/>
          </a:xfrm>
          <a:prstGeom prst="rect">
            <a:avLst/>
          </a:prstGeom>
          <a:solidFill>
            <a:schemeClr val="accent4">
              <a:alpha val="12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a:ln>
                <a:noFill/>
              </a:ln>
              <a:solidFill>
                <a:prstClr val="white"/>
              </a:solidFill>
              <a:effectLst/>
              <a:uLnTx/>
              <a:uFillTx/>
              <a:latin typeface="Calibri"/>
              <a:ea typeface="+mn-ea"/>
              <a:cs typeface="+mn-cs"/>
            </a:endParaRPr>
          </a:p>
        </p:txBody>
      </p:sp>
      <p:sp>
        <p:nvSpPr>
          <p:cNvPr id="7" name="ZoneTexte 6">
            <a:extLst>
              <a:ext uri="{FF2B5EF4-FFF2-40B4-BE49-F238E27FC236}">
                <a16:creationId xmlns:a16="http://schemas.microsoft.com/office/drawing/2014/main" id="{62B5E89B-1F3B-4197-982E-1C1B3204E40D}"/>
              </a:ext>
            </a:extLst>
          </p:cNvPr>
          <p:cNvSpPr txBox="1"/>
          <p:nvPr/>
        </p:nvSpPr>
        <p:spPr>
          <a:xfrm>
            <a:off x="7537610" y="3103632"/>
            <a:ext cx="1370888"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0000"/>
                </a:solidFill>
                <a:effectLst/>
                <a:uLnTx/>
                <a:uFillTx/>
                <a:latin typeface="Calibri"/>
                <a:ea typeface="+mn-ea"/>
                <a:cs typeface="+mn-cs"/>
              </a:rPr>
              <a:t>?????</a:t>
            </a:r>
            <a:endParaRPr kumimoji="0" lang="fr-FR" sz="4000" b="0" i="0" u="none" strike="noStrike" kern="1200" cap="none" spc="0" normalizeH="0" baseline="0" noProof="0" dirty="0">
              <a:ln>
                <a:noFill/>
              </a:ln>
              <a:solidFill>
                <a:srgbClr val="FF0000"/>
              </a:solidFill>
              <a:effectLst/>
              <a:uLnTx/>
              <a:uFillTx/>
              <a:latin typeface="Calibri"/>
              <a:ea typeface="+mn-ea"/>
              <a:cs typeface="+mn-cs"/>
            </a:endParaRPr>
          </a:p>
        </p:txBody>
      </p:sp>
      <p:sp>
        <p:nvSpPr>
          <p:cNvPr id="8" name="ZoneTexte 7">
            <a:extLst>
              <a:ext uri="{FF2B5EF4-FFF2-40B4-BE49-F238E27FC236}">
                <a16:creationId xmlns:a16="http://schemas.microsoft.com/office/drawing/2014/main" id="{61A2343C-200E-41E2-96DD-3122E5947026}"/>
              </a:ext>
            </a:extLst>
          </p:cNvPr>
          <p:cNvSpPr txBox="1"/>
          <p:nvPr/>
        </p:nvSpPr>
        <p:spPr>
          <a:xfrm>
            <a:off x="7872477" y="3696601"/>
            <a:ext cx="701154"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Calibri"/>
                <a:ea typeface="+mn-ea"/>
                <a:cs typeface="+mn-cs"/>
              </a:rPr>
              <a:t>Syntax </a:t>
            </a:r>
            <a:endParaRPr kumimoji="0" lang="fr-FR" sz="1400" b="0" i="0" u="none" strike="noStrike" kern="120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4129002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25</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dirty="0">
                <a:solidFill>
                  <a:srgbClr val="000000"/>
                </a:solidFill>
                <a:cs typeface="Droid Sans Fallback" charset="0"/>
                <a:hlinkClick r:id="rId3"/>
              </a:rPr>
              <a:t>https://codimd.ietf.org/notes-ietf-interim-2021-lpwan-07-lpwan</a:t>
            </a:r>
            <a:r>
              <a:rPr lang="en-US" altLang="en-US" sz="1400" dirty="0">
                <a:solidFill>
                  <a:srgbClr val="000000"/>
                </a:solidFill>
                <a:cs typeface="Droid Sans Fallback" charset="0"/>
              </a:rPr>
              <a:t> </a:t>
            </a: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a:spcBef>
                <a:spcPct val="0"/>
              </a:spcBef>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481256" y="1121779"/>
            <a:ext cx="8043457" cy="3785632"/>
          </a:xfrm>
          <a:prstGeom prst="rect">
            <a:avLst/>
          </a:prstGeom>
        </p:spPr>
        <p:txBody>
          <a:bodyPr wrap="square" lIns="91420" tIns="45710" rIns="91420" bIns="45710">
            <a:spAutoFit/>
          </a:bodyPr>
          <a:lstStyle/>
          <a:p>
            <a:r>
              <a:rPr lang="en-US" sz="2000" dirty="0"/>
              <a:t>[16:05] Administrivia                								[15min]    	o    Note-Well, Scribes, Agenda Bashing    </a:t>
            </a:r>
          </a:p>
          <a:p>
            <a:r>
              <a:rPr lang="en-US" sz="2000" dirty="0"/>
              <a:t>	o    WG Status, IETF 111 query</a:t>
            </a:r>
          </a:p>
          <a:p>
            <a:endParaRPr lang="en-US" sz="2000" dirty="0"/>
          </a:p>
          <a:p>
            <a:r>
              <a:rPr lang="en-US" sz="2000" dirty="0"/>
              <a:t>[16:20] SCHC Architecture								     	[20min]</a:t>
            </a:r>
          </a:p>
          <a:p>
            <a:r>
              <a:rPr lang="en-US" sz="2000" dirty="0"/>
              <a:t>	new version</a:t>
            </a:r>
          </a:p>
          <a:p>
            <a:endParaRPr lang="en-US" sz="2000" dirty="0"/>
          </a:p>
          <a:p>
            <a:r>
              <a:rPr lang="en-US" sz="2000" dirty="0"/>
              <a:t>[16:40] Data Model for SCHC									[15min]</a:t>
            </a:r>
          </a:p>
          <a:p>
            <a:r>
              <a:rPr lang="en-US" sz="2000" dirty="0"/>
              <a:t>	Yang Doctors feedback</a:t>
            </a:r>
          </a:p>
          <a:p>
            <a:endParaRPr lang="en-US" sz="2000" dirty="0"/>
          </a:p>
          <a:p>
            <a:r>
              <a:rPr lang="en-US" sz="2000" dirty="0"/>
              <a:t> [16:55]  AOB              								               [ QS ]					</a:t>
            </a:r>
            <a:endParaRPr lang="fr-FR" sz="2000" dirty="0">
              <a:latin typeface="+mj-lt"/>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5" name="Picture 4">
            <a:extLst>
              <a:ext uri="{FF2B5EF4-FFF2-40B4-BE49-F238E27FC236}">
                <a16:creationId xmlns:a16="http://schemas.microsoft.com/office/drawing/2014/main" id="{B03F397E-DBC6-4C57-8565-D90C651D37C6}"/>
              </a:ext>
            </a:extLst>
          </p:cNvPr>
          <p:cNvPicPr>
            <a:picLocks noChangeAspect="1"/>
          </p:cNvPicPr>
          <p:nvPr/>
        </p:nvPicPr>
        <p:blipFill rotWithShape="1">
          <a:blip r:embed="rId2"/>
          <a:srcRect l="2691" t="24383" r="7355" b="13500"/>
          <a:stretch/>
        </p:blipFill>
        <p:spPr>
          <a:xfrm>
            <a:off x="570150" y="857564"/>
            <a:ext cx="8204227" cy="3837320"/>
          </a:xfrm>
          <a:prstGeom prst="rect">
            <a:avLst/>
          </a:prstGeom>
        </p:spPr>
      </p:pic>
      <p:sp>
        <p:nvSpPr>
          <p:cNvPr id="6" name="TextBox 5">
            <a:extLst>
              <a:ext uri="{FF2B5EF4-FFF2-40B4-BE49-F238E27FC236}">
                <a16:creationId xmlns:a16="http://schemas.microsoft.com/office/drawing/2014/main" id="{23D4AB8F-CF92-4DD5-B213-753B3DC7001D}"/>
              </a:ext>
            </a:extLst>
          </p:cNvPr>
          <p:cNvSpPr txBox="1"/>
          <p:nvPr/>
        </p:nvSpPr>
        <p:spPr>
          <a:xfrm>
            <a:off x="657789" y="3205553"/>
            <a:ext cx="8053503" cy="523220"/>
          </a:xfrm>
          <a:prstGeom prst="rect">
            <a:avLst/>
          </a:prstGeom>
          <a:solidFill>
            <a:srgbClr val="FFC000">
              <a:alpha val="16078"/>
            </a:srgbClr>
          </a:solidFill>
        </p:spPr>
        <p:txBody>
          <a:bodyPr wrap="square" rtlCol="0">
            <a:spAutoFit/>
          </a:bodyPr>
          <a:lstStyle/>
          <a:p>
            <a:r>
              <a:rPr lang="fr-FR" sz="1400" dirty="0"/>
              <a:t> </a:t>
            </a:r>
          </a:p>
          <a:p>
            <a:endParaRPr lang="en-US" sz="1400" dirty="0"/>
          </a:p>
        </p:txBody>
      </p:sp>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pic>
        <p:nvPicPr>
          <p:cNvPr id="5" name="Picture 4">
            <a:extLst>
              <a:ext uri="{FF2B5EF4-FFF2-40B4-BE49-F238E27FC236}">
                <a16:creationId xmlns:a16="http://schemas.microsoft.com/office/drawing/2014/main" id="{A236CC53-9C9E-4421-8EA7-6A5951C27BC0}"/>
              </a:ext>
            </a:extLst>
          </p:cNvPr>
          <p:cNvPicPr>
            <a:picLocks noChangeAspect="1"/>
          </p:cNvPicPr>
          <p:nvPr/>
        </p:nvPicPr>
        <p:blipFill rotWithShape="1">
          <a:blip r:embed="rId3"/>
          <a:srcRect l="1986" t="18129" r="3572" b="880"/>
          <a:stretch/>
        </p:blipFill>
        <p:spPr>
          <a:xfrm>
            <a:off x="209624" y="715931"/>
            <a:ext cx="8408505" cy="4068724"/>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118DD-DDBC-421E-8E04-F9AD9389D63F}"/>
              </a:ext>
            </a:extLst>
          </p:cNvPr>
          <p:cNvSpPr>
            <a:spLocks noGrp="1"/>
          </p:cNvSpPr>
          <p:nvPr>
            <p:ph type="title"/>
          </p:nvPr>
        </p:nvSpPr>
        <p:spPr/>
        <p:txBody>
          <a:bodyPr>
            <a:normAutofit fontScale="90000"/>
          </a:bodyPr>
          <a:lstStyle/>
          <a:p>
            <a:r>
              <a:rPr lang="en-US" dirty="0"/>
              <a:t>Action items</a:t>
            </a:r>
          </a:p>
        </p:txBody>
      </p:sp>
      <p:sp>
        <p:nvSpPr>
          <p:cNvPr id="3" name="Content Placeholder 2">
            <a:extLst>
              <a:ext uri="{FF2B5EF4-FFF2-40B4-BE49-F238E27FC236}">
                <a16:creationId xmlns:a16="http://schemas.microsoft.com/office/drawing/2014/main" id="{2F15254A-8CFE-4E01-ABE7-B1751DE522F1}"/>
              </a:ext>
            </a:extLst>
          </p:cNvPr>
          <p:cNvSpPr>
            <a:spLocks noGrp="1"/>
          </p:cNvSpPr>
          <p:nvPr>
            <p:ph idx="1"/>
          </p:nvPr>
        </p:nvSpPr>
        <p:spPr>
          <a:xfrm>
            <a:off x="422971" y="1043679"/>
            <a:ext cx="8229600" cy="3679906"/>
          </a:xfrm>
        </p:spPr>
        <p:txBody>
          <a:bodyPr>
            <a:normAutofit/>
          </a:bodyPr>
          <a:lstStyle/>
          <a:p>
            <a:r>
              <a:rPr lang="en-US" dirty="0"/>
              <a:t>RFC 9011 published</a:t>
            </a:r>
          </a:p>
          <a:p>
            <a:pPr lvl="1"/>
            <a:r>
              <a:rPr lang="en-US" dirty="0"/>
              <a:t>Congrats to the authors !!!!</a:t>
            </a:r>
          </a:p>
          <a:p>
            <a:r>
              <a:rPr lang="en-US" dirty="0"/>
              <a:t>draft-</a:t>
            </a:r>
            <a:r>
              <a:rPr lang="en-US" dirty="0" err="1"/>
              <a:t>ietf</a:t>
            </a:r>
            <a:r>
              <a:rPr lang="en-US" dirty="0"/>
              <a:t>-</a:t>
            </a:r>
            <a:r>
              <a:rPr lang="en-US" dirty="0" err="1"/>
              <a:t>lpwan</a:t>
            </a:r>
            <a:r>
              <a:rPr lang="en-US" dirty="0"/>
              <a:t>-</a:t>
            </a:r>
            <a:r>
              <a:rPr lang="en-US" dirty="0" err="1"/>
              <a:t>coap</a:t>
            </a:r>
            <a:r>
              <a:rPr lang="en-US" dirty="0"/>
              <a:t>-static-context-</a:t>
            </a:r>
            <a:r>
              <a:rPr lang="en-US" dirty="0" err="1"/>
              <a:t>hc</a:t>
            </a:r>
            <a:endParaRPr lang="en-US" dirty="0"/>
          </a:p>
          <a:p>
            <a:pPr lvl="1"/>
            <a:r>
              <a:rPr lang="en-US" dirty="0"/>
              <a:t>Soon too!!!</a:t>
            </a:r>
          </a:p>
          <a:p>
            <a:r>
              <a:rPr lang="en-US" dirty="0"/>
              <a:t>Nothing much else</a:t>
            </a:r>
            <a:endParaRPr lang="en-US" sz="3200" dirty="0">
              <a:effectLst/>
              <a:latin typeface="Calibri" panose="020F0502020204030204" pitchFamily="34" charset="0"/>
              <a:ea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A53F580D-BB97-4740-A4DA-AFEBD13E694C}"/>
              </a:ext>
            </a:extLst>
          </p:cNvPr>
          <p:cNvSpPr>
            <a:spLocks noGrp="1"/>
          </p:cNvSpPr>
          <p:nvPr>
            <p:ph type="sldNum" sz="quarter" idx="12"/>
          </p:nvPr>
        </p:nvSpPr>
        <p:spPr/>
        <p:txBody>
          <a:bodyPr/>
          <a:lstStyle/>
          <a:p>
            <a:fld id="{22D2E28D-3C84-FA4F-AA95-DF0FC25EB245}" type="slidenum">
              <a:rPr lang="fr-FR" smtClean="0"/>
              <a:t>7</a:t>
            </a:fld>
            <a:endParaRPr lang="fr-FR"/>
          </a:p>
        </p:txBody>
      </p:sp>
    </p:spTree>
    <p:extLst>
      <p:ext uri="{BB962C8B-B14F-4D97-AF65-F5344CB8AC3E}">
        <p14:creationId xmlns:p14="http://schemas.microsoft.com/office/powerpoint/2010/main" val="4047091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EEE70-117F-4B8F-ACA4-2AB98D7A5FCD}"/>
              </a:ext>
            </a:extLst>
          </p:cNvPr>
          <p:cNvSpPr>
            <a:spLocks noGrp="1"/>
          </p:cNvSpPr>
          <p:nvPr>
            <p:ph type="title"/>
          </p:nvPr>
        </p:nvSpPr>
        <p:spPr/>
        <p:txBody>
          <a:bodyPr>
            <a:normAutofit fontScale="90000"/>
          </a:bodyPr>
          <a:lstStyle/>
          <a:p>
            <a:r>
              <a:rPr lang="en-US" dirty="0"/>
              <a:t>IETF 111</a:t>
            </a:r>
          </a:p>
        </p:txBody>
      </p:sp>
      <p:sp>
        <p:nvSpPr>
          <p:cNvPr id="3" name="Content Placeholder 2">
            <a:extLst>
              <a:ext uri="{FF2B5EF4-FFF2-40B4-BE49-F238E27FC236}">
                <a16:creationId xmlns:a16="http://schemas.microsoft.com/office/drawing/2014/main" id="{A82579F0-0A8F-40BF-97AD-3A931BD7C9CD}"/>
              </a:ext>
            </a:extLst>
          </p:cNvPr>
          <p:cNvSpPr>
            <a:spLocks noGrp="1"/>
          </p:cNvSpPr>
          <p:nvPr>
            <p:ph idx="1"/>
          </p:nvPr>
        </p:nvSpPr>
        <p:spPr/>
        <p:txBody>
          <a:bodyPr>
            <a:normAutofit/>
          </a:bodyPr>
          <a:lstStyle/>
          <a:p>
            <a:r>
              <a:rPr lang="en-US" dirty="0"/>
              <a:t>Meetings will be middle of the CEST night </a:t>
            </a:r>
          </a:p>
          <a:p>
            <a:pPr lvl="1"/>
            <a:r>
              <a:rPr lang="en-US" dirty="0"/>
              <a:t>Or past that</a:t>
            </a:r>
          </a:p>
          <a:p>
            <a:r>
              <a:rPr lang="en-US" dirty="0"/>
              <a:t>We have interims</a:t>
            </a:r>
          </a:p>
          <a:p>
            <a:pPr lvl="1"/>
            <a:r>
              <a:rPr lang="en-US" dirty="0"/>
              <a:t>5 interims</a:t>
            </a:r>
          </a:p>
          <a:p>
            <a:pPr lvl="1"/>
            <a:r>
              <a:rPr lang="en-US" dirty="0"/>
              <a:t>Scheduled between now and then</a:t>
            </a:r>
          </a:p>
          <a:p>
            <a:r>
              <a:rPr lang="en-US" dirty="0"/>
              <a:t>Should we ask for an official meeting?</a:t>
            </a:r>
          </a:p>
        </p:txBody>
      </p:sp>
      <p:sp>
        <p:nvSpPr>
          <p:cNvPr id="4" name="Slide Number Placeholder 3">
            <a:extLst>
              <a:ext uri="{FF2B5EF4-FFF2-40B4-BE49-F238E27FC236}">
                <a16:creationId xmlns:a16="http://schemas.microsoft.com/office/drawing/2014/main" id="{308754CB-36E7-4C97-96D6-1C1223E83182}"/>
              </a:ext>
            </a:extLst>
          </p:cNvPr>
          <p:cNvSpPr>
            <a:spLocks noGrp="1"/>
          </p:cNvSpPr>
          <p:nvPr>
            <p:ph type="sldNum" sz="quarter" idx="12"/>
          </p:nvPr>
        </p:nvSpPr>
        <p:spPr/>
        <p:txBody>
          <a:bodyPr/>
          <a:lstStyle/>
          <a:p>
            <a:fld id="{22D2E28D-3C84-FA4F-AA95-DF0FC25EB245}" type="slidenum">
              <a:rPr lang="fr-FR" smtClean="0"/>
              <a:t>8</a:t>
            </a:fld>
            <a:endParaRPr lang="fr-FR"/>
          </a:p>
        </p:txBody>
      </p:sp>
      <p:pic>
        <p:nvPicPr>
          <p:cNvPr id="8" name="Picture 7">
            <a:extLst>
              <a:ext uri="{FF2B5EF4-FFF2-40B4-BE49-F238E27FC236}">
                <a16:creationId xmlns:a16="http://schemas.microsoft.com/office/drawing/2014/main" id="{1026D62C-B187-404C-B6A0-659B2A0BC853}"/>
              </a:ext>
            </a:extLst>
          </p:cNvPr>
          <p:cNvPicPr>
            <a:picLocks noChangeAspect="1"/>
          </p:cNvPicPr>
          <p:nvPr/>
        </p:nvPicPr>
        <p:blipFill rotWithShape="1">
          <a:blip r:embed="rId2"/>
          <a:srcRect t="18523" r="7795"/>
          <a:stretch/>
        </p:blipFill>
        <p:spPr>
          <a:xfrm>
            <a:off x="4094923" y="1909310"/>
            <a:ext cx="3903368" cy="1403511"/>
          </a:xfrm>
          <a:prstGeom prst="rect">
            <a:avLst/>
          </a:prstGeom>
        </p:spPr>
      </p:pic>
    </p:spTree>
    <p:extLst>
      <p:ext uri="{BB962C8B-B14F-4D97-AF65-F5344CB8AC3E}">
        <p14:creationId xmlns:p14="http://schemas.microsoft.com/office/powerpoint/2010/main" val="1451904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a:xfrm>
            <a:off x="1143000" y="841772"/>
            <a:ext cx="6858000" cy="1129268"/>
          </a:xfrm>
        </p:spPr>
        <p:txBody>
          <a:bodyPr>
            <a:normAutofit fontScale="90000"/>
          </a:bodyPr>
          <a:lstStyle/>
          <a:p>
            <a:br>
              <a:rPr lang="en-US" sz="3000" b="1" dirty="0"/>
            </a:br>
            <a:br>
              <a:rPr lang="en-US" sz="3000" b="1" dirty="0"/>
            </a:br>
            <a:r>
              <a:rPr lang="en-US" sz="3000" b="1" dirty="0"/>
              <a:t>	</a:t>
            </a:r>
            <a:br>
              <a:rPr lang="en-US" sz="3000" b="1" dirty="0"/>
            </a:br>
            <a:r>
              <a:rPr lang="en-US" sz="3000" b="1" dirty="0"/>
              <a:t>            draft-</a:t>
            </a:r>
            <a:r>
              <a:rPr lang="en-US" sz="3000" b="1" dirty="0" err="1"/>
              <a:t>pelov</a:t>
            </a:r>
            <a:r>
              <a:rPr lang="en-US" sz="3000" b="1" dirty="0"/>
              <a:t>-</a:t>
            </a:r>
            <a:r>
              <a:rPr lang="en-US" sz="3000" b="1" dirty="0" err="1"/>
              <a:t>lpwan</a:t>
            </a:r>
            <a:r>
              <a:rPr lang="en-US" sz="3000" b="1" dirty="0"/>
              <a:t>-architecture</a:t>
            </a:r>
            <a:endParaRPr lang="fr-FR" sz="3000" b="1"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p:txBody>
          <a:bodyPr/>
          <a:lstStyle/>
          <a:p>
            <a:r>
              <a:rPr lang="en-US" dirty="0" err="1"/>
              <a:t>Alexnader</a:t>
            </a:r>
            <a:r>
              <a:rPr lang="en-US" dirty="0"/>
              <a:t> Pelov</a:t>
            </a:r>
          </a:p>
          <a:p>
            <a:r>
              <a:rPr lang="en-US" dirty="0"/>
              <a:t>Pascal Thubert	</a:t>
            </a:r>
          </a:p>
          <a:p>
            <a:r>
              <a:rPr lang="en-US" dirty="0"/>
              <a:t>Ana Minaburo</a:t>
            </a:r>
          </a:p>
        </p:txBody>
      </p:sp>
      <p:sp>
        <p:nvSpPr>
          <p:cNvPr id="5" name="TextBox 4"/>
          <p:cNvSpPr txBox="1"/>
          <p:nvPr/>
        </p:nvSpPr>
        <p:spPr>
          <a:xfrm>
            <a:off x="3325707" y="4646507"/>
            <a:ext cx="2512905" cy="3077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err="1">
                <a:ln>
                  <a:noFill/>
                </a:ln>
                <a:solidFill>
                  <a:prstClr val="black"/>
                </a:solidFill>
                <a:effectLst/>
                <a:uLnTx/>
                <a:uFillTx/>
                <a:latin typeface="Calibri"/>
                <a:ea typeface="+mn-ea"/>
                <a:cs typeface="+mn-cs"/>
              </a:rPr>
              <a:t>Interim</a:t>
            </a:r>
            <a:r>
              <a:rPr kumimoji="0" lang="fr-FR" sz="1400" b="1" i="0" u="none" strike="noStrike" kern="1200" cap="none" spc="0" normalizeH="0" baseline="0" noProof="0" dirty="0">
                <a:ln>
                  <a:noFill/>
                </a:ln>
                <a:solidFill>
                  <a:prstClr val="black"/>
                </a:solidFill>
                <a:effectLst/>
                <a:uLnTx/>
                <a:uFillTx/>
                <a:latin typeface="Calibri"/>
                <a:ea typeface="+mn-ea"/>
                <a:cs typeface="+mn-cs"/>
              </a:rPr>
              <a:t>, May 4</a:t>
            </a:r>
            <a:r>
              <a:rPr kumimoji="0" lang="fr-FR" sz="1400" b="1" i="0" u="none" strike="noStrike" kern="1200" cap="none" spc="0" normalizeH="0" baseline="30000" noProof="0" dirty="0">
                <a:ln>
                  <a:noFill/>
                </a:ln>
                <a:solidFill>
                  <a:prstClr val="black"/>
                </a:solidFill>
                <a:effectLst/>
                <a:uLnTx/>
                <a:uFillTx/>
                <a:latin typeface="Calibri"/>
                <a:ea typeface="+mn-ea"/>
                <a:cs typeface="+mn-cs"/>
              </a:rPr>
              <a:t>th</a:t>
            </a:r>
            <a:r>
              <a:rPr kumimoji="0" lang="fr-FR" sz="1400" b="1" i="0" u="none" strike="noStrike" kern="1200" cap="none" spc="0" normalizeH="0" baseline="0" noProof="0" dirty="0">
                <a:ln>
                  <a:noFill/>
                </a:ln>
                <a:solidFill>
                  <a:prstClr val="black"/>
                </a:solidFill>
                <a:effectLst/>
                <a:uLnTx/>
                <a:uFillTx/>
                <a:latin typeface="Calibri"/>
                <a:ea typeface="+mn-ea"/>
                <a:cs typeface="+mn-cs"/>
              </a:rPr>
              <a:t>, 2021</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669554"/>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27692</TotalTime>
  <Words>1733</Words>
  <Application>Microsoft Office PowerPoint</Application>
  <PresentationFormat>On-screen Show (16:9)</PresentationFormat>
  <Paragraphs>236</Paragraphs>
  <Slides>25</Slides>
  <Notes>7</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25</vt:i4>
      </vt:variant>
    </vt:vector>
  </HeadingPairs>
  <TitlesOfParts>
    <vt:vector size="37" baseType="lpstr">
      <vt:lpstr>Arial</vt:lpstr>
      <vt:lpstr>Calibri</vt:lpstr>
      <vt:lpstr>Calibri Light</vt:lpstr>
      <vt:lpstr>Courier New</vt:lpstr>
      <vt:lpstr>Gill Sans MT</vt:lpstr>
      <vt:lpstr>High Tower Text</vt:lpstr>
      <vt:lpstr>Times New Roman</vt:lpstr>
      <vt:lpstr>Trebuchet MS</vt:lpstr>
      <vt:lpstr>1_Thème Office</vt:lpstr>
      <vt:lpstr>iesg</vt:lpstr>
      <vt:lpstr>1_Office Theme</vt:lpstr>
      <vt:lpstr>Office Theme</vt:lpstr>
      <vt:lpstr>PowerPoint Presentation</vt:lpstr>
      <vt:lpstr>Note Well</vt:lpstr>
      <vt:lpstr>PowerPoint Presentation</vt:lpstr>
      <vt:lpstr>Agenda bashing</vt:lpstr>
      <vt:lpstr>WG Status</vt:lpstr>
      <vt:lpstr>Document advancement</vt:lpstr>
      <vt:lpstr>Action items</vt:lpstr>
      <vt:lpstr>IETF 111</vt:lpstr>
      <vt:lpstr>                draft-pelov-lpwan-architecture</vt:lpstr>
      <vt:lpstr>Table of Contents</vt:lpstr>
      <vt:lpstr>LPWAN Technologies and Profiles</vt:lpstr>
      <vt:lpstr>The Static Context Header Compression</vt:lpstr>
      <vt:lpstr>SCHC Endpoints</vt:lpstr>
      <vt:lpstr>SCHC Instances  </vt:lpstr>
      <vt:lpstr>SCHC Data Model  </vt:lpstr>
      <vt:lpstr>Security Considerations</vt:lpstr>
      <vt:lpstr>Missing Topics / Content?</vt:lpstr>
      <vt:lpstr>Next steps</vt:lpstr>
      <vt:lpstr>draft-ietf-lpwan-schc-yang-data-model-04</vt:lpstr>
      <vt:lpstr>YANG doctor review</vt:lpstr>
      <vt:lpstr>Changes</vt:lpstr>
      <vt:lpstr>Field-id</vt:lpstr>
      <vt:lpstr>Relation between fields</vt:lpstr>
      <vt:lpstr>PowerPoint Presentation</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3011</cp:revision>
  <dcterms:created xsi:type="dcterms:W3CDTF">2015-06-28T21:58:26Z</dcterms:created>
  <dcterms:modified xsi:type="dcterms:W3CDTF">2021-05-04T12:58:35Z</dcterms:modified>
</cp:coreProperties>
</file>