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 id="2147483698" r:id="rId3"/>
    <p:sldMasterId id="2147483710" r:id="rId4"/>
  </p:sldMasterIdLst>
  <p:notesMasterIdLst>
    <p:notesMasterId r:id="rId21"/>
  </p:notesMasterIdLst>
  <p:handoutMasterIdLst>
    <p:handoutMasterId r:id="rId22"/>
  </p:handoutMasterIdLst>
  <p:sldIdLst>
    <p:sldId id="504" r:id="rId5"/>
    <p:sldId id="596" r:id="rId6"/>
    <p:sldId id="506" r:id="rId7"/>
    <p:sldId id="559" r:id="rId8"/>
    <p:sldId id="646" r:id="rId9"/>
    <p:sldId id="663" r:id="rId10"/>
    <p:sldId id="687" r:id="rId11"/>
    <p:sldId id="684" r:id="rId12"/>
    <p:sldId id="256" r:id="rId13"/>
    <p:sldId id="688" r:id="rId14"/>
    <p:sldId id="260" r:id="rId15"/>
    <p:sldId id="257" r:id="rId16"/>
    <p:sldId id="259" r:id="rId17"/>
    <p:sldId id="261" r:id="rId18"/>
    <p:sldId id="262" r:id="rId19"/>
    <p:sldId id="652" r:id="rId20"/>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5B5"/>
    <a:srgbClr val="EAD4D5"/>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65" autoAdjust="0"/>
    <p:restoredTop sz="81761" autoAdjust="0"/>
  </p:normalViewPr>
  <p:slideViewPr>
    <p:cSldViewPr snapToGrid="0" snapToObjects="1">
      <p:cViewPr varScale="1">
        <p:scale>
          <a:sx n="130" d="100"/>
          <a:sy n="130" d="100"/>
        </p:scale>
        <p:origin x="480" y="96"/>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01/06/2021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01/06/2021</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68D6E558-E63E-1D45-BFE4-2383456AADF7}"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35869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277418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950056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B92F08D-7962-5A4B-B101-E074EEFD1146}"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84554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CF16867-9368-0C45-8D1E-B5B7A8C44A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4602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179396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448691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66985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185994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23022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25024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6145410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0807473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205354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850866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6241992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782756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5294519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731190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9993836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4548204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306836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59822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956292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00856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668158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6/1/2021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3994714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1957547"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a:t>
            </a:r>
            <a:r>
              <a:rPr lang="en-US" altLang="en-US" sz="1400" baseline="30000" dirty="0">
                <a:cs typeface="Arial" panose="020B0604020202020204" pitchFamily="34" charset="0"/>
              </a:rPr>
              <a:t>st</a:t>
            </a:r>
            <a:r>
              <a:rPr lang="en-US" altLang="en-US" sz="1400" baseline="0" dirty="0">
                <a:cs typeface="Arial" panose="020B0604020202020204" pitchFamily="34" charset="0"/>
              </a:rPr>
              <a:t>, 2021</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0" y="4912668"/>
            <a:ext cx="1696618" cy="238527"/>
          </a:xfrm>
          <a:prstGeom prst="rect">
            <a:avLst/>
          </a:prstGeom>
          <a:noFill/>
          <a:ln w="9525">
            <a:noFill/>
            <a:miter lim="800000"/>
            <a:headEnd/>
            <a:tailEnd/>
          </a:ln>
        </p:spPr>
        <p:txBody>
          <a:bodyPr wrap="none" lIns="68580" tIns="34290" rIns="68580" bIns="3429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100" dirty="0">
                <a:cs typeface="Arial" panose="020B0604020202020204" pitchFamily="34" charset="0"/>
              </a:rPr>
              <a:t>LPWAN Interim 05/04/21</a:t>
            </a:r>
          </a:p>
        </p:txBody>
      </p:sp>
    </p:spTree>
    <p:extLst>
      <p:ext uri="{BB962C8B-B14F-4D97-AF65-F5344CB8AC3E}">
        <p14:creationId xmlns:p14="http://schemas.microsoft.com/office/powerpoint/2010/main" val="327822195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6/1/2021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0" y="4912668"/>
            <a:ext cx="1326325" cy="238527"/>
          </a:xfrm>
          <a:prstGeom prst="rect">
            <a:avLst/>
          </a:prstGeom>
          <a:noFill/>
          <a:ln w="9525">
            <a:noFill/>
            <a:miter lim="800000"/>
            <a:headEnd/>
            <a:tailEnd/>
          </a:ln>
        </p:spPr>
        <p:txBody>
          <a:bodyPr wrap="none" lIns="68580" tIns="34290" rIns="68580" bIns="3429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100" dirty="0">
                <a:cs typeface="Arial" panose="020B0604020202020204" pitchFamily="34" charset="0"/>
              </a:rPr>
              <a:t>LPWAN@IETF110</a:t>
            </a:r>
          </a:p>
        </p:txBody>
      </p:sp>
    </p:spTree>
    <p:extLst>
      <p:ext uri="{BB962C8B-B14F-4D97-AF65-F5344CB8AC3E}">
        <p14:creationId xmlns:p14="http://schemas.microsoft.com/office/powerpoint/2010/main" val="232951619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mailto:laurent@imt-atlantique.fr" TargetMode="Externa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interim-2021-lpwan-09-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17/06/relationships/model3d" Target="../media/model3d2.glb"/><Relationship Id="rId5" Type="http://schemas.openxmlformats.org/officeDocument/2006/relationships/image" Target="../media/image6.png"/><Relationship Id="rId4" Type="http://schemas.microsoft.com/office/2017/06/relationships/model3d" Target="../media/model3d1.glb"/></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High Tower Text" panose="02040502050506030303" pitchFamily="18" charset="0"/>
                <a:ea typeface="+mj-ea"/>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WG Chairs: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Alexander Pelov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a@ackl.io</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Pascal </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Thubert</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pthubert@cisco.com</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a:ea typeface="+mj-ea"/>
              <a:cs typeface="Trebuchet MS"/>
            </a:endParaRP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AD: Eric Vyncke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Gill Sans MT"/>
                <a:ea typeface="+mn-ea"/>
                <a:cs typeface="Trebuchet MS"/>
              </a:rPr>
              <a:t>Webex</a:t>
            </a:r>
            <a:endParaRPr kumimoji="0" lang="en-US" sz="1800" b="0" i="0" u="none" strike="noStrike" kern="1200" cap="none" spc="0" normalizeH="0" baseline="0" noProof="0" dirty="0">
              <a:ln>
                <a:noFill/>
              </a:ln>
              <a:solidFill>
                <a:prstClr val="black"/>
              </a:solidFill>
              <a:effectLst/>
              <a:uLnTx/>
              <a:uFillTx/>
              <a:latin typeface="Gill Sans MT"/>
              <a:ea typeface="+mn-ea"/>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p:txBody>
          <a:bodyPr>
            <a:normAutofit/>
          </a:bodyPr>
          <a:lstStyle/>
          <a:p>
            <a:r>
              <a:rPr lang="fr-FR" sz="3000" b="1" dirty="0"/>
              <a:t>draft-ietf-lpwan-coap-static-context-hc-19</a:t>
            </a:r>
            <a:br>
              <a:rPr lang="fr-FR" sz="3000" b="1" dirty="0"/>
            </a:br>
            <a:r>
              <a:rPr lang="fr-FR" sz="3000" b="1" dirty="0"/>
              <a:t>AUTH-48</a:t>
            </a:r>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normAutofit/>
          </a:bodyPr>
          <a:lstStyle/>
          <a:p>
            <a:r>
              <a:rPr lang="en-US" u="sng" dirty="0"/>
              <a:t>Ana Minaburo (</a:t>
            </a:r>
            <a:r>
              <a:rPr lang="en-US" u="sng" dirty="0" err="1"/>
              <a:t>ana@ackl.io</a:t>
            </a:r>
            <a:r>
              <a:rPr lang="en-US" u="sng" dirty="0"/>
              <a:t>)</a:t>
            </a:r>
          </a:p>
          <a:p>
            <a:r>
              <a:rPr lang="en-US" dirty="0"/>
              <a:t>Laurent Toutain (</a:t>
            </a:r>
            <a:r>
              <a:rPr lang="fr-FR" dirty="0">
                <a:hlinkClick r:id="rId2"/>
              </a:rPr>
              <a:t>laurent@imt-atlantique.fr</a:t>
            </a:r>
            <a:r>
              <a:rPr lang="en-US" dirty="0"/>
              <a:t>)</a:t>
            </a:r>
          </a:p>
          <a:p>
            <a:r>
              <a:rPr lang="en-US" dirty="0"/>
              <a:t>Ricardo Andreasen (</a:t>
            </a:r>
            <a:r>
              <a:rPr lang="en-US" dirty="0" err="1"/>
              <a:t>randreasen@fi.uba.ar</a:t>
            </a:r>
            <a:r>
              <a:rPr lang="en-US" dirty="0"/>
              <a:t>)</a:t>
            </a:r>
          </a:p>
        </p:txBody>
      </p:sp>
    </p:spTree>
    <p:extLst>
      <p:ext uri="{BB962C8B-B14F-4D97-AF65-F5344CB8AC3E}">
        <p14:creationId xmlns:p14="http://schemas.microsoft.com/office/powerpoint/2010/main" val="1900893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fr-FR" dirty="0" err="1"/>
              <a:t>Status</a:t>
            </a:r>
            <a:endParaRPr lang="en-US" dirty="0"/>
          </a:p>
        </p:txBody>
      </p:sp>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p:txBody>
          <a:bodyPr/>
          <a:lstStyle/>
          <a:p>
            <a:r>
              <a:rPr lang="en-US" dirty="0"/>
              <a:t>AUTH-48</a:t>
            </a:r>
          </a:p>
          <a:p>
            <a:r>
              <a:rPr lang="en-US" dirty="0"/>
              <a:t>RFC8824  </a:t>
            </a:r>
          </a:p>
          <a:p>
            <a:pPr lvl="1"/>
            <a:r>
              <a:rPr lang="en-US" dirty="0"/>
              <a:t>Thanks Eric</a:t>
            </a:r>
          </a:p>
          <a:p>
            <a:pPr lvl="1"/>
            <a:r>
              <a:rPr lang="en-US" dirty="0"/>
              <a:t>Thanks RFC-Editor </a:t>
            </a:r>
          </a:p>
          <a:p>
            <a:pPr marL="342900" lvl="1" indent="0">
              <a:buNone/>
            </a:pPr>
            <a:endParaRPr lang="en-US" dirty="0"/>
          </a:p>
          <a:p>
            <a:pPr lvl="1"/>
            <a:endParaRPr lang="en-US" dirty="0"/>
          </a:p>
        </p:txBody>
      </p:sp>
      <p:sp>
        <p:nvSpPr>
          <p:cNvPr id="5" name="Rectangle 4">
            <a:extLst>
              <a:ext uri="{FF2B5EF4-FFF2-40B4-BE49-F238E27FC236}">
                <a16:creationId xmlns:a16="http://schemas.microsoft.com/office/drawing/2014/main" id="{007A576D-4E7A-4931-B980-0C54168CC867}"/>
              </a:ext>
            </a:extLst>
          </p:cNvPr>
          <p:cNvSpPr/>
          <p:nvPr/>
        </p:nvSpPr>
        <p:spPr>
          <a:xfrm>
            <a:off x="3563579" y="4836957"/>
            <a:ext cx="2566857" cy="307777"/>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draft-ietf-lpwan-gas-factory-007</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42724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fr-FR" dirty="0" err="1"/>
              <a:t>Title</a:t>
            </a:r>
            <a:endParaRPr lang="en-US" dirty="0"/>
          </a:p>
        </p:txBody>
      </p:sp>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p:txBody>
          <a:bodyPr>
            <a:normAutofit/>
          </a:bodyPr>
          <a:lstStyle/>
          <a:p>
            <a:r>
              <a:rPr lang="en-US" dirty="0"/>
              <a:t>Currently:</a:t>
            </a:r>
          </a:p>
          <a:p>
            <a:pPr lvl="1"/>
            <a:r>
              <a:rPr lang="en-US" dirty="0"/>
              <a:t>LPWAN Static Context Header Compression (SCHC) for CoAP</a:t>
            </a:r>
          </a:p>
          <a:p>
            <a:pPr lvl="2"/>
            <a:r>
              <a:rPr lang="en-US" dirty="0"/>
              <a:t>Low-Power Wide-Area Network (LPWAN) Static Context Header Compression and </a:t>
            </a:r>
            <a:r>
              <a:rPr lang="en-US" dirty="0" err="1"/>
              <a:t>frangmentation</a:t>
            </a:r>
            <a:r>
              <a:rPr lang="en-US" dirty="0"/>
              <a:t> (SCHC) for the Constrained Application Protocol (CoAP)</a:t>
            </a:r>
          </a:p>
          <a:p>
            <a:r>
              <a:rPr lang="en-US" dirty="0"/>
              <a:t>Suggested (full abbreviated)</a:t>
            </a:r>
          </a:p>
          <a:p>
            <a:pPr lvl="1"/>
            <a:r>
              <a:rPr lang="en-US" dirty="0"/>
              <a:t>LPWAN SCHC for COAP </a:t>
            </a:r>
          </a:p>
        </p:txBody>
      </p:sp>
      <p:sp>
        <p:nvSpPr>
          <p:cNvPr id="5" name="Rectangle 4">
            <a:extLst>
              <a:ext uri="{FF2B5EF4-FFF2-40B4-BE49-F238E27FC236}">
                <a16:creationId xmlns:a16="http://schemas.microsoft.com/office/drawing/2014/main" id="{007A576D-4E7A-4931-B980-0C54168CC867}"/>
              </a:ext>
            </a:extLst>
          </p:cNvPr>
          <p:cNvSpPr/>
          <p:nvPr/>
        </p:nvSpPr>
        <p:spPr>
          <a:xfrm>
            <a:off x="3563579" y="4836957"/>
            <a:ext cx="2566857" cy="307777"/>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draft-ietf-lpwan-gas-factory-007</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38364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USE of SCHC compression as </a:t>
            </a:r>
            <a:r>
              <a:rPr lang="fr-FR" dirty="0" err="1"/>
              <a:t>noun</a:t>
            </a:r>
            <a:endParaRPr lang="fr-FR" dirty="0"/>
          </a:p>
        </p:txBody>
      </p:sp>
      <p:sp>
        <p:nvSpPr>
          <p:cNvPr id="3" name="Espace réservé du contenu 2"/>
          <p:cNvSpPr>
            <a:spLocks noGrp="1"/>
          </p:cNvSpPr>
          <p:nvPr>
            <p:ph idx="1"/>
          </p:nvPr>
        </p:nvSpPr>
        <p:spPr/>
        <p:txBody>
          <a:bodyPr/>
          <a:lstStyle/>
          <a:p>
            <a:r>
              <a:rPr lang="fr-FR" dirty="0" err="1"/>
              <a:t>Currently</a:t>
            </a:r>
            <a:r>
              <a:rPr lang="fr-FR" dirty="0"/>
              <a:t> as a </a:t>
            </a:r>
            <a:r>
              <a:rPr lang="fr-FR" dirty="0" err="1"/>
              <a:t>noun</a:t>
            </a:r>
            <a:endParaRPr lang="fr-FR" dirty="0"/>
          </a:p>
          <a:p>
            <a:pPr lvl="1"/>
            <a:r>
              <a:rPr lang="fr-FR" dirty="0"/>
              <a:t>SCHC compression</a:t>
            </a:r>
          </a:p>
          <a:p>
            <a:pPr lvl="1"/>
            <a:r>
              <a:rPr lang="fr-FR" dirty="0" err="1"/>
              <a:t>Does</a:t>
            </a:r>
            <a:r>
              <a:rPr lang="fr-FR" dirty="0"/>
              <a:t> </a:t>
            </a:r>
            <a:r>
              <a:rPr lang="fr-FR" dirty="0" err="1"/>
              <a:t>follow</a:t>
            </a:r>
            <a:r>
              <a:rPr lang="fr-FR" dirty="0"/>
              <a:t> RFC8724 </a:t>
            </a:r>
            <a:r>
              <a:rPr lang="fr-FR" dirty="0" err="1"/>
              <a:t>where</a:t>
            </a:r>
            <a:r>
              <a:rPr lang="fr-FR" dirty="0"/>
              <a:t> SCHC (</a:t>
            </a:r>
            <a:r>
              <a:rPr lang="fr-FR" dirty="0" err="1"/>
              <a:t>Static</a:t>
            </a:r>
            <a:r>
              <a:rPr lang="fr-FR" dirty="0"/>
              <a:t> </a:t>
            </a:r>
            <a:r>
              <a:rPr lang="fr-FR" dirty="0" err="1"/>
              <a:t>Context</a:t>
            </a:r>
            <a:r>
              <a:rPr lang="fr-FR" dirty="0"/>
              <a:t> Header Compression and Fragmentation) ?</a:t>
            </a:r>
          </a:p>
          <a:p>
            <a:pPr lvl="1"/>
            <a:r>
              <a:rPr lang="fr-FR" dirty="0"/>
              <a:t>Or </a:t>
            </a:r>
            <a:r>
              <a:rPr lang="fr-FR" dirty="0" err="1"/>
              <a:t>does</a:t>
            </a:r>
            <a:r>
              <a:rPr lang="fr-FR" dirty="0"/>
              <a:t> SCHC compression </a:t>
            </a:r>
            <a:r>
              <a:rPr lang="fr-FR" dirty="0" err="1"/>
              <a:t>means</a:t>
            </a:r>
            <a:r>
              <a:rPr lang="fr-FR" dirty="0"/>
              <a:t>: </a:t>
            </a:r>
            <a:r>
              <a:rPr lang="fr-FR" dirty="0" err="1"/>
              <a:t>Static</a:t>
            </a:r>
            <a:r>
              <a:rPr lang="fr-FR" dirty="0"/>
              <a:t> </a:t>
            </a:r>
            <a:r>
              <a:rPr lang="fr-FR" dirty="0" err="1"/>
              <a:t>Context</a:t>
            </a:r>
            <a:r>
              <a:rPr lang="fr-FR" dirty="0"/>
              <a:t> Header Compression compression?</a:t>
            </a:r>
          </a:p>
          <a:p>
            <a:pPr marL="0" indent="0">
              <a:buNone/>
            </a:pPr>
            <a:endParaRPr lang="fr-FR" dirty="0"/>
          </a:p>
        </p:txBody>
      </p:sp>
    </p:spTree>
    <p:extLst>
      <p:ext uri="{BB962C8B-B14F-4D97-AF65-F5344CB8AC3E}">
        <p14:creationId xmlns:p14="http://schemas.microsoft.com/office/powerpoint/2010/main" val="1990731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C7E22-1B5C-A54F-BC60-4C86883CFE35}"/>
              </a:ext>
            </a:extLst>
          </p:cNvPr>
          <p:cNvSpPr>
            <a:spLocks noGrp="1"/>
          </p:cNvSpPr>
          <p:nvPr>
            <p:ph type="title"/>
          </p:nvPr>
        </p:nvSpPr>
        <p:spPr/>
        <p:txBody>
          <a:bodyPr/>
          <a:lstStyle/>
          <a:p>
            <a:r>
              <a:rPr lang="en-US" dirty="0"/>
              <a:t>Section 3.  DI make the difference</a:t>
            </a:r>
          </a:p>
        </p:txBody>
      </p:sp>
      <p:sp>
        <p:nvSpPr>
          <p:cNvPr id="3" name="Content Placeholder 2">
            <a:extLst>
              <a:ext uri="{FF2B5EF4-FFF2-40B4-BE49-F238E27FC236}">
                <a16:creationId xmlns:a16="http://schemas.microsoft.com/office/drawing/2014/main" id="{20F447BA-4A4E-3B4F-85FE-FECC2909D047}"/>
              </a:ext>
            </a:extLst>
          </p:cNvPr>
          <p:cNvSpPr>
            <a:spLocks noGrp="1"/>
          </p:cNvSpPr>
          <p:nvPr>
            <p:ph idx="1"/>
          </p:nvPr>
        </p:nvSpPr>
        <p:spPr/>
        <p:txBody>
          <a:bodyPr/>
          <a:lstStyle/>
          <a:p>
            <a:r>
              <a:rPr lang="en-US" dirty="0"/>
              <a:t>Does it mean “determine the difference between header types “</a:t>
            </a:r>
          </a:p>
          <a:p>
            <a:r>
              <a:rPr lang="en-US" dirty="0"/>
              <a:t>Or something else?</a:t>
            </a:r>
          </a:p>
          <a:p>
            <a:endParaRPr lang="en-US" dirty="0"/>
          </a:p>
          <a:p>
            <a:r>
              <a:rPr lang="en-US" dirty="0"/>
              <a:t>=&gt; Identify Request or Response descriptions, using DI as decision maker</a:t>
            </a:r>
          </a:p>
          <a:p>
            <a:r>
              <a:rPr lang="en-US" dirty="0"/>
              <a:t>The field description MAY define both request/response header and target values in the same Rule, using the DI (direction indicator) to indicate the header type</a:t>
            </a:r>
          </a:p>
        </p:txBody>
      </p:sp>
    </p:spTree>
    <p:extLst>
      <p:ext uri="{BB962C8B-B14F-4D97-AF65-F5344CB8AC3E}">
        <p14:creationId xmlns:p14="http://schemas.microsoft.com/office/powerpoint/2010/main" val="493705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E5B2A-9577-EA43-B842-F242CAA0A81E}"/>
              </a:ext>
            </a:extLst>
          </p:cNvPr>
          <p:cNvSpPr>
            <a:spLocks noGrp="1"/>
          </p:cNvSpPr>
          <p:nvPr>
            <p:ph type="title"/>
          </p:nvPr>
        </p:nvSpPr>
        <p:spPr/>
        <p:txBody>
          <a:bodyPr/>
          <a:lstStyle/>
          <a:p>
            <a:r>
              <a:rPr lang="en-US" dirty="0"/>
              <a:t>Verify new changes from Editor</a:t>
            </a:r>
          </a:p>
        </p:txBody>
      </p:sp>
      <p:sp>
        <p:nvSpPr>
          <p:cNvPr id="3" name="Content Placeholder 2">
            <a:extLst>
              <a:ext uri="{FF2B5EF4-FFF2-40B4-BE49-F238E27FC236}">
                <a16:creationId xmlns:a16="http://schemas.microsoft.com/office/drawing/2014/main" id="{EE47B2B0-9861-3944-9552-02443E39DFAA}"/>
              </a:ext>
            </a:extLst>
          </p:cNvPr>
          <p:cNvSpPr>
            <a:spLocks noGrp="1"/>
          </p:cNvSpPr>
          <p:nvPr>
            <p:ph idx="1"/>
          </p:nvPr>
        </p:nvSpPr>
        <p:spPr/>
        <p:txBody>
          <a:bodyPr/>
          <a:lstStyle/>
          <a:p>
            <a:r>
              <a:rPr lang="en-US" dirty="0"/>
              <a:t>Approve the latest changes base on our answers </a:t>
            </a:r>
          </a:p>
          <a:p>
            <a:endParaRPr lang="en-US" dirty="0"/>
          </a:p>
          <a:p>
            <a:endParaRPr lang="en-US" dirty="0"/>
          </a:p>
          <a:p>
            <a:endParaRPr lang="en-US" dirty="0"/>
          </a:p>
        </p:txBody>
      </p:sp>
    </p:spTree>
    <p:extLst>
      <p:ext uri="{BB962C8B-B14F-4D97-AF65-F5344CB8AC3E}">
        <p14:creationId xmlns:p14="http://schemas.microsoft.com/office/powerpoint/2010/main" val="3098420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16</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dirty="0">
                <a:solidFill>
                  <a:srgbClr val="000000"/>
                </a:solidFill>
                <a:cs typeface="Droid Sans Fallback" charset="0"/>
                <a:hlinkClick r:id="rId3"/>
              </a:rPr>
              <a:t>https://codimd.ietf.org/notes-ietf-interim-2021-lpwan-09-lpwan</a:t>
            </a:r>
            <a:r>
              <a:rPr lang="en-US" altLang="en-US" sz="1400" dirty="0">
                <a:solidFill>
                  <a:srgbClr val="000000"/>
                </a:solidFill>
                <a:cs typeface="Droid Sans Fallback" charset="0"/>
              </a:rPr>
              <a:t> </a:t>
            </a: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a:spcBef>
                <a:spcPct val="0"/>
              </a:spcBef>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481256" y="1121779"/>
            <a:ext cx="8043457" cy="3785632"/>
          </a:xfrm>
          <a:prstGeom prst="rect">
            <a:avLst/>
          </a:prstGeom>
        </p:spPr>
        <p:txBody>
          <a:bodyPr wrap="square" lIns="91420" tIns="45710" rIns="91420" bIns="45710">
            <a:spAutoFit/>
          </a:bodyPr>
          <a:lstStyle/>
          <a:p>
            <a:r>
              <a:rPr lang="en-US" sz="2000" dirty="0"/>
              <a:t>[16:05] Administrivia                								[15min]    	o    Note-Well, Scribes, Agenda Bashing    </a:t>
            </a:r>
          </a:p>
          <a:p>
            <a:r>
              <a:rPr lang="en-US" sz="2000" dirty="0"/>
              <a:t>	o    WG Status</a:t>
            </a:r>
          </a:p>
          <a:p>
            <a:endParaRPr lang="en-US" sz="2000" dirty="0"/>
          </a:p>
          <a:p>
            <a:r>
              <a:rPr lang="en-US" sz="2000" dirty="0"/>
              <a:t>[16:20] Data Model for SCHC									[15min]</a:t>
            </a:r>
          </a:p>
          <a:p>
            <a:r>
              <a:rPr lang="en-US" sz="2000" dirty="0"/>
              <a:t>	Discussion on features</a:t>
            </a:r>
          </a:p>
          <a:p>
            <a:endParaRPr lang="en-US" sz="2000" dirty="0"/>
          </a:p>
          <a:p>
            <a:r>
              <a:rPr lang="en-US" sz="2000" dirty="0"/>
              <a:t>[16:35] AUTH-48 for RFC-to-be 8824							[20min]</a:t>
            </a:r>
          </a:p>
          <a:p>
            <a:r>
              <a:rPr lang="en-US" sz="2000" dirty="0"/>
              <a:t>	Status (Ana + Eric)</a:t>
            </a:r>
          </a:p>
          <a:p>
            <a:endParaRPr lang="en-US" sz="2000" dirty="0"/>
          </a:p>
          <a:p>
            <a:r>
              <a:rPr lang="en-US" sz="2000" dirty="0"/>
              <a:t> [16:55]  AOB              								               [ QS ]					</a:t>
            </a:r>
            <a:endParaRPr lang="fr-FR" sz="2000"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5" name="Picture 4">
            <a:extLst>
              <a:ext uri="{FF2B5EF4-FFF2-40B4-BE49-F238E27FC236}">
                <a16:creationId xmlns:a16="http://schemas.microsoft.com/office/drawing/2014/main" id="{B03F397E-DBC6-4C57-8565-D90C651D37C6}"/>
              </a:ext>
            </a:extLst>
          </p:cNvPr>
          <p:cNvPicPr>
            <a:picLocks noChangeAspect="1"/>
          </p:cNvPicPr>
          <p:nvPr/>
        </p:nvPicPr>
        <p:blipFill rotWithShape="1">
          <a:blip r:embed="rId2"/>
          <a:srcRect l="2691" t="24383" r="7355" b="13500"/>
          <a:stretch/>
        </p:blipFill>
        <p:spPr>
          <a:xfrm>
            <a:off x="570150" y="857564"/>
            <a:ext cx="8204227" cy="3837320"/>
          </a:xfrm>
          <a:prstGeom prst="rect">
            <a:avLst/>
          </a:prstGeom>
        </p:spPr>
      </p:pic>
      <p:sp>
        <p:nvSpPr>
          <p:cNvPr id="6" name="TextBox 5">
            <a:extLst>
              <a:ext uri="{FF2B5EF4-FFF2-40B4-BE49-F238E27FC236}">
                <a16:creationId xmlns:a16="http://schemas.microsoft.com/office/drawing/2014/main" id="{23D4AB8F-CF92-4DD5-B213-753B3DC7001D}"/>
              </a:ext>
            </a:extLst>
          </p:cNvPr>
          <p:cNvSpPr txBox="1"/>
          <p:nvPr/>
        </p:nvSpPr>
        <p:spPr>
          <a:xfrm>
            <a:off x="657789" y="3205553"/>
            <a:ext cx="8053503" cy="523220"/>
          </a:xfrm>
          <a:prstGeom prst="rect">
            <a:avLst/>
          </a:prstGeom>
          <a:solidFill>
            <a:srgbClr val="FFC000">
              <a:alpha val="16078"/>
            </a:srgbClr>
          </a:solidFill>
        </p:spPr>
        <p:txBody>
          <a:bodyPr wrap="square" rtlCol="0">
            <a:spAutoFit/>
          </a:bodyPr>
          <a:lstStyle/>
          <a:p>
            <a:r>
              <a:rPr lang="fr-FR" sz="1400" dirty="0"/>
              <a:t> </a:t>
            </a:r>
          </a:p>
          <a:p>
            <a:endParaRPr lang="en-US" sz="1400" dirty="0"/>
          </a:p>
        </p:txBody>
      </p:sp>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9" name="Picture 8">
            <a:extLst>
              <a:ext uri="{FF2B5EF4-FFF2-40B4-BE49-F238E27FC236}">
                <a16:creationId xmlns:a16="http://schemas.microsoft.com/office/drawing/2014/main" id="{F1909F7E-66D4-40A4-AC3F-C5A601745708}"/>
              </a:ext>
            </a:extLst>
          </p:cNvPr>
          <p:cNvPicPr>
            <a:picLocks noChangeAspect="1"/>
          </p:cNvPicPr>
          <p:nvPr/>
        </p:nvPicPr>
        <p:blipFill>
          <a:blip r:embed="rId3"/>
          <a:stretch>
            <a:fillRect/>
          </a:stretch>
        </p:blipFill>
        <p:spPr>
          <a:xfrm>
            <a:off x="295285" y="1231017"/>
            <a:ext cx="8553429" cy="3151905"/>
          </a:xfrm>
          <a:prstGeom prst="rect">
            <a:avLst/>
          </a:prstGeom>
        </p:spPr>
      </p:pic>
      <p:sp>
        <p:nvSpPr>
          <p:cNvPr id="10" name="Oval 9">
            <a:extLst>
              <a:ext uri="{FF2B5EF4-FFF2-40B4-BE49-F238E27FC236}">
                <a16:creationId xmlns:a16="http://schemas.microsoft.com/office/drawing/2014/main" id="{AA006F97-EC13-4236-9A0D-89209E75210C}"/>
              </a:ext>
            </a:extLst>
          </p:cNvPr>
          <p:cNvSpPr/>
          <p:nvPr/>
        </p:nvSpPr>
        <p:spPr>
          <a:xfrm>
            <a:off x="229772" y="1589649"/>
            <a:ext cx="1739705" cy="145366"/>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CD31D44-C9FD-4058-A40E-65C35F90EECE}"/>
              </a:ext>
            </a:extLst>
          </p:cNvPr>
          <p:cNvSpPr/>
          <p:nvPr/>
        </p:nvSpPr>
        <p:spPr>
          <a:xfrm>
            <a:off x="5153465" y="1859279"/>
            <a:ext cx="750277" cy="145366"/>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Action items</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259767"/>
            <a:ext cx="8229600" cy="3463818"/>
          </a:xfrm>
        </p:spPr>
        <p:txBody>
          <a:bodyPr>
            <a:normAutofit/>
          </a:bodyPr>
          <a:lstStyle/>
          <a:p>
            <a:r>
              <a:rPr lang="en-US" dirty="0"/>
              <a:t>(All) Consider RFC 5856 and RFC 6920</a:t>
            </a:r>
          </a:p>
          <a:p>
            <a:r>
              <a:rPr lang="en-US" dirty="0"/>
              <a:t>(Carsten) Kick off OSCORE discussion on passing SCHC Rules with security context</a:t>
            </a:r>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7</a:t>
            </a:fld>
            <a:endParaRPr lang="fr-FR"/>
          </a:p>
        </p:txBody>
      </p:sp>
    </p:spTree>
    <p:extLst>
      <p:ext uri="{BB962C8B-B14F-4D97-AF65-F5344CB8AC3E}">
        <p14:creationId xmlns:p14="http://schemas.microsoft.com/office/powerpoint/2010/main" val="4047091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2579F0-0A8F-40BF-97AD-3A931BD7C9CD}"/>
              </a:ext>
            </a:extLst>
          </p:cNvPr>
          <p:cNvSpPr>
            <a:spLocks noGrp="1"/>
          </p:cNvSpPr>
          <p:nvPr>
            <p:ph idx="1"/>
          </p:nvPr>
        </p:nvSpPr>
        <p:spPr/>
        <p:txBody>
          <a:bodyPr>
            <a:normAutofit/>
          </a:bodyPr>
          <a:lstStyle/>
          <a:p>
            <a:r>
              <a:rPr lang="en-US" dirty="0">
                <a:solidFill>
                  <a:schemeClr val="bg2"/>
                </a:solidFill>
              </a:rPr>
              <a:t>Meetings will be middle of the CEST night </a:t>
            </a:r>
          </a:p>
          <a:p>
            <a:pPr lvl="1"/>
            <a:r>
              <a:rPr lang="en-US" dirty="0">
                <a:solidFill>
                  <a:schemeClr val="bg2"/>
                </a:solidFill>
              </a:rPr>
              <a:t>Or past that</a:t>
            </a:r>
          </a:p>
          <a:p>
            <a:r>
              <a:rPr lang="en-US" dirty="0">
                <a:solidFill>
                  <a:schemeClr val="bg2"/>
                </a:solidFill>
              </a:rPr>
              <a:t>We have interims</a:t>
            </a:r>
          </a:p>
          <a:p>
            <a:pPr lvl="1"/>
            <a:r>
              <a:rPr lang="en-US" dirty="0">
                <a:solidFill>
                  <a:schemeClr val="bg2"/>
                </a:solidFill>
              </a:rPr>
              <a:t>5 interims</a:t>
            </a:r>
          </a:p>
          <a:p>
            <a:pPr lvl="1"/>
            <a:r>
              <a:rPr lang="en-US" dirty="0">
                <a:solidFill>
                  <a:schemeClr val="bg2"/>
                </a:solidFill>
              </a:rPr>
              <a:t>Scheduled between now and then</a:t>
            </a:r>
          </a:p>
          <a:p>
            <a:r>
              <a:rPr lang="en-US" dirty="0">
                <a:solidFill>
                  <a:schemeClr val="bg2"/>
                </a:solidFill>
              </a:rPr>
              <a:t>Should we ask for an official meeting?</a:t>
            </a:r>
          </a:p>
        </p:txBody>
      </p:sp>
      <p:sp>
        <p:nvSpPr>
          <p:cNvPr id="4" name="Slide Number Placeholder 3">
            <a:extLst>
              <a:ext uri="{FF2B5EF4-FFF2-40B4-BE49-F238E27FC236}">
                <a16:creationId xmlns:a16="http://schemas.microsoft.com/office/drawing/2014/main" id="{308754CB-36E7-4C97-96D6-1C1223E83182}"/>
              </a:ext>
            </a:extLst>
          </p:cNvPr>
          <p:cNvSpPr>
            <a:spLocks noGrp="1"/>
          </p:cNvSpPr>
          <p:nvPr>
            <p:ph type="sldNum" sz="quarter" idx="12"/>
          </p:nvPr>
        </p:nvSpPr>
        <p:spPr/>
        <p:txBody>
          <a:bodyPr/>
          <a:lstStyle/>
          <a:p>
            <a:fld id="{22D2E28D-3C84-FA4F-AA95-DF0FC25EB245}" type="slidenum">
              <a:rPr lang="fr-FR" smtClean="0"/>
              <a:t>8</a:t>
            </a:fld>
            <a:endParaRPr lang="fr-FR"/>
          </a:p>
        </p:txBody>
      </p:sp>
      <p:pic>
        <p:nvPicPr>
          <p:cNvPr id="8" name="Picture 7">
            <a:extLst>
              <a:ext uri="{FF2B5EF4-FFF2-40B4-BE49-F238E27FC236}">
                <a16:creationId xmlns:a16="http://schemas.microsoft.com/office/drawing/2014/main" id="{1026D62C-B187-404C-B6A0-659B2A0BC853}"/>
              </a:ext>
            </a:extLst>
          </p:cNvPr>
          <p:cNvPicPr>
            <a:picLocks noChangeAspect="1"/>
          </p:cNvPicPr>
          <p:nvPr/>
        </p:nvPicPr>
        <p:blipFill rotWithShape="1">
          <a:blip r:embed="rId3"/>
          <a:srcRect t="18523" r="7795"/>
          <a:stretch/>
        </p:blipFill>
        <p:spPr>
          <a:xfrm>
            <a:off x="4094923" y="1909310"/>
            <a:ext cx="3903368" cy="1403511"/>
          </a:xfrm>
          <a:prstGeom prst="rect">
            <a:avLst/>
          </a:prstGeom>
        </p:spPr>
      </p:pic>
      <mc:AlternateContent xmlns:mc="http://schemas.openxmlformats.org/markup-compatibility/2006">
        <mc:Choice xmlns:am3d="http://schemas.microsoft.com/office/drawing/2017/model3d" Requires="am3d">
          <p:graphicFrame>
            <p:nvGraphicFramePr>
              <p:cNvPr id="5" name="3D Model 4" descr="N">
                <a:extLst>
                  <a:ext uri="{FF2B5EF4-FFF2-40B4-BE49-F238E27FC236}">
                    <a16:creationId xmlns:a16="http://schemas.microsoft.com/office/drawing/2014/main" id="{8342D419-7FEF-4CEF-B704-538264D49F35}"/>
                  </a:ext>
                </a:extLst>
              </p:cNvPr>
              <p:cNvGraphicFramePr>
                <a:graphicFrameLocks noChangeAspect="1"/>
              </p:cNvGraphicFramePr>
              <p:nvPr>
                <p:extLst>
                  <p:ext uri="{D42A27DB-BD31-4B8C-83A1-F6EECF244321}">
                    <p14:modId xmlns:p14="http://schemas.microsoft.com/office/powerpoint/2010/main" val="949646680"/>
                  </p:ext>
                </p:extLst>
              </p:nvPr>
            </p:nvGraphicFramePr>
            <p:xfrm rot="20986724">
              <a:off x="1323725" y="863119"/>
              <a:ext cx="2461495" cy="2779356"/>
            </p:xfrm>
            <a:graphic>
              <a:graphicData uri="http://schemas.microsoft.com/office/drawing/2017/model3d">
                <am3d:model3d r:embed="rId4">
                  <am3d:spPr>
                    <a:xfrm rot="20986724">
                      <a:off x="0" y="0"/>
                      <a:ext cx="2461495" cy="2779356"/>
                    </a:xfrm>
                    <a:prstGeom prst="rect">
                      <a:avLst/>
                    </a:prstGeom>
                  </am3d:spPr>
                  <am3d:camera>
                    <am3d:pos x="0" y="0" z="59300594"/>
                    <am3d:up dx="0" dy="36000000" dz="0"/>
                    <am3d:lookAt x="0" y="0" z="0"/>
                    <am3d:perspective fov="2700000"/>
                  </am3d:camera>
                  <am3d:trans>
                    <am3d:meterPerModelUnit n="3458456" d="1000000"/>
                    <am3d:preTrans dx="0" dy="-18000000" dz="0"/>
                    <am3d:scale>
                      <am3d:sx n="1000000" d="1000000"/>
                      <am3d:sy n="1000000" d="1000000"/>
                      <am3d:sz n="1000000" d="1000000"/>
                    </am3d:scale>
                    <am3d:rot ax="-2141260" ay="-569644" az="405394"/>
                    <am3d:postTrans dx="0" dy="0" dz="0"/>
                  </am3d:trans>
                  <am3d:raster rName="Office3DRenderer" rVer="16.0.8326">
                    <am3d:blip r:embed="rId5"/>
                  </am3d:raster>
                  <am3d:objViewport viewportSz="352272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N">
                <a:extLst>
                  <a:ext uri="{FF2B5EF4-FFF2-40B4-BE49-F238E27FC236}">
                    <a16:creationId xmlns:a16="http://schemas.microsoft.com/office/drawing/2014/main" id="{8342D419-7FEF-4CEF-B704-538264D49F35}"/>
                  </a:ext>
                </a:extLst>
              </p:cNvPr>
              <p:cNvPicPr>
                <a:picLocks noGrp="1" noRot="1" noChangeAspect="1" noMove="1" noResize="1" noEditPoints="1" noAdjustHandles="1" noChangeArrowheads="1" noChangeShapeType="1" noCrop="1"/>
              </p:cNvPicPr>
              <p:nvPr/>
            </p:nvPicPr>
            <p:blipFill>
              <a:blip r:embed="rId5"/>
              <a:stretch>
                <a:fillRect/>
              </a:stretch>
            </p:blipFill>
            <p:spPr>
              <a:xfrm rot="20986724">
                <a:off x="1323725" y="863119"/>
                <a:ext cx="2461495" cy="2779356"/>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6" name="3D Model 5" descr="o">
                <a:extLst>
                  <a:ext uri="{FF2B5EF4-FFF2-40B4-BE49-F238E27FC236}">
                    <a16:creationId xmlns:a16="http://schemas.microsoft.com/office/drawing/2014/main" id="{2E9F3C4F-FEDD-4057-9F8B-0A5989791D35}"/>
                  </a:ext>
                </a:extLst>
              </p:cNvPr>
              <p:cNvGraphicFramePr>
                <a:graphicFrameLocks noChangeAspect="1"/>
              </p:cNvGraphicFramePr>
              <p:nvPr>
                <p:extLst>
                  <p:ext uri="{D42A27DB-BD31-4B8C-83A1-F6EECF244321}">
                    <p14:modId xmlns:p14="http://schemas.microsoft.com/office/powerpoint/2010/main" val="2405458880"/>
                  </p:ext>
                </p:extLst>
              </p:nvPr>
            </p:nvGraphicFramePr>
            <p:xfrm>
              <a:off x="3612969" y="572322"/>
              <a:ext cx="2446496" cy="2461931"/>
            </p:xfrm>
            <a:graphic>
              <a:graphicData uri="http://schemas.microsoft.com/office/drawing/2017/model3d">
                <am3d:model3d r:embed="rId6">
                  <am3d:spPr>
                    <a:xfrm>
                      <a:off x="0" y="0"/>
                      <a:ext cx="2446496" cy="2461931"/>
                    </a:xfrm>
                    <a:prstGeom prst="rect">
                      <a:avLst/>
                    </a:prstGeom>
                  </am3d:spPr>
                  <am3d:camera>
                    <am3d:pos x="0" y="0" z="64343044"/>
                    <am3d:up dx="0" dy="36000000" dz="0"/>
                    <am3d:lookAt x="0" y="0" z="0"/>
                    <am3d:perspective fov="2700000"/>
                  </am3d:camera>
                  <am3d:trans>
                    <am3d:meterPerModelUnit n="4796047" d="1000000"/>
                    <am3d:preTrans dx="0" dy="-18000000" dz="-3342"/>
                    <am3d:scale>
                      <am3d:sx n="1000000" d="1000000"/>
                      <am3d:sy n="1000000" d="1000000"/>
                      <am3d:sz n="1000000" d="1000000"/>
                    </am3d:scale>
                    <am3d:rot ax="-2533231" ay="-720130" az="641118"/>
                    <am3d:postTrans dx="0" dy="0" dz="0"/>
                  </am3d:trans>
                  <am3d:raster rName="Office3DRenderer" rVer="16.0.8326">
                    <am3d:blip r:embed="rId7"/>
                  </am3d:raster>
                  <am3d:objViewport viewportSz="363501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6" name="3D Model 5" descr="o">
                <a:extLst>
                  <a:ext uri="{FF2B5EF4-FFF2-40B4-BE49-F238E27FC236}">
                    <a16:creationId xmlns:a16="http://schemas.microsoft.com/office/drawing/2014/main" id="{2E9F3C4F-FEDD-4057-9F8B-0A5989791D35}"/>
                  </a:ext>
                </a:extLst>
              </p:cNvPr>
              <p:cNvPicPr>
                <a:picLocks noGrp="1" noRot="1" noChangeAspect="1" noMove="1" noResize="1" noEditPoints="1" noAdjustHandles="1" noChangeArrowheads="1" noChangeShapeType="1" noCrop="1"/>
              </p:cNvPicPr>
              <p:nvPr/>
            </p:nvPicPr>
            <p:blipFill>
              <a:blip r:embed="rId7"/>
              <a:stretch>
                <a:fillRect/>
              </a:stretch>
            </p:blipFill>
            <p:spPr>
              <a:xfrm>
                <a:off x="3612969" y="572322"/>
                <a:ext cx="2446496" cy="2461931"/>
              </a:xfrm>
              <a:prstGeom prst="rect">
                <a:avLst/>
              </a:prstGeom>
            </p:spPr>
          </p:pic>
        </mc:Fallback>
      </mc:AlternateContent>
      <p:sp>
        <p:nvSpPr>
          <p:cNvPr id="9" name="Rectangle 8">
            <a:extLst>
              <a:ext uri="{FF2B5EF4-FFF2-40B4-BE49-F238E27FC236}">
                <a16:creationId xmlns:a16="http://schemas.microsoft.com/office/drawing/2014/main" id="{C78989EE-A6EA-4B8F-A317-E4536540F4D0}"/>
              </a:ext>
            </a:extLst>
          </p:cNvPr>
          <p:cNvSpPr/>
          <p:nvPr/>
        </p:nvSpPr>
        <p:spPr>
          <a:xfrm>
            <a:off x="236126" y="2566713"/>
            <a:ext cx="8533310" cy="1862048"/>
          </a:xfrm>
          <a:prstGeom prst="rect">
            <a:avLst/>
          </a:prstGeom>
          <a:noFill/>
        </p:spPr>
        <p:txBody>
          <a:bodyPr wrap="square" lIns="91440" tIns="45720" rIns="91440" bIns="45720">
            <a:spAutoFit/>
          </a:bodyPr>
          <a:lstStyle/>
          <a:p>
            <a:pPr algn="ctr"/>
            <a:r>
              <a:rPr lang="en-US" sz="11500" b="0" cap="none" spc="0" dirty="0">
                <a:ln w="0"/>
                <a:solidFill>
                  <a:schemeClr val="tx1">
                    <a:lumMod val="95000"/>
                    <a:lumOff val="5000"/>
                  </a:schemeClr>
                </a:solidFill>
                <a:effectLst>
                  <a:reflection blurRad="6350" stA="53000" endA="300" endPos="35500" dir="5400000" sy="-90000" algn="bl" rotWithShape="0"/>
                </a:effectLst>
              </a:rPr>
              <a:t>LPWAN-</a:t>
            </a:r>
            <a:r>
              <a:rPr lang="en-US" sz="11500" b="0" cap="none" spc="0" dirty="0" err="1">
                <a:ln w="0"/>
                <a:solidFill>
                  <a:schemeClr val="tx1">
                    <a:lumMod val="95000"/>
                    <a:lumOff val="5000"/>
                  </a:schemeClr>
                </a:solidFill>
                <a:effectLst>
                  <a:reflection blurRad="6350" stA="53000" endA="300" endPos="35500" dir="5400000" sy="-90000" algn="bl" rotWithShape="0"/>
                </a:effectLst>
              </a:rPr>
              <a:t>ing</a:t>
            </a:r>
            <a:endParaRPr lang="en-US" sz="11500" b="0" cap="none" spc="0" dirty="0">
              <a:ln w="0"/>
              <a:solidFill>
                <a:schemeClr val="tx1">
                  <a:lumMod val="95000"/>
                  <a:lumOff val="5000"/>
                </a:schemeClr>
              </a:solidFill>
              <a:effectLst>
                <a:reflection blurRad="6350" stA="53000" endA="300" endPos="35500" dir="5400000" sy="-90000" algn="bl" rotWithShape="0"/>
              </a:effectLst>
            </a:endParaRPr>
          </a:p>
        </p:txBody>
      </p:sp>
      <p:sp>
        <p:nvSpPr>
          <p:cNvPr id="2" name="Title 1">
            <a:extLst>
              <a:ext uri="{FF2B5EF4-FFF2-40B4-BE49-F238E27FC236}">
                <a16:creationId xmlns:a16="http://schemas.microsoft.com/office/drawing/2014/main" id="{509EEE70-117F-4B8F-ACA4-2AB98D7A5FCD}"/>
              </a:ext>
            </a:extLst>
          </p:cNvPr>
          <p:cNvSpPr>
            <a:spLocks noGrp="1"/>
          </p:cNvSpPr>
          <p:nvPr>
            <p:ph type="title"/>
          </p:nvPr>
        </p:nvSpPr>
        <p:spPr>
          <a:xfrm>
            <a:off x="2971517" y="219301"/>
            <a:ext cx="2246811" cy="637043"/>
          </a:xfrm>
          <a:solidFill>
            <a:schemeClr val="bg1"/>
          </a:solidFill>
        </p:spPr>
        <p:txBody>
          <a:bodyPr>
            <a:normAutofit fontScale="90000"/>
          </a:bodyPr>
          <a:lstStyle/>
          <a:p>
            <a:r>
              <a:rPr lang="en-US" dirty="0"/>
              <a:t>IETF 111</a:t>
            </a:r>
          </a:p>
        </p:txBody>
      </p:sp>
    </p:spTree>
    <p:extLst>
      <p:ext uri="{BB962C8B-B14F-4D97-AF65-F5344CB8AC3E}">
        <p14:creationId xmlns:p14="http://schemas.microsoft.com/office/powerpoint/2010/main" val="1451904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079863" y="841772"/>
            <a:ext cx="7132319" cy="1790700"/>
          </a:xfrm>
        </p:spPr>
        <p:txBody>
          <a:bodyPr>
            <a:normAutofit/>
          </a:bodyPr>
          <a:lstStyle/>
          <a:p>
            <a:r>
              <a:rPr lang="en-US" sz="3200" noProof="0" dirty="0"/>
              <a:t>draft-ietf-lpwan-schc-yang-data-model-04</a:t>
            </a:r>
            <a:endParaRPr lang="en-US" sz="3000" b="1" noProof="0"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a:xfrm>
            <a:off x="1143000" y="3207161"/>
            <a:ext cx="6858000" cy="1094567"/>
          </a:xfrm>
        </p:spPr>
        <p:txBody>
          <a:bodyPr/>
          <a:lstStyle/>
          <a:p>
            <a:r>
              <a:rPr lang="en-US" noProof="0" dirty="0"/>
              <a:t>Laurent Toutain (</a:t>
            </a:r>
            <a:r>
              <a:rPr lang="en-US" noProof="0" dirty="0" err="1"/>
              <a:t>laurent.toutain@imt-atlantique.fr</a:t>
            </a:r>
            <a:r>
              <a:rPr lang="en-US" noProof="0" dirty="0"/>
              <a:t>)</a:t>
            </a:r>
          </a:p>
          <a:p>
            <a:r>
              <a:rPr lang="en-US" noProof="0" dirty="0"/>
              <a:t>Ana </a:t>
            </a:r>
            <a:r>
              <a:rPr lang="en-US" noProof="0" dirty="0" err="1"/>
              <a:t>Minaburo</a:t>
            </a:r>
            <a:r>
              <a:rPr lang="en-US" noProof="0" dirty="0"/>
              <a:t> (</a:t>
            </a:r>
            <a:r>
              <a:rPr lang="en-US" noProof="0" dirty="0" err="1"/>
              <a:t>ana@ackl.io</a:t>
            </a:r>
            <a:r>
              <a:rPr lang="en-US" noProof="0" dirty="0"/>
              <a:t>)</a:t>
            </a:r>
          </a:p>
          <a:p>
            <a:endParaRPr lang="en-US" noProof="0" dirty="0"/>
          </a:p>
        </p:txBody>
      </p:sp>
    </p:spTree>
    <p:extLst>
      <p:ext uri="{BB962C8B-B14F-4D97-AF65-F5344CB8AC3E}">
        <p14:creationId xmlns:p14="http://schemas.microsoft.com/office/powerpoint/2010/main" val="2642903646"/>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28831</TotalTime>
  <Words>809</Words>
  <Application>Microsoft Office PowerPoint</Application>
  <PresentationFormat>On-screen Show (16:9)</PresentationFormat>
  <Paragraphs>108</Paragraphs>
  <Slides>16</Slides>
  <Notes>9</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16</vt:i4>
      </vt:variant>
    </vt:vector>
  </HeadingPairs>
  <TitlesOfParts>
    <vt:vector size="27" baseType="lpstr">
      <vt:lpstr>Arial</vt:lpstr>
      <vt:lpstr>Calibri</vt:lpstr>
      <vt:lpstr>Calibri Light</vt:lpstr>
      <vt:lpstr>Gill Sans MT</vt:lpstr>
      <vt:lpstr>High Tower Text</vt:lpstr>
      <vt:lpstr>Times New Roman</vt:lpstr>
      <vt:lpstr>Trebuchet MS</vt:lpstr>
      <vt:lpstr>1_Thème Office</vt:lpstr>
      <vt:lpstr>iesg</vt:lpstr>
      <vt:lpstr>Office Theme</vt:lpstr>
      <vt:lpstr>1_Office Theme</vt:lpstr>
      <vt:lpstr>PowerPoint Presentation</vt:lpstr>
      <vt:lpstr>Note Well</vt:lpstr>
      <vt:lpstr>PowerPoint Presentation</vt:lpstr>
      <vt:lpstr>Agenda bashing</vt:lpstr>
      <vt:lpstr>WG Status</vt:lpstr>
      <vt:lpstr>Document advancement</vt:lpstr>
      <vt:lpstr>Action items</vt:lpstr>
      <vt:lpstr>IETF 111</vt:lpstr>
      <vt:lpstr>draft-ietf-lpwan-schc-yang-data-model-04</vt:lpstr>
      <vt:lpstr>draft-ietf-lpwan-coap-static-context-hc-19 AUTH-48</vt:lpstr>
      <vt:lpstr>Status</vt:lpstr>
      <vt:lpstr>Title</vt:lpstr>
      <vt:lpstr>USE of SCHC compression as noun</vt:lpstr>
      <vt:lpstr>Section 3.  DI make the difference</vt:lpstr>
      <vt:lpstr>Verify new changes from Editor</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3035</cp:revision>
  <dcterms:created xsi:type="dcterms:W3CDTF">2015-06-28T21:58:26Z</dcterms:created>
  <dcterms:modified xsi:type="dcterms:W3CDTF">2021-06-01T15:39:10Z</dcterms:modified>
</cp:coreProperties>
</file>