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86" r:id="rId3"/>
    <p:sldMasterId id="2147483698" r:id="rId4"/>
  </p:sldMasterIdLst>
  <p:notesMasterIdLst>
    <p:notesMasterId r:id="rId25"/>
  </p:notesMasterIdLst>
  <p:handoutMasterIdLst>
    <p:handoutMasterId r:id="rId26"/>
  </p:handoutMasterIdLst>
  <p:sldIdLst>
    <p:sldId id="504" r:id="rId5"/>
    <p:sldId id="596" r:id="rId6"/>
    <p:sldId id="506" r:id="rId7"/>
    <p:sldId id="559" r:id="rId8"/>
    <p:sldId id="646" r:id="rId9"/>
    <p:sldId id="663" r:id="rId10"/>
    <p:sldId id="687" r:id="rId11"/>
    <p:sldId id="684" r:id="rId12"/>
    <p:sldId id="690" r:id="rId13"/>
    <p:sldId id="260" r:id="rId14"/>
    <p:sldId id="688" r:id="rId15"/>
    <p:sldId id="689" r:id="rId16"/>
    <p:sldId id="315" r:id="rId17"/>
    <p:sldId id="321" r:id="rId18"/>
    <p:sldId id="326" r:id="rId19"/>
    <p:sldId id="323" r:id="rId20"/>
    <p:sldId id="256" r:id="rId21"/>
    <p:sldId id="257" r:id="rId22"/>
    <p:sldId id="258" r:id="rId23"/>
    <p:sldId id="652" r:id="rId24"/>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5B5"/>
    <a:srgbClr val="EAD4D5"/>
    <a:srgbClr val="BB1E26"/>
    <a:srgbClr val="C01D23"/>
    <a:srgbClr val="C12022"/>
    <a:srgbClr val="E96870"/>
    <a:srgbClr val="9BBB59"/>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65" autoAdjust="0"/>
    <p:restoredTop sz="81761" autoAdjust="0"/>
  </p:normalViewPr>
  <p:slideViewPr>
    <p:cSldViewPr snapToGrid="0" snapToObjects="1">
      <p:cViewPr varScale="1">
        <p:scale>
          <a:sx n="142" d="100"/>
          <a:sy n="142" d="100"/>
        </p:scale>
        <p:origin x="120" y="150"/>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4" d="100"/>
          <a:sy n="94" d="100"/>
        </p:scale>
        <p:origin x="3752"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15/06/2021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15/06/2021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68D6E558-E63E-1D45-BFE4-2383456AADF7}"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35869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277418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950056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B92F08D-7962-5A4B-B101-E074EEFD1146}"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7541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7271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914352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864826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789850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755215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131056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9485363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8012180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0467575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824777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1143175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984199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183131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8011377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350719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776547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73730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169199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143279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87711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371753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6/15/2021</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0272331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en-US" dirty="0"/>
              <a:t>Click to edit Master title style</a:t>
            </a:r>
            <a:endParaRPr lang="fr-FR" dirty="0"/>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064948"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15</a:t>
            </a:r>
            <a:r>
              <a:rPr lang="en-US" altLang="en-US" sz="1400" baseline="30000" dirty="0">
                <a:cs typeface="Arial" panose="020B0604020202020204" pitchFamily="34" charset="0"/>
              </a:rPr>
              <a:t>th</a:t>
            </a:r>
            <a:r>
              <a:rPr lang="en-US" altLang="en-US" sz="1400" baseline="0" dirty="0">
                <a:cs typeface="Arial" panose="020B0604020202020204" pitchFamily="34" charset="0"/>
              </a:rPr>
              <a:t>, 2021</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Calibri Light" panose="020F0302020204030204" pitchFamily="34" charset="0"/>
          <a:ea typeface="+mj-ea"/>
          <a:cs typeface="Calibri Light" panose="020F0302020204030204" pitchFamily="34" charset="0"/>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2549416"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 WG – interim, June 15, 2021</a:t>
            </a:r>
          </a:p>
        </p:txBody>
      </p:sp>
    </p:spTree>
    <p:extLst>
      <p:ext uri="{BB962C8B-B14F-4D97-AF65-F5344CB8AC3E}">
        <p14:creationId xmlns:p14="http://schemas.microsoft.com/office/powerpoint/2010/main" val="49133405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6/15/2021</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1326325"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LPWAN@IETF110</a:t>
            </a:r>
          </a:p>
        </p:txBody>
      </p:sp>
    </p:spTree>
    <p:extLst>
      <p:ext uri="{BB962C8B-B14F-4D97-AF65-F5344CB8AC3E}">
        <p14:creationId xmlns:p14="http://schemas.microsoft.com/office/powerpoint/2010/main" val="127993230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interim-2021-lpwan-10-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17/06/relationships/model3d" Target="../media/model3d2.glb"/><Relationship Id="rId5" Type="http://schemas.openxmlformats.org/officeDocument/2006/relationships/image" Target="../media/image6.png"/><Relationship Id="rId4" Type="http://schemas.microsoft.com/office/2017/06/relationships/model3d" Target="../media/model3d1.glb"/></Relationships>
</file>

<file path=ppt/slides/_rels/slide9.xml.rels><?xml version="1.0" encoding="UTF-8" standalone="yes"?>
<Relationships xmlns="http://schemas.openxmlformats.org/package/2006/relationships"><Relationship Id="rId2" Type="http://schemas.openxmlformats.org/officeDocument/2006/relationships/hyperlink" Target="mailto:laurent@imt-atlantique.fr"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694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cs typeface="+mn-cs"/>
              </a:rPr>
              <a:pPr marL="0" marR="0" lvl="0" indent="0" algn="r" defTabSz="456941"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High Tower Text" panose="02040502050506030303" pitchFamily="18" charset="0"/>
                <a:ea typeface="+mj-ea"/>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WG Chairs: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Alexander Pelov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a@ackl.io</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Pascal </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Thubert</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Trebuchet MS"/>
              </a:rPr>
              <a:t>pthubert@cisco.com</a:t>
            </a: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&gt;</a:t>
            </a:r>
          </a:p>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Gill Sans MT"/>
              <a:ea typeface="+mj-ea"/>
              <a:cs typeface="Trebuchet MS"/>
            </a:endParaRP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AD: Eric Vyncke </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Trebuchet MS"/>
              </a:rPr>
              <a:t>&lt;evyncke@cisco.com&gt;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ill Sans MT"/>
              <a:ea typeface="+mn-ea"/>
              <a:cs typeface="+mn-cs"/>
            </a:endParaRPr>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pPr marL="0" marR="0" lvl="0" indent="0" algn="l" defTabSz="456941"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Gill Sans MT"/>
                <a:ea typeface="+mn-ea"/>
                <a:cs typeface="Trebuchet MS"/>
              </a:rPr>
              <a:t>Webex</a:t>
            </a:r>
            <a:endParaRPr kumimoji="0" lang="en-US" sz="1800" b="0" i="0" u="none" strike="noStrike" kern="1200" cap="none" spc="0" normalizeH="0" baseline="0" noProof="0" dirty="0">
              <a:ln>
                <a:noFill/>
              </a:ln>
              <a:solidFill>
                <a:prstClr val="black"/>
              </a:solidFill>
              <a:effectLst/>
              <a:uLnTx/>
              <a:uFillTx/>
              <a:latin typeface="Gill Sans MT"/>
              <a:ea typeface="+mn-ea"/>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fr-FR" dirty="0" err="1"/>
              <a:t>Title</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p:txBody>
          <a:bodyPr/>
          <a:lstStyle/>
          <a:p>
            <a:pPr lvl="1"/>
            <a:r>
              <a:rPr lang="en-US" dirty="0"/>
              <a:t>Abbreviated </a:t>
            </a:r>
          </a:p>
          <a:p>
            <a:pPr marL="342900" lvl="1" indent="0">
              <a:buNone/>
            </a:pPr>
            <a:r>
              <a:rPr lang="en-US" dirty="0"/>
              <a:t>SCHC for CoAP</a:t>
            </a:r>
          </a:p>
          <a:p>
            <a:pPr lvl="1"/>
            <a:r>
              <a:rPr lang="en-US" dirty="0"/>
              <a:t>Extended</a:t>
            </a:r>
          </a:p>
          <a:p>
            <a:pPr lvl="1"/>
            <a:endParaRPr lang="en-US" dirty="0"/>
          </a:p>
          <a:p>
            <a:pPr marL="685800" lvl="1" indent="-342900">
              <a:buFont typeface="+mj-lt"/>
              <a:buAutoNum type="arabicPeriod"/>
            </a:pPr>
            <a:r>
              <a:rPr lang="en-GB" dirty="0"/>
              <a:t>Static Context Header Compression (SCHC) for Constrained Application Protocol (CoAP)”</a:t>
            </a:r>
          </a:p>
          <a:p>
            <a:pPr marL="685800" lvl="1" indent="-342900">
              <a:buFont typeface="+mj-lt"/>
              <a:buAutoNum type="arabicPeriod"/>
            </a:pPr>
            <a:r>
              <a:rPr lang="en-GB" dirty="0"/>
              <a:t>SCHC compression for CoAP</a:t>
            </a:r>
          </a:p>
          <a:p>
            <a:pPr marL="685800" lvl="1" indent="-342900">
              <a:buFont typeface="+mj-lt"/>
              <a:buAutoNum type="arabicPeriod"/>
            </a:pPr>
            <a:r>
              <a:rPr lang="en-GB" dirty="0"/>
              <a:t>Compression of CoAP using the SCHC framework</a:t>
            </a:r>
          </a:p>
          <a:p>
            <a:pPr marL="685800" lvl="1" indent="-342900">
              <a:buFont typeface="+mj-lt"/>
              <a:buAutoNum type="arabicPeriod"/>
            </a:pPr>
            <a:endParaRPr lang="en-US" dirty="0"/>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42724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a:t>draft-ietf-lpwan-schc-over-sigfox-06</a:t>
            </a:r>
            <a:br>
              <a:rPr lang="fr-FR" sz="3000" b="1" dirty="0"/>
            </a:br>
            <a:endParaRPr lang="fr-FR" sz="3000" b="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normAutofit/>
          </a:bodyPr>
          <a:lstStyle/>
          <a:p>
            <a:r>
              <a:rPr lang="en-US" u="sng" dirty="0"/>
              <a:t>Juan Carlos </a:t>
            </a:r>
            <a:r>
              <a:rPr lang="es-MX" u="sng" dirty="0"/>
              <a:t>Zúñiga (Sigfox), </a:t>
            </a:r>
            <a:r>
              <a:rPr lang="en-US" dirty="0"/>
              <a:t>Carles Gómez</a:t>
            </a:r>
            <a:r>
              <a:rPr lang="es-MX" dirty="0"/>
              <a:t>, </a:t>
            </a:r>
            <a:r>
              <a:rPr lang="es-MX" u="sng" dirty="0"/>
              <a:t>Sergio Aguilar </a:t>
            </a:r>
            <a:r>
              <a:rPr lang="en-US" u="sng" dirty="0"/>
              <a:t> (UPC)</a:t>
            </a:r>
            <a:r>
              <a:rPr lang="en-US" dirty="0"/>
              <a:t>, </a:t>
            </a:r>
          </a:p>
          <a:p>
            <a:r>
              <a:rPr lang="en-US" dirty="0"/>
              <a:t>Laurent Toutain (IMT-</a:t>
            </a:r>
            <a:r>
              <a:rPr lang="en-US" dirty="0" err="1"/>
              <a:t>Atlantique</a:t>
            </a:r>
            <a:r>
              <a:rPr lang="en-US" dirty="0"/>
              <a:t>), </a:t>
            </a:r>
          </a:p>
          <a:p>
            <a:r>
              <a:rPr lang="en-US" dirty="0"/>
              <a:t>Sandra C</a:t>
            </a:r>
            <a:r>
              <a:rPr lang="es-MX" dirty="0" err="1"/>
              <a:t>éspedes</a:t>
            </a:r>
            <a:r>
              <a:rPr lang="es-MX" dirty="0"/>
              <a:t>, </a:t>
            </a:r>
            <a:r>
              <a:rPr lang="en-US" dirty="0"/>
              <a:t>Diego Wistuba (U Chile)</a:t>
            </a:r>
          </a:p>
        </p:txBody>
      </p:sp>
    </p:spTree>
    <p:extLst>
      <p:ext uri="{BB962C8B-B14F-4D97-AF65-F5344CB8AC3E}">
        <p14:creationId xmlns:p14="http://schemas.microsoft.com/office/powerpoint/2010/main" val="1155007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C7AB2-E7C2-8647-8876-6AE95AD05612}"/>
              </a:ext>
            </a:extLst>
          </p:cNvPr>
          <p:cNvSpPr>
            <a:spLocks noGrp="1"/>
          </p:cNvSpPr>
          <p:nvPr>
            <p:ph type="title"/>
          </p:nvPr>
        </p:nvSpPr>
        <p:spPr/>
        <p:txBody>
          <a:bodyPr/>
          <a:lstStyle/>
          <a:p>
            <a:r>
              <a:rPr lang="en-CA" dirty="0"/>
              <a:t>Draft updates</a:t>
            </a:r>
            <a:endParaRPr lang="en-US" dirty="0"/>
          </a:p>
        </p:txBody>
      </p:sp>
      <p:sp>
        <p:nvSpPr>
          <p:cNvPr id="3" name="Content Placeholder 2">
            <a:extLst>
              <a:ext uri="{FF2B5EF4-FFF2-40B4-BE49-F238E27FC236}">
                <a16:creationId xmlns:a16="http://schemas.microsoft.com/office/drawing/2014/main" id="{5BC7D9CB-4204-5642-9492-A3D9CD0EBBAB}"/>
              </a:ext>
            </a:extLst>
          </p:cNvPr>
          <p:cNvSpPr>
            <a:spLocks noGrp="1"/>
          </p:cNvSpPr>
          <p:nvPr>
            <p:ph idx="1"/>
          </p:nvPr>
        </p:nvSpPr>
        <p:spPr>
          <a:xfrm>
            <a:off x="628650" y="1251744"/>
            <a:ext cx="7086600" cy="3263504"/>
          </a:xfrm>
        </p:spPr>
        <p:txBody>
          <a:bodyPr>
            <a:normAutofit/>
          </a:bodyPr>
          <a:lstStyle/>
          <a:p>
            <a:pPr>
              <a:lnSpc>
                <a:spcPct val="100000"/>
              </a:lnSpc>
              <a:spcBef>
                <a:spcPts val="600"/>
              </a:spcBef>
            </a:pPr>
            <a:r>
              <a:rPr lang="en-US" sz="2400" dirty="0"/>
              <a:t>rev 05 -&gt; 06</a:t>
            </a:r>
          </a:p>
          <a:p>
            <a:pPr lvl="1">
              <a:lnSpc>
                <a:spcPct val="100000"/>
              </a:lnSpc>
              <a:spcBef>
                <a:spcPts val="600"/>
              </a:spcBef>
            </a:pPr>
            <a:r>
              <a:rPr lang="en-US" sz="2000" dirty="0"/>
              <a:t>SCHC Compound ACK message definition and examples</a:t>
            </a:r>
          </a:p>
          <a:p>
            <a:pPr lvl="1">
              <a:lnSpc>
                <a:spcPct val="100000"/>
              </a:lnSpc>
              <a:spcBef>
                <a:spcPts val="600"/>
              </a:spcBef>
            </a:pPr>
            <a:r>
              <a:rPr lang="en-US" sz="2000" dirty="0"/>
              <a:t>Frame Formats</a:t>
            </a:r>
          </a:p>
          <a:p>
            <a:pPr lvl="1">
              <a:lnSpc>
                <a:spcPct val="100000"/>
              </a:lnSpc>
              <a:spcBef>
                <a:spcPts val="600"/>
              </a:spcBef>
            </a:pPr>
            <a:r>
              <a:rPr lang="en-US" sz="2000" dirty="0"/>
              <a:t>Changed draft status to Standards Track</a:t>
            </a:r>
          </a:p>
          <a:p>
            <a:pPr lvl="1">
              <a:lnSpc>
                <a:spcPct val="100000"/>
              </a:lnSpc>
              <a:spcBef>
                <a:spcPts val="600"/>
              </a:spcBef>
            </a:pPr>
            <a:r>
              <a:rPr lang="en-US" sz="2000" dirty="0"/>
              <a:t>Added more message sequence examples to explain different SCHC/Sigfox scenarios</a:t>
            </a:r>
          </a:p>
          <a:p>
            <a:pPr lvl="1">
              <a:lnSpc>
                <a:spcPct val="100000"/>
              </a:lnSpc>
              <a:spcBef>
                <a:spcPts val="600"/>
              </a:spcBef>
            </a:pPr>
            <a:endParaRPr lang="en-US" sz="2000" dirty="0"/>
          </a:p>
        </p:txBody>
      </p:sp>
      <p:sp>
        <p:nvSpPr>
          <p:cNvPr id="5" name="Rectangle 4">
            <a:extLst>
              <a:ext uri="{FF2B5EF4-FFF2-40B4-BE49-F238E27FC236}">
                <a16:creationId xmlns:a16="http://schemas.microsoft.com/office/drawing/2014/main" id="{007A576D-4E7A-4931-B980-0C54168CC867}"/>
              </a:ext>
            </a:extLst>
          </p:cNvPr>
          <p:cNvSpPr/>
          <p:nvPr/>
        </p:nvSpPr>
        <p:spPr>
          <a:xfrm>
            <a:off x="3563579" y="4836957"/>
            <a:ext cx="2537041" cy="307777"/>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draft-</a:t>
            </a:r>
            <a:r>
              <a:rPr kumimoji="0" lang="fr-FR" sz="1400" b="0" i="0" u="none" strike="noStrike" kern="1200" cap="none" spc="0" normalizeH="0" baseline="0" noProof="0" dirty="0" err="1">
                <a:ln>
                  <a:noFill/>
                </a:ln>
                <a:solidFill>
                  <a:prstClr val="black"/>
                </a:solidFill>
                <a:effectLst/>
                <a:uLnTx/>
                <a:uFillTx/>
                <a:latin typeface="Calibri"/>
                <a:ea typeface="+mn-ea"/>
                <a:cs typeface="+mn-cs"/>
              </a:rPr>
              <a:t>ietf</a:t>
            </a:r>
            <a:r>
              <a:rPr kumimoji="0" lang="fr-FR" sz="1400" b="0" i="0" u="none" strike="noStrike" kern="1200" cap="none" spc="0" normalizeH="0" baseline="0" noProof="0" dirty="0">
                <a:ln>
                  <a:noFill/>
                </a:ln>
                <a:solidFill>
                  <a:prstClr val="black"/>
                </a:solidFill>
                <a:effectLst/>
                <a:uLnTx/>
                <a:uFillTx/>
                <a:latin typeface="Calibri"/>
                <a:ea typeface="+mn-ea"/>
                <a:cs typeface="+mn-cs"/>
              </a:rPr>
              <a:t>-</a:t>
            </a:r>
            <a:r>
              <a:rPr kumimoji="0" lang="fr-FR" sz="1400" b="0" i="0" u="none" strike="noStrike" kern="1200" cap="none" spc="0" normalizeH="0" baseline="0" noProof="0" dirty="0" err="1">
                <a:ln>
                  <a:noFill/>
                </a:ln>
                <a:solidFill>
                  <a:prstClr val="black"/>
                </a:solidFill>
                <a:effectLst/>
                <a:uLnTx/>
                <a:uFillTx/>
                <a:latin typeface="Calibri"/>
                <a:ea typeface="+mn-ea"/>
                <a:cs typeface="+mn-cs"/>
              </a:rPr>
              <a:t>lpwan</a:t>
            </a:r>
            <a:r>
              <a:rPr kumimoji="0" lang="fr-FR" sz="1400" b="0" i="0" u="none" strike="noStrike" kern="1200" cap="none" spc="0" normalizeH="0" baseline="0" noProof="0" dirty="0">
                <a:ln>
                  <a:noFill/>
                </a:ln>
                <a:solidFill>
                  <a:prstClr val="black"/>
                </a:solidFill>
                <a:effectLst/>
                <a:uLnTx/>
                <a:uFillTx/>
                <a:latin typeface="Calibri"/>
                <a:ea typeface="+mn-ea"/>
                <a:cs typeface="+mn-cs"/>
              </a:rPr>
              <a:t>-</a:t>
            </a:r>
            <a:r>
              <a:rPr kumimoji="0" lang="fr-FR" sz="1400" b="0" i="0" u="none" strike="noStrike" kern="1200" cap="none" spc="0" normalizeH="0" baseline="0" noProof="0" dirty="0" err="1">
                <a:ln>
                  <a:noFill/>
                </a:ln>
                <a:solidFill>
                  <a:prstClr val="black"/>
                </a:solidFill>
                <a:effectLst/>
                <a:uLnTx/>
                <a:uFillTx/>
                <a:latin typeface="Calibri"/>
                <a:ea typeface="+mn-ea"/>
                <a:cs typeface="+mn-cs"/>
              </a:rPr>
              <a:t>schc</a:t>
            </a:r>
            <a:r>
              <a:rPr kumimoji="0" lang="fr-FR" sz="1400" b="0" i="0" u="none" strike="noStrike" kern="1200" cap="none" spc="0" normalizeH="0" baseline="0" noProof="0" dirty="0">
                <a:ln>
                  <a:noFill/>
                </a:ln>
                <a:solidFill>
                  <a:prstClr val="black"/>
                </a:solidFill>
                <a:effectLst/>
                <a:uLnTx/>
                <a:uFillTx/>
                <a:latin typeface="Calibri"/>
                <a:ea typeface="+mn-ea"/>
                <a:cs typeface="+mn-cs"/>
              </a:rPr>
              <a:t>-over-</a:t>
            </a:r>
            <a:r>
              <a:rPr kumimoji="0" lang="fr-FR" sz="1400" b="0" i="0" u="none" strike="noStrike" kern="1200" cap="none" spc="0" normalizeH="0" baseline="0" noProof="0" dirty="0" err="1">
                <a:ln>
                  <a:noFill/>
                </a:ln>
                <a:solidFill>
                  <a:prstClr val="black"/>
                </a:solidFill>
                <a:effectLst/>
                <a:uLnTx/>
                <a:uFillTx/>
                <a:latin typeface="Calibri"/>
                <a:ea typeface="+mn-ea"/>
                <a:cs typeface="+mn-cs"/>
              </a:rPr>
              <a:t>sigfox</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a:extLst>
              <a:ext uri="{FF2B5EF4-FFF2-40B4-BE49-F238E27FC236}">
                <a16:creationId xmlns:a16="http://schemas.microsoft.com/office/drawing/2014/main" id="{878FF71D-4EB3-4C3D-9F31-80F8E9358335}"/>
              </a:ext>
            </a:extLst>
          </p:cNvPr>
          <p:cNvSpPr txBox="1">
            <a:spLocks/>
          </p:cNvSpPr>
          <p:nvPr/>
        </p:nvSpPr>
        <p:spPr>
          <a:xfrm>
            <a:off x="6863586" y="4836957"/>
            <a:ext cx="2057400" cy="273844"/>
          </a:xfrm>
          <a:prstGeom prst="rect">
            <a:avLst/>
          </a:prstGeom>
        </p:spPr>
        <p:txBody>
          <a:bodyPr vert="horz" lIns="68580" tIns="34290" rIns="68580" bIns="34290" rtlCol="0" anchor="ctr"/>
          <a:lstStyle>
            <a:defPPr>
              <a:defRPr lang="fr-FR"/>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43D7CE35-1867-2742-9862-5460C4103144}" type="slidenum">
              <a:rPr kumimoji="0" lang="en-US" sz="9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38364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E92CB-2FE0-BC40-A703-E9EAD27F34BC}"/>
              </a:ext>
            </a:extLst>
          </p:cNvPr>
          <p:cNvSpPr>
            <a:spLocks noGrp="1"/>
          </p:cNvSpPr>
          <p:nvPr>
            <p:ph type="title"/>
          </p:nvPr>
        </p:nvSpPr>
        <p:spPr>
          <a:xfrm>
            <a:off x="447675" y="183854"/>
            <a:ext cx="7886700" cy="994172"/>
          </a:xfrm>
        </p:spPr>
        <p:txBody>
          <a:bodyPr>
            <a:normAutofit/>
          </a:bodyPr>
          <a:lstStyle/>
          <a:p>
            <a:r>
              <a:rPr lang="en-US" sz="3000" dirty="0"/>
              <a:t>SCHC Compound ACK – Definition</a:t>
            </a:r>
          </a:p>
        </p:txBody>
      </p:sp>
      <p:sp>
        <p:nvSpPr>
          <p:cNvPr id="3" name="Content Placeholder 2">
            <a:extLst>
              <a:ext uri="{FF2B5EF4-FFF2-40B4-BE49-F238E27FC236}">
                <a16:creationId xmlns:a16="http://schemas.microsoft.com/office/drawing/2014/main" id="{A999BBC7-301B-4147-A808-3DD0C8626E54}"/>
              </a:ext>
            </a:extLst>
          </p:cNvPr>
          <p:cNvSpPr>
            <a:spLocks noGrp="1"/>
          </p:cNvSpPr>
          <p:nvPr>
            <p:ph sz="half" idx="1"/>
          </p:nvPr>
        </p:nvSpPr>
        <p:spPr>
          <a:xfrm>
            <a:off x="504825" y="1130756"/>
            <a:ext cx="3800475" cy="3626493"/>
          </a:xfrm>
        </p:spPr>
        <p:txBody>
          <a:bodyPr>
            <a:normAutofit fontScale="92500" lnSpcReduction="10000"/>
          </a:bodyPr>
          <a:lstStyle/>
          <a:p>
            <a:pPr>
              <a:spcBef>
                <a:spcPts val="0"/>
              </a:spcBef>
              <a:spcAft>
                <a:spcPts val="600"/>
              </a:spcAft>
            </a:pPr>
            <a:r>
              <a:rPr lang="en-US" sz="1800" dirty="0"/>
              <a:t>The SCHC Compound ACK:</a:t>
            </a:r>
          </a:p>
          <a:p>
            <a:pPr lvl="1">
              <a:spcBef>
                <a:spcPts val="0"/>
              </a:spcBef>
              <a:spcAft>
                <a:spcPts val="600"/>
              </a:spcAft>
            </a:pPr>
            <a:r>
              <a:rPr lang="en-US" sz="1600" dirty="0"/>
              <a:t>Only reports windows with fragment losses</a:t>
            </a:r>
          </a:p>
          <a:p>
            <a:pPr lvl="1">
              <a:spcBef>
                <a:spcPts val="0"/>
              </a:spcBef>
              <a:spcAft>
                <a:spcPts val="600"/>
              </a:spcAft>
            </a:pPr>
            <a:r>
              <a:rPr lang="en-US" sz="1600" dirty="0"/>
              <a:t>Includes W field for each bitmap</a:t>
            </a:r>
          </a:p>
          <a:p>
            <a:pPr lvl="1">
              <a:spcBef>
                <a:spcPts val="0"/>
              </a:spcBef>
              <a:spcAft>
                <a:spcPts val="600"/>
              </a:spcAft>
            </a:pPr>
            <a:r>
              <a:rPr lang="en-US" sz="1600" dirty="0"/>
              <a:t>May not fit all bitmaps of all windows for a SCHC packet</a:t>
            </a:r>
          </a:p>
          <a:p>
            <a:pPr lvl="1">
              <a:spcBef>
                <a:spcPts val="0"/>
              </a:spcBef>
              <a:spcAft>
                <a:spcPts val="600"/>
              </a:spcAft>
            </a:pPr>
            <a:r>
              <a:rPr lang="en-US" sz="1600" dirty="0"/>
              <a:t>Has variable size</a:t>
            </a:r>
          </a:p>
          <a:p>
            <a:pPr lvl="1">
              <a:spcBef>
                <a:spcPts val="0"/>
              </a:spcBef>
              <a:spcAft>
                <a:spcPts val="600"/>
              </a:spcAft>
            </a:pPr>
            <a:r>
              <a:rPr lang="en-US" sz="1600" dirty="0"/>
              <a:t>Is compatible with the SCHC Receiver Abort and ACK Failure message formats (RFC8724)</a:t>
            </a:r>
          </a:p>
          <a:p>
            <a:pPr lvl="1">
              <a:spcBef>
                <a:spcPts val="0"/>
              </a:spcBef>
              <a:spcAft>
                <a:spcPts val="600"/>
              </a:spcAft>
            </a:pPr>
            <a:endParaRPr lang="en-US" sz="1600" dirty="0"/>
          </a:p>
          <a:p>
            <a:pPr>
              <a:spcBef>
                <a:spcPts val="0"/>
              </a:spcBef>
              <a:spcAft>
                <a:spcPts val="600"/>
              </a:spcAft>
            </a:pPr>
            <a:r>
              <a:rPr lang="en-US" sz="1800" dirty="0"/>
              <a:t>ACK messages reduction when using SCHC Compound ACK:</a:t>
            </a:r>
          </a:p>
          <a:p>
            <a:pPr lvl="1">
              <a:spcBef>
                <a:spcPts val="0"/>
              </a:spcBef>
              <a:spcAft>
                <a:spcPts val="600"/>
              </a:spcAft>
            </a:pPr>
            <a:r>
              <a:rPr lang="en-US" sz="1600" dirty="0"/>
              <a:t>SCHC Compound ACK messages = Regular SCHC ACKs – (# of windows – 1)</a:t>
            </a:r>
          </a:p>
          <a:p>
            <a:pPr lvl="1">
              <a:spcBef>
                <a:spcPts val="300"/>
              </a:spcBef>
            </a:pPr>
            <a:endParaRPr lang="en-US" sz="1600" dirty="0"/>
          </a:p>
        </p:txBody>
      </p:sp>
      <p:pic>
        <p:nvPicPr>
          <p:cNvPr id="8" name="Content Placeholder 7">
            <a:extLst>
              <a:ext uri="{FF2B5EF4-FFF2-40B4-BE49-F238E27FC236}">
                <a16:creationId xmlns:a16="http://schemas.microsoft.com/office/drawing/2014/main" id="{32E06DD5-7697-AC4E-87E8-04DAE6DA8697}"/>
              </a:ext>
            </a:extLst>
          </p:cNvPr>
          <p:cNvPicPr>
            <a:picLocks noGrp="1" noChangeAspect="1"/>
          </p:cNvPicPr>
          <p:nvPr>
            <p:ph sz="half" idx="2"/>
          </p:nvPr>
        </p:nvPicPr>
        <p:blipFill>
          <a:blip r:embed="rId2"/>
          <a:srcRect/>
          <a:stretch/>
        </p:blipFill>
        <p:spPr>
          <a:xfrm>
            <a:off x="4651986" y="1389621"/>
            <a:ext cx="3863365" cy="3635182"/>
          </a:xfrm>
        </p:spPr>
      </p:pic>
      <p:sp>
        <p:nvSpPr>
          <p:cNvPr id="11" name="Rectangle 10">
            <a:extLst>
              <a:ext uri="{FF2B5EF4-FFF2-40B4-BE49-F238E27FC236}">
                <a16:creationId xmlns:a16="http://schemas.microsoft.com/office/drawing/2014/main" id="{A7F356BB-41E2-2D43-90D7-08F8B66BC705}"/>
              </a:ext>
            </a:extLst>
          </p:cNvPr>
          <p:cNvSpPr/>
          <p:nvPr/>
        </p:nvSpPr>
        <p:spPr>
          <a:xfrm>
            <a:off x="7345476" y="960658"/>
            <a:ext cx="1600199" cy="64633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SCHC Packet: 14 tiles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Window size: 7 tiles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alibri"/>
                <a:ea typeface="+mn-ea"/>
                <a:cs typeface="+mn-cs"/>
              </a:rPr>
              <a:t>2 SCHC ACK Messages</a:t>
            </a:r>
          </a:p>
        </p:txBody>
      </p:sp>
      <p:sp>
        <p:nvSpPr>
          <p:cNvPr id="16" name="Frame 15">
            <a:extLst>
              <a:ext uri="{FF2B5EF4-FFF2-40B4-BE49-F238E27FC236}">
                <a16:creationId xmlns:a16="http://schemas.microsoft.com/office/drawing/2014/main" id="{7AB0EB35-CB60-7547-9BF7-E5CDB15B2AB0}"/>
              </a:ext>
            </a:extLst>
          </p:cNvPr>
          <p:cNvSpPr/>
          <p:nvPr/>
        </p:nvSpPr>
        <p:spPr>
          <a:xfrm>
            <a:off x="5374846" y="4019375"/>
            <a:ext cx="3166384" cy="17944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7" name="Frame 16">
            <a:extLst>
              <a:ext uri="{FF2B5EF4-FFF2-40B4-BE49-F238E27FC236}">
                <a16:creationId xmlns:a16="http://schemas.microsoft.com/office/drawing/2014/main" id="{866EC636-3EE7-4247-86AD-EF4643E75D1F}"/>
              </a:ext>
            </a:extLst>
          </p:cNvPr>
          <p:cNvSpPr/>
          <p:nvPr/>
        </p:nvSpPr>
        <p:spPr>
          <a:xfrm>
            <a:off x="5378440" y="4641488"/>
            <a:ext cx="1491457" cy="17944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8" name="Rectangle 17">
            <a:extLst>
              <a:ext uri="{FF2B5EF4-FFF2-40B4-BE49-F238E27FC236}">
                <a16:creationId xmlns:a16="http://schemas.microsoft.com/office/drawing/2014/main" id="{057D8E80-A55C-534B-A6CC-AF35B2E7ED1F}"/>
              </a:ext>
            </a:extLst>
          </p:cNvPr>
          <p:cNvSpPr/>
          <p:nvPr/>
        </p:nvSpPr>
        <p:spPr>
          <a:xfrm>
            <a:off x="4658761" y="1123612"/>
            <a:ext cx="724121" cy="276999"/>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Example</a:t>
            </a:r>
          </a:p>
        </p:txBody>
      </p:sp>
    </p:spTree>
    <p:extLst>
      <p:ext uri="{BB962C8B-B14F-4D97-AF65-F5344CB8AC3E}">
        <p14:creationId xmlns:p14="http://schemas.microsoft.com/office/powerpoint/2010/main" val="324209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D70A4-A1C9-3C44-B18B-4DE8023B33CD}"/>
              </a:ext>
            </a:extLst>
          </p:cNvPr>
          <p:cNvSpPr>
            <a:spLocks noGrp="1"/>
          </p:cNvSpPr>
          <p:nvPr>
            <p:ph type="title"/>
          </p:nvPr>
        </p:nvSpPr>
        <p:spPr/>
        <p:txBody>
          <a:bodyPr/>
          <a:lstStyle/>
          <a:p>
            <a:r>
              <a:rPr lang="en-US" dirty="0"/>
              <a:t>SCHC Compound ACK – Message Format</a:t>
            </a:r>
          </a:p>
        </p:txBody>
      </p:sp>
      <p:sp>
        <p:nvSpPr>
          <p:cNvPr id="3" name="Content Placeholder 2">
            <a:extLst>
              <a:ext uri="{FF2B5EF4-FFF2-40B4-BE49-F238E27FC236}">
                <a16:creationId xmlns:a16="http://schemas.microsoft.com/office/drawing/2014/main" id="{32A0B84F-3988-4746-B2E1-6ACCBBDF42A1}"/>
              </a:ext>
            </a:extLst>
          </p:cNvPr>
          <p:cNvSpPr>
            <a:spLocks noGrp="1"/>
          </p:cNvSpPr>
          <p:nvPr>
            <p:ph idx="1"/>
          </p:nvPr>
        </p:nvSpPr>
        <p:spPr>
          <a:xfrm>
            <a:off x="628650" y="1470421"/>
            <a:ext cx="7280275" cy="3263504"/>
          </a:xfrm>
        </p:spPr>
        <p:txBody>
          <a:bodyPr>
            <a:normAutofit/>
          </a:bodyPr>
          <a:lstStyle/>
          <a:p>
            <a:endParaRPr lang="en-US" dirty="0"/>
          </a:p>
          <a:p>
            <a:endParaRPr lang="en-US" dirty="0"/>
          </a:p>
          <a:p>
            <a:endParaRPr lang="en-US" dirty="0"/>
          </a:p>
          <a:p>
            <a:r>
              <a:rPr lang="en-CA" dirty="0"/>
              <a:t>When ACK-on-Error mode is used for UL fragmentation, SCHC  Compound ACKs MUST be used the in the downlink responses</a:t>
            </a:r>
            <a:endParaRPr lang="en-US" dirty="0"/>
          </a:p>
          <a:p>
            <a:r>
              <a:rPr lang="en-US" dirty="0"/>
              <a:t>W + Bitmap groups MUST be ordered from the smallest window number to the largest</a:t>
            </a:r>
          </a:p>
          <a:p>
            <a:endParaRPr lang="en-US" dirty="0"/>
          </a:p>
          <a:p>
            <a:endParaRPr lang="en-US" dirty="0"/>
          </a:p>
        </p:txBody>
      </p:sp>
      <p:grpSp>
        <p:nvGrpSpPr>
          <p:cNvPr id="4" name="Group 3">
            <a:extLst>
              <a:ext uri="{FF2B5EF4-FFF2-40B4-BE49-F238E27FC236}">
                <a16:creationId xmlns:a16="http://schemas.microsoft.com/office/drawing/2014/main" id="{77B09737-3E88-BF4B-9CC2-7F326AF9B2A6}"/>
              </a:ext>
            </a:extLst>
          </p:cNvPr>
          <p:cNvGrpSpPr/>
          <p:nvPr/>
        </p:nvGrpSpPr>
        <p:grpSpPr>
          <a:xfrm>
            <a:off x="1519618" y="1224196"/>
            <a:ext cx="7297811" cy="1398177"/>
            <a:chOff x="2292903" y="3121978"/>
            <a:chExt cx="9730414" cy="1864235"/>
          </a:xfrm>
        </p:grpSpPr>
        <p:sp>
          <p:nvSpPr>
            <p:cNvPr id="16" name="TextBox 15">
              <a:extLst>
                <a:ext uri="{FF2B5EF4-FFF2-40B4-BE49-F238E27FC236}">
                  <a16:creationId xmlns:a16="http://schemas.microsoft.com/office/drawing/2014/main" id="{CEBBD39D-E659-3C41-943F-CD49D3C65A1A}"/>
                </a:ext>
              </a:extLst>
            </p:cNvPr>
            <p:cNvSpPr txBox="1"/>
            <p:nvPr/>
          </p:nvSpPr>
          <p:spPr>
            <a:xfrm>
              <a:off x="6533209" y="4493771"/>
              <a:ext cx="1097528" cy="49244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W = 1</a:t>
              </a:r>
            </a:p>
          </p:txBody>
        </p:sp>
        <p:pic>
          <p:nvPicPr>
            <p:cNvPr id="25" name="Picture 24">
              <a:extLst>
                <a:ext uri="{FF2B5EF4-FFF2-40B4-BE49-F238E27FC236}">
                  <a16:creationId xmlns:a16="http://schemas.microsoft.com/office/drawing/2014/main" id="{70D70627-FA7E-B94C-9456-759F6C3E73DA}"/>
                </a:ext>
              </a:extLst>
            </p:cNvPr>
            <p:cNvPicPr>
              <a:picLocks noChangeAspect="1"/>
            </p:cNvPicPr>
            <p:nvPr/>
          </p:nvPicPr>
          <p:blipFill>
            <a:blip r:embed="rId2"/>
            <a:stretch>
              <a:fillRect/>
            </a:stretch>
          </p:blipFill>
          <p:spPr>
            <a:xfrm>
              <a:off x="2292903" y="3127114"/>
              <a:ext cx="7829810" cy="1096783"/>
            </a:xfrm>
            <a:prstGeom prst="rect">
              <a:avLst/>
            </a:prstGeom>
          </p:spPr>
        </p:pic>
        <p:sp>
          <p:nvSpPr>
            <p:cNvPr id="13" name="Left Brace 12">
              <a:extLst>
                <a:ext uri="{FF2B5EF4-FFF2-40B4-BE49-F238E27FC236}">
                  <a16:creationId xmlns:a16="http://schemas.microsoft.com/office/drawing/2014/main" id="{0D11C7EC-CA35-2246-BE48-4B20FA5CE396}"/>
                </a:ext>
              </a:extLst>
            </p:cNvPr>
            <p:cNvSpPr/>
            <p:nvPr/>
          </p:nvSpPr>
          <p:spPr>
            <a:xfrm rot="16200000">
              <a:off x="6940819" y="3334000"/>
              <a:ext cx="212821" cy="1779785"/>
            </a:xfrm>
            <a:prstGeom prst="leftBrace">
              <a:avLst>
                <a:gd name="adj1" fmla="val 8333"/>
                <a:gd name="adj2" fmla="val 52616"/>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2F8A82C8-B6C3-6841-B6BF-949C17ACB5EE}"/>
                </a:ext>
              </a:extLst>
            </p:cNvPr>
            <p:cNvSpPr/>
            <p:nvPr/>
          </p:nvSpPr>
          <p:spPr>
            <a:xfrm>
              <a:off x="10021113" y="3121978"/>
              <a:ext cx="2002204" cy="61555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SCHC Packet: 14 tiles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Window size: 7 tiles</a:t>
              </a:r>
            </a:p>
          </p:txBody>
        </p:sp>
      </p:grpSp>
      <p:sp>
        <p:nvSpPr>
          <p:cNvPr id="18" name="Freeform 17">
            <a:extLst>
              <a:ext uri="{FF2B5EF4-FFF2-40B4-BE49-F238E27FC236}">
                <a16:creationId xmlns:a16="http://schemas.microsoft.com/office/drawing/2014/main" id="{81D5AE28-51A0-5942-B422-434F094A9717}"/>
              </a:ext>
            </a:extLst>
          </p:cNvPr>
          <p:cNvSpPr/>
          <p:nvPr/>
        </p:nvSpPr>
        <p:spPr>
          <a:xfrm>
            <a:off x="2763957" y="1970826"/>
            <a:ext cx="1212112" cy="159615"/>
          </a:xfrm>
          <a:custGeom>
            <a:avLst/>
            <a:gdLst>
              <a:gd name="connsiteX0" fmla="*/ 1212112 w 1212112"/>
              <a:gd name="connsiteY0" fmla="*/ 21265 h 159615"/>
              <a:gd name="connsiteX1" fmla="*/ 542261 w 1212112"/>
              <a:gd name="connsiteY1" fmla="*/ 159488 h 159615"/>
              <a:gd name="connsiteX2" fmla="*/ 0 w 1212112"/>
              <a:gd name="connsiteY2" fmla="*/ 0 h 159615"/>
            </a:gdLst>
            <a:ahLst/>
            <a:cxnLst>
              <a:cxn ang="0">
                <a:pos x="connsiteX0" y="connsiteY0"/>
              </a:cxn>
              <a:cxn ang="0">
                <a:pos x="connsiteX1" y="connsiteY1"/>
              </a:cxn>
              <a:cxn ang="0">
                <a:pos x="connsiteX2" y="connsiteY2"/>
              </a:cxn>
            </a:cxnLst>
            <a:rect l="l" t="t" r="r" b="b"/>
            <a:pathLst>
              <a:path w="1212112" h="159615">
                <a:moveTo>
                  <a:pt x="1212112" y="21265"/>
                </a:moveTo>
                <a:cubicBezTo>
                  <a:pt x="978196" y="92148"/>
                  <a:pt x="744280" y="163032"/>
                  <a:pt x="542261" y="159488"/>
                </a:cubicBezTo>
                <a:cubicBezTo>
                  <a:pt x="340242" y="155944"/>
                  <a:pt x="170121" y="77972"/>
                  <a:pt x="0" y="0"/>
                </a:cubicBezTo>
              </a:path>
            </a:pathLst>
          </a:custGeom>
          <a:noFill/>
          <a:ln w="19050">
            <a:solidFill>
              <a:schemeClr val="accent1"/>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10B02504-0E53-7B44-844B-0BD9CFB3A8D5}"/>
              </a:ext>
            </a:extLst>
          </p:cNvPr>
          <p:cNvSpPr txBox="1"/>
          <p:nvPr/>
        </p:nvSpPr>
        <p:spPr>
          <a:xfrm>
            <a:off x="2892425" y="2196755"/>
            <a:ext cx="823146"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W = 0</a:t>
            </a:r>
          </a:p>
        </p:txBody>
      </p:sp>
    </p:spTree>
    <p:extLst>
      <p:ext uri="{BB962C8B-B14F-4D97-AF65-F5344CB8AC3E}">
        <p14:creationId xmlns:p14="http://schemas.microsoft.com/office/powerpoint/2010/main" val="181112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AC12-4388-9E4F-ABAA-14524EB85AC6}"/>
              </a:ext>
            </a:extLst>
          </p:cNvPr>
          <p:cNvSpPr>
            <a:spLocks noGrp="1"/>
          </p:cNvSpPr>
          <p:nvPr>
            <p:ph type="title"/>
          </p:nvPr>
        </p:nvSpPr>
        <p:spPr/>
        <p:txBody>
          <a:bodyPr>
            <a:normAutofit/>
          </a:bodyPr>
          <a:lstStyle/>
          <a:p>
            <a:r>
              <a:rPr lang="en-US" sz="2800" dirty="0"/>
              <a:t>Example – SCHC Packet 28 tiles – Normal SCHC ACK</a:t>
            </a:r>
          </a:p>
        </p:txBody>
      </p:sp>
      <p:pic>
        <p:nvPicPr>
          <p:cNvPr id="6" name="Content Placeholder 5">
            <a:extLst>
              <a:ext uri="{FF2B5EF4-FFF2-40B4-BE49-F238E27FC236}">
                <a16:creationId xmlns:a16="http://schemas.microsoft.com/office/drawing/2014/main" id="{84D467AF-7D9B-1E46-83F2-3F03CADF1652}"/>
              </a:ext>
            </a:extLst>
          </p:cNvPr>
          <p:cNvPicPr>
            <a:picLocks noGrp="1" noChangeAspect="1"/>
          </p:cNvPicPr>
          <p:nvPr>
            <p:ph sz="half" idx="1"/>
          </p:nvPr>
        </p:nvPicPr>
        <p:blipFill>
          <a:blip r:embed="rId2"/>
          <a:srcRect/>
          <a:stretch/>
        </p:blipFill>
        <p:spPr>
          <a:xfrm>
            <a:off x="925401" y="1369218"/>
            <a:ext cx="3348165" cy="3526087"/>
          </a:xfrm>
        </p:spPr>
      </p:pic>
      <p:pic>
        <p:nvPicPr>
          <p:cNvPr id="8" name="Content Placeholder 7">
            <a:extLst>
              <a:ext uri="{FF2B5EF4-FFF2-40B4-BE49-F238E27FC236}">
                <a16:creationId xmlns:a16="http://schemas.microsoft.com/office/drawing/2014/main" id="{F37C7F79-AB03-9946-859C-7D9C343846D0}"/>
              </a:ext>
            </a:extLst>
          </p:cNvPr>
          <p:cNvPicPr>
            <a:picLocks noGrp="1" noChangeAspect="1"/>
          </p:cNvPicPr>
          <p:nvPr>
            <p:ph sz="half" idx="2"/>
          </p:nvPr>
        </p:nvPicPr>
        <p:blipFill>
          <a:blip r:embed="rId3"/>
          <a:stretch>
            <a:fillRect/>
          </a:stretch>
        </p:blipFill>
        <p:spPr>
          <a:xfrm>
            <a:off x="4919443" y="1369218"/>
            <a:ext cx="3595907" cy="3550099"/>
          </a:xfrm>
        </p:spPr>
      </p:pic>
      <p:sp>
        <p:nvSpPr>
          <p:cNvPr id="9" name="Rectangle 8">
            <a:extLst>
              <a:ext uri="{FF2B5EF4-FFF2-40B4-BE49-F238E27FC236}">
                <a16:creationId xmlns:a16="http://schemas.microsoft.com/office/drawing/2014/main" id="{0C423966-CF43-FC48-85F2-85E37E5287DC}"/>
              </a:ext>
            </a:extLst>
          </p:cNvPr>
          <p:cNvSpPr/>
          <p:nvPr/>
        </p:nvSpPr>
        <p:spPr>
          <a:xfrm>
            <a:off x="3549651" y="933051"/>
            <a:ext cx="1587499" cy="276999"/>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alibri"/>
                <a:ea typeface="+mn-ea"/>
                <a:cs typeface="+mn-cs"/>
              </a:rPr>
              <a:t>5 SCHC ACK Messages</a:t>
            </a:r>
          </a:p>
        </p:txBody>
      </p:sp>
      <p:sp>
        <p:nvSpPr>
          <p:cNvPr id="10" name="Frame 9">
            <a:extLst>
              <a:ext uri="{FF2B5EF4-FFF2-40B4-BE49-F238E27FC236}">
                <a16:creationId xmlns:a16="http://schemas.microsoft.com/office/drawing/2014/main" id="{C403B7A5-0050-9C43-A036-B65D0D9F3AD3}"/>
              </a:ext>
            </a:extLst>
          </p:cNvPr>
          <p:cNvSpPr/>
          <p:nvPr/>
        </p:nvSpPr>
        <p:spPr>
          <a:xfrm>
            <a:off x="1665516" y="2786743"/>
            <a:ext cx="2645228" cy="185057"/>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1" name="Frame 10">
            <a:extLst>
              <a:ext uri="{FF2B5EF4-FFF2-40B4-BE49-F238E27FC236}">
                <a16:creationId xmlns:a16="http://schemas.microsoft.com/office/drawing/2014/main" id="{5ED9D8E1-B748-B848-8488-36B32308D76E}"/>
              </a:ext>
            </a:extLst>
          </p:cNvPr>
          <p:cNvSpPr/>
          <p:nvPr/>
        </p:nvSpPr>
        <p:spPr>
          <a:xfrm>
            <a:off x="1668698" y="4397998"/>
            <a:ext cx="2645228" cy="185057"/>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2" name="Frame 11">
            <a:extLst>
              <a:ext uri="{FF2B5EF4-FFF2-40B4-BE49-F238E27FC236}">
                <a16:creationId xmlns:a16="http://schemas.microsoft.com/office/drawing/2014/main" id="{8D3F5368-703D-E747-8D1B-BD3C589A140A}"/>
              </a:ext>
            </a:extLst>
          </p:cNvPr>
          <p:cNvSpPr/>
          <p:nvPr/>
        </p:nvSpPr>
        <p:spPr>
          <a:xfrm>
            <a:off x="5638687" y="2590801"/>
            <a:ext cx="2645228" cy="185057"/>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3" name="Frame 12">
            <a:extLst>
              <a:ext uri="{FF2B5EF4-FFF2-40B4-BE49-F238E27FC236}">
                <a16:creationId xmlns:a16="http://schemas.microsoft.com/office/drawing/2014/main" id="{5E7BE252-74F4-6A44-B18A-C9AFDE2F357C}"/>
              </a:ext>
            </a:extLst>
          </p:cNvPr>
          <p:cNvSpPr/>
          <p:nvPr/>
        </p:nvSpPr>
        <p:spPr>
          <a:xfrm>
            <a:off x="5627800" y="4120243"/>
            <a:ext cx="2645228" cy="185057"/>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4" name="Frame 13">
            <a:extLst>
              <a:ext uri="{FF2B5EF4-FFF2-40B4-BE49-F238E27FC236}">
                <a16:creationId xmlns:a16="http://schemas.microsoft.com/office/drawing/2014/main" id="{321EEF9E-7B12-784C-8F7E-0F992B824304}"/>
              </a:ext>
            </a:extLst>
          </p:cNvPr>
          <p:cNvSpPr/>
          <p:nvPr/>
        </p:nvSpPr>
        <p:spPr>
          <a:xfrm>
            <a:off x="5638686" y="4583055"/>
            <a:ext cx="1491457" cy="17944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599E6832-42F5-6D47-BFB8-FF4F6B4F0EC9}"/>
              </a:ext>
            </a:extLst>
          </p:cNvPr>
          <p:cNvSpPr txBox="1"/>
          <p:nvPr/>
        </p:nvSpPr>
        <p:spPr>
          <a:xfrm>
            <a:off x="3624943" y="2449286"/>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1</a:t>
            </a:r>
          </a:p>
        </p:txBody>
      </p:sp>
      <p:sp>
        <p:nvSpPr>
          <p:cNvPr id="16" name="TextBox 15">
            <a:extLst>
              <a:ext uri="{FF2B5EF4-FFF2-40B4-BE49-F238E27FC236}">
                <a16:creationId xmlns:a16="http://schemas.microsoft.com/office/drawing/2014/main" id="{28946752-003A-4E4E-8D3A-09BCA1835716}"/>
              </a:ext>
            </a:extLst>
          </p:cNvPr>
          <p:cNvSpPr txBox="1"/>
          <p:nvPr/>
        </p:nvSpPr>
        <p:spPr>
          <a:xfrm>
            <a:off x="3622683" y="4070398"/>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2</a:t>
            </a:r>
          </a:p>
        </p:txBody>
      </p:sp>
      <p:sp>
        <p:nvSpPr>
          <p:cNvPr id="17" name="TextBox 16">
            <a:extLst>
              <a:ext uri="{FF2B5EF4-FFF2-40B4-BE49-F238E27FC236}">
                <a16:creationId xmlns:a16="http://schemas.microsoft.com/office/drawing/2014/main" id="{AC46CD70-E823-AF4A-9FB9-08F82AA862EE}"/>
              </a:ext>
            </a:extLst>
          </p:cNvPr>
          <p:cNvSpPr txBox="1"/>
          <p:nvPr/>
        </p:nvSpPr>
        <p:spPr>
          <a:xfrm>
            <a:off x="7570900" y="2212599"/>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3</a:t>
            </a:r>
          </a:p>
        </p:txBody>
      </p:sp>
      <p:sp>
        <p:nvSpPr>
          <p:cNvPr id="18" name="TextBox 17">
            <a:extLst>
              <a:ext uri="{FF2B5EF4-FFF2-40B4-BE49-F238E27FC236}">
                <a16:creationId xmlns:a16="http://schemas.microsoft.com/office/drawing/2014/main" id="{2F3986D0-7AB9-B24C-946C-1127980448E3}"/>
              </a:ext>
            </a:extLst>
          </p:cNvPr>
          <p:cNvSpPr txBox="1"/>
          <p:nvPr/>
        </p:nvSpPr>
        <p:spPr>
          <a:xfrm>
            <a:off x="7568640" y="3792643"/>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4</a:t>
            </a:r>
          </a:p>
        </p:txBody>
      </p:sp>
      <p:sp>
        <p:nvSpPr>
          <p:cNvPr id="20" name="TextBox 19">
            <a:extLst>
              <a:ext uri="{FF2B5EF4-FFF2-40B4-BE49-F238E27FC236}">
                <a16:creationId xmlns:a16="http://schemas.microsoft.com/office/drawing/2014/main" id="{8B983DE6-D7CF-3947-92A2-774666E9961B}"/>
              </a:ext>
            </a:extLst>
          </p:cNvPr>
          <p:cNvSpPr txBox="1"/>
          <p:nvPr/>
        </p:nvSpPr>
        <p:spPr>
          <a:xfrm>
            <a:off x="7568640" y="4507518"/>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5</a:t>
            </a:r>
          </a:p>
        </p:txBody>
      </p:sp>
      <p:sp>
        <p:nvSpPr>
          <p:cNvPr id="21" name="Left Brace 20">
            <a:extLst>
              <a:ext uri="{FF2B5EF4-FFF2-40B4-BE49-F238E27FC236}">
                <a16:creationId xmlns:a16="http://schemas.microsoft.com/office/drawing/2014/main" id="{E61F1749-3969-6D43-A7ED-012BF7C92006}"/>
              </a:ext>
            </a:extLst>
          </p:cNvPr>
          <p:cNvSpPr/>
          <p:nvPr/>
        </p:nvSpPr>
        <p:spPr>
          <a:xfrm>
            <a:off x="784545" y="1632857"/>
            <a:ext cx="265724" cy="1621971"/>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66B576F9-FCF5-0E4E-817A-E6C3918CED54}"/>
              </a:ext>
            </a:extLst>
          </p:cNvPr>
          <p:cNvSpPr txBox="1"/>
          <p:nvPr/>
        </p:nvSpPr>
        <p:spPr>
          <a:xfrm>
            <a:off x="189210" y="2301995"/>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00</a:t>
            </a:r>
          </a:p>
        </p:txBody>
      </p:sp>
      <p:sp>
        <p:nvSpPr>
          <p:cNvPr id="23" name="Left Brace 22">
            <a:extLst>
              <a:ext uri="{FF2B5EF4-FFF2-40B4-BE49-F238E27FC236}">
                <a16:creationId xmlns:a16="http://schemas.microsoft.com/office/drawing/2014/main" id="{F175ADC5-864F-7A4D-BB9F-62EF8344E74D}"/>
              </a:ext>
            </a:extLst>
          </p:cNvPr>
          <p:cNvSpPr/>
          <p:nvPr/>
        </p:nvSpPr>
        <p:spPr>
          <a:xfrm>
            <a:off x="778928" y="3251941"/>
            <a:ext cx="265724" cy="1621971"/>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5" name="Left Brace 24">
            <a:extLst>
              <a:ext uri="{FF2B5EF4-FFF2-40B4-BE49-F238E27FC236}">
                <a16:creationId xmlns:a16="http://schemas.microsoft.com/office/drawing/2014/main" id="{E6C66CCB-386A-F047-94F1-9C490A0378F3}"/>
              </a:ext>
            </a:extLst>
          </p:cNvPr>
          <p:cNvSpPr/>
          <p:nvPr/>
        </p:nvSpPr>
        <p:spPr>
          <a:xfrm>
            <a:off x="4801220" y="1628386"/>
            <a:ext cx="265724" cy="1343414"/>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7" name="Left Brace 26">
            <a:extLst>
              <a:ext uri="{FF2B5EF4-FFF2-40B4-BE49-F238E27FC236}">
                <a16:creationId xmlns:a16="http://schemas.microsoft.com/office/drawing/2014/main" id="{5A9253DB-2332-A34B-9A64-474B9DB7AF05}"/>
              </a:ext>
            </a:extLst>
          </p:cNvPr>
          <p:cNvSpPr/>
          <p:nvPr/>
        </p:nvSpPr>
        <p:spPr>
          <a:xfrm>
            <a:off x="4795852" y="3024046"/>
            <a:ext cx="265724" cy="1559009"/>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B1E0CBD5-F48C-2444-83F4-B324D92BBEB6}"/>
              </a:ext>
            </a:extLst>
          </p:cNvPr>
          <p:cNvSpPr txBox="1"/>
          <p:nvPr/>
        </p:nvSpPr>
        <p:spPr>
          <a:xfrm>
            <a:off x="184478" y="3931142"/>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01</a:t>
            </a:r>
          </a:p>
        </p:txBody>
      </p:sp>
      <p:sp>
        <p:nvSpPr>
          <p:cNvPr id="30" name="TextBox 29">
            <a:extLst>
              <a:ext uri="{FF2B5EF4-FFF2-40B4-BE49-F238E27FC236}">
                <a16:creationId xmlns:a16="http://schemas.microsoft.com/office/drawing/2014/main" id="{D9BB8F4E-E28E-794F-9BDB-156CAA292C75}"/>
              </a:ext>
            </a:extLst>
          </p:cNvPr>
          <p:cNvSpPr txBox="1"/>
          <p:nvPr/>
        </p:nvSpPr>
        <p:spPr>
          <a:xfrm>
            <a:off x="4177168" y="2163495"/>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10</a:t>
            </a:r>
          </a:p>
        </p:txBody>
      </p:sp>
      <p:sp>
        <p:nvSpPr>
          <p:cNvPr id="31" name="TextBox 30">
            <a:extLst>
              <a:ext uri="{FF2B5EF4-FFF2-40B4-BE49-F238E27FC236}">
                <a16:creationId xmlns:a16="http://schemas.microsoft.com/office/drawing/2014/main" id="{F8028355-8ED6-E648-968B-EA69DEADBCC3}"/>
              </a:ext>
            </a:extLst>
          </p:cNvPr>
          <p:cNvSpPr txBox="1"/>
          <p:nvPr/>
        </p:nvSpPr>
        <p:spPr>
          <a:xfrm>
            <a:off x="4175483" y="3665051"/>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11</a:t>
            </a:r>
          </a:p>
        </p:txBody>
      </p:sp>
    </p:spTree>
    <p:extLst>
      <p:ext uri="{BB962C8B-B14F-4D97-AF65-F5344CB8AC3E}">
        <p14:creationId xmlns:p14="http://schemas.microsoft.com/office/powerpoint/2010/main" val="4003700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9AC12-4388-9E4F-ABAA-14524EB85AC6}"/>
              </a:ext>
            </a:extLst>
          </p:cNvPr>
          <p:cNvSpPr>
            <a:spLocks noGrp="1"/>
          </p:cNvSpPr>
          <p:nvPr>
            <p:ph type="title"/>
          </p:nvPr>
        </p:nvSpPr>
        <p:spPr/>
        <p:txBody>
          <a:bodyPr>
            <a:normAutofit/>
          </a:bodyPr>
          <a:lstStyle/>
          <a:p>
            <a:r>
              <a:rPr lang="en-US" sz="2800" dirty="0"/>
              <a:t>Example – SCHC Packet 28 tiles – Compound ACK </a:t>
            </a:r>
          </a:p>
        </p:txBody>
      </p:sp>
      <p:pic>
        <p:nvPicPr>
          <p:cNvPr id="6" name="Content Placeholder 5">
            <a:extLst>
              <a:ext uri="{FF2B5EF4-FFF2-40B4-BE49-F238E27FC236}">
                <a16:creationId xmlns:a16="http://schemas.microsoft.com/office/drawing/2014/main" id="{84D467AF-7D9B-1E46-83F2-3F03CADF1652}"/>
              </a:ext>
            </a:extLst>
          </p:cNvPr>
          <p:cNvPicPr>
            <a:picLocks noGrp="1" noChangeAspect="1"/>
          </p:cNvPicPr>
          <p:nvPr>
            <p:ph sz="half" idx="1"/>
          </p:nvPr>
        </p:nvPicPr>
        <p:blipFill>
          <a:blip r:embed="rId2"/>
          <a:srcRect/>
          <a:stretch/>
        </p:blipFill>
        <p:spPr>
          <a:xfrm>
            <a:off x="741022" y="1354764"/>
            <a:ext cx="3717545" cy="3200476"/>
          </a:xfrm>
        </p:spPr>
      </p:pic>
      <p:pic>
        <p:nvPicPr>
          <p:cNvPr id="8" name="Content Placeholder 7">
            <a:extLst>
              <a:ext uri="{FF2B5EF4-FFF2-40B4-BE49-F238E27FC236}">
                <a16:creationId xmlns:a16="http://schemas.microsoft.com/office/drawing/2014/main" id="{F37C7F79-AB03-9946-859C-7D9C343846D0}"/>
              </a:ext>
            </a:extLst>
          </p:cNvPr>
          <p:cNvPicPr>
            <a:picLocks noGrp="1" noChangeAspect="1"/>
          </p:cNvPicPr>
          <p:nvPr>
            <p:ph sz="half" idx="2"/>
          </p:nvPr>
        </p:nvPicPr>
        <p:blipFill>
          <a:blip r:embed="rId3"/>
          <a:srcRect/>
          <a:stretch/>
        </p:blipFill>
        <p:spPr>
          <a:xfrm>
            <a:off x="5031816" y="1369218"/>
            <a:ext cx="3371162" cy="3550099"/>
          </a:xfrm>
        </p:spPr>
      </p:pic>
      <p:sp>
        <p:nvSpPr>
          <p:cNvPr id="9" name="Rectangle 8">
            <a:extLst>
              <a:ext uri="{FF2B5EF4-FFF2-40B4-BE49-F238E27FC236}">
                <a16:creationId xmlns:a16="http://schemas.microsoft.com/office/drawing/2014/main" id="{0C423966-CF43-FC48-85F2-85E37E5287DC}"/>
              </a:ext>
            </a:extLst>
          </p:cNvPr>
          <p:cNvSpPr/>
          <p:nvPr/>
        </p:nvSpPr>
        <p:spPr>
          <a:xfrm>
            <a:off x="3606801" y="770930"/>
            <a:ext cx="4764200" cy="461665"/>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alibri"/>
                <a:ea typeface="+mn-ea"/>
                <a:cs typeface="+mn-cs"/>
              </a:rPr>
              <a:t>2 SCHC ACK Messages</a:t>
            </a:r>
          </a:p>
        </p:txBody>
      </p:sp>
      <p:sp>
        <p:nvSpPr>
          <p:cNvPr id="13" name="Frame 12">
            <a:extLst>
              <a:ext uri="{FF2B5EF4-FFF2-40B4-BE49-F238E27FC236}">
                <a16:creationId xmlns:a16="http://schemas.microsoft.com/office/drawing/2014/main" id="{5E7BE252-74F4-6A44-B18A-C9AFDE2F357C}"/>
              </a:ext>
            </a:extLst>
          </p:cNvPr>
          <p:cNvSpPr/>
          <p:nvPr/>
        </p:nvSpPr>
        <p:spPr>
          <a:xfrm>
            <a:off x="5638687" y="3656795"/>
            <a:ext cx="2645228" cy="185057"/>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4" name="Frame 13">
            <a:extLst>
              <a:ext uri="{FF2B5EF4-FFF2-40B4-BE49-F238E27FC236}">
                <a16:creationId xmlns:a16="http://schemas.microsoft.com/office/drawing/2014/main" id="{321EEF9E-7B12-784C-8F7E-0F992B824304}"/>
              </a:ext>
            </a:extLst>
          </p:cNvPr>
          <p:cNvSpPr/>
          <p:nvPr/>
        </p:nvSpPr>
        <p:spPr>
          <a:xfrm>
            <a:off x="5638686" y="4517742"/>
            <a:ext cx="1491457" cy="17944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2F3986D0-7AB9-B24C-946C-1127980448E3}"/>
              </a:ext>
            </a:extLst>
          </p:cNvPr>
          <p:cNvSpPr txBox="1"/>
          <p:nvPr/>
        </p:nvSpPr>
        <p:spPr>
          <a:xfrm>
            <a:off x="7579526" y="3329195"/>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1</a:t>
            </a:r>
          </a:p>
        </p:txBody>
      </p:sp>
      <p:sp>
        <p:nvSpPr>
          <p:cNvPr id="20" name="TextBox 19">
            <a:extLst>
              <a:ext uri="{FF2B5EF4-FFF2-40B4-BE49-F238E27FC236}">
                <a16:creationId xmlns:a16="http://schemas.microsoft.com/office/drawing/2014/main" id="{8B983DE6-D7CF-3947-92A2-774666E9961B}"/>
              </a:ext>
            </a:extLst>
          </p:cNvPr>
          <p:cNvSpPr txBox="1"/>
          <p:nvPr/>
        </p:nvSpPr>
        <p:spPr>
          <a:xfrm>
            <a:off x="7579526" y="4517742"/>
            <a:ext cx="446315" cy="25391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Calibri"/>
                <a:ea typeface="+mn-ea"/>
                <a:cs typeface="+mn-cs"/>
              </a:rPr>
              <a:t>2</a:t>
            </a:r>
          </a:p>
        </p:txBody>
      </p:sp>
      <p:sp>
        <p:nvSpPr>
          <p:cNvPr id="21" name="Left Brace 20">
            <a:extLst>
              <a:ext uri="{FF2B5EF4-FFF2-40B4-BE49-F238E27FC236}">
                <a16:creationId xmlns:a16="http://schemas.microsoft.com/office/drawing/2014/main" id="{0DB5BBF5-E1A4-C64E-8F3D-786457CFA14E}"/>
              </a:ext>
            </a:extLst>
          </p:cNvPr>
          <p:cNvSpPr/>
          <p:nvPr/>
        </p:nvSpPr>
        <p:spPr>
          <a:xfrm>
            <a:off x="693967" y="1632858"/>
            <a:ext cx="265724" cy="1391189"/>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5679095D-728B-BC40-92BA-EC1129D14380}"/>
              </a:ext>
            </a:extLst>
          </p:cNvPr>
          <p:cNvSpPr txBox="1"/>
          <p:nvPr/>
        </p:nvSpPr>
        <p:spPr>
          <a:xfrm>
            <a:off x="77221" y="2193390"/>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00</a:t>
            </a:r>
          </a:p>
        </p:txBody>
      </p:sp>
      <p:sp>
        <p:nvSpPr>
          <p:cNvPr id="23" name="Left Brace 22">
            <a:extLst>
              <a:ext uri="{FF2B5EF4-FFF2-40B4-BE49-F238E27FC236}">
                <a16:creationId xmlns:a16="http://schemas.microsoft.com/office/drawing/2014/main" id="{0343D84C-8E38-5B4A-B4D6-DF7ECB836763}"/>
              </a:ext>
            </a:extLst>
          </p:cNvPr>
          <p:cNvSpPr/>
          <p:nvPr/>
        </p:nvSpPr>
        <p:spPr>
          <a:xfrm>
            <a:off x="701041" y="3079287"/>
            <a:ext cx="265724" cy="1406461"/>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4" name="Left Brace 23">
            <a:extLst>
              <a:ext uri="{FF2B5EF4-FFF2-40B4-BE49-F238E27FC236}">
                <a16:creationId xmlns:a16="http://schemas.microsoft.com/office/drawing/2014/main" id="{907EC6A4-CD20-7444-8B28-1163F9A22FAD}"/>
              </a:ext>
            </a:extLst>
          </p:cNvPr>
          <p:cNvSpPr/>
          <p:nvPr/>
        </p:nvSpPr>
        <p:spPr>
          <a:xfrm>
            <a:off x="4898953" y="1536877"/>
            <a:ext cx="265724" cy="1034874"/>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5" name="Left Brace 24">
            <a:extLst>
              <a:ext uri="{FF2B5EF4-FFF2-40B4-BE49-F238E27FC236}">
                <a16:creationId xmlns:a16="http://schemas.microsoft.com/office/drawing/2014/main" id="{69186A50-9C99-EE45-A7BC-6F095A2F96E8}"/>
              </a:ext>
            </a:extLst>
          </p:cNvPr>
          <p:cNvSpPr/>
          <p:nvPr/>
        </p:nvSpPr>
        <p:spPr>
          <a:xfrm>
            <a:off x="4898953" y="2604406"/>
            <a:ext cx="265724" cy="1123364"/>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BF627081-B98F-B947-84B5-D8DFC0CDAFD8}"/>
              </a:ext>
            </a:extLst>
          </p:cNvPr>
          <p:cNvSpPr txBox="1"/>
          <p:nvPr/>
        </p:nvSpPr>
        <p:spPr>
          <a:xfrm>
            <a:off x="91558" y="3654365"/>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01</a:t>
            </a:r>
          </a:p>
        </p:txBody>
      </p:sp>
      <p:sp>
        <p:nvSpPr>
          <p:cNvPr id="27" name="TextBox 26">
            <a:extLst>
              <a:ext uri="{FF2B5EF4-FFF2-40B4-BE49-F238E27FC236}">
                <a16:creationId xmlns:a16="http://schemas.microsoft.com/office/drawing/2014/main" id="{0294B33A-E733-3E40-A1C8-83F022C8FEA5}"/>
              </a:ext>
            </a:extLst>
          </p:cNvPr>
          <p:cNvSpPr txBox="1"/>
          <p:nvPr/>
        </p:nvSpPr>
        <p:spPr>
          <a:xfrm>
            <a:off x="4285649" y="1915814"/>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10</a:t>
            </a:r>
          </a:p>
        </p:txBody>
      </p:sp>
      <p:sp>
        <p:nvSpPr>
          <p:cNvPr id="28" name="TextBox 27">
            <a:extLst>
              <a:ext uri="{FF2B5EF4-FFF2-40B4-BE49-F238E27FC236}">
                <a16:creationId xmlns:a16="http://schemas.microsoft.com/office/drawing/2014/main" id="{16DE7D36-3C4F-C94D-BCFD-7F21C5F7282B}"/>
              </a:ext>
            </a:extLst>
          </p:cNvPr>
          <p:cNvSpPr txBox="1"/>
          <p:nvPr/>
        </p:nvSpPr>
        <p:spPr>
          <a:xfrm>
            <a:off x="4305934" y="3012150"/>
            <a:ext cx="570990" cy="25391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W = 11</a:t>
            </a:r>
          </a:p>
        </p:txBody>
      </p:sp>
      <p:sp>
        <p:nvSpPr>
          <p:cNvPr id="7" name="Right Brace 6">
            <a:extLst>
              <a:ext uri="{FF2B5EF4-FFF2-40B4-BE49-F238E27FC236}">
                <a16:creationId xmlns:a16="http://schemas.microsoft.com/office/drawing/2014/main" id="{268CA8A4-B9D9-B64F-9F2F-37A712A5DF72}"/>
              </a:ext>
            </a:extLst>
          </p:cNvPr>
          <p:cNvSpPr/>
          <p:nvPr/>
        </p:nvSpPr>
        <p:spPr>
          <a:xfrm>
            <a:off x="8327716" y="3841852"/>
            <a:ext cx="143426" cy="530719"/>
          </a:xfrm>
          <a:prstGeom prst="righ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black"/>
              </a:solidFill>
              <a:effectLst/>
              <a:uLnTx/>
              <a:uFillTx/>
              <a:latin typeface="Calibri"/>
              <a:ea typeface="+mn-ea"/>
              <a:cs typeface="+mn-cs"/>
            </a:endParaRPr>
          </a:p>
        </p:txBody>
      </p:sp>
      <p:sp>
        <p:nvSpPr>
          <p:cNvPr id="30" name="TextBox 29">
            <a:extLst>
              <a:ext uri="{FF2B5EF4-FFF2-40B4-BE49-F238E27FC236}">
                <a16:creationId xmlns:a16="http://schemas.microsoft.com/office/drawing/2014/main" id="{2A40206E-C20F-B447-A4FF-FF9D435B4DAF}"/>
              </a:ext>
            </a:extLst>
          </p:cNvPr>
          <p:cNvSpPr txBox="1"/>
          <p:nvPr/>
        </p:nvSpPr>
        <p:spPr>
          <a:xfrm>
            <a:off x="8442961" y="3864836"/>
            <a:ext cx="668495" cy="41549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Retransmission</a:t>
            </a:r>
          </a:p>
        </p:txBody>
      </p:sp>
    </p:spTree>
    <p:extLst>
      <p:ext uri="{BB962C8B-B14F-4D97-AF65-F5344CB8AC3E}">
        <p14:creationId xmlns:p14="http://schemas.microsoft.com/office/powerpoint/2010/main" val="46026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079863" y="841772"/>
            <a:ext cx="7132319" cy="1790700"/>
          </a:xfrm>
        </p:spPr>
        <p:txBody>
          <a:bodyPr>
            <a:normAutofit/>
          </a:bodyPr>
          <a:lstStyle/>
          <a:p>
            <a:r>
              <a:rPr lang="en-US" sz="3200" noProof="0" dirty="0"/>
              <a:t>draft-ietf-lpwan-schc-yang-data-model-04</a:t>
            </a:r>
            <a:br>
              <a:rPr lang="en-US" sz="3200" noProof="0" dirty="0"/>
            </a:br>
            <a:r>
              <a:rPr lang="en-US" sz="3200" noProof="0" dirty="0"/>
              <a:t>featuring … </a:t>
            </a:r>
            <a:r>
              <a:rPr lang="en-US" sz="3200" noProof="0"/>
              <a:t>”feature”</a:t>
            </a:r>
            <a:endParaRPr lang="en-US" sz="3000" b="1" noProof="0"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43000" y="3207161"/>
            <a:ext cx="6858000" cy="1094567"/>
          </a:xfrm>
        </p:spPr>
        <p:txBody>
          <a:bodyPr/>
          <a:lstStyle/>
          <a:p>
            <a:r>
              <a:rPr lang="en-US" noProof="0" dirty="0"/>
              <a:t>Laurent Toutain (</a:t>
            </a:r>
            <a:r>
              <a:rPr lang="en-US" noProof="0" dirty="0" err="1"/>
              <a:t>laurent.toutain@imt-atlantique.fr</a:t>
            </a:r>
            <a:r>
              <a:rPr lang="en-US" noProof="0" dirty="0"/>
              <a:t>)</a:t>
            </a:r>
          </a:p>
          <a:p>
            <a:r>
              <a:rPr lang="en-US" noProof="0" dirty="0"/>
              <a:t>Ana </a:t>
            </a:r>
            <a:r>
              <a:rPr lang="en-US" noProof="0" dirty="0" err="1"/>
              <a:t>Minaburo</a:t>
            </a:r>
            <a:r>
              <a:rPr lang="en-US" noProof="0" dirty="0"/>
              <a:t> (</a:t>
            </a:r>
            <a:r>
              <a:rPr lang="en-US" noProof="0" dirty="0" err="1"/>
              <a:t>ana@ackl.io</a:t>
            </a:r>
            <a:r>
              <a:rPr lang="en-US" noProof="0" dirty="0"/>
              <a:t>)</a:t>
            </a:r>
          </a:p>
          <a:p>
            <a:endParaRPr lang="en-US" noProof="0" dirty="0"/>
          </a:p>
        </p:txBody>
      </p:sp>
    </p:spTree>
    <p:extLst>
      <p:ext uri="{BB962C8B-B14F-4D97-AF65-F5344CB8AC3E}">
        <p14:creationId xmlns:p14="http://schemas.microsoft.com/office/powerpoint/2010/main" val="1434551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85DEF1-2CC4-2A4C-BA72-4DB390524B93}"/>
              </a:ext>
            </a:extLst>
          </p:cNvPr>
          <p:cNvSpPr>
            <a:spLocks noGrp="1"/>
          </p:cNvSpPr>
          <p:nvPr>
            <p:ph type="title"/>
          </p:nvPr>
        </p:nvSpPr>
        <p:spPr/>
        <p:txBody>
          <a:bodyPr/>
          <a:lstStyle/>
          <a:p>
            <a:r>
              <a:rPr lang="fr-FR" dirty="0" err="1"/>
              <a:t>feature</a:t>
            </a:r>
            <a:endParaRPr lang="fr-FR" dirty="0"/>
          </a:p>
        </p:txBody>
      </p:sp>
      <p:pic>
        <p:nvPicPr>
          <p:cNvPr id="4" name="Image 3" descr="Une image contenant texte&#10;&#10;Description générée automatiquement">
            <a:extLst>
              <a:ext uri="{FF2B5EF4-FFF2-40B4-BE49-F238E27FC236}">
                <a16:creationId xmlns:a16="http://schemas.microsoft.com/office/drawing/2014/main" id="{3938A88B-BB24-934B-A852-A564CB26ECF5}"/>
              </a:ext>
            </a:extLst>
          </p:cNvPr>
          <p:cNvPicPr>
            <a:picLocks noChangeAspect="1"/>
          </p:cNvPicPr>
          <p:nvPr/>
        </p:nvPicPr>
        <p:blipFill>
          <a:blip r:embed="rId2"/>
          <a:stretch>
            <a:fillRect/>
          </a:stretch>
        </p:blipFill>
        <p:spPr>
          <a:xfrm>
            <a:off x="104172" y="323126"/>
            <a:ext cx="9144000" cy="1230459"/>
          </a:xfrm>
          <a:prstGeom prst="rect">
            <a:avLst/>
          </a:prstGeom>
        </p:spPr>
      </p:pic>
      <p:pic>
        <p:nvPicPr>
          <p:cNvPr id="6" name="Image 5" descr="Une image contenant texte&#10;&#10;Description générée automatiquement">
            <a:extLst>
              <a:ext uri="{FF2B5EF4-FFF2-40B4-BE49-F238E27FC236}">
                <a16:creationId xmlns:a16="http://schemas.microsoft.com/office/drawing/2014/main" id="{F23F1118-62C4-DC4D-BB8B-7BD73EEFE40E}"/>
              </a:ext>
            </a:extLst>
          </p:cNvPr>
          <p:cNvPicPr>
            <a:picLocks noChangeAspect="1"/>
          </p:cNvPicPr>
          <p:nvPr/>
        </p:nvPicPr>
        <p:blipFill>
          <a:blip r:embed="rId3"/>
          <a:stretch>
            <a:fillRect/>
          </a:stretch>
        </p:blipFill>
        <p:spPr>
          <a:xfrm>
            <a:off x="127321" y="1602867"/>
            <a:ext cx="4959678" cy="3304346"/>
          </a:xfrm>
          <a:prstGeom prst="rect">
            <a:avLst/>
          </a:prstGeom>
        </p:spPr>
      </p:pic>
    </p:spTree>
    <p:extLst>
      <p:ext uri="{BB962C8B-B14F-4D97-AF65-F5344CB8AC3E}">
        <p14:creationId xmlns:p14="http://schemas.microsoft.com/office/powerpoint/2010/main" val="1161319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able&#10;&#10;Description générée automatiquement">
            <a:extLst>
              <a:ext uri="{FF2B5EF4-FFF2-40B4-BE49-F238E27FC236}">
                <a16:creationId xmlns:a16="http://schemas.microsoft.com/office/drawing/2014/main" id="{D0007BC3-D748-A74A-BF3B-B5D0F1FFDE93}"/>
              </a:ext>
            </a:extLst>
          </p:cNvPr>
          <p:cNvPicPr>
            <a:picLocks noChangeAspect="1"/>
          </p:cNvPicPr>
          <p:nvPr/>
        </p:nvPicPr>
        <p:blipFill>
          <a:blip r:embed="rId2"/>
          <a:stretch>
            <a:fillRect/>
          </a:stretch>
        </p:blipFill>
        <p:spPr>
          <a:xfrm>
            <a:off x="1871792" y="0"/>
            <a:ext cx="5932849" cy="5143500"/>
          </a:xfrm>
          <a:prstGeom prst="rect">
            <a:avLst/>
          </a:prstGeom>
        </p:spPr>
      </p:pic>
    </p:spTree>
    <p:extLst>
      <p:ext uri="{BB962C8B-B14F-4D97-AF65-F5344CB8AC3E}">
        <p14:creationId xmlns:p14="http://schemas.microsoft.com/office/powerpoint/2010/main" val="951579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20</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1718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Please contribute to the minutes at: </a:t>
            </a:r>
            <a:r>
              <a:rPr lang="en-US" altLang="en-US" sz="1400" dirty="0">
                <a:solidFill>
                  <a:srgbClr val="000000"/>
                </a:solidFill>
                <a:cs typeface="Droid Sans Fallback" charset="0"/>
                <a:hlinkClick r:id="rId3"/>
              </a:rPr>
              <a:t>https://codimd.ietf.org/notes-ietf-interim-2021-lpwan-10-lpwan</a:t>
            </a:r>
            <a:r>
              <a:rPr lang="en-US" altLang="en-US" sz="1400" dirty="0">
                <a:solidFill>
                  <a:srgbClr val="000000"/>
                </a:solidFill>
                <a:cs typeface="Droid Sans Fallback" charset="0"/>
              </a:rPr>
              <a:t> </a:t>
            </a: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 </a:t>
            </a:r>
          </a:p>
          <a:p>
            <a:pPr>
              <a:spcBef>
                <a:spcPct val="0"/>
              </a:spcBef>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481256" y="1121779"/>
            <a:ext cx="8043457" cy="3785632"/>
          </a:xfrm>
          <a:prstGeom prst="rect">
            <a:avLst/>
          </a:prstGeom>
        </p:spPr>
        <p:txBody>
          <a:bodyPr wrap="square" lIns="91420" tIns="45710" rIns="91420" bIns="45710">
            <a:spAutoFit/>
          </a:bodyPr>
          <a:lstStyle/>
          <a:p>
            <a:r>
              <a:rPr lang="en-US" sz="2000" dirty="0"/>
              <a:t>[16:05] Administrivia                								[5min]    	o    Note-Well, Scribes, Agenda Bashing    </a:t>
            </a:r>
          </a:p>
          <a:p>
            <a:r>
              <a:rPr lang="en-US" sz="2000" dirty="0"/>
              <a:t>	o    WG Status</a:t>
            </a:r>
          </a:p>
          <a:p>
            <a:endParaRPr lang="en-US" sz="2000" dirty="0"/>
          </a:p>
          <a:p>
            <a:r>
              <a:rPr lang="en-US" sz="2000" dirty="0"/>
              <a:t>[16:10] SCHC for CoAP										[10min]</a:t>
            </a:r>
          </a:p>
          <a:p>
            <a:r>
              <a:rPr lang="en-US" sz="2000" dirty="0"/>
              <a:t>	</a:t>
            </a:r>
          </a:p>
          <a:p>
            <a:r>
              <a:rPr lang="en-US" sz="2000" dirty="0"/>
              <a:t>[16:20] SCHC for </a:t>
            </a:r>
            <a:r>
              <a:rPr lang="en-US" sz="2000" dirty="0" err="1"/>
              <a:t>SigFox</a:t>
            </a:r>
            <a:r>
              <a:rPr lang="en-US" sz="2000" dirty="0"/>
              <a:t> 										[20min]</a:t>
            </a:r>
          </a:p>
          <a:p>
            <a:endParaRPr lang="en-US" sz="2000" dirty="0"/>
          </a:p>
          <a:p>
            <a:r>
              <a:rPr lang="en-US" sz="2000"/>
              <a:t>[16:40] </a:t>
            </a:r>
            <a:r>
              <a:rPr lang="en-US" sz="2000" dirty="0"/>
              <a:t>Data Model for SCHC 									[15min]</a:t>
            </a:r>
          </a:p>
          <a:p>
            <a:endParaRPr lang="en-US" sz="2000" dirty="0"/>
          </a:p>
          <a:p>
            <a:r>
              <a:rPr lang="en-US" sz="2000" dirty="0"/>
              <a:t>[16:55]  AOB              								               [ QS ]					</a:t>
            </a:r>
            <a:endParaRPr lang="fr-FR" sz="2000"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5" name="Picture 4">
            <a:extLst>
              <a:ext uri="{FF2B5EF4-FFF2-40B4-BE49-F238E27FC236}">
                <a16:creationId xmlns:a16="http://schemas.microsoft.com/office/drawing/2014/main" id="{B03F397E-DBC6-4C57-8565-D90C651D37C6}"/>
              </a:ext>
            </a:extLst>
          </p:cNvPr>
          <p:cNvPicPr>
            <a:picLocks noChangeAspect="1"/>
          </p:cNvPicPr>
          <p:nvPr/>
        </p:nvPicPr>
        <p:blipFill rotWithShape="1">
          <a:blip r:embed="rId2"/>
          <a:srcRect l="2691" t="24383" r="7355" b="13500"/>
          <a:stretch/>
        </p:blipFill>
        <p:spPr>
          <a:xfrm>
            <a:off x="570150" y="857564"/>
            <a:ext cx="8204227" cy="3837320"/>
          </a:xfrm>
          <a:prstGeom prst="rect">
            <a:avLst/>
          </a:prstGeom>
        </p:spPr>
      </p:pic>
      <p:sp>
        <p:nvSpPr>
          <p:cNvPr id="6" name="TextBox 5">
            <a:extLst>
              <a:ext uri="{FF2B5EF4-FFF2-40B4-BE49-F238E27FC236}">
                <a16:creationId xmlns:a16="http://schemas.microsoft.com/office/drawing/2014/main" id="{23D4AB8F-CF92-4DD5-B213-753B3DC7001D}"/>
              </a:ext>
            </a:extLst>
          </p:cNvPr>
          <p:cNvSpPr txBox="1"/>
          <p:nvPr/>
        </p:nvSpPr>
        <p:spPr>
          <a:xfrm>
            <a:off x="657789" y="3205553"/>
            <a:ext cx="8053503" cy="523220"/>
          </a:xfrm>
          <a:prstGeom prst="rect">
            <a:avLst/>
          </a:prstGeom>
          <a:solidFill>
            <a:srgbClr val="FFC000">
              <a:alpha val="16078"/>
            </a:srgbClr>
          </a:solidFill>
        </p:spPr>
        <p:txBody>
          <a:bodyPr wrap="square" rtlCol="0">
            <a:spAutoFit/>
          </a:bodyPr>
          <a:lstStyle/>
          <a:p>
            <a:r>
              <a:rPr lang="fr-FR" sz="1400" dirty="0"/>
              <a:t> </a:t>
            </a:r>
          </a:p>
          <a:p>
            <a:endParaRPr lang="en-US" sz="1400" dirty="0"/>
          </a:p>
        </p:txBody>
      </p:sp>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B41967-A5F9-497F-B186-2558807DE16E}"/>
              </a:ext>
            </a:extLst>
          </p:cNvPr>
          <p:cNvPicPr>
            <a:picLocks noChangeAspect="1"/>
          </p:cNvPicPr>
          <p:nvPr/>
        </p:nvPicPr>
        <p:blipFill>
          <a:blip r:embed="rId3"/>
          <a:stretch>
            <a:fillRect/>
          </a:stretch>
        </p:blipFill>
        <p:spPr>
          <a:xfrm>
            <a:off x="88003" y="1355454"/>
            <a:ext cx="8967993" cy="2975106"/>
          </a:xfrm>
          <a:prstGeom prst="rect">
            <a:avLst/>
          </a:prstGeom>
        </p:spPr>
      </p:pic>
      <p:sp>
        <p:nvSpPr>
          <p:cNvPr id="2" name="Titre 1"/>
          <p:cNvSpPr>
            <a:spLocks noGrp="1"/>
          </p:cNvSpPr>
          <p:nvPr>
            <p:ph type="title"/>
          </p:nvPr>
        </p:nvSpPr>
        <p:spPr>
          <a:xfrm>
            <a:off x="388529" y="152485"/>
            <a:ext cx="8229600" cy="637043"/>
          </a:xfrm>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sp>
        <p:nvSpPr>
          <p:cNvPr id="10" name="Oval 9">
            <a:extLst>
              <a:ext uri="{FF2B5EF4-FFF2-40B4-BE49-F238E27FC236}">
                <a16:creationId xmlns:a16="http://schemas.microsoft.com/office/drawing/2014/main" id="{AA006F97-EC13-4236-9A0D-89209E75210C}"/>
              </a:ext>
            </a:extLst>
          </p:cNvPr>
          <p:cNvSpPr/>
          <p:nvPr/>
        </p:nvSpPr>
        <p:spPr>
          <a:xfrm>
            <a:off x="88003" y="2617802"/>
            <a:ext cx="1739705" cy="145366"/>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CD31D44-C9FD-4058-A40E-65C35F90EECE}"/>
              </a:ext>
            </a:extLst>
          </p:cNvPr>
          <p:cNvSpPr/>
          <p:nvPr/>
        </p:nvSpPr>
        <p:spPr>
          <a:xfrm>
            <a:off x="5100964" y="1867881"/>
            <a:ext cx="1264835" cy="205925"/>
          </a:xfrm>
          <a:prstGeom prst="ellipse">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42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118DD-DDBC-421E-8E04-F9AD9389D63F}"/>
              </a:ext>
            </a:extLst>
          </p:cNvPr>
          <p:cNvSpPr>
            <a:spLocks noGrp="1"/>
          </p:cNvSpPr>
          <p:nvPr>
            <p:ph type="title"/>
          </p:nvPr>
        </p:nvSpPr>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2F15254A-8CFE-4E01-ABE7-B1751DE522F1}"/>
              </a:ext>
            </a:extLst>
          </p:cNvPr>
          <p:cNvSpPr>
            <a:spLocks noGrp="1"/>
          </p:cNvSpPr>
          <p:nvPr>
            <p:ph idx="1"/>
          </p:nvPr>
        </p:nvSpPr>
        <p:spPr>
          <a:xfrm>
            <a:off x="422971" y="1259767"/>
            <a:ext cx="8229600" cy="3463818"/>
          </a:xfrm>
        </p:spPr>
        <p:txBody>
          <a:bodyPr>
            <a:normAutofit/>
          </a:bodyPr>
          <a:lstStyle/>
          <a:p>
            <a:r>
              <a:rPr lang="en-US" dirty="0"/>
              <a:t>(All) Consider RFC 5856 and RFC 6920</a:t>
            </a:r>
          </a:p>
          <a:p>
            <a:r>
              <a:rPr lang="en-US" dirty="0"/>
              <a:t>(Carsten) Kick off OSCORE discussion on passing SCHC Rules with security context</a:t>
            </a:r>
          </a:p>
        </p:txBody>
      </p:sp>
      <p:sp>
        <p:nvSpPr>
          <p:cNvPr id="4" name="Slide Number Placeholder 3">
            <a:extLst>
              <a:ext uri="{FF2B5EF4-FFF2-40B4-BE49-F238E27FC236}">
                <a16:creationId xmlns:a16="http://schemas.microsoft.com/office/drawing/2014/main" id="{A53F580D-BB97-4740-A4DA-AFEBD13E694C}"/>
              </a:ext>
            </a:extLst>
          </p:cNvPr>
          <p:cNvSpPr>
            <a:spLocks noGrp="1"/>
          </p:cNvSpPr>
          <p:nvPr>
            <p:ph type="sldNum" sz="quarter" idx="12"/>
          </p:nvPr>
        </p:nvSpPr>
        <p:spPr/>
        <p:txBody>
          <a:bodyPr/>
          <a:lstStyle/>
          <a:p>
            <a:fld id="{22D2E28D-3C84-FA4F-AA95-DF0FC25EB245}" type="slidenum">
              <a:rPr lang="fr-FR" smtClean="0"/>
              <a:t>7</a:t>
            </a:fld>
            <a:endParaRPr lang="fr-FR"/>
          </a:p>
        </p:txBody>
      </p:sp>
    </p:spTree>
    <p:extLst>
      <p:ext uri="{BB962C8B-B14F-4D97-AF65-F5344CB8AC3E}">
        <p14:creationId xmlns:p14="http://schemas.microsoft.com/office/powerpoint/2010/main" val="4047091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2579F0-0A8F-40BF-97AD-3A931BD7C9CD}"/>
              </a:ext>
            </a:extLst>
          </p:cNvPr>
          <p:cNvSpPr>
            <a:spLocks noGrp="1"/>
          </p:cNvSpPr>
          <p:nvPr>
            <p:ph idx="1"/>
          </p:nvPr>
        </p:nvSpPr>
        <p:spPr/>
        <p:txBody>
          <a:bodyPr>
            <a:normAutofit/>
          </a:bodyPr>
          <a:lstStyle/>
          <a:p>
            <a:r>
              <a:rPr lang="en-US" dirty="0">
                <a:solidFill>
                  <a:schemeClr val="bg2"/>
                </a:solidFill>
              </a:rPr>
              <a:t>Meetings will be middle of the CEST night </a:t>
            </a:r>
          </a:p>
          <a:p>
            <a:pPr lvl="1"/>
            <a:r>
              <a:rPr lang="en-US" dirty="0">
                <a:solidFill>
                  <a:schemeClr val="bg2"/>
                </a:solidFill>
              </a:rPr>
              <a:t>Or past that</a:t>
            </a:r>
          </a:p>
          <a:p>
            <a:r>
              <a:rPr lang="en-US" dirty="0">
                <a:solidFill>
                  <a:schemeClr val="bg2"/>
                </a:solidFill>
              </a:rPr>
              <a:t>We have interims</a:t>
            </a:r>
          </a:p>
          <a:p>
            <a:pPr lvl="1"/>
            <a:r>
              <a:rPr lang="en-US" dirty="0">
                <a:solidFill>
                  <a:schemeClr val="bg2"/>
                </a:solidFill>
              </a:rPr>
              <a:t>5 interims</a:t>
            </a:r>
          </a:p>
          <a:p>
            <a:pPr lvl="1"/>
            <a:r>
              <a:rPr lang="en-US" dirty="0">
                <a:solidFill>
                  <a:schemeClr val="bg2"/>
                </a:solidFill>
              </a:rPr>
              <a:t>Scheduled between now and then</a:t>
            </a:r>
          </a:p>
          <a:p>
            <a:r>
              <a:rPr lang="en-US" dirty="0">
                <a:solidFill>
                  <a:schemeClr val="bg2"/>
                </a:solidFill>
              </a:rPr>
              <a:t>Should we ask for an official meeting?</a:t>
            </a:r>
          </a:p>
        </p:txBody>
      </p:sp>
      <p:sp>
        <p:nvSpPr>
          <p:cNvPr id="4" name="Slide Number Placeholder 3">
            <a:extLst>
              <a:ext uri="{FF2B5EF4-FFF2-40B4-BE49-F238E27FC236}">
                <a16:creationId xmlns:a16="http://schemas.microsoft.com/office/drawing/2014/main" id="{308754CB-36E7-4C97-96D6-1C1223E83182}"/>
              </a:ext>
            </a:extLst>
          </p:cNvPr>
          <p:cNvSpPr>
            <a:spLocks noGrp="1"/>
          </p:cNvSpPr>
          <p:nvPr>
            <p:ph type="sldNum" sz="quarter" idx="12"/>
          </p:nvPr>
        </p:nvSpPr>
        <p:spPr/>
        <p:txBody>
          <a:bodyPr/>
          <a:lstStyle/>
          <a:p>
            <a:fld id="{22D2E28D-3C84-FA4F-AA95-DF0FC25EB245}" type="slidenum">
              <a:rPr lang="fr-FR" smtClean="0"/>
              <a:t>8</a:t>
            </a:fld>
            <a:endParaRPr lang="fr-FR"/>
          </a:p>
        </p:txBody>
      </p:sp>
      <p:pic>
        <p:nvPicPr>
          <p:cNvPr id="8" name="Picture 7">
            <a:extLst>
              <a:ext uri="{FF2B5EF4-FFF2-40B4-BE49-F238E27FC236}">
                <a16:creationId xmlns:a16="http://schemas.microsoft.com/office/drawing/2014/main" id="{1026D62C-B187-404C-B6A0-659B2A0BC853}"/>
              </a:ext>
            </a:extLst>
          </p:cNvPr>
          <p:cNvPicPr>
            <a:picLocks noChangeAspect="1"/>
          </p:cNvPicPr>
          <p:nvPr/>
        </p:nvPicPr>
        <p:blipFill rotWithShape="1">
          <a:blip r:embed="rId3"/>
          <a:srcRect t="18523" r="7795"/>
          <a:stretch/>
        </p:blipFill>
        <p:spPr>
          <a:xfrm>
            <a:off x="4094923" y="1909310"/>
            <a:ext cx="3903368" cy="1403511"/>
          </a:xfrm>
          <a:prstGeom prst="rect">
            <a:avLst/>
          </a:prstGeom>
        </p:spPr>
      </p:pic>
      <mc:AlternateContent xmlns:mc="http://schemas.openxmlformats.org/markup-compatibility/2006">
        <mc:Choice xmlns:am3d="http://schemas.microsoft.com/office/drawing/2017/model3d" Requires="am3d">
          <p:graphicFrame>
            <p:nvGraphicFramePr>
              <p:cNvPr id="5" name="3D Model 4" descr="N">
                <a:extLst>
                  <a:ext uri="{FF2B5EF4-FFF2-40B4-BE49-F238E27FC236}">
                    <a16:creationId xmlns:a16="http://schemas.microsoft.com/office/drawing/2014/main" id="{8342D419-7FEF-4CEF-B704-538264D49F35}"/>
                  </a:ext>
                </a:extLst>
              </p:cNvPr>
              <p:cNvGraphicFramePr>
                <a:graphicFrameLocks noChangeAspect="1"/>
              </p:cNvGraphicFramePr>
              <p:nvPr>
                <p:extLst>
                  <p:ext uri="{D42A27DB-BD31-4B8C-83A1-F6EECF244321}">
                    <p14:modId xmlns:p14="http://schemas.microsoft.com/office/powerpoint/2010/main" val="949646680"/>
                  </p:ext>
                </p:extLst>
              </p:nvPr>
            </p:nvGraphicFramePr>
            <p:xfrm rot="20986724">
              <a:off x="1323725" y="863119"/>
              <a:ext cx="2461495" cy="2779356"/>
            </p:xfrm>
            <a:graphic>
              <a:graphicData uri="http://schemas.microsoft.com/office/drawing/2017/model3d">
                <am3d:model3d r:embed="rId4">
                  <am3d:spPr>
                    <a:xfrm rot="20986724">
                      <a:off x="0" y="0"/>
                      <a:ext cx="2461495" cy="2779356"/>
                    </a:xfrm>
                    <a:prstGeom prst="rect">
                      <a:avLst/>
                    </a:prstGeom>
                  </am3d:spPr>
                  <am3d:camera>
                    <am3d:pos x="0" y="0" z="59300594"/>
                    <am3d:up dx="0" dy="36000000" dz="0"/>
                    <am3d:lookAt x="0" y="0" z="0"/>
                    <am3d:perspective fov="2700000"/>
                  </am3d:camera>
                  <am3d:trans>
                    <am3d:meterPerModelUnit n="3458456" d="1000000"/>
                    <am3d:preTrans dx="0" dy="-18000000" dz="0"/>
                    <am3d:scale>
                      <am3d:sx n="1000000" d="1000000"/>
                      <am3d:sy n="1000000" d="1000000"/>
                      <am3d:sz n="1000000" d="1000000"/>
                    </am3d:scale>
                    <am3d:rot ax="-2141260" ay="-569644" az="405394"/>
                    <am3d:postTrans dx="0" dy="0" dz="0"/>
                  </am3d:trans>
                  <am3d:raster rName="Office3DRenderer" rVer="16.0.8326">
                    <am3d:blip r:embed="rId5"/>
                  </am3d:raster>
                  <am3d:objViewport viewportSz="352272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N">
                <a:extLst>
                  <a:ext uri="{FF2B5EF4-FFF2-40B4-BE49-F238E27FC236}">
                    <a16:creationId xmlns:a16="http://schemas.microsoft.com/office/drawing/2014/main" id="{8342D419-7FEF-4CEF-B704-538264D49F35}"/>
                  </a:ext>
                </a:extLst>
              </p:cNvPr>
              <p:cNvPicPr>
                <a:picLocks noGrp="1" noRot="1" noChangeAspect="1" noMove="1" noResize="1" noEditPoints="1" noAdjustHandles="1" noChangeArrowheads="1" noChangeShapeType="1" noCrop="1"/>
              </p:cNvPicPr>
              <p:nvPr/>
            </p:nvPicPr>
            <p:blipFill>
              <a:blip r:embed="rId5"/>
              <a:stretch>
                <a:fillRect/>
              </a:stretch>
            </p:blipFill>
            <p:spPr>
              <a:xfrm rot="20986724">
                <a:off x="1323725" y="863119"/>
                <a:ext cx="2461495" cy="2779356"/>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6" name="3D Model 5" descr="o">
                <a:extLst>
                  <a:ext uri="{FF2B5EF4-FFF2-40B4-BE49-F238E27FC236}">
                    <a16:creationId xmlns:a16="http://schemas.microsoft.com/office/drawing/2014/main" id="{2E9F3C4F-FEDD-4057-9F8B-0A5989791D35}"/>
                  </a:ext>
                </a:extLst>
              </p:cNvPr>
              <p:cNvGraphicFramePr>
                <a:graphicFrameLocks noChangeAspect="1"/>
              </p:cNvGraphicFramePr>
              <p:nvPr>
                <p:extLst>
                  <p:ext uri="{D42A27DB-BD31-4B8C-83A1-F6EECF244321}">
                    <p14:modId xmlns:p14="http://schemas.microsoft.com/office/powerpoint/2010/main" val="2405458880"/>
                  </p:ext>
                </p:extLst>
              </p:nvPr>
            </p:nvGraphicFramePr>
            <p:xfrm>
              <a:off x="3612969" y="572322"/>
              <a:ext cx="2446496" cy="2461931"/>
            </p:xfrm>
            <a:graphic>
              <a:graphicData uri="http://schemas.microsoft.com/office/drawing/2017/model3d">
                <am3d:model3d r:embed="rId6">
                  <am3d:spPr>
                    <a:xfrm>
                      <a:off x="0" y="0"/>
                      <a:ext cx="2446496" cy="2461931"/>
                    </a:xfrm>
                    <a:prstGeom prst="rect">
                      <a:avLst/>
                    </a:prstGeom>
                  </am3d:spPr>
                  <am3d:camera>
                    <am3d:pos x="0" y="0" z="64343044"/>
                    <am3d:up dx="0" dy="36000000" dz="0"/>
                    <am3d:lookAt x="0" y="0" z="0"/>
                    <am3d:perspective fov="2700000"/>
                  </am3d:camera>
                  <am3d:trans>
                    <am3d:meterPerModelUnit n="4796047" d="1000000"/>
                    <am3d:preTrans dx="0" dy="-18000000" dz="-3342"/>
                    <am3d:scale>
                      <am3d:sx n="1000000" d="1000000"/>
                      <am3d:sy n="1000000" d="1000000"/>
                      <am3d:sz n="1000000" d="1000000"/>
                    </am3d:scale>
                    <am3d:rot ax="-2533231" ay="-720130" az="641118"/>
                    <am3d:postTrans dx="0" dy="0" dz="0"/>
                  </am3d:trans>
                  <am3d:raster rName="Office3DRenderer" rVer="16.0.8326">
                    <am3d:blip r:embed="rId7"/>
                  </am3d:raster>
                  <am3d:objViewport viewportSz="363501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6" name="3D Model 5" descr="o">
                <a:extLst>
                  <a:ext uri="{FF2B5EF4-FFF2-40B4-BE49-F238E27FC236}">
                    <a16:creationId xmlns:a16="http://schemas.microsoft.com/office/drawing/2014/main" id="{2E9F3C4F-FEDD-4057-9F8B-0A5989791D35}"/>
                  </a:ext>
                </a:extLst>
              </p:cNvPr>
              <p:cNvPicPr>
                <a:picLocks noGrp="1" noRot="1" noChangeAspect="1" noMove="1" noResize="1" noEditPoints="1" noAdjustHandles="1" noChangeArrowheads="1" noChangeShapeType="1" noCrop="1"/>
              </p:cNvPicPr>
              <p:nvPr/>
            </p:nvPicPr>
            <p:blipFill>
              <a:blip r:embed="rId7"/>
              <a:stretch>
                <a:fillRect/>
              </a:stretch>
            </p:blipFill>
            <p:spPr>
              <a:xfrm>
                <a:off x="3612969" y="572322"/>
                <a:ext cx="2446496" cy="2461931"/>
              </a:xfrm>
              <a:prstGeom prst="rect">
                <a:avLst/>
              </a:prstGeom>
            </p:spPr>
          </p:pic>
        </mc:Fallback>
      </mc:AlternateContent>
      <p:sp>
        <p:nvSpPr>
          <p:cNvPr id="9" name="Rectangle 8">
            <a:extLst>
              <a:ext uri="{FF2B5EF4-FFF2-40B4-BE49-F238E27FC236}">
                <a16:creationId xmlns:a16="http://schemas.microsoft.com/office/drawing/2014/main" id="{C78989EE-A6EA-4B8F-A317-E4536540F4D0}"/>
              </a:ext>
            </a:extLst>
          </p:cNvPr>
          <p:cNvSpPr/>
          <p:nvPr/>
        </p:nvSpPr>
        <p:spPr>
          <a:xfrm>
            <a:off x="236126" y="2566713"/>
            <a:ext cx="8533310" cy="1862048"/>
          </a:xfrm>
          <a:prstGeom prst="rect">
            <a:avLst/>
          </a:prstGeom>
          <a:noFill/>
        </p:spPr>
        <p:txBody>
          <a:bodyPr wrap="square" lIns="91440" tIns="45720" rIns="91440" bIns="45720">
            <a:spAutoFit/>
          </a:bodyPr>
          <a:lstStyle/>
          <a:p>
            <a:pPr algn="ctr"/>
            <a:r>
              <a:rPr lang="en-US" sz="11500" b="0" cap="none" spc="0" dirty="0">
                <a:ln w="0"/>
                <a:solidFill>
                  <a:schemeClr val="tx1">
                    <a:lumMod val="95000"/>
                    <a:lumOff val="5000"/>
                  </a:schemeClr>
                </a:solidFill>
                <a:effectLst>
                  <a:reflection blurRad="6350" stA="53000" endA="300" endPos="35500" dir="5400000" sy="-90000" algn="bl" rotWithShape="0"/>
                </a:effectLst>
              </a:rPr>
              <a:t>LPWAN-</a:t>
            </a:r>
            <a:r>
              <a:rPr lang="en-US" sz="11500" b="0" cap="none" spc="0" dirty="0" err="1">
                <a:ln w="0"/>
                <a:solidFill>
                  <a:schemeClr val="tx1">
                    <a:lumMod val="95000"/>
                    <a:lumOff val="5000"/>
                  </a:schemeClr>
                </a:solidFill>
                <a:effectLst>
                  <a:reflection blurRad="6350" stA="53000" endA="300" endPos="35500" dir="5400000" sy="-90000" algn="bl" rotWithShape="0"/>
                </a:effectLst>
              </a:rPr>
              <a:t>ing</a:t>
            </a:r>
            <a:endParaRPr lang="en-US" sz="11500" b="0" cap="none" spc="0" dirty="0">
              <a:ln w="0"/>
              <a:solidFill>
                <a:schemeClr val="tx1">
                  <a:lumMod val="95000"/>
                  <a:lumOff val="5000"/>
                </a:schemeClr>
              </a:solidFill>
              <a:effectLst>
                <a:reflection blurRad="6350" stA="53000" endA="300" endPos="35500" dir="5400000" sy="-90000" algn="bl" rotWithShape="0"/>
              </a:effectLst>
            </a:endParaRPr>
          </a:p>
        </p:txBody>
      </p:sp>
      <p:sp>
        <p:nvSpPr>
          <p:cNvPr id="2" name="Title 1">
            <a:extLst>
              <a:ext uri="{FF2B5EF4-FFF2-40B4-BE49-F238E27FC236}">
                <a16:creationId xmlns:a16="http://schemas.microsoft.com/office/drawing/2014/main" id="{509EEE70-117F-4B8F-ACA4-2AB98D7A5FCD}"/>
              </a:ext>
            </a:extLst>
          </p:cNvPr>
          <p:cNvSpPr>
            <a:spLocks noGrp="1"/>
          </p:cNvSpPr>
          <p:nvPr>
            <p:ph type="title"/>
          </p:nvPr>
        </p:nvSpPr>
        <p:spPr>
          <a:xfrm>
            <a:off x="2971517" y="219301"/>
            <a:ext cx="2246811" cy="637043"/>
          </a:xfrm>
          <a:solidFill>
            <a:schemeClr val="bg1"/>
          </a:solidFill>
        </p:spPr>
        <p:txBody>
          <a:bodyPr>
            <a:normAutofit fontScale="90000"/>
          </a:bodyPr>
          <a:lstStyle/>
          <a:p>
            <a:r>
              <a:rPr lang="en-US" dirty="0"/>
              <a:t>IETF 111</a:t>
            </a:r>
          </a:p>
        </p:txBody>
      </p:sp>
    </p:spTree>
    <p:extLst>
      <p:ext uri="{BB962C8B-B14F-4D97-AF65-F5344CB8AC3E}">
        <p14:creationId xmlns:p14="http://schemas.microsoft.com/office/powerpoint/2010/main" val="1451904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a:t>draft-ietf-lpwan-coap-static-context-hc-19</a:t>
            </a:r>
            <a:br>
              <a:rPr lang="fr-FR" sz="3000" b="1" dirty="0"/>
            </a:br>
            <a:r>
              <a:rPr lang="fr-FR" sz="3000" b="1" dirty="0"/>
              <a:t>AUTH-48</a:t>
            </a:r>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normAutofit/>
          </a:bodyPr>
          <a:lstStyle/>
          <a:p>
            <a:r>
              <a:rPr lang="en-US" u="sng" dirty="0"/>
              <a:t>Ana Minaburo (</a:t>
            </a:r>
            <a:r>
              <a:rPr lang="en-US" u="sng" dirty="0" err="1"/>
              <a:t>ana@ackl.io</a:t>
            </a:r>
            <a:r>
              <a:rPr lang="en-US" u="sng" dirty="0"/>
              <a:t>)</a:t>
            </a:r>
          </a:p>
          <a:p>
            <a:r>
              <a:rPr lang="en-US" dirty="0"/>
              <a:t>Laurent Toutain (</a:t>
            </a:r>
            <a:r>
              <a:rPr lang="fr-FR" dirty="0">
                <a:hlinkClick r:id="rId2"/>
              </a:rPr>
              <a:t>laurent@imt-atlantique.fr</a:t>
            </a:r>
            <a:r>
              <a:rPr lang="en-US" dirty="0"/>
              <a:t>)</a:t>
            </a:r>
          </a:p>
          <a:p>
            <a:r>
              <a:rPr lang="en-US" dirty="0"/>
              <a:t>Ricardo Andreasen (</a:t>
            </a:r>
            <a:r>
              <a:rPr lang="en-US" dirty="0" err="1"/>
              <a:t>randreasen@fi.uba.ar</a:t>
            </a:r>
            <a:r>
              <a:rPr lang="en-US" dirty="0"/>
              <a:t>)</a:t>
            </a:r>
          </a:p>
        </p:txBody>
      </p:sp>
    </p:spTree>
    <p:extLst>
      <p:ext uri="{BB962C8B-B14F-4D97-AF65-F5344CB8AC3E}">
        <p14:creationId xmlns:p14="http://schemas.microsoft.com/office/powerpoint/2010/main" val="808629956"/>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29176</TotalTime>
  <Words>959</Words>
  <Application>Microsoft Office PowerPoint</Application>
  <PresentationFormat>On-screen Show (16:9)</PresentationFormat>
  <Paragraphs>145</Paragraphs>
  <Slides>20</Slides>
  <Notes>8</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20</vt:i4>
      </vt:variant>
    </vt:vector>
  </HeadingPairs>
  <TitlesOfParts>
    <vt:vector size="31" baseType="lpstr">
      <vt:lpstr>Arial</vt:lpstr>
      <vt:lpstr>Calibri</vt:lpstr>
      <vt:lpstr>Calibri Light</vt:lpstr>
      <vt:lpstr>Gill Sans MT</vt:lpstr>
      <vt:lpstr>High Tower Text</vt:lpstr>
      <vt:lpstr>Times New Roman</vt:lpstr>
      <vt:lpstr>Trebuchet MS</vt:lpstr>
      <vt:lpstr>1_Thème Office</vt:lpstr>
      <vt:lpstr>iesg</vt:lpstr>
      <vt:lpstr>1_Office Theme</vt:lpstr>
      <vt:lpstr>2_Office Theme</vt:lpstr>
      <vt:lpstr>PowerPoint Presentation</vt:lpstr>
      <vt:lpstr>Note Well</vt:lpstr>
      <vt:lpstr>PowerPoint Presentation</vt:lpstr>
      <vt:lpstr>Agenda bashing</vt:lpstr>
      <vt:lpstr>WG Status</vt:lpstr>
      <vt:lpstr>Document advancement</vt:lpstr>
      <vt:lpstr>Action items</vt:lpstr>
      <vt:lpstr>IETF 111</vt:lpstr>
      <vt:lpstr>draft-ietf-lpwan-coap-static-context-hc-19 AUTH-48</vt:lpstr>
      <vt:lpstr>Title</vt:lpstr>
      <vt:lpstr>draft-ietf-lpwan-schc-over-sigfox-06 </vt:lpstr>
      <vt:lpstr>Draft updates</vt:lpstr>
      <vt:lpstr>SCHC Compound ACK – Definition</vt:lpstr>
      <vt:lpstr>SCHC Compound ACK – Message Format</vt:lpstr>
      <vt:lpstr>Example – SCHC Packet 28 tiles – Normal SCHC ACK</vt:lpstr>
      <vt:lpstr>Example – SCHC Packet 28 tiles – Compound ACK </vt:lpstr>
      <vt:lpstr>draft-ietf-lpwan-schc-yang-data-model-04 featuring … ”feature”</vt:lpstr>
      <vt:lpstr>feature</vt:lpstr>
      <vt:lpstr>PowerPoint Presentation</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3051</cp:revision>
  <dcterms:created xsi:type="dcterms:W3CDTF">2015-06-28T21:58:26Z</dcterms:created>
  <dcterms:modified xsi:type="dcterms:W3CDTF">2021-06-15T13:55:06Z</dcterms:modified>
</cp:coreProperties>
</file>