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47" name="Shape 147"/>
          <p:cNvSpPr/>
          <p:nvPr>
            <p:ph type="sldImg"/>
          </p:nvPr>
        </p:nvSpPr>
        <p:spPr>
          <a:xfrm>
            <a:off x="1143000" y="685800"/>
            <a:ext cx="4572000" cy="3429000"/>
          </a:xfrm>
          <a:prstGeom prst="rect">
            <a:avLst/>
          </a:prstGeom>
        </p:spPr>
        <p:txBody>
          <a:bodyPr/>
          <a:lstStyle/>
          <a:p>
            <a:pPr/>
          </a:p>
        </p:txBody>
      </p:sp>
      <p:sp>
        <p:nvSpPr>
          <p:cNvPr id="148" name="Shape 148"/>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1" name="Author and Date"/>
          <p:cNvSpPr txBox="1"/>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12" name="Presentation Title"/>
          <p:cNvSpPr txBox="1"/>
          <p:nvPr>
            <p:ph type="title" hasCustomPrompt="1"/>
          </p:nvPr>
        </p:nvSpPr>
        <p:spPr>
          <a:xfrm>
            <a:off x="1206496" y="2574991"/>
            <a:ext cx="21971004" cy="4648201"/>
          </a:xfrm>
          <a:prstGeom prst="rect">
            <a:avLst/>
          </a:prstGeom>
        </p:spPr>
        <p:txBody>
          <a:bodyPr anchor="b"/>
          <a:lstStyle>
            <a:lvl1pPr>
              <a:defRPr spc="-232" sz="11600"/>
            </a:lvl1pPr>
          </a:lstStyle>
          <a:p>
            <a:pPr/>
            <a:r>
              <a:t>Presentation Title</a:t>
            </a:r>
          </a:p>
        </p:txBody>
      </p:sp>
      <p:sp>
        <p:nvSpPr>
          <p:cNvPr id="13" name="Body Level One…"/>
          <p:cNvSpPr txBox="1"/>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Presentation Subtitle</a:t>
            </a:r>
          </a:p>
          <a:p>
            <a:pPr lvl="1"/>
            <a:r>
              <a:t/>
            </a:r>
          </a:p>
          <a:p>
            <a:pPr lvl="2"/>
            <a:r>
              <a:t/>
            </a:r>
          </a:p>
          <a:p>
            <a:pPr lvl="3"/>
            <a:r>
              <a:t/>
            </a:r>
          </a:p>
          <a:p>
            <a:pPr lvl="4"/>
            <a:r>
              <a:t/>
            </a:r>
          </a:p>
        </p:txBody>
      </p:sp>
      <p:sp>
        <p:nvSpPr>
          <p:cNvPr id="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tatement">
    <p:spTree>
      <p:nvGrpSpPr>
        <p:cNvPr id="1" name=""/>
        <p:cNvGrpSpPr/>
        <p:nvPr/>
      </p:nvGrpSpPr>
      <p:grpSpPr>
        <a:xfrm>
          <a:off x="0" y="0"/>
          <a:ext cx="0" cy="0"/>
          <a:chOff x="0" y="0"/>
          <a:chExt cx="0" cy="0"/>
        </a:xfrm>
      </p:grpSpPr>
      <p:sp>
        <p:nvSpPr>
          <p:cNvPr id="97" name="Body Level One…"/>
          <p:cNvSpPr txBox="1"/>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pc="-232" sz="11600">
                <a:latin typeface="Helvetica Neue Medium"/>
                <a:ea typeface="Helvetica Neue Medium"/>
                <a:cs typeface="Helvetica Neue Medium"/>
                <a:sym typeface="Helvetica Neue Medium"/>
              </a:defRPr>
            </a:lvl1pPr>
            <a:lvl2pPr marL="0" indent="457200" algn="ctr">
              <a:lnSpc>
                <a:spcPct val="80000"/>
              </a:lnSpc>
              <a:spcBef>
                <a:spcPts val="0"/>
              </a:spcBef>
              <a:buSzTx/>
              <a:buNone/>
              <a:defRPr spc="-232" sz="11600">
                <a:latin typeface="Helvetica Neue Medium"/>
                <a:ea typeface="Helvetica Neue Medium"/>
                <a:cs typeface="Helvetica Neue Medium"/>
                <a:sym typeface="Helvetica Neue Medium"/>
              </a:defRPr>
            </a:lvl2pPr>
            <a:lvl3pPr marL="0" indent="914400" algn="ctr">
              <a:lnSpc>
                <a:spcPct val="80000"/>
              </a:lnSpc>
              <a:spcBef>
                <a:spcPts val="0"/>
              </a:spcBef>
              <a:buSzTx/>
              <a:buNone/>
              <a:defRPr spc="-232" sz="11600">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pc="-232" sz="11600">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pc="-232" sz="11600">
                <a:latin typeface="Helvetica Neue Medium"/>
                <a:ea typeface="Helvetica Neue Medium"/>
                <a:cs typeface="Helvetica Neue Medium"/>
                <a:sym typeface="Helvetica Neue Medium"/>
              </a:defRPr>
            </a:lvl5pPr>
          </a:lstStyle>
          <a:p>
            <a:pPr/>
            <a:r>
              <a:t>Statement</a:t>
            </a:r>
          </a:p>
          <a:p>
            <a:pPr lvl="1"/>
            <a:r>
              <a:t/>
            </a:r>
          </a:p>
          <a:p>
            <a:pPr lvl="2"/>
            <a:r>
              <a:t/>
            </a:r>
          </a:p>
          <a:p>
            <a:pPr lvl="3"/>
            <a:r>
              <a:t/>
            </a:r>
          </a:p>
          <a:p>
            <a:pPr lvl="4"/>
            <a:r>
              <a:t/>
            </a:r>
          </a:p>
        </p:txBody>
      </p:sp>
      <p:sp>
        <p:nvSpPr>
          <p:cNvPr id="9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 Fact">
    <p:spTree>
      <p:nvGrpSpPr>
        <p:cNvPr id="1" name=""/>
        <p:cNvGrpSpPr/>
        <p:nvPr/>
      </p:nvGrpSpPr>
      <p:grpSpPr>
        <a:xfrm>
          <a:off x="0" y="0"/>
          <a:ext cx="0" cy="0"/>
          <a:chOff x="0" y="0"/>
          <a:chExt cx="0" cy="0"/>
        </a:xfrm>
      </p:grpSpPr>
      <p:sp>
        <p:nvSpPr>
          <p:cNvPr id="105" name="Body Level One…"/>
          <p:cNvSpPr txBox="1"/>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b="1" spc="-250" sz="25000"/>
            </a:lvl1pPr>
            <a:lvl2pPr marL="0" indent="457200" algn="ctr">
              <a:lnSpc>
                <a:spcPct val="80000"/>
              </a:lnSpc>
              <a:spcBef>
                <a:spcPts val="0"/>
              </a:spcBef>
              <a:buSzTx/>
              <a:buNone/>
              <a:defRPr b="1" spc="-250" sz="25000"/>
            </a:lvl2pPr>
            <a:lvl3pPr marL="0" indent="914400" algn="ctr">
              <a:lnSpc>
                <a:spcPct val="80000"/>
              </a:lnSpc>
              <a:spcBef>
                <a:spcPts val="0"/>
              </a:spcBef>
              <a:buSzTx/>
              <a:buNone/>
              <a:defRPr b="1" spc="-250" sz="25000"/>
            </a:lvl3pPr>
            <a:lvl4pPr marL="0" indent="1371600" algn="ctr">
              <a:lnSpc>
                <a:spcPct val="80000"/>
              </a:lnSpc>
              <a:spcBef>
                <a:spcPts val="0"/>
              </a:spcBef>
              <a:buSzTx/>
              <a:buNone/>
              <a:defRPr b="1" spc="-250" sz="25000"/>
            </a:lvl4pPr>
            <a:lvl5pPr marL="0" indent="1828800" algn="ctr">
              <a:lnSpc>
                <a:spcPct val="80000"/>
              </a:lnSpc>
              <a:spcBef>
                <a:spcPts val="0"/>
              </a:spcBef>
              <a:buSzTx/>
              <a:buNone/>
              <a:defRPr b="1" spc="-250" sz="25000"/>
            </a:lvl5pPr>
          </a:lstStyle>
          <a:p>
            <a:pPr/>
            <a:r>
              <a:t>100%</a:t>
            </a:r>
          </a:p>
          <a:p>
            <a:pPr lvl="1"/>
            <a:r>
              <a:t/>
            </a:r>
          </a:p>
          <a:p>
            <a:pPr lvl="2"/>
            <a:r>
              <a:t/>
            </a:r>
          </a:p>
          <a:p>
            <a:pPr lvl="3"/>
            <a:r>
              <a:t/>
            </a:r>
          </a:p>
          <a:p>
            <a:pPr lvl="4"/>
            <a:r>
              <a:t/>
            </a:r>
          </a:p>
        </p:txBody>
      </p:sp>
      <p:sp>
        <p:nvSpPr>
          <p:cNvPr id="106" name="Fact information"/>
          <p:cNvSpPr txBox="1"/>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b="1" sz="5500"/>
            </a:lvl1pPr>
          </a:lstStyle>
          <a:p>
            <a:pPr/>
            <a:r>
              <a:t>Fact information</a:t>
            </a:r>
          </a:p>
        </p:txBody>
      </p:sp>
      <p:sp>
        <p:nvSpPr>
          <p:cNvPr id="10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114" name="Attribution"/>
          <p:cNvSpPr txBox="1"/>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Attribution</a:t>
            </a:r>
          </a:p>
        </p:txBody>
      </p:sp>
      <p:sp>
        <p:nvSpPr>
          <p:cNvPr id="115" name="Body Level One…"/>
          <p:cNvSpPr txBox="1"/>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pc="-170" sz="8500">
                <a:latin typeface="Helvetica Neue Medium"/>
                <a:ea typeface="Helvetica Neue Medium"/>
                <a:cs typeface="Helvetica Neue Medium"/>
                <a:sym typeface="Helvetica Neue Medium"/>
              </a:defRPr>
            </a:lvl1pPr>
            <a:lvl2pPr marL="638923" indent="-12700">
              <a:spcBef>
                <a:spcPts val="0"/>
              </a:spcBef>
              <a:buSzTx/>
              <a:buNone/>
              <a:defRPr spc="-170" sz="8500">
                <a:latin typeface="Helvetica Neue Medium"/>
                <a:ea typeface="Helvetica Neue Medium"/>
                <a:cs typeface="Helvetica Neue Medium"/>
                <a:sym typeface="Helvetica Neue Medium"/>
              </a:defRPr>
            </a:lvl2pPr>
            <a:lvl3pPr marL="638923" indent="444500">
              <a:spcBef>
                <a:spcPts val="0"/>
              </a:spcBef>
              <a:buSzTx/>
              <a:buNone/>
              <a:defRPr spc="-170" sz="8500">
                <a:latin typeface="Helvetica Neue Medium"/>
                <a:ea typeface="Helvetica Neue Medium"/>
                <a:cs typeface="Helvetica Neue Medium"/>
                <a:sym typeface="Helvetica Neue Medium"/>
              </a:defRPr>
            </a:lvl3pPr>
            <a:lvl4pPr marL="638923" indent="901700">
              <a:spcBef>
                <a:spcPts val="0"/>
              </a:spcBef>
              <a:buSzTx/>
              <a:buNone/>
              <a:defRPr spc="-170" sz="8500">
                <a:latin typeface="Helvetica Neue Medium"/>
                <a:ea typeface="Helvetica Neue Medium"/>
                <a:cs typeface="Helvetica Neue Medium"/>
                <a:sym typeface="Helvetica Neue Medium"/>
              </a:defRPr>
            </a:lvl4pPr>
            <a:lvl5pPr marL="638923" indent="1358900">
              <a:spcBef>
                <a:spcPts val="0"/>
              </a:spcBef>
              <a:buSzTx/>
              <a:buNone/>
              <a:defRPr spc="-170" sz="8500">
                <a:latin typeface="Helvetica Neue Medium"/>
                <a:ea typeface="Helvetica Neue Medium"/>
                <a:cs typeface="Helvetica Neue Medium"/>
                <a:sym typeface="Helvetica Neue Medium"/>
              </a:defRPr>
            </a:lvl5pPr>
          </a:lstStyle>
          <a:p>
            <a:pPr/>
            <a:r>
              <a:t>“Notable Quote”</a:t>
            </a:r>
          </a:p>
          <a:p>
            <a:pPr lvl="1"/>
            <a:r>
              <a:t/>
            </a:r>
          </a:p>
          <a:p>
            <a:pPr lvl="2"/>
            <a:r>
              <a:t/>
            </a:r>
          </a:p>
          <a:p>
            <a:pPr lvl="3"/>
            <a:r>
              <a:t/>
            </a:r>
          </a:p>
          <a:p>
            <a:pPr lvl="4"/>
            <a:r>
              <a:t/>
            </a:r>
          </a:p>
        </p:txBody>
      </p:sp>
      <p:sp>
        <p:nvSpPr>
          <p:cNvPr id="11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123" name="Image"/>
          <p:cNvSpPr/>
          <p:nvPr>
            <p:ph type="pic" sz="quarter" idx="21"/>
          </p:nvPr>
        </p:nvSpPr>
        <p:spPr>
          <a:xfrm>
            <a:off x="15760700" y="1016000"/>
            <a:ext cx="7439099" cy="5949678"/>
          </a:xfrm>
          <a:prstGeom prst="rect">
            <a:avLst/>
          </a:prstGeom>
        </p:spPr>
        <p:txBody>
          <a:bodyPr lIns="91439" tIns="45719" rIns="91439" bIns="45719">
            <a:noAutofit/>
          </a:bodyPr>
          <a:lstStyle/>
          <a:p>
            <a:pPr/>
          </a:p>
        </p:txBody>
      </p:sp>
      <p:sp>
        <p:nvSpPr>
          <p:cNvPr id="124" name="Image"/>
          <p:cNvSpPr/>
          <p:nvPr>
            <p:ph type="pic" sz="half" idx="22"/>
          </p:nvPr>
        </p:nvSpPr>
        <p:spPr>
          <a:xfrm>
            <a:off x="13500100" y="3978275"/>
            <a:ext cx="10439400" cy="12150181"/>
          </a:xfrm>
          <a:prstGeom prst="rect">
            <a:avLst/>
          </a:prstGeom>
        </p:spPr>
        <p:txBody>
          <a:bodyPr lIns="91439" tIns="45719" rIns="91439" bIns="45719">
            <a:noAutofit/>
          </a:bodyPr>
          <a:lstStyle/>
          <a:p>
            <a:pPr/>
          </a:p>
        </p:txBody>
      </p:sp>
      <p:sp>
        <p:nvSpPr>
          <p:cNvPr id="125" name="Image"/>
          <p:cNvSpPr/>
          <p:nvPr>
            <p:ph type="pic" idx="23"/>
          </p:nvPr>
        </p:nvSpPr>
        <p:spPr>
          <a:xfrm>
            <a:off x="-139700" y="495300"/>
            <a:ext cx="16611600" cy="12458700"/>
          </a:xfrm>
          <a:prstGeom prst="rect">
            <a:avLst/>
          </a:prstGeom>
        </p:spPr>
        <p:txBody>
          <a:bodyPr lIns="91439" tIns="45719" rIns="91439" bIns="45719">
            <a:noAutofit/>
          </a:bodyPr>
          <a:lstStyle/>
          <a:p>
            <a:pPr/>
          </a:p>
        </p:txBody>
      </p:sp>
      <p:sp>
        <p:nvSpPr>
          <p:cNvPr id="12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33" name="Image"/>
          <p:cNvSpPr/>
          <p:nvPr>
            <p:ph type="pic" idx="21"/>
          </p:nvPr>
        </p:nvSpPr>
        <p:spPr>
          <a:xfrm>
            <a:off x="-1333500" y="-5524500"/>
            <a:ext cx="27051000" cy="21640800"/>
          </a:xfrm>
          <a:prstGeom prst="rect">
            <a:avLst/>
          </a:prstGeom>
        </p:spPr>
        <p:txBody>
          <a:bodyPr lIns="91439" tIns="45719" rIns="91439" bIns="45719">
            <a:noAutofit/>
          </a:bodyPr>
          <a:lstStyle/>
          <a:p>
            <a:pPr/>
          </a:p>
        </p:txBody>
      </p:sp>
      <p:sp>
        <p:nvSpPr>
          <p:cNvPr id="134"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4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p:spTree>
      <p:nvGrpSpPr>
        <p:cNvPr id="1" name=""/>
        <p:cNvGrpSpPr/>
        <p:nvPr/>
      </p:nvGrpSpPr>
      <p:grpSpPr>
        <a:xfrm>
          <a:off x="0" y="0"/>
          <a:ext cx="0" cy="0"/>
          <a:chOff x="0" y="0"/>
          <a:chExt cx="0" cy="0"/>
        </a:xfrm>
      </p:grpSpPr>
      <p:sp>
        <p:nvSpPr>
          <p:cNvPr id="21" name="666699290_02_crop_3159x1892.jpg"/>
          <p:cNvSpPr/>
          <p:nvPr>
            <p:ph type="pic" idx="21"/>
          </p:nvPr>
        </p:nvSpPr>
        <p:spPr>
          <a:xfrm>
            <a:off x="-1155700" y="-1295400"/>
            <a:ext cx="26746200" cy="16018933"/>
          </a:xfrm>
          <a:prstGeom prst="rect">
            <a:avLst/>
          </a:prstGeom>
        </p:spPr>
        <p:txBody>
          <a:bodyPr lIns="91439" tIns="45719" rIns="91439" bIns="45719">
            <a:noAutofit/>
          </a:bodyPr>
          <a:lstStyle/>
          <a:p>
            <a:pPr/>
          </a:p>
        </p:txBody>
      </p:sp>
      <p:sp>
        <p:nvSpPr>
          <p:cNvPr id="22" name="Presentation Title"/>
          <p:cNvSpPr txBox="1"/>
          <p:nvPr>
            <p:ph type="title" hasCustomPrompt="1"/>
          </p:nvPr>
        </p:nvSpPr>
        <p:spPr>
          <a:xfrm>
            <a:off x="1206500" y="7124700"/>
            <a:ext cx="21971000" cy="4648200"/>
          </a:xfrm>
          <a:prstGeom prst="rect">
            <a:avLst/>
          </a:prstGeom>
        </p:spPr>
        <p:txBody>
          <a:bodyPr anchor="b"/>
          <a:lstStyle>
            <a:lvl1pPr>
              <a:defRPr spc="-232" sz="11600"/>
            </a:lvl1pPr>
          </a:lstStyle>
          <a:p>
            <a:pPr/>
            <a:r>
              <a:t>Presentation Title</a:t>
            </a:r>
          </a:p>
        </p:txBody>
      </p:sp>
      <p:sp>
        <p:nvSpPr>
          <p:cNvPr id="23" name="Author and Date"/>
          <p:cNvSpPr txBox="1"/>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24" name="Body Level One…"/>
          <p:cNvSpPr txBox="1"/>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Presentation Subtitle</a:t>
            </a:r>
          </a:p>
          <a:p>
            <a:pPr lvl="1"/>
            <a:r>
              <a:t/>
            </a:r>
          </a:p>
          <a:p>
            <a:pPr lvl="2"/>
            <a:r>
              <a:t/>
            </a:r>
          </a:p>
          <a:p>
            <a:pPr lvl="3"/>
            <a:r>
              <a:t/>
            </a:r>
          </a:p>
          <a:p>
            <a:pPr lvl="4"/>
            <a:r>
              <a:t/>
            </a:r>
          </a:p>
        </p:txBody>
      </p:sp>
      <p:sp>
        <p:nvSpPr>
          <p:cNvPr id="2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Alt">
    <p:spTree>
      <p:nvGrpSpPr>
        <p:cNvPr id="1" name=""/>
        <p:cNvGrpSpPr/>
        <p:nvPr/>
      </p:nvGrpSpPr>
      <p:grpSpPr>
        <a:xfrm>
          <a:off x="0" y="0"/>
          <a:ext cx="0" cy="0"/>
          <a:chOff x="0" y="0"/>
          <a:chExt cx="0" cy="0"/>
        </a:xfrm>
      </p:grpSpPr>
      <p:sp>
        <p:nvSpPr>
          <p:cNvPr id="32" name="910457886_1434x1669.jpg"/>
          <p:cNvSpPr/>
          <p:nvPr>
            <p:ph type="pic" idx="21"/>
          </p:nvPr>
        </p:nvSpPr>
        <p:spPr>
          <a:xfrm>
            <a:off x="10972800" y="-203200"/>
            <a:ext cx="12144837" cy="14135100"/>
          </a:xfrm>
          <a:prstGeom prst="rect">
            <a:avLst/>
          </a:prstGeom>
        </p:spPr>
        <p:txBody>
          <a:bodyPr lIns="91439" tIns="45719" rIns="91439" bIns="45719">
            <a:noAutofit/>
          </a:bodyPr>
          <a:lstStyle/>
          <a:p>
            <a:pPr/>
          </a:p>
        </p:txBody>
      </p:sp>
      <p:sp>
        <p:nvSpPr>
          <p:cNvPr id="33" name="Slide Title"/>
          <p:cNvSpPr txBox="1"/>
          <p:nvPr>
            <p:ph type="title" hasCustomPrompt="1"/>
          </p:nvPr>
        </p:nvSpPr>
        <p:spPr>
          <a:xfrm>
            <a:off x="1206500" y="1270000"/>
            <a:ext cx="9779000" cy="5882273"/>
          </a:xfrm>
          <a:prstGeom prst="rect">
            <a:avLst/>
          </a:prstGeom>
        </p:spPr>
        <p:txBody>
          <a:bodyPr anchor="b"/>
          <a:lstStyle/>
          <a:p>
            <a:pPr/>
            <a:r>
              <a:t>Slide Title</a:t>
            </a:r>
          </a:p>
        </p:txBody>
      </p:sp>
      <p:sp>
        <p:nvSpPr>
          <p:cNvPr id="34" name="Body Level One…"/>
          <p:cNvSpPr txBox="1"/>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Slide Subtitle</a:t>
            </a:r>
          </a:p>
          <a:p>
            <a:pPr lvl="1"/>
            <a:r>
              <a:t/>
            </a:r>
          </a:p>
          <a:p>
            <a:pPr lvl="2"/>
            <a:r>
              <a:t/>
            </a:r>
          </a:p>
          <a:p>
            <a:pPr lvl="3"/>
            <a:r>
              <a:t/>
            </a:r>
          </a:p>
          <a:p>
            <a:pPr lvl="4"/>
            <a:r>
              <a:t/>
            </a:r>
          </a:p>
        </p:txBody>
      </p:sp>
      <p:sp>
        <p:nvSpPr>
          <p:cNvPr id="35"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42" name="Slide Title"/>
          <p:cNvSpPr txBox="1"/>
          <p:nvPr>
            <p:ph type="title" hasCustomPrompt="1"/>
          </p:nvPr>
        </p:nvSpPr>
        <p:spPr>
          <a:prstGeom prst="rect">
            <a:avLst/>
          </a:prstGeom>
        </p:spPr>
        <p:txBody>
          <a:bodyPr/>
          <a:lstStyle/>
          <a:p>
            <a:pPr/>
            <a:r>
              <a:t>Slide Title</a:t>
            </a:r>
          </a:p>
        </p:txBody>
      </p:sp>
      <p:sp>
        <p:nvSpPr>
          <p:cNvPr id="43" name="Body Level One…"/>
          <p:cNvSpPr txBox="1"/>
          <p:nvPr>
            <p:ph type="body" idx="1" hasCustomPrompt="1"/>
          </p:nvPr>
        </p:nvSpPr>
        <p:spPr>
          <a:prstGeom prst="rect">
            <a:avLst/>
          </a:prstGeom>
        </p:spPr>
        <p:txBody>
          <a:bodyPr/>
          <a:lstStyle/>
          <a:p>
            <a:pPr/>
            <a:r>
              <a:t>Slide bullet text</a:t>
            </a:r>
          </a:p>
          <a:p>
            <a:pPr lvl="1"/>
            <a:r>
              <a:t/>
            </a:r>
          </a:p>
          <a:p>
            <a:pPr lvl="2"/>
            <a:r>
              <a:t/>
            </a:r>
          </a:p>
          <a:p>
            <a:pPr lvl="3"/>
            <a:r>
              <a:t/>
            </a:r>
          </a:p>
          <a:p>
            <a:pPr lvl="4"/>
            <a:r>
              <a:t/>
            </a:r>
          </a:p>
        </p:txBody>
      </p:sp>
      <p:sp>
        <p:nvSpPr>
          <p:cNvPr id="4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51" name="Body Level One…"/>
          <p:cNvSpPr txBox="1"/>
          <p:nvPr>
            <p:ph type="body" idx="1" hasCustomPrompt="1"/>
          </p:nvPr>
        </p:nvSpPr>
        <p:spPr>
          <a:xfrm>
            <a:off x="1206500" y="4248504"/>
            <a:ext cx="21971000" cy="8256012"/>
          </a:xfrm>
          <a:prstGeom prst="rect">
            <a:avLst/>
          </a:prstGeom>
        </p:spPr>
        <p:txBody>
          <a:bodyPr numCol="2" spcCol="1098550"/>
          <a:lstStyle/>
          <a:p>
            <a:pPr/>
            <a:r>
              <a:t>Slide bullet text</a:t>
            </a:r>
          </a:p>
          <a:p>
            <a:pPr lvl="1"/>
            <a:r>
              <a:t/>
            </a:r>
          </a:p>
          <a:p>
            <a:pPr lvl="2"/>
            <a:r>
              <a:t/>
            </a:r>
          </a:p>
          <a:p>
            <a:pPr lvl="3"/>
            <a:r>
              <a:t/>
            </a:r>
          </a:p>
          <a:p>
            <a:pPr lvl="4"/>
            <a:r>
              <a:t/>
            </a:r>
          </a:p>
        </p:txBody>
      </p:sp>
      <p:sp>
        <p:nvSpPr>
          <p:cNvPr id="5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59" name="Slide Subtitle"/>
          <p:cNvSpPr txBox="1"/>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60" name="Body Level One…"/>
          <p:cNvSpPr txBox="1"/>
          <p:nvPr>
            <p:ph type="body" sz="half" idx="1" hasCustomPrompt="1"/>
          </p:nvPr>
        </p:nvSpPr>
        <p:spPr>
          <a:xfrm>
            <a:off x="1206500" y="4248504"/>
            <a:ext cx="9779000" cy="8256630"/>
          </a:xfrm>
          <a:prstGeom prst="rect">
            <a:avLst/>
          </a:prstGeom>
        </p:spPr>
        <p:txBody>
          <a:bodyPr/>
          <a:lstStyle/>
          <a:p>
            <a:pPr/>
            <a:r>
              <a:t>Slide bullet text</a:t>
            </a:r>
          </a:p>
          <a:p>
            <a:pPr lvl="1"/>
            <a:r>
              <a:t/>
            </a:r>
          </a:p>
          <a:p>
            <a:pPr lvl="2"/>
            <a:r>
              <a:t/>
            </a:r>
          </a:p>
          <a:p>
            <a:pPr lvl="3"/>
            <a:r>
              <a:t/>
            </a:r>
          </a:p>
          <a:p>
            <a:pPr lvl="4"/>
            <a:r>
              <a:t/>
            </a:r>
          </a:p>
        </p:txBody>
      </p:sp>
      <p:sp>
        <p:nvSpPr>
          <p:cNvPr id="61" name="660384004_1290x1720.jpg"/>
          <p:cNvSpPr/>
          <p:nvPr>
            <p:ph type="pic" idx="22"/>
          </p:nvPr>
        </p:nvSpPr>
        <p:spPr>
          <a:xfrm>
            <a:off x="12192000" y="-407266"/>
            <a:ext cx="10916874" cy="14555832"/>
          </a:xfrm>
          <a:prstGeom prst="rect">
            <a:avLst/>
          </a:prstGeom>
        </p:spPr>
        <p:txBody>
          <a:bodyPr lIns="91439" tIns="45719" rIns="91439" bIns="45719">
            <a:noAutofit/>
          </a:bodyPr>
          <a:lstStyle/>
          <a:p>
            <a:pPr/>
          </a:p>
        </p:txBody>
      </p:sp>
      <p:sp>
        <p:nvSpPr>
          <p:cNvPr id="62" name="Slide Title"/>
          <p:cNvSpPr txBox="1"/>
          <p:nvPr>
            <p:ph type="title" hasCustomPrompt="1"/>
          </p:nvPr>
        </p:nvSpPr>
        <p:spPr>
          <a:xfrm>
            <a:off x="1206500" y="1079500"/>
            <a:ext cx="9779000" cy="1435100"/>
          </a:xfrm>
          <a:prstGeom prst="rect">
            <a:avLst/>
          </a:prstGeom>
        </p:spPr>
        <p:txBody>
          <a:bodyPr/>
          <a:lstStyle/>
          <a:p>
            <a:pPr/>
            <a:r>
              <a:t>Slide Title</a:t>
            </a:r>
          </a:p>
        </p:txBody>
      </p:sp>
      <p:sp>
        <p:nvSpPr>
          <p:cNvPr id="6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p:spTree>
      <p:nvGrpSpPr>
        <p:cNvPr id="1" name=""/>
        <p:cNvGrpSpPr/>
        <p:nvPr/>
      </p:nvGrpSpPr>
      <p:grpSpPr>
        <a:xfrm>
          <a:off x="0" y="0"/>
          <a:ext cx="0" cy="0"/>
          <a:chOff x="0" y="0"/>
          <a:chExt cx="0" cy="0"/>
        </a:xfrm>
      </p:grpSpPr>
      <p:sp>
        <p:nvSpPr>
          <p:cNvPr id="70" name="Section Title"/>
          <p:cNvSpPr txBox="1"/>
          <p:nvPr>
            <p:ph type="title" hasCustomPrompt="1"/>
          </p:nvPr>
        </p:nvSpPr>
        <p:spPr>
          <a:xfrm>
            <a:off x="1206496" y="4533900"/>
            <a:ext cx="21971004" cy="4648200"/>
          </a:xfrm>
          <a:prstGeom prst="rect">
            <a:avLst/>
          </a:prstGeom>
        </p:spPr>
        <p:txBody>
          <a:bodyPr anchor="ctr"/>
          <a:lstStyle>
            <a:lvl1pPr>
              <a:defRPr b="0" spc="-232" sz="11600">
                <a:latin typeface="Helvetica Neue Medium"/>
                <a:ea typeface="Helvetica Neue Medium"/>
                <a:cs typeface="Helvetica Neue Medium"/>
                <a:sym typeface="Helvetica Neue Medium"/>
              </a:defRPr>
            </a:lvl1pPr>
          </a:lstStyle>
          <a:p>
            <a:pPr/>
            <a:r>
              <a:t>Section Title</a:t>
            </a:r>
          </a:p>
        </p:txBody>
      </p:sp>
      <p:sp>
        <p:nvSpPr>
          <p:cNvPr id="71"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78" name="Slide Title"/>
          <p:cNvSpPr txBox="1"/>
          <p:nvPr>
            <p:ph type="title" hasCustomPrompt="1"/>
          </p:nvPr>
        </p:nvSpPr>
        <p:spPr>
          <a:xfrm>
            <a:off x="1206500" y="1079500"/>
            <a:ext cx="21971000" cy="1434949"/>
          </a:xfrm>
          <a:prstGeom prst="rect">
            <a:avLst/>
          </a:prstGeom>
        </p:spPr>
        <p:txBody>
          <a:bodyPr/>
          <a:lstStyle/>
          <a:p>
            <a:pPr/>
            <a:r>
              <a:t>Slide Title</a:t>
            </a:r>
          </a:p>
        </p:txBody>
      </p:sp>
      <p:sp>
        <p:nvSpPr>
          <p:cNvPr id="79" name="Slide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8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genda">
    <p:spTree>
      <p:nvGrpSpPr>
        <p:cNvPr id="1" name=""/>
        <p:cNvGrpSpPr/>
        <p:nvPr/>
      </p:nvGrpSpPr>
      <p:grpSpPr>
        <a:xfrm>
          <a:off x="0" y="0"/>
          <a:ext cx="0" cy="0"/>
          <a:chOff x="0" y="0"/>
          <a:chExt cx="0" cy="0"/>
        </a:xfrm>
      </p:grpSpPr>
      <p:sp>
        <p:nvSpPr>
          <p:cNvPr id="87" name="Agenda Title"/>
          <p:cNvSpPr txBox="1"/>
          <p:nvPr>
            <p:ph type="title" hasCustomPrompt="1"/>
          </p:nvPr>
        </p:nvSpPr>
        <p:spPr>
          <a:xfrm>
            <a:off x="1206500" y="1079500"/>
            <a:ext cx="21971000" cy="1435100"/>
          </a:xfrm>
          <a:prstGeom prst="rect">
            <a:avLst/>
          </a:prstGeom>
        </p:spPr>
        <p:txBody>
          <a:bodyPr/>
          <a:lstStyle/>
          <a:p>
            <a:pPr/>
            <a:r>
              <a:t>Agenda Title</a:t>
            </a:r>
          </a:p>
        </p:txBody>
      </p:sp>
      <p:sp>
        <p:nvSpPr>
          <p:cNvPr id="88" name="Agenda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Agenda Subtitle</a:t>
            </a:r>
          </a:p>
        </p:txBody>
      </p:sp>
      <p:sp>
        <p:nvSpPr>
          <p:cNvPr id="89" name="Body Level One…"/>
          <p:cNvSpPr txBox="1"/>
          <p:nvPr>
            <p:ph type="body" idx="1" hasCustomPrompt="1"/>
          </p:nvPr>
        </p:nvSpPr>
        <p:spPr>
          <a:xfrm>
            <a:off x="1206500" y="4248504"/>
            <a:ext cx="21971000" cy="8256012"/>
          </a:xfrm>
          <a:prstGeom prst="rect">
            <a:avLst/>
          </a:prstGeom>
        </p:spPr>
        <p:txBody>
          <a:bodyPr/>
          <a:lstStyle>
            <a:lvl1pPr marL="0" indent="0" defTabSz="825500">
              <a:lnSpc>
                <a:spcPct val="100000"/>
              </a:lnSpc>
              <a:spcBef>
                <a:spcPts val="1800"/>
              </a:spcBef>
              <a:buSzTx/>
              <a:buNone/>
              <a:defRPr spc="-55" sz="5500"/>
            </a:lvl1pPr>
            <a:lvl2pPr marL="0" indent="457200" defTabSz="825500">
              <a:lnSpc>
                <a:spcPct val="100000"/>
              </a:lnSpc>
              <a:spcBef>
                <a:spcPts val="1800"/>
              </a:spcBef>
              <a:buSzTx/>
              <a:buNone/>
              <a:defRPr spc="-55" sz="5500"/>
            </a:lvl2pPr>
            <a:lvl3pPr marL="0" indent="914400" defTabSz="825500">
              <a:lnSpc>
                <a:spcPct val="100000"/>
              </a:lnSpc>
              <a:spcBef>
                <a:spcPts val="1800"/>
              </a:spcBef>
              <a:buSzTx/>
              <a:buNone/>
              <a:defRPr spc="-55" sz="5500"/>
            </a:lvl3pPr>
            <a:lvl4pPr marL="0" indent="1371600" defTabSz="825500">
              <a:lnSpc>
                <a:spcPct val="100000"/>
              </a:lnSpc>
              <a:spcBef>
                <a:spcPts val="1800"/>
              </a:spcBef>
              <a:buSzTx/>
              <a:buNone/>
              <a:defRPr spc="-55" sz="5500"/>
            </a:lvl4pPr>
            <a:lvl5pPr marL="0" indent="1828800" defTabSz="825500">
              <a:lnSpc>
                <a:spcPct val="100000"/>
              </a:lnSpc>
              <a:spcBef>
                <a:spcPts val="1800"/>
              </a:spcBef>
              <a:buSzTx/>
              <a:buNone/>
              <a:defRPr spc="-55" sz="5500"/>
            </a:lvl5pPr>
          </a:lstStyle>
          <a:p>
            <a:pPr/>
            <a:r>
              <a:t>Agenda Topics</a:t>
            </a:r>
          </a:p>
          <a:p>
            <a:pPr lvl="1"/>
            <a:r>
              <a:t/>
            </a:r>
          </a:p>
          <a:p>
            <a:pPr lvl="2"/>
            <a:r>
              <a:t/>
            </a:r>
          </a:p>
          <a:p>
            <a:pPr lvl="3"/>
            <a:r>
              <a:t/>
            </a:r>
          </a:p>
          <a:p>
            <a:pPr lvl="4"/>
            <a:r>
              <a:t/>
            </a:r>
          </a:p>
        </p:txBody>
      </p:sp>
      <p:sp>
        <p:nvSpPr>
          <p:cNvPr id="9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Slide Title"/>
          <p:cNvSpPr txBox="1"/>
          <p:nvPr>
            <p:ph type="title" hasCustomPrompt="1"/>
          </p:nvPr>
        </p:nvSpPr>
        <p:spPr>
          <a:xfrm>
            <a:off x="1040622" y="273809"/>
            <a:ext cx="21971001"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Title</a:t>
            </a:r>
          </a:p>
        </p:txBody>
      </p:sp>
      <p:sp>
        <p:nvSpPr>
          <p:cNvPr id="3" name="Body Level One…"/>
          <p:cNvSpPr txBox="1"/>
          <p:nvPr>
            <p:ph type="body" idx="1" hasCustomPrompt="1"/>
          </p:nvPr>
        </p:nvSpPr>
        <p:spPr>
          <a:xfrm>
            <a:off x="1206500" y="2163328"/>
            <a:ext cx="21971000" cy="1134457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bullet text</a:t>
            </a:r>
          </a:p>
          <a:p>
            <a:pPr lvl="1"/>
            <a:r>
              <a:t/>
            </a:r>
          </a:p>
          <a:p>
            <a:pPr lvl="2"/>
            <a:r>
              <a:t/>
            </a:r>
          </a:p>
          <a:p>
            <a:pPr lvl="3"/>
            <a:r>
              <a:t/>
            </a:r>
          </a:p>
          <a:p>
            <a:pPr lvl="4"/>
            <a:r>
              <a:t/>
            </a:r>
          </a:p>
        </p:txBody>
      </p:sp>
      <p:sp>
        <p:nvSpPr>
          <p:cNvPr id="4" name="Slide Number"/>
          <p:cNvSpPr txBox="1"/>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transition xmlns:p14="http://schemas.microsoft.com/office/powerpoint/2010/main" spd="med" advClick="1"/>
  <p:txStyles>
    <p:titleStyle>
      <a:lvl1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0" name="Author and Date"/>
          <p:cNvSpPr txBox="1"/>
          <p:nvPr>
            <p:ph type="body" idx="21"/>
          </p:nvPr>
        </p:nvSpPr>
        <p:spPr>
          <a:prstGeom prst="rect">
            <a:avLst/>
          </a:prstGeom>
        </p:spPr>
        <p:txBody>
          <a:bodyPr/>
          <a:lstStyle/>
          <a:p>
            <a:pPr/>
          </a:p>
        </p:txBody>
      </p:sp>
      <p:sp>
        <p:nvSpPr>
          <p:cNvPr id="151" name="System-defined configuration"/>
          <p:cNvSpPr txBox="1"/>
          <p:nvPr>
            <p:ph type="ctrTitle"/>
          </p:nvPr>
        </p:nvSpPr>
        <p:spPr>
          <a:prstGeom prst="rect">
            <a:avLst/>
          </a:prstGeom>
        </p:spPr>
        <p:txBody>
          <a:bodyPr/>
          <a:lstStyle>
            <a:lvl1pPr algn="ctr"/>
          </a:lstStyle>
          <a:p>
            <a:pPr/>
            <a:r>
              <a:t>System-defined configuration</a:t>
            </a:r>
          </a:p>
        </p:txBody>
      </p:sp>
      <p:sp>
        <p:nvSpPr>
          <p:cNvPr id="152" name="Current: draft-ma-netconf-with-system-02 (stale)…"/>
          <p:cNvSpPr txBox="1"/>
          <p:nvPr>
            <p:ph type="subTitle" sz="quarter" idx="1"/>
          </p:nvPr>
        </p:nvSpPr>
        <p:spPr>
          <a:xfrm>
            <a:off x="4322676" y="7460158"/>
            <a:ext cx="16750076" cy="1905001"/>
          </a:xfrm>
          <a:prstGeom prst="rect">
            <a:avLst/>
          </a:prstGeom>
        </p:spPr>
        <p:txBody>
          <a:bodyPr/>
          <a:lstStyle/>
          <a:p>
            <a:pPr/>
            <a:r>
              <a:t>Current: draft-ma-netconf-with-system-02 (stale)</a:t>
            </a:r>
          </a:p>
          <a:p>
            <a:pPr/>
            <a:r>
              <a:t>Pending: draft-ma-netmod-with-system-00</a:t>
            </a:r>
          </a:p>
        </p:txBody>
      </p:sp>
      <p:sp>
        <p:nvSpPr>
          <p:cNvPr id="153" name="IETF NETMOD Working Group Virtual Interim"/>
          <p:cNvSpPr txBox="1"/>
          <p:nvPr/>
        </p:nvSpPr>
        <p:spPr>
          <a:xfrm>
            <a:off x="2767204" y="1425992"/>
            <a:ext cx="19299260" cy="122736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defTabSz="825500">
              <a:defRPr b="1" sz="6700">
                <a:solidFill>
                  <a:srgbClr val="000000"/>
                </a:solidFill>
              </a:defRPr>
            </a:lvl1pPr>
          </a:lstStyle>
          <a:p>
            <a:pPr/>
            <a:r>
              <a:t>IETF NETMOD Working Group Virtual Interim</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6" name="Solution Considerations"/>
          <p:cNvSpPr txBox="1"/>
          <p:nvPr>
            <p:ph type="title"/>
          </p:nvPr>
        </p:nvSpPr>
        <p:spPr>
          <a:prstGeom prst="rect">
            <a:avLst/>
          </a:prstGeom>
        </p:spPr>
        <p:txBody>
          <a:bodyPr/>
          <a:lstStyle/>
          <a:p>
            <a:pPr/>
            <a:r>
              <a:t>Solution Considerations</a:t>
            </a:r>
          </a:p>
        </p:txBody>
      </p:sp>
      <p:sp>
        <p:nvSpPr>
          <p:cNvPr id="187" name="Use &lt;factory-defaults&gt;  (not enough)…"/>
          <p:cNvSpPr txBox="1"/>
          <p:nvPr>
            <p:ph type="body" idx="1"/>
          </p:nvPr>
        </p:nvSpPr>
        <p:spPr>
          <a:xfrm>
            <a:off x="1964797" y="2870303"/>
            <a:ext cx="18478316" cy="10118642"/>
          </a:xfrm>
          <a:prstGeom prst="rect">
            <a:avLst/>
          </a:prstGeom>
        </p:spPr>
        <p:txBody>
          <a:bodyPr/>
          <a:lstStyle/>
          <a:p>
            <a:pPr marL="835660" indent="-835660" defTabSz="2292038">
              <a:spcBef>
                <a:spcPts val="4200"/>
              </a:spcBef>
              <a:buSzPct val="100000"/>
              <a:buAutoNum type="arabicPeriod" startAt="1"/>
              <a:defRPr b="1" sz="4700"/>
            </a:pPr>
            <a:r>
              <a:t>Use &lt;factory-defaults&gt;  </a:t>
            </a:r>
            <a:r>
              <a:rPr b="0">
                <a:solidFill>
                  <a:schemeClr val="accent5">
                    <a:hueOff val="-82419"/>
                    <a:satOff val="-9513"/>
                    <a:lumOff val="-16343"/>
                  </a:schemeClr>
                </a:solidFill>
              </a:rPr>
              <a:t>(not enough)</a:t>
            </a:r>
            <a:endParaRPr b="0">
              <a:solidFill>
                <a:schemeClr val="accent5">
                  <a:hueOff val="-82419"/>
                  <a:satOff val="-9513"/>
                  <a:lumOff val="-16343"/>
                </a:schemeClr>
              </a:solidFill>
            </a:endParaRPr>
          </a:p>
          <a:p>
            <a:pPr lvl="1" marL="1146047" indent="-573023" defTabSz="2292038">
              <a:spcBef>
                <a:spcPts val="4200"/>
              </a:spcBef>
              <a:defRPr sz="4512"/>
            </a:pPr>
            <a:r>
              <a:t>Good for deletable system-defined config, but most system config is not deletable  </a:t>
            </a:r>
            <a:r>
              <a:rPr i="1" sz="3948">
                <a:solidFill>
                  <a:schemeClr val="accent3">
                    <a:hueOff val="362282"/>
                    <a:satOff val="31803"/>
                    <a:lumOff val="-18242"/>
                  </a:schemeClr>
                </a:solidFill>
              </a:rPr>
              <a:t>(until an “immutable” flag is defined)</a:t>
            </a:r>
            <a:endParaRPr i="1" sz="3948">
              <a:solidFill>
                <a:schemeClr val="accent3">
                  <a:hueOff val="362282"/>
                  <a:satOff val="31803"/>
                  <a:lumOff val="-18242"/>
                </a:schemeClr>
              </a:solidFill>
            </a:endParaRPr>
          </a:p>
          <a:p>
            <a:pPr lvl="1" marL="1146047" indent="-573023" defTabSz="2292038">
              <a:spcBef>
                <a:spcPts val="4200"/>
              </a:spcBef>
              <a:defRPr sz="4512"/>
            </a:pPr>
            <a:r>
              <a:t>Also, &lt;factory-defaults&gt; is not expected to change based on resource conditions.</a:t>
            </a:r>
          </a:p>
          <a:p>
            <a:pPr marL="835660" indent="-835660" defTabSz="2292038">
              <a:spcBef>
                <a:spcPts val="7900"/>
              </a:spcBef>
              <a:buSzPct val="100000"/>
              <a:buAutoNum type="arabicPeriod" startAt="1"/>
              <a:defRPr b="1" sz="4700"/>
            </a:pPr>
            <a:r>
              <a:t>Use &lt;operational&gt;  </a:t>
            </a:r>
            <a:r>
              <a:rPr b="0">
                <a:solidFill>
                  <a:schemeClr val="accent5">
                    <a:hueOff val="-82419"/>
                    <a:satOff val="-9513"/>
                    <a:lumOff val="-16343"/>
                  </a:schemeClr>
                </a:solidFill>
              </a:rPr>
              <a:t>(not enough)</a:t>
            </a:r>
          </a:p>
          <a:p>
            <a:pPr lvl="1" marL="1146047" indent="-573023" defTabSz="2292038">
              <a:spcBef>
                <a:spcPts val="4200"/>
              </a:spcBef>
              <a:defRPr sz="4512"/>
            </a:pPr>
            <a:r>
              <a:t>Yes, all </a:t>
            </a:r>
            <a:r>
              <a:rPr b="1"/>
              <a:t>active</a:t>
            </a:r>
            <a:r>
              <a:t> system config is present</a:t>
            </a:r>
          </a:p>
          <a:p>
            <a:pPr lvl="1" marL="1146047" indent="-573023" defTabSz="2292038">
              <a:spcBef>
                <a:spcPts val="4200"/>
              </a:spcBef>
              <a:defRPr sz="4512"/>
            </a:pPr>
            <a:r>
              <a:t>But unreferenced shared objects would have no impact on data plane and hence may not be present in &lt;operational&gt;</a:t>
            </a:r>
          </a:p>
          <a:p>
            <a:pPr lvl="1" marL="1146047" indent="-573023" defTabSz="2292038">
              <a:spcBef>
                <a:spcPts val="4200"/>
              </a:spcBef>
              <a:defRPr sz="4512"/>
            </a:pPr>
            <a:r>
              <a:t>And some nodes need to be referenced by config in &lt;running&gt;</a:t>
            </a:r>
          </a:p>
        </p:txBody>
      </p:sp>
      <p:sp>
        <p:nvSpPr>
          <p:cNvPr id="188"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0" name="Solution Considerations (cont.)"/>
          <p:cNvSpPr txBox="1"/>
          <p:nvPr>
            <p:ph type="title"/>
          </p:nvPr>
        </p:nvSpPr>
        <p:spPr>
          <a:prstGeom prst="rect">
            <a:avLst/>
          </a:prstGeom>
        </p:spPr>
        <p:txBody>
          <a:bodyPr/>
          <a:lstStyle/>
          <a:p>
            <a:pPr/>
            <a:r>
              <a:t>Solution Considerations (cont.)</a:t>
            </a:r>
          </a:p>
        </p:txBody>
      </p:sp>
      <p:sp>
        <p:nvSpPr>
          <p:cNvPr id="191" name="Use &lt;running&gt;  (three variations below)…"/>
          <p:cNvSpPr txBox="1"/>
          <p:nvPr>
            <p:ph type="body" idx="1"/>
          </p:nvPr>
        </p:nvSpPr>
        <p:spPr>
          <a:xfrm>
            <a:off x="1206500" y="2493528"/>
            <a:ext cx="21971000" cy="10414879"/>
          </a:xfrm>
          <a:prstGeom prst="rect">
            <a:avLst/>
          </a:prstGeom>
        </p:spPr>
        <p:txBody>
          <a:bodyPr/>
          <a:lstStyle/>
          <a:p>
            <a:pPr marL="889000" indent="-889000">
              <a:buSzPct val="100000"/>
              <a:buAutoNum type="arabicPeriod" startAt="3"/>
              <a:defRPr b="1" sz="5000"/>
            </a:pPr>
            <a:r>
              <a:t>Use &lt;running&gt;  </a:t>
            </a:r>
            <a:r>
              <a:rPr b="0" i="1" sz="4600"/>
              <a:t>(three variations below)</a:t>
            </a:r>
            <a:endParaRPr i="1" sz="4600"/>
          </a:p>
          <a:p>
            <a:pPr lvl="1" marL="1778000" indent="-889000">
              <a:spcBef>
                <a:spcPts val="5500"/>
              </a:spcBef>
              <a:buSzPct val="100000"/>
              <a:buAutoNum type="alphaLcParenR" startAt="1"/>
            </a:pPr>
            <a:r>
              <a:t>Copy from &lt;operational&gt; via explicit client action (&lt;edit-config&gt;)</a:t>
            </a:r>
          </a:p>
          <a:p>
            <a:pPr lvl="3">
              <a:spcBef>
                <a:spcPts val="2500"/>
              </a:spcBef>
              <a:defRPr sz="4000"/>
            </a:pPr>
            <a:r>
              <a:t>But only active config in &lt;operational&gt;, right?  (Catch-22)  </a:t>
            </a:r>
            <a:r>
              <a:rPr>
                <a:solidFill>
                  <a:schemeClr val="accent5">
                    <a:hueOff val="-82419"/>
                    <a:satOff val="-9513"/>
                    <a:lumOff val="-16343"/>
                  </a:schemeClr>
                </a:solidFill>
              </a:rPr>
              <a:t>(not enough)</a:t>
            </a:r>
          </a:p>
          <a:p>
            <a:pPr lvl="1" marL="1778000" indent="-889000">
              <a:spcBef>
                <a:spcPts val="6000"/>
              </a:spcBef>
              <a:buSzPct val="100000"/>
              <a:buAutoNum type="alphaLcParenR" startAt="1"/>
            </a:pPr>
            <a:r>
              <a:t>Implicitly hidden nodes, two options:</a:t>
            </a:r>
          </a:p>
          <a:p>
            <a:pPr lvl="2" marL="2518833" indent="-740833">
              <a:spcBef>
                <a:spcPts val="2500"/>
              </a:spcBef>
              <a:buSzPct val="100000"/>
              <a:buAutoNum type="romanLcPeriod" startAt="1"/>
              <a:defRPr sz="4000"/>
            </a:pPr>
            <a:r>
              <a:t>Implicitly hidden, made visible via a “with-system” parameter </a:t>
            </a:r>
            <a:r>
              <a:rPr sz="4300">
                <a:solidFill>
                  <a:schemeClr val="accent3">
                    <a:hueOff val="362282"/>
                    <a:satOff val="31803"/>
                    <a:lumOff val="-18242"/>
                  </a:schemeClr>
                </a:solidFill>
              </a:rPr>
              <a:t>(seems viable)</a:t>
            </a:r>
            <a:endParaRPr sz="4300"/>
          </a:p>
          <a:p>
            <a:pPr lvl="2" marL="2518833" indent="-740833">
              <a:spcBef>
                <a:spcPts val="2500"/>
              </a:spcBef>
              <a:buSzPct val="100000"/>
              <a:buAutoNum type="romanLcPeriod" startAt="1"/>
              <a:defRPr sz="4000"/>
            </a:pPr>
            <a:r>
              <a:t>Hidden by NACM, made visible via proper authorization </a:t>
            </a:r>
            <a:r>
              <a:rPr>
                <a:solidFill>
                  <a:schemeClr val="accent5">
                    <a:hueOff val="-82419"/>
                    <a:satOff val="-9513"/>
                    <a:lumOff val="-16343"/>
                  </a:schemeClr>
                </a:solidFill>
              </a:rPr>
              <a:t>(NACM not mandatory)</a:t>
            </a:r>
          </a:p>
        </p:txBody>
      </p:sp>
      <p:sp>
        <p:nvSpPr>
          <p:cNvPr id="192"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4" name="Solution Considerations (cont.)"/>
          <p:cNvSpPr txBox="1"/>
          <p:nvPr>
            <p:ph type="title"/>
          </p:nvPr>
        </p:nvSpPr>
        <p:spPr>
          <a:prstGeom prst="rect">
            <a:avLst/>
          </a:prstGeom>
        </p:spPr>
        <p:txBody>
          <a:bodyPr/>
          <a:lstStyle/>
          <a:p>
            <a:pPr/>
            <a:r>
              <a:t>Solution Considerations (cont.)</a:t>
            </a:r>
          </a:p>
        </p:txBody>
      </p:sp>
      <p:sp>
        <p:nvSpPr>
          <p:cNvPr id="195" name="Use &lt;system&gt;  (seems viable)…"/>
          <p:cNvSpPr txBox="1"/>
          <p:nvPr>
            <p:ph type="body" idx="1"/>
          </p:nvPr>
        </p:nvSpPr>
        <p:spPr>
          <a:xfrm>
            <a:off x="1206500" y="2493528"/>
            <a:ext cx="17740226" cy="10414879"/>
          </a:xfrm>
          <a:prstGeom prst="rect">
            <a:avLst/>
          </a:prstGeom>
        </p:spPr>
        <p:txBody>
          <a:bodyPr/>
          <a:lstStyle/>
          <a:p>
            <a:pPr marL="888999" indent="-888999">
              <a:buSzPct val="100000"/>
              <a:buAutoNum type="arabicPeriod" startAt="4"/>
              <a:defRPr b="1" sz="5000"/>
            </a:pPr>
            <a:r>
              <a:t>Use &lt;system&gt;  </a:t>
            </a:r>
            <a:r>
              <a:rPr b="0" sz="4700">
                <a:solidFill>
                  <a:schemeClr val="accent3">
                    <a:hueOff val="362282"/>
                    <a:satOff val="31803"/>
                    <a:lumOff val="-18242"/>
                  </a:schemeClr>
                </a:solidFill>
              </a:rPr>
              <a:t>(seems viable)</a:t>
            </a:r>
          </a:p>
          <a:p>
            <a:pPr lvl="1">
              <a:spcBef>
                <a:spcPts val="4000"/>
              </a:spcBef>
              <a:defRPr sz="4000"/>
            </a:pPr>
            <a:r>
              <a:t>Standard NMDA datastore access to all “config true” nodes</a:t>
            </a:r>
          </a:p>
          <a:p>
            <a:pPr lvl="1">
              <a:spcBef>
                <a:spcPts val="4000"/>
              </a:spcBef>
              <a:defRPr sz="4000"/>
            </a:pPr>
            <a:r>
              <a:t>Limited to read-only RPCs, but datastore content not static:</a:t>
            </a:r>
          </a:p>
          <a:p>
            <a:pPr lvl="2">
              <a:spcBef>
                <a:spcPts val="1300"/>
              </a:spcBef>
              <a:buChar char="-"/>
              <a:defRPr sz="3500"/>
            </a:pPr>
            <a:r>
              <a:t>Content may change by upgrades and/or when resource-conditions are met</a:t>
            </a:r>
          </a:p>
          <a:p>
            <a:pPr lvl="3">
              <a:spcBef>
                <a:spcPts val="1000"/>
              </a:spcBef>
              <a:defRPr sz="3000"/>
            </a:pPr>
            <a:r>
              <a:t>A YANG ‘notification’ is needed. </a:t>
            </a:r>
            <a:r>
              <a:rPr i="1"/>
              <a:t> (Just &lt;system&gt; or any datastore changed?)</a:t>
            </a:r>
            <a:endParaRPr i="1"/>
          </a:p>
          <a:p>
            <a:pPr lvl="1">
              <a:spcBef>
                <a:spcPts val="4000"/>
              </a:spcBef>
              <a:defRPr sz="4000"/>
            </a:pPr>
            <a:r>
              <a:t>Offline validation necessitates clients understand how to merge</a:t>
            </a:r>
          </a:p>
          <a:p>
            <a:pPr lvl="2">
              <a:spcBef>
                <a:spcPts val="2500"/>
              </a:spcBef>
              <a:buChar char="-"/>
              <a:defRPr sz="3500"/>
            </a:pPr>
            <a:r>
              <a:t>Workaround: use the &lt;validate&gt; RPC, if supported.</a:t>
            </a:r>
          </a:p>
        </p:txBody>
      </p:sp>
      <p:sp>
        <p:nvSpPr>
          <p:cNvPr id="196"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8" name="Solution Considerations (cont.)"/>
          <p:cNvSpPr txBox="1"/>
          <p:nvPr>
            <p:ph type="title"/>
          </p:nvPr>
        </p:nvSpPr>
        <p:spPr>
          <a:prstGeom prst="rect">
            <a:avLst/>
          </a:prstGeom>
        </p:spPr>
        <p:txBody>
          <a:bodyPr/>
          <a:lstStyle/>
          <a:p>
            <a:pPr/>
            <a:r>
              <a:t>Solution Considerations (cont.)</a:t>
            </a:r>
          </a:p>
        </p:txBody>
      </p:sp>
      <p:sp>
        <p:nvSpPr>
          <p:cNvPr id="199" name="Use &lt;system&gt; (cont.)…"/>
          <p:cNvSpPr txBox="1"/>
          <p:nvPr>
            <p:ph type="body" idx="1"/>
          </p:nvPr>
        </p:nvSpPr>
        <p:spPr>
          <a:xfrm>
            <a:off x="1206500" y="2493528"/>
            <a:ext cx="21971000" cy="10414879"/>
          </a:xfrm>
          <a:prstGeom prst="rect">
            <a:avLst/>
          </a:prstGeom>
        </p:spPr>
        <p:txBody>
          <a:bodyPr/>
          <a:lstStyle/>
          <a:p>
            <a:pPr marL="888999" indent="-888999">
              <a:buSzPct val="100000"/>
              <a:buAutoNum type="arabicPeriod" startAt="4"/>
              <a:defRPr b="1" sz="5000"/>
            </a:pPr>
            <a:r>
              <a:t>Use &lt;system&gt; (cont.)</a:t>
            </a:r>
          </a:p>
          <a:p>
            <a:pPr marL="888999" indent="-888999">
              <a:buSzPct val="100000"/>
              <a:buAutoNum type="arabicPeriod" startAt="4"/>
              <a:defRPr b="1" sz="5000"/>
            </a:pPr>
          </a:p>
          <a:p>
            <a:pPr marL="0" indent="0">
              <a:spcBef>
                <a:spcPts val="3000"/>
              </a:spcBef>
              <a:buSzTx/>
              <a:buNone/>
              <a:defRPr sz="4200"/>
            </a:pPr>
            <a:r>
              <a:t>Concern: Debugging a configuration distributed over multiple datastores is difficult.</a:t>
            </a:r>
          </a:p>
          <a:p>
            <a:pPr marL="0" indent="0">
              <a:spcBef>
                <a:spcPts val="3000"/>
              </a:spcBef>
              <a:buSzTx/>
              <a:buNone/>
              <a:defRPr sz="4200"/>
            </a:pPr>
          </a:p>
          <a:p>
            <a:pPr marL="0" indent="0">
              <a:spcBef>
                <a:spcPts val="3000"/>
              </a:spcBef>
              <a:buSzTx/>
              <a:buNone/>
              <a:defRPr sz="4200"/>
            </a:pPr>
            <a:r>
              <a:t>Considerations:</a:t>
            </a:r>
          </a:p>
          <a:p>
            <a:pPr lvl="1">
              <a:spcBef>
                <a:spcPts val="3300"/>
              </a:spcBef>
              <a:defRPr sz="3900"/>
            </a:pPr>
            <a:r>
              <a:t>Non-issue for config copied into &lt;running&gt;.</a:t>
            </a:r>
          </a:p>
          <a:p>
            <a:pPr lvl="1">
              <a:spcBef>
                <a:spcPts val="2000"/>
              </a:spcBef>
              <a:defRPr sz="3900"/>
            </a:pPr>
            <a:r>
              <a:t>For mis-referenced objects, validation errors should explain.</a:t>
            </a:r>
          </a:p>
          <a:p>
            <a:pPr lvl="1">
              <a:spcBef>
                <a:spcPts val="2000"/>
              </a:spcBef>
              <a:defRPr sz="3900"/>
            </a:pPr>
            <a:r>
              <a:t>Servers can present a merged/expanded &lt;intended&gt; datastore</a:t>
            </a:r>
          </a:p>
          <a:p>
            <a:pPr lvl="2">
              <a:spcBef>
                <a:spcPts val="2000"/>
              </a:spcBef>
              <a:buChar char="-"/>
              <a:defRPr sz="3900"/>
            </a:pPr>
            <a:r>
              <a:t>For clients that don’t want to understand the merge logic.</a:t>
            </a:r>
          </a:p>
        </p:txBody>
      </p:sp>
      <p:sp>
        <p:nvSpPr>
          <p:cNvPr id="200"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2" name="Solution Considerations (cont.)"/>
          <p:cNvSpPr txBox="1"/>
          <p:nvPr>
            <p:ph type="title"/>
          </p:nvPr>
        </p:nvSpPr>
        <p:spPr>
          <a:prstGeom prst="rect">
            <a:avLst/>
          </a:prstGeom>
        </p:spPr>
        <p:txBody>
          <a:bodyPr/>
          <a:lstStyle/>
          <a:p>
            <a:pPr/>
            <a:r>
              <a:t>Solution Considerations (cont.)</a:t>
            </a:r>
          </a:p>
        </p:txBody>
      </p:sp>
      <p:sp>
        <p:nvSpPr>
          <p:cNvPr id="203" name="Both 3b + optionally 4?…"/>
          <p:cNvSpPr txBox="1"/>
          <p:nvPr>
            <p:ph type="body" idx="1"/>
          </p:nvPr>
        </p:nvSpPr>
        <p:spPr>
          <a:xfrm>
            <a:off x="1206500" y="2817798"/>
            <a:ext cx="21971001" cy="9152376"/>
          </a:xfrm>
          <a:prstGeom prst="rect">
            <a:avLst/>
          </a:prstGeom>
        </p:spPr>
        <p:txBody>
          <a:bodyPr/>
          <a:lstStyle/>
          <a:p>
            <a:pPr/>
            <a:r>
              <a:t>Both 3b + optionally 4?</a:t>
            </a:r>
          </a:p>
          <a:p>
            <a:pPr marL="609599" indent="-609599">
              <a:defRPr sz="100"/>
            </a:pPr>
          </a:p>
          <a:p>
            <a:pPr lvl="2" marL="0" indent="914400">
              <a:buSzTx/>
              <a:buNone/>
            </a:pPr>
            <a:r>
              <a:t>Servers MUST support a “with-system” parameter</a:t>
            </a:r>
          </a:p>
          <a:p>
            <a:pPr lvl="5" marL="0" indent="2286000">
              <a:spcBef>
                <a:spcPts val="3000"/>
              </a:spcBef>
              <a:buSzTx/>
              <a:buNone/>
            </a:pPr>
            <a:r>
              <a:t>AND</a:t>
            </a:r>
          </a:p>
          <a:p>
            <a:pPr lvl="2" marL="0" indent="914400">
              <a:spcBef>
                <a:spcPts val="3000"/>
              </a:spcBef>
              <a:buSzTx/>
              <a:buNone/>
            </a:pPr>
            <a:r>
              <a:t>Servers MAY support a read-only &lt;system&gt; datastore</a:t>
            </a:r>
          </a:p>
          <a:p>
            <a:pPr lvl="2" marL="0" indent="914400">
              <a:spcBef>
                <a:spcPts val="3000"/>
              </a:spcBef>
              <a:buSzTx/>
              <a:buNone/>
            </a:pPr>
          </a:p>
          <a:p>
            <a:pPr lvl="2" marL="0" indent="914400">
              <a:buSzTx/>
              <a:buNone/>
              <a:defRPr sz="100"/>
            </a:pPr>
          </a:p>
          <a:p>
            <a:pPr lvl="2" marL="0" indent="914400">
              <a:buSzTx/>
              <a:buNone/>
              <a:defRPr sz="4200"/>
            </a:pPr>
            <a:r>
              <a:t>Any server supporting &lt;system&gt; SHOULD support an RPC to get a merged view, right?</a:t>
            </a:r>
          </a:p>
        </p:txBody>
      </p:sp>
      <p:sp>
        <p:nvSpPr>
          <p:cNvPr id="204"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6" name="Solution Considerations (cont.)"/>
          <p:cNvSpPr txBox="1"/>
          <p:nvPr>
            <p:ph type="title"/>
          </p:nvPr>
        </p:nvSpPr>
        <p:spPr>
          <a:prstGeom prst="rect">
            <a:avLst/>
          </a:prstGeom>
        </p:spPr>
        <p:txBody>
          <a:bodyPr/>
          <a:lstStyle/>
          <a:p>
            <a:pPr/>
            <a:r>
              <a:t>Solution Considerations (cont.)</a:t>
            </a:r>
          </a:p>
        </p:txBody>
      </p:sp>
      <p:sp>
        <p:nvSpPr>
          <p:cNvPr id="207" name="What is this “immutable” flag idea about?…"/>
          <p:cNvSpPr txBox="1"/>
          <p:nvPr>
            <p:ph type="body" idx="1"/>
          </p:nvPr>
        </p:nvSpPr>
        <p:spPr>
          <a:xfrm>
            <a:off x="1206500" y="2745223"/>
            <a:ext cx="21971000" cy="8225554"/>
          </a:xfrm>
          <a:prstGeom prst="rect">
            <a:avLst/>
          </a:prstGeom>
        </p:spPr>
        <p:txBody>
          <a:bodyPr/>
          <a:lstStyle/>
          <a:p>
            <a:pPr>
              <a:defRPr>
                <a:solidFill>
                  <a:schemeClr val="accent3">
                    <a:hueOff val="362282"/>
                    <a:satOff val="31803"/>
                    <a:lumOff val="-18242"/>
                  </a:schemeClr>
                </a:solidFill>
              </a:defRPr>
            </a:pPr>
            <a:r>
              <a:t>What is this “immutable” flag idea about?</a:t>
            </a:r>
          </a:p>
          <a:p>
            <a:pPr/>
            <a:r>
              <a:t>The idea is to define per-node metadata flag (using an RFC 7952 annotation) called “immutable”</a:t>
            </a:r>
          </a:p>
          <a:p>
            <a:pPr/>
            <a:r>
              <a:t>Any node marked with the flag by the server is read-only to clients</a:t>
            </a:r>
          </a:p>
          <a:p>
            <a:pPr/>
            <a:r>
              <a:t>This solution enables, e.g., a host-system to share resources with logical systems (i.e., RFC 8530 logical network elements, LNEs) that are read-only from an LNE’s perspective…</a:t>
            </a:r>
          </a:p>
          <a:p>
            <a:pPr/>
            <a:r>
              <a:t>Implementation of this idea may require YANG-Next….</a:t>
            </a:r>
          </a:p>
        </p:txBody>
      </p:sp>
      <p:sp>
        <p:nvSpPr>
          <p:cNvPr id="208"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0" name="Example from JUNOS"/>
          <p:cNvSpPr txBox="1"/>
          <p:nvPr>
            <p:ph type="body" sz="half" idx="1"/>
          </p:nvPr>
        </p:nvSpPr>
        <p:spPr>
          <a:prstGeom prst="rect">
            <a:avLst/>
          </a:prstGeom>
        </p:spPr>
        <p:txBody>
          <a:bodyPr/>
          <a:lstStyle/>
          <a:p>
            <a:pPr/>
            <a:r>
              <a:t>Example from JUNOS</a:t>
            </a:r>
          </a:p>
        </p:txBody>
      </p:sp>
      <p:sp>
        <p:nvSpPr>
          <p:cNvPr id="211"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3" name="JUNOS Example: Shared Objects"/>
          <p:cNvSpPr txBox="1"/>
          <p:nvPr>
            <p:ph type="title"/>
          </p:nvPr>
        </p:nvSpPr>
        <p:spPr>
          <a:prstGeom prst="rect">
            <a:avLst/>
          </a:prstGeom>
        </p:spPr>
        <p:txBody>
          <a:bodyPr/>
          <a:lstStyle/>
          <a:p>
            <a:pPr/>
            <a:r>
              <a:t>JUNOS Example: Shared Objects</a:t>
            </a:r>
          </a:p>
        </p:txBody>
      </p:sp>
      <p:sp>
        <p:nvSpPr>
          <p:cNvPr id="214" name="In /&lt;running&gt;/groups/junos-defaults  (but could also be in &lt;system&gt;)"/>
          <p:cNvSpPr txBox="1"/>
          <p:nvPr>
            <p:ph type="body" sz="quarter" idx="1"/>
          </p:nvPr>
        </p:nvSpPr>
        <p:spPr>
          <a:xfrm>
            <a:off x="1206500" y="2163328"/>
            <a:ext cx="21971000" cy="2420423"/>
          </a:xfrm>
          <a:prstGeom prst="rect">
            <a:avLst/>
          </a:prstGeom>
        </p:spPr>
        <p:txBody>
          <a:bodyPr/>
          <a:lstStyle/>
          <a:p>
            <a:pPr/>
            <a:r>
              <a:t>In /&lt;running&gt;/groups/</a:t>
            </a:r>
            <a:r>
              <a:rPr u="sng"/>
              <a:t>junos-defaults</a:t>
            </a:r>
            <a:r>
              <a:t>  </a:t>
            </a:r>
            <a:r>
              <a:rPr i="1" sz="4400"/>
              <a:t>(but could also be in &lt;system&gt;)</a:t>
            </a:r>
          </a:p>
        </p:txBody>
      </p:sp>
      <p:sp>
        <p:nvSpPr>
          <p:cNvPr id="215" name="system-defined-defaults {…"/>
          <p:cNvSpPr txBox="1"/>
          <p:nvPr/>
        </p:nvSpPr>
        <p:spPr>
          <a:xfrm>
            <a:off x="2902628" y="3407069"/>
            <a:ext cx="8242053" cy="7569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defTabSz="457200">
              <a:defRPr sz="3500">
                <a:solidFill>
                  <a:srgbClr val="000000"/>
                </a:solidFill>
                <a:latin typeface="Helvetica"/>
                <a:ea typeface="Helvetica"/>
                <a:cs typeface="Helvetica"/>
                <a:sym typeface="Helvetica"/>
              </a:defRPr>
            </a:pPr>
            <a:r>
              <a:t>         system-defined-defaults {</a:t>
            </a:r>
          </a:p>
          <a:p>
            <a:pPr algn="l" defTabSz="457200">
              <a:defRPr sz="3500">
                <a:solidFill>
                  <a:srgbClr val="000000"/>
                </a:solidFill>
                <a:latin typeface="Helvetica"/>
                <a:ea typeface="Helvetica"/>
                <a:cs typeface="Helvetica"/>
                <a:sym typeface="Helvetica"/>
              </a:defRPr>
            </a:pPr>
            <a:r>
              <a:t>                 applications {</a:t>
            </a:r>
          </a:p>
          <a:p>
            <a:pPr algn="l" defTabSz="457200">
              <a:defRPr sz="3500">
                <a:solidFill>
                  <a:srgbClr val="000000"/>
                </a:solidFill>
                <a:latin typeface="Helvetica"/>
                <a:ea typeface="Helvetica"/>
                <a:cs typeface="Helvetica"/>
                <a:sym typeface="Helvetica"/>
              </a:defRPr>
            </a:pPr>
            <a:r>
              <a:t>                          application ftp {</a:t>
            </a:r>
          </a:p>
          <a:p>
            <a:pPr algn="l" defTabSz="457200">
              <a:defRPr sz="3500">
                <a:solidFill>
                  <a:srgbClr val="000000"/>
                </a:solidFill>
                <a:latin typeface="Helvetica"/>
                <a:ea typeface="Helvetica"/>
                <a:cs typeface="Helvetica"/>
                <a:sym typeface="Helvetica"/>
              </a:defRPr>
            </a:pPr>
            <a:r>
              <a:t>                                   protocol tcp;</a:t>
            </a:r>
          </a:p>
          <a:p>
            <a:pPr algn="l" defTabSz="457200">
              <a:defRPr sz="3500">
                <a:solidFill>
                  <a:srgbClr val="000000"/>
                </a:solidFill>
                <a:latin typeface="Helvetica"/>
                <a:ea typeface="Helvetica"/>
                <a:cs typeface="Helvetica"/>
                <a:sym typeface="Helvetica"/>
              </a:defRPr>
            </a:pPr>
            <a:r>
              <a:t>                                   destination-port 21;</a:t>
            </a:r>
          </a:p>
          <a:p>
            <a:pPr algn="l" defTabSz="457200">
              <a:defRPr sz="3500">
                <a:solidFill>
                  <a:srgbClr val="000000"/>
                </a:solidFill>
                <a:latin typeface="Helvetica"/>
                <a:ea typeface="Helvetica"/>
                <a:cs typeface="Helvetica"/>
                <a:sym typeface="Helvetica"/>
              </a:defRPr>
            </a:pPr>
            <a:r>
              <a:t>                          }</a:t>
            </a:r>
          </a:p>
          <a:p>
            <a:pPr algn="l" defTabSz="457200">
              <a:defRPr sz="3500">
                <a:solidFill>
                  <a:srgbClr val="000000"/>
                </a:solidFill>
                <a:latin typeface="Helvetica"/>
                <a:ea typeface="Helvetica"/>
                <a:cs typeface="Helvetica"/>
                <a:sym typeface="Helvetica"/>
              </a:defRPr>
            </a:pPr>
            <a:r>
              <a:t>                          application smtp {</a:t>
            </a:r>
          </a:p>
          <a:p>
            <a:pPr algn="l" defTabSz="457200">
              <a:defRPr sz="3500">
                <a:solidFill>
                  <a:srgbClr val="000000"/>
                </a:solidFill>
                <a:latin typeface="Helvetica"/>
                <a:ea typeface="Helvetica"/>
                <a:cs typeface="Helvetica"/>
                <a:sym typeface="Helvetica"/>
              </a:defRPr>
            </a:pPr>
            <a:r>
              <a:t>                                   protocol tcp;</a:t>
            </a:r>
          </a:p>
          <a:p>
            <a:pPr algn="l" defTabSz="457200">
              <a:defRPr sz="3500">
                <a:solidFill>
                  <a:srgbClr val="000000"/>
                </a:solidFill>
                <a:latin typeface="Helvetica"/>
                <a:ea typeface="Helvetica"/>
                <a:cs typeface="Helvetica"/>
                <a:sym typeface="Helvetica"/>
              </a:defRPr>
            </a:pPr>
            <a:r>
              <a:t>                                   destination-port 25;</a:t>
            </a:r>
          </a:p>
          <a:p>
            <a:pPr algn="l" defTabSz="457200">
              <a:defRPr sz="3500">
                <a:solidFill>
                  <a:srgbClr val="000000"/>
                </a:solidFill>
                <a:latin typeface="Helvetica"/>
                <a:ea typeface="Helvetica"/>
                <a:cs typeface="Helvetica"/>
                <a:sym typeface="Helvetica"/>
              </a:defRPr>
            </a:pPr>
            <a:r>
              <a:t>                          }</a:t>
            </a:r>
          </a:p>
          <a:p>
            <a:pPr algn="l" defTabSz="457200">
              <a:defRPr sz="3500">
                <a:solidFill>
                  <a:srgbClr val="000000"/>
                </a:solidFill>
                <a:latin typeface="Helvetica"/>
                <a:ea typeface="Helvetica"/>
                <a:cs typeface="Helvetica"/>
                <a:sym typeface="Helvetica"/>
              </a:defRPr>
            </a:pPr>
            <a:r>
              <a:t>                          ...</a:t>
            </a:r>
          </a:p>
          <a:p>
            <a:pPr algn="l" defTabSz="457200">
              <a:defRPr sz="3500">
                <a:solidFill>
                  <a:srgbClr val="000000"/>
                </a:solidFill>
                <a:latin typeface="Helvetica"/>
                <a:ea typeface="Helvetica"/>
                <a:cs typeface="Helvetica"/>
                <a:sym typeface="Helvetica"/>
              </a:defRPr>
            </a:pPr>
            <a:r>
              <a:t>                  }</a:t>
            </a:r>
          </a:p>
          <a:p>
            <a:pPr algn="l" defTabSz="457200">
              <a:defRPr sz="3500">
                <a:solidFill>
                  <a:srgbClr val="000000"/>
                </a:solidFill>
                <a:latin typeface="Helvetica"/>
                <a:ea typeface="Helvetica"/>
                <a:cs typeface="Helvetica"/>
                <a:sym typeface="Helvetica"/>
              </a:defRPr>
            </a:pPr>
            <a:r>
              <a:t>         }</a:t>
            </a:r>
          </a:p>
        </p:txBody>
      </p:sp>
      <p:sp>
        <p:nvSpPr>
          <p:cNvPr id="216"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17" name="NOTE: junos-defaults is hidden in JUNOS"/>
          <p:cNvSpPr txBox="1"/>
          <p:nvPr/>
        </p:nvSpPr>
        <p:spPr>
          <a:xfrm>
            <a:off x="1206499" y="11769046"/>
            <a:ext cx="21971001" cy="24204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marL="609600" indent="-609600" algn="l">
              <a:lnSpc>
                <a:spcPct val="90000"/>
              </a:lnSpc>
              <a:spcBef>
                <a:spcPts val="4500"/>
              </a:spcBef>
              <a:buSzPct val="123000"/>
              <a:buChar char="•"/>
              <a:defRPr sz="4800">
                <a:solidFill>
                  <a:srgbClr val="000000"/>
                </a:solidFill>
              </a:defRPr>
            </a:pPr>
            <a:r>
              <a:t>NOTE: </a:t>
            </a:r>
            <a:r>
              <a:rPr u="sng"/>
              <a:t>junos-defaults</a:t>
            </a:r>
            <a:r>
              <a:t> is hidden in JUNOS</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9" name="Example: Shared Objects (cont.)"/>
          <p:cNvSpPr txBox="1"/>
          <p:nvPr>
            <p:ph type="title"/>
          </p:nvPr>
        </p:nvSpPr>
        <p:spPr>
          <a:prstGeom prst="rect">
            <a:avLst/>
          </a:prstGeom>
        </p:spPr>
        <p:txBody>
          <a:bodyPr/>
          <a:lstStyle/>
          <a:p>
            <a:pPr/>
            <a:r>
              <a:t>Example: Shared Objects (cont.)</a:t>
            </a:r>
          </a:p>
        </p:txBody>
      </p:sp>
      <p:sp>
        <p:nvSpPr>
          <p:cNvPr id="220" name="And also this in /&lt;running&gt;/:"/>
          <p:cNvSpPr txBox="1"/>
          <p:nvPr>
            <p:ph type="body" sz="half" idx="1"/>
          </p:nvPr>
        </p:nvSpPr>
        <p:spPr>
          <a:xfrm>
            <a:off x="1206500" y="2163328"/>
            <a:ext cx="9031734" cy="7459965"/>
          </a:xfrm>
          <a:prstGeom prst="rect">
            <a:avLst/>
          </a:prstGeom>
        </p:spPr>
        <p:txBody>
          <a:bodyPr/>
          <a:lstStyle/>
          <a:p>
            <a:pPr/>
            <a:r>
              <a:t>And also this in /&lt;running&gt;/:</a:t>
            </a:r>
          </a:p>
          <a:p>
            <a:pPr/>
          </a:p>
        </p:txBody>
      </p:sp>
      <p:sp>
        <p:nvSpPr>
          <p:cNvPr id="221" name="// custom objects use the same schema…"/>
          <p:cNvSpPr txBox="1"/>
          <p:nvPr/>
        </p:nvSpPr>
        <p:spPr>
          <a:xfrm>
            <a:off x="9371853" y="2009185"/>
            <a:ext cx="14122841" cy="10769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defTabSz="457200">
              <a:defRPr sz="3300">
                <a:solidFill>
                  <a:srgbClr val="000000"/>
                </a:solidFill>
                <a:latin typeface="Helvetica"/>
                <a:ea typeface="Helvetica"/>
                <a:cs typeface="Helvetica"/>
                <a:sym typeface="Helvetica"/>
              </a:defRPr>
            </a:pPr>
            <a:r>
              <a:t>                 // custom objects use the same schema</a:t>
            </a:r>
          </a:p>
          <a:p>
            <a:pPr algn="l" defTabSz="457200">
              <a:defRPr sz="3300">
                <a:solidFill>
                  <a:srgbClr val="000000"/>
                </a:solidFill>
                <a:latin typeface="Helvetica"/>
                <a:ea typeface="Helvetica"/>
                <a:cs typeface="Helvetica"/>
                <a:sym typeface="Helvetica"/>
              </a:defRPr>
            </a:pPr>
            <a:r>
              <a:t>                 applications {</a:t>
            </a:r>
          </a:p>
          <a:p>
            <a:pPr algn="l" defTabSz="457200">
              <a:defRPr sz="3300">
                <a:solidFill>
                  <a:srgbClr val="000000"/>
                </a:solidFill>
                <a:latin typeface="Helvetica"/>
                <a:ea typeface="Helvetica"/>
                <a:cs typeface="Helvetica"/>
                <a:sym typeface="Helvetica"/>
              </a:defRPr>
            </a:pPr>
            <a:r>
              <a:t>                          application my-app-1 {</a:t>
            </a:r>
          </a:p>
          <a:p>
            <a:pPr algn="l" defTabSz="457200">
              <a:defRPr sz="3300">
                <a:solidFill>
                  <a:srgbClr val="000000"/>
                </a:solidFill>
                <a:latin typeface="Helvetica"/>
                <a:ea typeface="Helvetica"/>
                <a:cs typeface="Helvetica"/>
                <a:sym typeface="Helvetica"/>
              </a:defRPr>
            </a:pPr>
            <a:r>
              <a:t>                                  protocol tcp;</a:t>
            </a:r>
          </a:p>
          <a:p>
            <a:pPr algn="l" defTabSz="457200">
              <a:defRPr sz="3300">
                <a:solidFill>
                  <a:srgbClr val="000000"/>
                </a:solidFill>
                <a:latin typeface="Helvetica"/>
                <a:ea typeface="Helvetica"/>
                <a:cs typeface="Helvetica"/>
                <a:sym typeface="Helvetica"/>
              </a:defRPr>
            </a:pPr>
            <a:r>
              <a:t>                                   destination-port 2345;</a:t>
            </a:r>
          </a:p>
          <a:p>
            <a:pPr algn="l" defTabSz="457200">
              <a:defRPr sz="3300">
                <a:solidFill>
                  <a:srgbClr val="000000"/>
                </a:solidFill>
                <a:latin typeface="Helvetica"/>
                <a:ea typeface="Helvetica"/>
                <a:cs typeface="Helvetica"/>
                <a:sym typeface="Helvetica"/>
              </a:defRPr>
            </a:pPr>
            <a:r>
              <a:t>                          }</a:t>
            </a:r>
          </a:p>
          <a:p>
            <a:pPr algn="l" defTabSz="457200">
              <a:defRPr sz="3300">
                <a:solidFill>
                  <a:srgbClr val="000000"/>
                </a:solidFill>
                <a:latin typeface="Helvetica"/>
                <a:ea typeface="Helvetica"/>
                <a:cs typeface="Helvetica"/>
                <a:sym typeface="Helvetica"/>
              </a:defRPr>
            </a:pPr>
            <a:r>
              <a:t>                  }</a:t>
            </a:r>
          </a:p>
          <a:p>
            <a:pPr algn="l" defTabSz="457200">
              <a:defRPr sz="3300">
                <a:solidFill>
                  <a:srgbClr val="000000"/>
                </a:solidFill>
                <a:latin typeface="Helvetica"/>
                <a:ea typeface="Helvetica"/>
                <a:cs typeface="Helvetica"/>
                <a:sym typeface="Helvetica"/>
              </a:defRPr>
            </a:pPr>
            <a:r>
              <a:t> </a:t>
            </a:r>
          </a:p>
          <a:p>
            <a:pPr algn="l" defTabSz="457200">
              <a:defRPr sz="3300">
                <a:solidFill>
                  <a:srgbClr val="000000"/>
                </a:solidFill>
                <a:latin typeface="Helvetica"/>
                <a:ea typeface="Helvetica"/>
                <a:cs typeface="Helvetica"/>
                <a:sym typeface="Helvetica"/>
              </a:defRPr>
            </a:pPr>
            <a:r>
              <a:t>                 // an ACL policy referencing both sys-defined and custom objects</a:t>
            </a:r>
          </a:p>
          <a:p>
            <a:pPr algn="l" defTabSz="457200">
              <a:defRPr sz="3300">
                <a:solidFill>
                  <a:srgbClr val="000000"/>
                </a:solidFill>
                <a:latin typeface="Helvetica"/>
                <a:ea typeface="Helvetica"/>
                <a:cs typeface="Helvetica"/>
                <a:sym typeface="Helvetica"/>
              </a:defRPr>
            </a:pPr>
            <a:r>
              <a:t>                 policy from-zone untrust to-zone untrust {</a:t>
            </a:r>
          </a:p>
          <a:p>
            <a:pPr algn="l" defTabSz="457200">
              <a:defRPr sz="3300">
                <a:solidFill>
                  <a:srgbClr val="000000"/>
                </a:solidFill>
                <a:latin typeface="Helvetica"/>
                <a:ea typeface="Helvetica"/>
                <a:cs typeface="Helvetica"/>
                <a:sym typeface="Helvetica"/>
              </a:defRPr>
            </a:pPr>
            <a:r>
              <a:t>                          policy allow-external-access-to-foobar-app {</a:t>
            </a:r>
          </a:p>
          <a:p>
            <a:pPr algn="l" defTabSz="457200">
              <a:defRPr sz="3300">
                <a:solidFill>
                  <a:srgbClr val="000000"/>
                </a:solidFill>
                <a:latin typeface="Helvetica"/>
                <a:ea typeface="Helvetica"/>
                <a:cs typeface="Helvetica"/>
                <a:sym typeface="Helvetica"/>
              </a:defRPr>
            </a:pPr>
            <a:r>
              <a:t>                                   match {</a:t>
            </a:r>
          </a:p>
          <a:p>
            <a:pPr algn="l" defTabSz="457200">
              <a:defRPr sz="3300">
                <a:solidFill>
                  <a:srgbClr val="000000"/>
                </a:solidFill>
                <a:latin typeface="Helvetica"/>
                <a:ea typeface="Helvetica"/>
                <a:cs typeface="Helvetica"/>
                <a:sym typeface="Helvetica"/>
              </a:defRPr>
            </a:pPr>
            <a:r>
              <a:t>                                            source-address any;</a:t>
            </a:r>
          </a:p>
          <a:p>
            <a:pPr algn="l" defTabSz="457200">
              <a:defRPr sz="3300">
                <a:solidFill>
                  <a:srgbClr val="000000"/>
                </a:solidFill>
                <a:latin typeface="Helvetica"/>
                <a:ea typeface="Helvetica"/>
                <a:cs typeface="Helvetica"/>
                <a:sym typeface="Helvetica"/>
              </a:defRPr>
            </a:pPr>
            <a:r>
              <a:t>                                            destination-address any;</a:t>
            </a:r>
          </a:p>
          <a:p>
            <a:pPr algn="l" defTabSz="457200">
              <a:defRPr sz="3300">
                <a:solidFill>
                  <a:srgbClr val="000000"/>
                </a:solidFill>
                <a:latin typeface="Helvetica"/>
                <a:ea typeface="Helvetica"/>
                <a:cs typeface="Helvetica"/>
                <a:sym typeface="Helvetica"/>
              </a:defRPr>
            </a:pPr>
            <a:r>
              <a:t>                                            application [ ftp tftp, my-app-1 ];</a:t>
            </a:r>
          </a:p>
          <a:p>
            <a:pPr algn="l" defTabSz="457200">
              <a:defRPr sz="3300">
                <a:solidFill>
                  <a:srgbClr val="000000"/>
                </a:solidFill>
                <a:latin typeface="Helvetica"/>
                <a:ea typeface="Helvetica"/>
                <a:cs typeface="Helvetica"/>
                <a:sym typeface="Helvetica"/>
              </a:defRPr>
            </a:pPr>
            <a:r>
              <a:t>                                   }</a:t>
            </a:r>
          </a:p>
          <a:p>
            <a:pPr algn="l" defTabSz="457200">
              <a:defRPr sz="3300">
                <a:solidFill>
                  <a:srgbClr val="000000"/>
                </a:solidFill>
                <a:latin typeface="Helvetica"/>
                <a:ea typeface="Helvetica"/>
                <a:cs typeface="Helvetica"/>
                <a:sym typeface="Helvetica"/>
              </a:defRPr>
            </a:pPr>
            <a:r>
              <a:t>                                   then {</a:t>
            </a:r>
          </a:p>
          <a:p>
            <a:pPr algn="l" defTabSz="457200">
              <a:defRPr sz="3300">
                <a:solidFill>
                  <a:srgbClr val="000000"/>
                </a:solidFill>
                <a:latin typeface="Helvetica"/>
                <a:ea typeface="Helvetica"/>
                <a:cs typeface="Helvetica"/>
                <a:sym typeface="Helvetica"/>
              </a:defRPr>
            </a:pPr>
            <a:r>
              <a:t>                                            permit;</a:t>
            </a:r>
          </a:p>
          <a:p>
            <a:pPr algn="l" defTabSz="457200">
              <a:defRPr sz="3300">
                <a:solidFill>
                  <a:srgbClr val="000000"/>
                </a:solidFill>
                <a:latin typeface="Helvetica"/>
                <a:ea typeface="Helvetica"/>
                <a:cs typeface="Helvetica"/>
                <a:sym typeface="Helvetica"/>
              </a:defRPr>
            </a:pPr>
            <a:r>
              <a:t>                                   }</a:t>
            </a:r>
          </a:p>
          <a:p>
            <a:pPr algn="l" defTabSz="457200">
              <a:defRPr sz="3300">
                <a:solidFill>
                  <a:srgbClr val="000000"/>
                </a:solidFill>
                <a:latin typeface="Helvetica"/>
                <a:ea typeface="Helvetica"/>
                <a:cs typeface="Helvetica"/>
                <a:sym typeface="Helvetica"/>
              </a:defRPr>
            </a:pPr>
            <a:r>
              <a:t>                          }</a:t>
            </a:r>
          </a:p>
          <a:p>
            <a:pPr algn="l" defTabSz="457200">
              <a:defRPr sz="3300">
                <a:solidFill>
                  <a:srgbClr val="000000"/>
                </a:solidFill>
                <a:latin typeface="Helvetica"/>
                <a:ea typeface="Helvetica"/>
                <a:cs typeface="Helvetica"/>
                <a:sym typeface="Helvetica"/>
              </a:defRPr>
            </a:pPr>
            <a:r>
              <a:t>                 }</a:t>
            </a:r>
          </a:p>
        </p:txBody>
      </p:sp>
      <p:sp>
        <p:nvSpPr>
          <p:cNvPr id="222"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5" name="Much data collected on mailing list"/>
          <p:cNvSpPr txBox="1"/>
          <p:nvPr>
            <p:ph type="title"/>
          </p:nvPr>
        </p:nvSpPr>
        <p:spPr>
          <a:prstGeom prst="rect">
            <a:avLst/>
          </a:prstGeom>
        </p:spPr>
        <p:txBody>
          <a:bodyPr/>
          <a:lstStyle/>
          <a:p>
            <a:pPr/>
            <a:r>
              <a:t>Much data collected on mailing list</a:t>
            </a:r>
          </a:p>
        </p:txBody>
      </p:sp>
      <p:sp>
        <p:nvSpPr>
          <p:cNvPr id="156" name="40+ number of messages…"/>
          <p:cNvSpPr txBox="1"/>
          <p:nvPr>
            <p:ph type="body" idx="1"/>
          </p:nvPr>
        </p:nvSpPr>
        <p:spPr>
          <a:xfrm>
            <a:off x="1206500" y="3039628"/>
            <a:ext cx="21971000" cy="8578661"/>
          </a:xfrm>
          <a:prstGeom prst="rect">
            <a:avLst/>
          </a:prstGeom>
        </p:spPr>
        <p:txBody>
          <a:bodyPr/>
          <a:lstStyle/>
          <a:p>
            <a:pPr/>
            <a:r>
              <a:t>40+ number of messages</a:t>
            </a:r>
          </a:p>
          <a:p>
            <a:pPr/>
            <a:r>
              <a:t>Thank you!  (in order of appearance):</a:t>
            </a:r>
          </a:p>
          <a:p>
            <a:pPr lvl="1">
              <a:buChar char="-"/>
              <a:defRPr sz="4500"/>
            </a:pPr>
            <a:r>
              <a:t>Qiufang, Balazs, Andy, Fengchong (frank), Juergen, Jason, Qin, and Jan.</a:t>
            </a:r>
          </a:p>
          <a:p>
            <a:pPr/>
          </a:p>
          <a:p>
            <a:pPr/>
            <a:r>
              <a:t>Notes taken while re-reading the entire thread.</a:t>
            </a:r>
          </a:p>
          <a:p>
            <a:pPr lvl="1">
              <a:buChar char="-"/>
            </a:pPr>
            <a:r>
              <a:t>This presentation represents many viewpoints given.</a:t>
            </a:r>
          </a:p>
          <a:p>
            <a:pPr lvl="2"/>
            <a:r>
              <a:t>Some text copy/pasted from thread</a:t>
            </a:r>
          </a:p>
        </p:txBody>
      </p:sp>
      <p:sp>
        <p:nvSpPr>
          <p:cNvPr id="157" name="Slide Number"/>
          <p:cNvSpPr txBox="1"/>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9" name="Objectives"/>
          <p:cNvSpPr txBox="1"/>
          <p:nvPr>
            <p:ph type="title"/>
          </p:nvPr>
        </p:nvSpPr>
        <p:spPr>
          <a:prstGeom prst="rect">
            <a:avLst/>
          </a:prstGeom>
        </p:spPr>
        <p:txBody>
          <a:bodyPr/>
          <a:lstStyle/>
          <a:p>
            <a:pPr/>
            <a:r>
              <a:t>Objectives</a:t>
            </a:r>
          </a:p>
        </p:txBody>
      </p:sp>
      <p:sp>
        <p:nvSpPr>
          <p:cNvPr id="160" name="Enable systems to better document that which they do already.  A standard mechanism to see what system config is available in a server.…"/>
          <p:cNvSpPr txBox="1"/>
          <p:nvPr>
            <p:ph type="body" idx="1"/>
          </p:nvPr>
        </p:nvSpPr>
        <p:spPr>
          <a:xfrm>
            <a:off x="1206500" y="2163328"/>
            <a:ext cx="21519228" cy="11344579"/>
          </a:xfrm>
          <a:prstGeom prst="rect">
            <a:avLst/>
          </a:prstGeom>
        </p:spPr>
        <p:txBody>
          <a:bodyPr/>
          <a:lstStyle/>
          <a:p>
            <a:pPr/>
            <a:r>
              <a:t>Enable systems to better document that which they do already.  A standard mechanism to see what system config is available in a server. </a:t>
            </a:r>
          </a:p>
          <a:p>
            <a:pPr/>
            <a:r>
              <a:t>Avoid having to copy system configuration into &lt;running&gt; when possible.</a:t>
            </a:r>
          </a:p>
          <a:p>
            <a:pPr/>
            <a:r>
              <a:t>Support configuration of descendant nodes of system-defined nodes.</a:t>
            </a:r>
          </a:p>
          <a:p>
            <a:pPr lvl="1">
              <a:spcBef>
                <a:spcPts val="2300"/>
              </a:spcBef>
              <a:buChar char="-"/>
              <a:defRPr sz="3500"/>
            </a:pPr>
            <a:r>
              <a:t>The well-known "interface problem".  The system configures almost empty physical interfaces. The user is allowed to add, modify, and delete all descendants except the "name" and "type" leaf, which are set by the system.</a:t>
            </a:r>
          </a:p>
          <a:p>
            <a:pPr/>
            <a:r>
              <a:t>A read-back of &lt;running&gt; SHOULD contain just what was set by clients</a:t>
            </a:r>
          </a:p>
          <a:p>
            <a:pPr lvl="1">
              <a:spcBef>
                <a:spcPts val="1900"/>
              </a:spcBef>
              <a:buChar char="-"/>
              <a:defRPr sz="3300"/>
            </a:pPr>
            <a:r>
              <a:t> Known exception: RFC 7317’s ianach:crypt-hash for passwords:</a:t>
            </a:r>
          </a:p>
          <a:p>
            <a:pPr marL="0" indent="0" defTabSz="457200">
              <a:lnSpc>
                <a:spcPct val="100000"/>
              </a:lnSpc>
              <a:spcBef>
                <a:spcPts val="0"/>
              </a:spcBef>
              <a:buSzTx/>
              <a:buNone/>
              <a:defRPr sz="1933">
                <a:latin typeface="Courier"/>
                <a:ea typeface="Courier"/>
                <a:cs typeface="Courier"/>
                <a:sym typeface="Courier"/>
              </a:defRPr>
            </a:pPr>
          </a:p>
          <a:p>
            <a:pPr marL="0" indent="0" defTabSz="457200">
              <a:lnSpc>
                <a:spcPct val="100000"/>
              </a:lnSpc>
              <a:spcBef>
                <a:spcPts val="0"/>
              </a:spcBef>
              <a:buSzTx/>
              <a:buNone/>
              <a:defRPr sz="3200">
                <a:latin typeface="Courier"/>
                <a:ea typeface="Courier"/>
                <a:cs typeface="Courier"/>
                <a:sym typeface="Courier"/>
              </a:defRPr>
            </a:pPr>
            <a:r>
              <a:t>          The '$0$' prefix signals that the value is clear text.  When</a:t>
            </a:r>
          </a:p>
          <a:p>
            <a:pPr marL="0" indent="0" defTabSz="457200">
              <a:lnSpc>
                <a:spcPct val="100000"/>
              </a:lnSpc>
              <a:spcBef>
                <a:spcPts val="0"/>
              </a:spcBef>
              <a:buSzTx/>
              <a:buNone/>
              <a:defRPr sz="3200">
                <a:latin typeface="Courier"/>
                <a:ea typeface="Courier"/>
                <a:cs typeface="Courier"/>
                <a:sym typeface="Courier"/>
              </a:defRPr>
            </a:pPr>
            <a:r>
              <a:t>          such a value is received by the server, a hash value is</a:t>
            </a:r>
          </a:p>
          <a:p>
            <a:pPr marL="0" indent="0" defTabSz="457200">
              <a:lnSpc>
                <a:spcPct val="100000"/>
              </a:lnSpc>
              <a:spcBef>
                <a:spcPts val="0"/>
              </a:spcBef>
              <a:buSzTx/>
              <a:buNone/>
              <a:defRPr sz="3200">
                <a:latin typeface="Courier"/>
                <a:ea typeface="Courier"/>
                <a:cs typeface="Courier"/>
                <a:sym typeface="Courier"/>
              </a:defRPr>
            </a:pPr>
            <a:r>
              <a:t>          calculated, and the string '$&lt;id&gt;$&lt;salt&gt;$' or</a:t>
            </a:r>
          </a:p>
          <a:p>
            <a:pPr marL="0" indent="0" defTabSz="457200">
              <a:lnSpc>
                <a:spcPct val="100000"/>
              </a:lnSpc>
              <a:spcBef>
                <a:spcPts val="0"/>
              </a:spcBef>
              <a:buSzTx/>
              <a:buNone/>
              <a:defRPr sz="3200">
                <a:latin typeface="Courier"/>
                <a:ea typeface="Courier"/>
                <a:cs typeface="Courier"/>
                <a:sym typeface="Courier"/>
              </a:defRPr>
            </a:pPr>
            <a:r>
              <a:t>          $&lt;id&gt;$&lt;parameter&gt;$&lt;salt&gt;$ is prepended to the result.  This</a:t>
            </a:r>
          </a:p>
          <a:p>
            <a:pPr marL="0" indent="0" defTabSz="457200">
              <a:lnSpc>
                <a:spcPct val="100000"/>
              </a:lnSpc>
              <a:spcBef>
                <a:spcPts val="0"/>
              </a:spcBef>
              <a:buSzTx/>
              <a:buNone/>
              <a:defRPr sz="3200">
                <a:latin typeface="Courier"/>
                <a:ea typeface="Courier"/>
                <a:cs typeface="Courier"/>
                <a:sym typeface="Courier"/>
              </a:defRPr>
            </a:pPr>
            <a:r>
              <a:t>          value is stored in the configuration data store.</a:t>
            </a:r>
          </a:p>
        </p:txBody>
      </p:sp>
      <p:sp>
        <p:nvSpPr>
          <p:cNvPr id="161" name="Slide Number"/>
          <p:cNvSpPr txBox="1"/>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3" name="Axes of Interest"/>
          <p:cNvSpPr txBox="1"/>
          <p:nvPr>
            <p:ph type="title"/>
          </p:nvPr>
        </p:nvSpPr>
        <p:spPr>
          <a:prstGeom prst="rect">
            <a:avLst/>
          </a:prstGeom>
        </p:spPr>
        <p:txBody>
          <a:bodyPr/>
          <a:lstStyle/>
          <a:p>
            <a:pPr/>
            <a:r>
              <a:t>Axes of Interest</a:t>
            </a:r>
          </a:p>
        </p:txBody>
      </p:sp>
      <p:sp>
        <p:nvSpPr>
          <p:cNvPr id="164" name="Inactive-until-referenced system-defined nodes (e.g., predefined objects)…"/>
          <p:cNvSpPr txBox="1"/>
          <p:nvPr>
            <p:ph type="body" idx="1"/>
          </p:nvPr>
        </p:nvSpPr>
        <p:spPr>
          <a:xfrm>
            <a:off x="1206500" y="2685583"/>
            <a:ext cx="21971000" cy="10039335"/>
          </a:xfrm>
          <a:prstGeom prst="rect">
            <a:avLst/>
          </a:prstGeom>
        </p:spPr>
        <p:txBody>
          <a:bodyPr/>
          <a:lstStyle/>
          <a:p>
            <a:pPr>
              <a:defRPr b="1" sz="4100"/>
            </a:pPr>
            <a:r>
              <a:rPr u="sng"/>
              <a:t>Inactive-until-referenced</a:t>
            </a:r>
            <a:r>
              <a:t> system-defined nodes</a:t>
            </a:r>
            <a:r>
              <a:rPr b="0"/>
              <a:t> (e.g., predefined objects)</a:t>
            </a:r>
          </a:p>
          <a:p>
            <a:pPr lvl="1">
              <a:spcBef>
                <a:spcPts val="3000"/>
              </a:spcBef>
              <a:buChar char="-"/>
              <a:defRPr sz="4100"/>
            </a:pPr>
            <a:r>
              <a:t>e.g., application ids, anti-x signatures, trust anchor certs, etc.</a:t>
            </a:r>
          </a:p>
          <a:p>
            <a:pPr lvl="1">
              <a:defRPr sz="100"/>
            </a:pPr>
          </a:p>
          <a:p>
            <a:pPr>
              <a:defRPr sz="4100"/>
            </a:pPr>
            <a:r>
              <a:rPr b="1" u="sng"/>
              <a:t>Immediately-active</a:t>
            </a:r>
            <a:r>
              <a:rPr b="1"/>
              <a:t> system-defined configuration</a:t>
            </a:r>
            <a:r>
              <a:t> (e.g., loopback, eth0, etc.)</a:t>
            </a:r>
          </a:p>
          <a:p>
            <a:pPr lvl="1">
              <a:spcBef>
                <a:spcPts val="3000"/>
              </a:spcBef>
              <a:buChar char="-"/>
              <a:defRPr sz="4100"/>
            </a:pPr>
            <a:r>
              <a:t>not in &lt;factory default&gt; </a:t>
            </a:r>
            <a:r>
              <a:rPr sz="4000"/>
              <a:t>as system-config isn’t deletable  </a:t>
            </a:r>
            <a:r>
              <a:rPr sz="3800">
                <a:solidFill>
                  <a:schemeClr val="accent3">
                    <a:hueOff val="362282"/>
                    <a:satOff val="31803"/>
                    <a:lumOff val="-18242"/>
                  </a:schemeClr>
                </a:solidFill>
              </a:rPr>
              <a:t>(possible “immutable” extension?)</a:t>
            </a:r>
            <a:endParaRPr sz="3800">
              <a:solidFill>
                <a:schemeClr val="accent3">
                  <a:hueOff val="362282"/>
                  <a:satOff val="31803"/>
                  <a:lumOff val="-18242"/>
                </a:schemeClr>
              </a:solidFill>
            </a:endParaRPr>
          </a:p>
          <a:p>
            <a:pPr lvl="1">
              <a:spcBef>
                <a:spcPts val="3000"/>
              </a:spcBef>
              <a:buChar char="-"/>
              <a:defRPr sz="4100"/>
            </a:pPr>
            <a:r>
              <a:t>not in &lt;operational&gt; only</a:t>
            </a:r>
            <a:r>
              <a:rPr sz="3900"/>
              <a:t>, because some system-defined nodes need to be reference-able.</a:t>
            </a:r>
            <a:endParaRPr sz="2800"/>
          </a:p>
          <a:p>
            <a:pPr lvl="1" marL="1066800" indent="-457200">
              <a:spcBef>
                <a:spcPts val="2500"/>
              </a:spcBef>
              <a:defRPr sz="100"/>
            </a:pPr>
          </a:p>
          <a:p>
            <a:pPr>
              <a:defRPr sz="4100"/>
            </a:pPr>
            <a:r>
              <a:rPr b="1" u="sng"/>
              <a:t>Conditionally-active</a:t>
            </a:r>
            <a:r>
              <a:rPr b="1"/>
              <a:t> system-defined configuration</a:t>
            </a:r>
            <a:r>
              <a:t> (e.g., pluggable cards, etc.)</a:t>
            </a:r>
          </a:p>
          <a:p>
            <a:pPr lvl="1">
              <a:spcBef>
                <a:spcPts val="3000"/>
              </a:spcBef>
              <a:buChar char="-"/>
              <a:defRPr sz="4100"/>
            </a:pPr>
            <a:r>
              <a:t>Like “when” expressions, whereby the condition is on system resources…</a:t>
            </a:r>
          </a:p>
          <a:p>
            <a:pPr lvl="1">
              <a:spcBef>
                <a:spcPts val="3000"/>
              </a:spcBef>
              <a:buChar char="-"/>
              <a:defRPr sz="4100"/>
            </a:pPr>
            <a:r>
              <a:t>why not in &lt;operational&gt; w/ origin=system? </a:t>
            </a:r>
            <a:r>
              <a:rPr sz="3000"/>
              <a:t> (PRO: dynamic change already expected)</a:t>
            </a:r>
            <a:endParaRPr sz="3000"/>
          </a:p>
          <a:p>
            <a:pPr lvl="2" marL="1683026" indent="-463826">
              <a:spcBef>
                <a:spcPts val="2000"/>
              </a:spcBef>
              <a:defRPr sz="4600"/>
            </a:pPr>
            <a:r>
              <a:rPr sz="3500"/>
              <a:t>Because some subnodes configurable.</a:t>
            </a:r>
          </a:p>
        </p:txBody>
      </p:sp>
      <p:sp>
        <p:nvSpPr>
          <p:cNvPr id="165" name="Slide Number"/>
          <p:cNvSpPr txBox="1"/>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7" name="System change outside software upgrade?"/>
          <p:cNvSpPr txBox="1"/>
          <p:nvPr>
            <p:ph type="title"/>
          </p:nvPr>
        </p:nvSpPr>
        <p:spPr>
          <a:prstGeom prst="rect">
            <a:avLst/>
          </a:prstGeom>
        </p:spPr>
        <p:txBody>
          <a:bodyPr/>
          <a:lstStyle/>
          <a:p>
            <a:pPr/>
            <a:r>
              <a:t>System change outside software upgrade?</a:t>
            </a:r>
          </a:p>
        </p:txBody>
      </p:sp>
      <p:sp>
        <p:nvSpPr>
          <p:cNvPr id="168" name="[Regarding: conditionally-active system-defined configuration (e.g., pluggable cards, etc.)]…"/>
          <p:cNvSpPr txBox="1"/>
          <p:nvPr>
            <p:ph type="body" idx="1"/>
          </p:nvPr>
        </p:nvSpPr>
        <p:spPr>
          <a:xfrm>
            <a:off x="1182803" y="2779445"/>
            <a:ext cx="22667510" cy="9162746"/>
          </a:xfrm>
          <a:prstGeom prst="rect">
            <a:avLst/>
          </a:prstGeom>
        </p:spPr>
        <p:txBody>
          <a:bodyPr/>
          <a:lstStyle/>
          <a:p>
            <a:pPr marL="0" indent="0">
              <a:buSzTx/>
              <a:buNone/>
              <a:defRPr sz="4200"/>
            </a:pPr>
            <a:r>
              <a:t>[Regarding: </a:t>
            </a:r>
            <a:r>
              <a:rPr u="sng"/>
              <a:t>conditionally-active</a:t>
            </a:r>
            <a:r>
              <a:t> system-defined configuration (e.g., pluggable cards, etc.)]</a:t>
            </a:r>
          </a:p>
          <a:p>
            <a:pPr marL="0" indent="0">
              <a:spcBef>
                <a:spcPts val="1500"/>
              </a:spcBef>
              <a:buSzTx/>
              <a:buNone/>
            </a:pPr>
          </a:p>
          <a:p>
            <a:pPr marL="0" indent="0">
              <a:buSzTx/>
              <a:buNone/>
            </a:pPr>
            <a:r>
              <a:t>Comments on list:</a:t>
            </a:r>
          </a:p>
          <a:p>
            <a:pPr lvl="1">
              <a:spcBef>
                <a:spcPts val="3000"/>
              </a:spcBef>
              <a:buChar char="-"/>
              <a:defRPr sz="4600"/>
            </a:pPr>
            <a:r>
              <a:t>“QOS function is enabled, many qos predefined policies are created by system”</a:t>
            </a:r>
          </a:p>
          <a:p>
            <a:pPr lvl="1">
              <a:spcBef>
                <a:spcPts val="3000"/>
              </a:spcBef>
              <a:buChar char="-"/>
              <a:defRPr sz="4600"/>
            </a:pPr>
            <a:r>
              <a:t>“I agree there can be dynamically added system config (e.g. create a new qos policy, and some queue list entries are automatically created inside that policy).”</a:t>
            </a:r>
          </a:p>
          <a:p>
            <a:pPr marL="0" indent="0">
              <a:spcBef>
                <a:spcPts val="3000"/>
              </a:spcBef>
              <a:buSzTx/>
              <a:buNone/>
              <a:defRPr sz="4600"/>
            </a:pPr>
          </a:p>
          <a:p>
            <a:pPr marL="0" indent="0">
              <a:spcBef>
                <a:spcPts val="3000"/>
              </a:spcBef>
              <a:buSzTx/>
              <a:buNone/>
              <a:defRPr sz="4600"/>
            </a:pPr>
            <a:r>
              <a:t>If system-config can change, how to notify client?</a:t>
            </a:r>
          </a:p>
          <a:p>
            <a:pPr lvl="1" marL="1193800" indent="-584200">
              <a:spcBef>
                <a:spcPts val="3000"/>
              </a:spcBef>
              <a:defRPr sz="4600"/>
            </a:pPr>
            <a:r>
              <a:t>YANG notification</a:t>
            </a:r>
          </a:p>
        </p:txBody>
      </p:sp>
      <p:sp>
        <p:nvSpPr>
          <p:cNvPr id="169" name="Slide Number"/>
          <p:cNvSpPr txBox="1"/>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1" name="System-defined Nodes Are Not Deletable"/>
          <p:cNvSpPr txBox="1"/>
          <p:nvPr>
            <p:ph type="title"/>
          </p:nvPr>
        </p:nvSpPr>
        <p:spPr>
          <a:prstGeom prst="rect">
            <a:avLst/>
          </a:prstGeom>
        </p:spPr>
        <p:txBody>
          <a:bodyPr/>
          <a:lstStyle/>
          <a:p>
            <a:pPr/>
            <a:r>
              <a:t>System-defined Nodes Are Not Deletable</a:t>
            </a:r>
          </a:p>
        </p:txBody>
      </p:sp>
      <p:sp>
        <p:nvSpPr>
          <p:cNvPr id="172" name="Is this true?…"/>
          <p:cNvSpPr txBox="1"/>
          <p:nvPr>
            <p:ph type="body" idx="1"/>
          </p:nvPr>
        </p:nvSpPr>
        <p:spPr>
          <a:prstGeom prst="rect">
            <a:avLst/>
          </a:prstGeom>
        </p:spPr>
        <p:txBody>
          <a:bodyPr/>
          <a:lstStyle/>
          <a:p>
            <a:pPr marL="0" indent="0">
              <a:buSzTx/>
              <a:buNone/>
              <a:defRPr sz="100"/>
            </a:pPr>
          </a:p>
          <a:p>
            <a:pPr marL="0" indent="0">
              <a:buSzTx/>
              <a:buNone/>
            </a:pPr>
            <a:r>
              <a:t>Is this true?</a:t>
            </a:r>
          </a:p>
          <a:p>
            <a:pPr lvl="1" marL="0" indent="457200">
              <a:spcBef>
                <a:spcPts val="8200"/>
              </a:spcBef>
              <a:buSzTx/>
              <a:buNone/>
              <a:defRPr>
                <a:solidFill>
                  <a:schemeClr val="accent3">
                    <a:hueOff val="362282"/>
                    <a:satOff val="31803"/>
                    <a:lumOff val="-18242"/>
                  </a:schemeClr>
                </a:solidFill>
              </a:defRPr>
            </a:pPr>
            <a:r>
              <a:t>Any </a:t>
            </a:r>
            <a:r>
              <a:rPr b="1"/>
              <a:t>deletable</a:t>
            </a:r>
            <a:r>
              <a:t> “system” defined node can be defined in &lt;factory-default&gt;</a:t>
            </a:r>
          </a:p>
          <a:p>
            <a:pPr lvl="2">
              <a:defRPr sz="4500"/>
            </a:pPr>
            <a:r>
              <a:t>&lt;factory-default&gt; nodes are already deletable.</a:t>
            </a:r>
          </a:p>
          <a:p>
            <a:pPr lvl="2">
              <a:defRPr sz="4500"/>
            </a:pPr>
            <a:r>
              <a:t>Any system-defined ancestor nodes (e.g., eth0’s parents) must be copied.</a:t>
            </a:r>
          </a:p>
          <a:p>
            <a:pPr lvl="1" marL="0" indent="457200">
              <a:buSzTx/>
              <a:buNone/>
              <a:defRPr sz="1500">
                <a:solidFill>
                  <a:schemeClr val="accent3">
                    <a:hueOff val="362282"/>
                    <a:satOff val="31803"/>
                    <a:lumOff val="-18242"/>
                  </a:schemeClr>
                </a:solidFill>
              </a:defRPr>
            </a:pPr>
          </a:p>
          <a:p>
            <a:pPr lvl="1" marL="0" indent="457200">
              <a:buSzTx/>
              <a:buNone/>
              <a:defRPr>
                <a:solidFill>
                  <a:schemeClr val="accent3">
                    <a:hueOff val="362282"/>
                    <a:satOff val="31803"/>
                    <a:lumOff val="-18242"/>
                  </a:schemeClr>
                </a:solidFill>
              </a:defRPr>
            </a:pPr>
            <a:r>
              <a:t>Corollary: Any </a:t>
            </a:r>
            <a:r>
              <a:rPr b="1"/>
              <a:t>deletable</a:t>
            </a:r>
            <a:r>
              <a:t> node is </a:t>
            </a:r>
            <a:r>
              <a:rPr b="1"/>
              <a:t>modifiable</a:t>
            </a:r>
          </a:p>
          <a:p>
            <a:pPr lvl="2">
              <a:defRPr sz="4500"/>
            </a:pPr>
            <a:r>
              <a:t>Client can always delete and recreate, so totally modifiable.</a:t>
            </a:r>
          </a:p>
          <a:p>
            <a:pPr lvl="2">
              <a:defRPr sz="4500"/>
            </a:pPr>
            <a:r>
              <a:t>No need to limit modifiability of </a:t>
            </a:r>
            <a:r>
              <a:rPr b="1"/>
              <a:t>deletable</a:t>
            </a:r>
            <a:r>
              <a:t>-nodes and/or their descendants.</a:t>
            </a:r>
          </a:p>
        </p:txBody>
      </p:sp>
      <p:sp>
        <p:nvSpPr>
          <p:cNvPr id="173" name="Slide Number"/>
          <p:cNvSpPr txBox="1"/>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5" name="System-defined Nodes MAY be Modifiable"/>
          <p:cNvSpPr txBox="1"/>
          <p:nvPr>
            <p:ph type="title"/>
          </p:nvPr>
        </p:nvSpPr>
        <p:spPr>
          <a:prstGeom prst="rect">
            <a:avLst/>
          </a:prstGeom>
        </p:spPr>
        <p:txBody>
          <a:bodyPr/>
          <a:lstStyle/>
          <a:p>
            <a:pPr/>
            <a:r>
              <a:t>System-defined Nodes MAY be Modifiable</a:t>
            </a:r>
          </a:p>
        </p:txBody>
      </p:sp>
      <p:sp>
        <p:nvSpPr>
          <p:cNvPr id="176" name="Descendent node addition/modification may be allowed.…"/>
          <p:cNvSpPr txBox="1"/>
          <p:nvPr>
            <p:ph type="body" idx="1"/>
          </p:nvPr>
        </p:nvSpPr>
        <p:spPr>
          <a:prstGeom prst="rect">
            <a:avLst/>
          </a:prstGeom>
        </p:spPr>
        <p:txBody>
          <a:bodyPr/>
          <a:lstStyle/>
          <a:p>
            <a:pPr marL="0" indent="0">
              <a:buSzTx/>
              <a:buNone/>
              <a:defRPr>
                <a:solidFill>
                  <a:schemeClr val="accent3">
                    <a:hueOff val="362282"/>
                    <a:satOff val="31803"/>
                    <a:lumOff val="-18242"/>
                  </a:schemeClr>
                </a:solidFill>
              </a:defRPr>
            </a:pPr>
            <a:endParaRPr b="1"/>
          </a:p>
          <a:p>
            <a:pPr marL="0" indent="0">
              <a:buSzTx/>
              <a:buNone/>
              <a:defRPr sz="4500"/>
            </a:pPr>
            <a:r>
              <a:t>Descendent node addition/modification may be allowed.</a:t>
            </a:r>
          </a:p>
          <a:p>
            <a:pPr lvl="1" marL="1181100" indent="-571500">
              <a:buChar char="-"/>
              <a:defRPr sz="4500"/>
            </a:pPr>
            <a:r>
              <a:t>This why cannot be in &lt;factory-default&gt; </a:t>
            </a:r>
            <a:r>
              <a:rPr sz="3700">
                <a:solidFill>
                  <a:schemeClr val="accent3">
                    <a:hueOff val="362282"/>
                    <a:satOff val="31803"/>
                    <a:lumOff val="-18242"/>
                  </a:schemeClr>
                </a:solidFill>
              </a:rPr>
              <a:t>(unless there were an “immutable” flag)</a:t>
            </a:r>
            <a:endParaRPr sz="3700">
              <a:solidFill>
                <a:schemeClr val="accent3">
                  <a:hueOff val="362282"/>
                  <a:satOff val="31803"/>
                  <a:lumOff val="-18242"/>
                </a:schemeClr>
              </a:solidFill>
            </a:endParaRPr>
          </a:p>
          <a:p>
            <a:pPr marL="0" indent="0">
              <a:buSzTx/>
              <a:buNone/>
              <a:defRPr sz="1500"/>
            </a:pPr>
          </a:p>
          <a:p>
            <a:pPr marL="0" indent="0">
              <a:buSzTx/>
              <a:buNone/>
              <a:defRPr sz="4500"/>
            </a:pPr>
            <a:r>
              <a:t>Example of a modifiable, but not deletable, node:</a:t>
            </a:r>
          </a:p>
          <a:p>
            <a:pPr lvl="1" marL="1181100" indent="-571500">
              <a:defRPr sz="4500"/>
            </a:pPr>
            <a:r>
              <a:t>A “mandatory true” leaf with a system-specified default value.</a:t>
            </a:r>
          </a:p>
        </p:txBody>
      </p:sp>
      <p:sp>
        <p:nvSpPr>
          <p:cNvPr id="177" name="Slide Number"/>
          <p:cNvSpPr txBox="1"/>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9" name="No impact to &lt;operational&gt;"/>
          <p:cNvSpPr txBox="1"/>
          <p:nvPr>
            <p:ph type="title"/>
          </p:nvPr>
        </p:nvSpPr>
        <p:spPr>
          <a:prstGeom prst="rect">
            <a:avLst/>
          </a:prstGeom>
        </p:spPr>
        <p:txBody>
          <a:bodyPr/>
          <a:lstStyle/>
          <a:p>
            <a:pPr/>
            <a:r>
              <a:t>No impact to &lt;operational&gt;</a:t>
            </a:r>
          </a:p>
        </p:txBody>
      </p:sp>
      <p:sp>
        <p:nvSpPr>
          <p:cNvPr id="180" name="As always, system-defined nodes appear in &lt;operational&gt; w/ origin=“system”.…"/>
          <p:cNvSpPr txBox="1"/>
          <p:nvPr>
            <p:ph type="body" idx="1"/>
          </p:nvPr>
        </p:nvSpPr>
        <p:spPr>
          <a:xfrm>
            <a:off x="1206500" y="2945322"/>
            <a:ext cx="22655399" cy="9217125"/>
          </a:xfrm>
          <a:prstGeom prst="rect">
            <a:avLst/>
          </a:prstGeom>
        </p:spPr>
        <p:txBody>
          <a:bodyPr/>
          <a:lstStyle/>
          <a:p>
            <a:pPr/>
            <a:r>
              <a:t>As always, system-defined nodes appear in &lt;operational&gt; w/ origin=“system”.</a:t>
            </a:r>
          </a:p>
          <a:p>
            <a:pPr/>
          </a:p>
          <a:p>
            <a:pPr/>
            <a:r>
              <a:t>This work enables a subset of those nodes to be defined like config.</a:t>
            </a:r>
          </a:p>
          <a:p>
            <a:pPr lvl="1">
              <a:buChar char="-"/>
            </a:pPr>
            <a:r>
              <a:t>Yet they still appear with origin=“system”</a:t>
            </a:r>
          </a:p>
          <a:p>
            <a:pPr/>
          </a:p>
          <a:p>
            <a:pPr/>
            <a:r>
              <a:t>Existing “config false” nodes are not impacted by this work.</a:t>
            </a:r>
          </a:p>
        </p:txBody>
      </p:sp>
      <p:sp>
        <p:nvSpPr>
          <p:cNvPr id="181" name="Slide Number"/>
          <p:cNvSpPr txBox="1"/>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3" name="Solution Considerations"/>
          <p:cNvSpPr txBox="1"/>
          <p:nvPr>
            <p:ph type="body" sz="half" idx="1"/>
          </p:nvPr>
        </p:nvSpPr>
        <p:spPr>
          <a:prstGeom prst="rect">
            <a:avLst/>
          </a:prstGeom>
        </p:spPr>
        <p:txBody>
          <a:bodyPr/>
          <a:lstStyle/>
          <a:p>
            <a:pPr/>
            <a:r>
              <a:t>Solution Considerations</a:t>
            </a:r>
          </a:p>
        </p:txBody>
      </p:sp>
      <p:sp>
        <p:nvSpPr>
          <p:cNvPr id="184" name="Slide Number"/>
          <p:cNvSpPr txBox="1"/>
          <p:nvPr>
            <p:ph type="sldNum" sz="quarter" idx="2"/>
          </p:nvPr>
        </p:nvSpPr>
        <p:spPr>
          <a:xfrm>
            <a:off x="12065050" y="13080999"/>
            <a:ext cx="241403" cy="3746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