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87" r:id="rId3"/>
    <p:sldId id="291" r:id="rId4"/>
    <p:sldId id="29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53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82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4FB89-2035-4F1E-A21E-02DD3E18D9FC}" type="datetimeFigureOut">
              <a:rPr lang="en-US" smtClean="0"/>
              <a:t>17-Nov-20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70015-4A31-4BDC-8A17-9EE3B0A65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03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08D69-C5AC-4BBB-815A-DF0782D694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DF60A7-929C-4B4B-992A-82CDCFE25B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FEFEA-E877-4CB7-8B0E-DCB7FEA0F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1273A-5D2E-4E5B-AE9A-DF8DCA308ED5}" type="datetime1">
              <a:rPr lang="en-US" smtClean="0"/>
              <a:t>17-Nov-20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877F9B-72C9-4A2B-B943-70BD80200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109 – NMRG 59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E6258-D597-46C7-9CB3-24841A799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69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D6D93-6DFE-4247-BC99-F80F5B8C7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CD53B5-5038-4974-9907-9E63C64993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6500F-F8C2-4E0F-87D2-B8ABD7F70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95132-3FD6-4B35-BA30-A9E628F355F1}" type="datetime1">
              <a:rPr lang="en-US" smtClean="0"/>
              <a:t>17-Nov-20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675A3-D546-41FA-8058-A690F5E04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109 – NMRG 59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66653-35F3-4E3A-BC53-F6B38B625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5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1EA21C-38FB-4F43-B4DA-19C8B6A75A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285716-4B9A-4F07-98EE-B18637EA10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29D89-2394-4932-A4DC-3E1819D64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1FCC0-692F-42A1-BB52-7206FEDEA81D}" type="datetime1">
              <a:rPr lang="en-US" smtClean="0"/>
              <a:t>17-Nov-20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1A581-A1EA-4F0A-B385-F2154DA20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109 – NMRG 59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7DE762-22E8-44FE-8780-E0E8D728A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88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0B358-E803-4855-B65F-CE167F5CA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6954B-AE10-48EB-8983-3A69DE523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472F0-686E-4B17-A0AB-80C1E1BB7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395C8-EBD0-4175-BAD5-BF544101A8DC}" type="datetime1">
              <a:rPr lang="en-US" smtClean="0"/>
              <a:t>17-Nov-20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46A80-97E3-4362-BB53-8EC78C451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109 – NMRG 59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E5E72-E070-4B59-8FAF-D02BAF7FC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58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7C8DC-1A3E-40FD-8B91-72EB56301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FED2E6-F1FE-4C74-BD8B-D33F78B300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0BBF3-3C28-4954-9235-4F0BE6378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911C-04CB-4C5E-A0DB-16F5C0F891A8}" type="datetime1">
              <a:rPr lang="en-US" smtClean="0"/>
              <a:t>17-Nov-20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B86F5-0F63-48FD-9992-361F7AA41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109 – NMRG 59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C1E8F-7FAB-411A-9096-F928A83C4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39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D0A4-1D2F-4E36-BCAB-1C39F5DBC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27748-CC5F-4871-9680-514D3BB570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DEE24B-7D69-4AF3-A3CB-CC473ED46C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8E9E1-C5B1-43C9-96B8-8F1C383AB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CB76-EA2D-4F45-A596-7244C8D0E09A}" type="datetime1">
              <a:rPr lang="en-US" smtClean="0"/>
              <a:t>17-Nov-20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588BEB-5E6A-4229-975C-BA1630828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109 – NMRG 59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C51720-11EB-4D33-B663-6BCE38A7F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4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C4C32-A9B7-4094-AE43-DAEE043C6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ABD9B-07EC-46D5-813C-0DA4F2E99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4202DF-D375-4595-9B4E-70496D8644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7A6DC1-AD9C-472C-BFE5-71B823BEBF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8FE1F5-BEF5-4E98-A096-BA718CAD7F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2CCCF2-4CEF-4157-B482-B9D2893E9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F886-EA82-40C0-9C2A-01EC9A96CDE5}" type="datetime1">
              <a:rPr lang="en-US" smtClean="0"/>
              <a:t>17-Nov-20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4F6F1C-E9FA-41AA-A372-3DBF2CC7A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109 – NMRG 59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38A8E2-597D-43B6-9FFA-F796BD4D7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28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36742-F652-457E-959B-494002875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2DC6F1-8939-4946-A640-728CB8DCF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05E8-6C16-4D9F-93EB-188847FC7563}" type="datetime1">
              <a:rPr lang="en-US" smtClean="0"/>
              <a:t>17-Nov-20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415FF-137B-4ACB-9EFF-2DC7FE7D9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109 – NMRG 59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BDDADE-252A-4523-BB9B-7C7D6330A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40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3F8E62-E77F-4C04-8029-AF9C48693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A9034-E243-4204-B497-C7758D22CA5A}" type="datetime1">
              <a:rPr lang="en-US" smtClean="0"/>
              <a:t>17-Nov-20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DC740D-10E8-4A14-BDCB-2AD1A8357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109 – NMRG 59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96579-01EF-46F3-9FC2-C276C8E39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91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A6980-083E-4CE3-9E70-C53F88E1A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4B344-4C75-4228-96E8-48683732C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923800-43DF-405A-8B81-227CA163C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1BA87F-B6AE-4A03-AB7B-B651EE7BF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99236-CC56-4173-AFFA-B34B0CB74CBE}" type="datetime1">
              <a:rPr lang="en-US" smtClean="0"/>
              <a:t>17-Nov-20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04AAA-2132-430E-9CB1-4C26785ED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109 – NMRG 59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91078-BDC3-47C2-BD5A-BE2A5CC7F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39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F57A1-10A2-489E-BAD6-F79B2B3D2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47B59A-C1EC-4422-B71E-9576D06FAF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B44BC9-EAC7-468C-9708-63B9D03E7A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F9D4FE-CAE7-49B7-8F8D-051E10C67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8A25-BD04-45B7-851D-49EF9A45749F}" type="datetime1">
              <a:rPr lang="en-US" smtClean="0"/>
              <a:t>17-Nov-20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2A54DA-90B8-47E6-A417-5D8607543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109 – NMRG 59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D64981-57C7-461D-BC3C-EE5B2422C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11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0DD23A-670B-4C37-A3CE-8185B6EA4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0E420E-5944-4948-9336-4218168AA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FB8CB1-F5D5-4D5E-AC36-F22E8C0682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19979-77E0-4B9F-B037-9FE41CD54D8A}" type="datetime1">
              <a:rPr lang="en-US" smtClean="0"/>
              <a:t>17-Nov-20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B2854-5FCB-4F8F-9C2F-763CA8D7A1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IETF 109 – NMRG 59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64BB2-0AFA-43D2-A92F-BF4CC2944B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75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tools.ietf.org/html/draft-irtf-nmrg-ibn-concepts-definitions-02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AC1AD-613C-4F43-A1CF-7A763356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5552" y="535706"/>
            <a:ext cx="11667744" cy="2071368"/>
          </a:xfrm>
        </p:spPr>
        <p:txBody>
          <a:bodyPr lIns="0" rIns="0" anchor="ctr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4000" b="1" dirty="0"/>
              <a:t>Status on </a:t>
            </a:r>
            <a:br>
              <a:rPr lang="en-US" sz="4000" b="1" dirty="0"/>
            </a:br>
            <a:r>
              <a:rPr lang="en-US" sz="4000" b="1" dirty="0"/>
              <a:t>Intent-Based Networking – Concepts and Definitions</a:t>
            </a:r>
            <a:br>
              <a:rPr lang="en-US" sz="4000" b="1" dirty="0"/>
            </a:br>
            <a:br>
              <a:rPr lang="en-US" sz="800" b="1" dirty="0"/>
            </a:br>
            <a:r>
              <a:rPr lang="en-US" sz="2800" dirty="0">
                <a:hlinkClick r:id="rId2"/>
              </a:rPr>
              <a:t>draft-irtf-nmrg-ibn-concepts-definitions-02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0F08EC-FD99-4AF8-A1BF-943A7D3A31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4106" y="3219930"/>
            <a:ext cx="6950635" cy="1531471"/>
          </a:xfrm>
        </p:spPr>
        <p:txBody>
          <a:bodyPr>
            <a:normAutofit/>
          </a:bodyPr>
          <a:lstStyle/>
          <a:p>
            <a:r>
              <a:rPr lang="en-US" sz="1600" b="1" dirty="0"/>
              <a:t>Alexander Clemm </a:t>
            </a:r>
            <a:r>
              <a:rPr lang="en-US" sz="1600" dirty="0"/>
              <a:t>(</a:t>
            </a:r>
            <a:r>
              <a:rPr lang="en-US" sz="1600" dirty="0" err="1"/>
              <a:t>Futurewei</a:t>
            </a:r>
            <a:r>
              <a:rPr lang="en-US" sz="1600" dirty="0"/>
              <a:t>, USA) </a:t>
            </a:r>
          </a:p>
          <a:p>
            <a:r>
              <a:rPr lang="en-US" sz="1600" b="1" dirty="0"/>
              <a:t>Laurent Ciavaglia </a:t>
            </a:r>
            <a:r>
              <a:rPr lang="en-US" sz="1600" dirty="0"/>
              <a:t>(Nokia, France) </a:t>
            </a:r>
          </a:p>
          <a:p>
            <a:r>
              <a:rPr lang="en-US" sz="1600" b="1" dirty="0"/>
              <a:t>Lisandro Zambenedetti Granville </a:t>
            </a:r>
            <a:r>
              <a:rPr lang="en-US" sz="1600" dirty="0"/>
              <a:t>(UFRGS, Brazil)</a:t>
            </a:r>
          </a:p>
          <a:p>
            <a:r>
              <a:rPr lang="en-US" sz="1600" b="1" dirty="0"/>
              <a:t>Jeff Tantsura </a:t>
            </a:r>
            <a:r>
              <a:rPr lang="en-US" sz="1600" dirty="0"/>
              <a:t>(</a:t>
            </a:r>
            <a:r>
              <a:rPr lang="en-US" sz="1600" dirty="0" err="1"/>
              <a:t>Apstra</a:t>
            </a:r>
            <a:r>
              <a:rPr lang="en-US" sz="1600" dirty="0"/>
              <a:t>, USA)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87C9CB5-7119-461B-941B-100F166439D7}"/>
              </a:ext>
            </a:extLst>
          </p:cNvPr>
          <p:cNvGrpSpPr/>
          <p:nvPr/>
        </p:nvGrpSpPr>
        <p:grpSpPr>
          <a:xfrm>
            <a:off x="3878011" y="5601494"/>
            <a:ext cx="6096000" cy="815047"/>
            <a:chOff x="5228694" y="5494424"/>
            <a:chExt cx="6096000" cy="81504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86D0319-0569-4164-B868-0D74C9FFFF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1944" y="5494424"/>
              <a:ext cx="1008112" cy="720800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C3363E-3CEB-41D0-9FFA-34800DF184E0}"/>
                </a:ext>
              </a:extLst>
            </p:cNvPr>
            <p:cNvSpPr/>
            <p:nvPr/>
          </p:nvSpPr>
          <p:spPr>
            <a:xfrm>
              <a:off x="5228694" y="5663140"/>
              <a:ext cx="6096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US" b="1" dirty="0"/>
                <a:t>59th NMRG Meeting</a:t>
              </a:r>
              <a:br>
                <a:rPr lang="en-US" b="1" dirty="0"/>
              </a:br>
              <a:r>
                <a:rPr lang="en-US" b="1" dirty="0">
                  <a:solidFill>
                    <a:srgbClr val="7030A0"/>
                  </a:solidFill>
                </a:rPr>
                <a:t>IETF 109, Online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81982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0D780-C75F-4E57-BE84-55BAE3445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8687"/>
          </a:xfrm>
        </p:spPr>
        <p:txBody>
          <a:bodyPr/>
          <a:lstStyle/>
          <a:p>
            <a:r>
              <a:rPr lang="en-US" dirty="0"/>
              <a:t>Recent history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2F247-0135-4452-9DE6-3121662DD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4118"/>
            <a:ext cx="10515600" cy="4862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i="1" dirty="0">
                <a:solidFill>
                  <a:srgbClr val="00B0F0"/>
                </a:solidFill>
              </a:rPr>
              <a:t>“… contribute towards a common and shared understanding of [IBN] terms, concepts, and functionality …”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Version -02 posted on September 15, 2020</a:t>
            </a:r>
          </a:p>
          <a:p>
            <a:r>
              <a:rPr lang="en-US" sz="2400" dirty="0"/>
              <a:t>Main updates: </a:t>
            </a:r>
          </a:p>
          <a:p>
            <a:pPr lvl="1"/>
            <a:r>
              <a:rPr lang="en-US" sz="2000" dirty="0"/>
              <a:t>Addressed comments from Ali Rezaki</a:t>
            </a:r>
          </a:p>
          <a:p>
            <a:pPr lvl="1"/>
            <a:r>
              <a:rPr lang="en-US" sz="2000" dirty="0"/>
              <a:t>More details on IBN functionality (Section 6)</a:t>
            </a:r>
          </a:p>
          <a:p>
            <a:pPr lvl="2"/>
            <a:r>
              <a:rPr lang="en-US" sz="1800" dirty="0"/>
              <a:t>new subsections for Intent Fulfillment and Intent Assurance</a:t>
            </a:r>
          </a:p>
          <a:p>
            <a:pPr lvl="1"/>
            <a:r>
              <a:rPr lang="en-US" sz="2000" dirty="0"/>
              <a:t>Refined distinction from Policy-Based Management</a:t>
            </a:r>
          </a:p>
          <a:p>
            <a:pPr lvl="1"/>
            <a:r>
              <a:rPr lang="en-US" sz="2000" dirty="0"/>
              <a:t>Added examples of Intents</a:t>
            </a:r>
          </a:p>
          <a:p>
            <a:pPr lvl="1"/>
            <a:r>
              <a:rPr lang="en-US" sz="2000" dirty="0"/>
              <a:t>Refactored “Items for Discussions” into “Additional Considerations”</a:t>
            </a:r>
          </a:p>
          <a:p>
            <a:pPr lvl="1"/>
            <a:r>
              <a:rPr lang="en-US" sz="2000" dirty="0"/>
              <a:t>Various editorial improvements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312749-7CB4-4A37-BA2D-65C134A57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109 – NMRG 59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6C372-2A5C-4A2C-92DC-BCCC6D0EF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038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0D780-C75F-4E57-BE84-55BAE3445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8687"/>
          </a:xfrm>
        </p:spPr>
        <p:txBody>
          <a:bodyPr/>
          <a:lstStyle/>
          <a:p>
            <a:r>
              <a:rPr lang="en-US" dirty="0"/>
              <a:t>Recent history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2F247-0135-4452-9DE6-3121662DD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4118"/>
            <a:ext cx="10515600" cy="4682845"/>
          </a:xfrm>
        </p:spPr>
        <p:txBody>
          <a:bodyPr>
            <a:normAutofit/>
          </a:bodyPr>
          <a:lstStyle/>
          <a:p>
            <a:r>
              <a:rPr lang="en-US" sz="2400" dirty="0"/>
              <a:t>RG last call </a:t>
            </a:r>
          </a:p>
          <a:p>
            <a:pPr lvl="1"/>
            <a:r>
              <a:rPr lang="en-US" sz="2000" dirty="0"/>
              <a:t>From October 7 to October 28, 2020</a:t>
            </a:r>
          </a:p>
          <a:p>
            <a:pPr lvl="1"/>
            <a:r>
              <a:rPr lang="en-US" sz="2000" dirty="0"/>
              <a:t>Shepherd (Jérôme François) conclusions shared on November 12, 2020</a:t>
            </a:r>
          </a:p>
          <a:p>
            <a:pPr lvl="1"/>
            <a:r>
              <a:rPr lang="en-US" sz="2000" dirty="0"/>
              <a:t>Positive expressions of support (18+ different sources)</a:t>
            </a:r>
          </a:p>
          <a:p>
            <a:pPr lvl="1"/>
            <a:r>
              <a:rPr lang="en-US" sz="2000" dirty="0"/>
              <a:t>5 relatively detailed reviews </a:t>
            </a:r>
          </a:p>
          <a:p>
            <a:pPr marL="457200" lvl="1" indent="0"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US" b="1" dirty="0">
                <a:solidFill>
                  <a:srgbClr val="FF0000"/>
                </a:solidFill>
              </a:rPr>
              <a:t>THANK YOU !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312749-7CB4-4A37-BA2D-65C134A57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109 – NMRG 59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6C372-2A5C-4A2C-92DC-BCCC6D0EF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708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0D780-C75F-4E57-BE84-55BAE3445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8687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2F247-0135-4452-9DE6-3121662DD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4118"/>
            <a:ext cx="10515600" cy="4682845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>
                <a:sym typeface="Wingdings" panose="05000000000000000000" pitchFamily="2" charset="2"/>
              </a:rPr>
              <a:t>Is</a:t>
            </a:r>
            <a:r>
              <a:rPr lang="en-US" sz="2400" dirty="0"/>
              <a:t>sue a new version (-03)</a:t>
            </a:r>
          </a:p>
          <a:p>
            <a:pPr marL="457200" lvl="1" indent="0">
              <a:buNone/>
            </a:pPr>
            <a:r>
              <a:rPr lang="en-US" sz="2000" dirty="0"/>
              <a:t>within the next 2-3 weeks, </a:t>
            </a:r>
          </a:p>
          <a:p>
            <a:pPr marL="457200" lvl="1" indent="0">
              <a:buNone/>
            </a:pPr>
            <a:r>
              <a:rPr lang="en-US" sz="2000" dirty="0"/>
              <a:t>addressing comments and reviews received</a:t>
            </a:r>
          </a:p>
          <a:p>
            <a:pPr marL="0" indent="0">
              <a:buNone/>
            </a:pPr>
            <a:endParaRPr lang="en-US" sz="2400" dirty="0"/>
          </a:p>
          <a:p>
            <a:pPr marL="457200" indent="-457200">
              <a:buAutoNum type="arabicPeriod" startAt="2"/>
            </a:pPr>
            <a:r>
              <a:rPr lang="en-US" sz="2400" dirty="0"/>
              <a:t>Shepherd evaluates if…</a:t>
            </a:r>
          </a:p>
          <a:p>
            <a:pPr marL="914400" lvl="1" indent="-457200">
              <a:buAutoNum type="alphaLcParenR"/>
            </a:pPr>
            <a:r>
              <a:rPr lang="en-US" sz="2000" dirty="0"/>
              <a:t>mainly editorial changes and clarifications (“minor” revision) </a:t>
            </a:r>
          </a:p>
          <a:p>
            <a:pPr marL="457200" lvl="1" indent="0">
              <a:buNone/>
            </a:pPr>
            <a:r>
              <a:rPr lang="en-US" sz="2000" dirty="0"/>
              <a:t>	then “quick check on the mailing list”</a:t>
            </a:r>
          </a:p>
          <a:p>
            <a:pPr marL="914400" lvl="1" indent="-457200">
              <a:buAutoNum type="alphaLcParenR"/>
            </a:pPr>
            <a:r>
              <a:rPr lang="en-US" sz="2000" dirty="0"/>
              <a:t>more profound changes (“major” revision)</a:t>
            </a:r>
          </a:p>
          <a:p>
            <a:pPr marL="457200" lvl="1" indent="0">
              <a:buNone/>
            </a:pPr>
            <a:r>
              <a:rPr lang="en-US" sz="2000" dirty="0"/>
              <a:t>	then second RG last call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AutoNum type="arabicPeriod" startAt="2"/>
            </a:pPr>
            <a:r>
              <a:rPr lang="en-US" sz="2400" dirty="0"/>
              <a:t>Submit to IRSG review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312749-7CB4-4A37-BA2D-65C134A57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109 – NMRG 59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6C372-2A5C-4A2C-92DC-BCCC6D0EF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715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16444</TotalTime>
  <Words>255</Words>
  <Application>Microsoft Office PowerPoint</Application>
  <PresentationFormat>Widescreen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Status on  Intent-Based Networking – Concepts and Definitions  draft-irtf-nmrg-ibn-concepts-definitions-02</vt:lpstr>
      <vt:lpstr>Recent history (1)</vt:lpstr>
      <vt:lpstr>Recent history (2)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the Subscription and Event Notification Drafts</dc:title>
  <dc:creator>Alex</dc:creator>
  <cp:lastModifiedBy>Laurent Ciavaglia</cp:lastModifiedBy>
  <cp:revision>132</cp:revision>
  <dcterms:created xsi:type="dcterms:W3CDTF">2017-07-13T17:07:54Z</dcterms:created>
  <dcterms:modified xsi:type="dcterms:W3CDTF">2020-11-17T18:02:22Z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1573757966</vt:lpwstr>
  </property>
</Properties>
</file>