
<file path=[Content_Types].xml><?xml version="1.0" encoding="utf-8"?>
<Types xmlns="http://schemas.openxmlformats.org/package/2006/content-types">
  <Default Extension="tmp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300" r:id="rId3"/>
    <p:sldId id="301" r:id="rId4"/>
    <p:sldId id="294" r:id="rId5"/>
    <p:sldId id="297" r:id="rId6"/>
    <p:sldId id="29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ushucheng (Will Liu)" initials="L(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8F45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101" y="3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522A25-8AC4-454A-AE6A-A7BC461CC45F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9F9088-66B9-43EF-A3CD-AE7136829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068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6DBF-5357-4CBB-A8D3-85A555601428}" type="datetime1">
              <a:rPr lang="en-US" altLang="zh-CN" smtClean="0"/>
              <a:t>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6BBCB-7BC1-4AC1-A557-F18AF45212FA}" type="datetime1">
              <a:rPr lang="en-US" altLang="zh-CN" smtClean="0"/>
              <a:t>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2873-0387-4DEC-8581-666F9E06BD51}" type="datetime1">
              <a:rPr lang="en-US" altLang="zh-CN" smtClean="0"/>
              <a:t>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271B-5215-4C23-94E8-9CB70D613180}" type="datetime1">
              <a:rPr lang="en-US" altLang="zh-CN" smtClean="0"/>
              <a:t>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DFB1A-93D7-4790-A13A-154501D17102}" type="datetime1">
              <a:rPr lang="en-US" altLang="zh-CN" smtClean="0"/>
              <a:t>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1240A-C513-4523-903C-E0C4A9DD3086}" type="datetime1">
              <a:rPr lang="en-US" altLang="zh-CN" smtClean="0"/>
              <a:t>1/26/2021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BBBC2-1A52-4CB8-AE48-5D53FF1F04A8}" type="datetime1">
              <a:rPr lang="en-US" altLang="zh-CN" smtClean="0"/>
              <a:t>1/26/2021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1684E-B858-457A-8647-7B75F09C164A}" type="datetime1">
              <a:rPr lang="en-US" altLang="zh-CN" smtClean="0"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3A0E9-F4A3-4306-9C66-5DC2E9F10998}" type="datetime1">
              <a:rPr lang="en-US" altLang="zh-CN" smtClean="0"/>
              <a:t>1/26/2021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C7C9-D629-4F70-9838-B86BE26AF1B6}" type="datetime1">
              <a:rPr lang="en-US" altLang="zh-CN" smtClean="0"/>
              <a:t>1/26/2021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0979-CB02-4C54-8AA4-604B27D48D88}" type="datetime1">
              <a:rPr lang="en-US" altLang="zh-CN" smtClean="0"/>
              <a:t>1/26/2021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D361D-5C57-4BCB-B580-2BCCEB95CCBB}" type="datetime1">
              <a:rPr lang="en-US" altLang="zh-CN" smtClean="0"/>
              <a:t>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tf.org/proceedings/108/slides/slides-108-nmrg-ietf-108-hackathon-report-a-multi-level-approach-to-ibn-02" TargetMode="External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m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rtf-nmrg/nmrg-ibn-intent-classification/blob/master/draft-irtf-nmrg-ibn-intent-classification-02.txt" TargetMode="External"/><Relationship Id="rId2" Type="http://schemas.openxmlformats.org/officeDocument/2006/relationships/hyperlink" Target="https://datatracker.ietf.org/doc/draft-irtf-nmrg-ibn-intent-classificatio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ools.ietf.org/html/draft-irtf-nmrg-ibn-concepts-definitions-02" TargetMode="External"/><Relationship Id="rId5" Type="http://schemas.openxmlformats.org/officeDocument/2006/relationships/hyperlink" Target="https://www.ietf.org/proceedings/108/slides/slides-108-nmrg-ietf-108-hackathon-report-a-multi-level-approach-to-ibn-02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832656"/>
            <a:ext cx="9467211" cy="520410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sz="6600" dirty="0"/>
              <a:t>Intent </a:t>
            </a:r>
            <a:r>
              <a:rPr lang="en-US" altLang="zh-CN" sz="6600" dirty="0" smtClean="0"/>
              <a:t>Classification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sz="4400" dirty="0" smtClean="0"/>
              <a:t/>
            </a:r>
            <a:br>
              <a:rPr lang="en-US" altLang="zh-CN" sz="4400" dirty="0" smtClean="0"/>
            </a:br>
            <a:r>
              <a:rPr lang="en-US" altLang="zh-CN" sz="4400" b="1" dirty="0"/>
              <a:t>S</a:t>
            </a:r>
            <a:r>
              <a:rPr lang="en-US" altLang="zh-CN" sz="4400" b="1" dirty="0" smtClean="0"/>
              <a:t>tatus update</a:t>
            </a:r>
            <a:r>
              <a:rPr lang="en-US" altLang="zh-CN" sz="4400" dirty="0" smtClean="0"/>
              <a:t/>
            </a:r>
            <a:br>
              <a:rPr lang="en-US" altLang="zh-CN" sz="4400" dirty="0" smtClean="0"/>
            </a:br>
            <a:r>
              <a:rPr lang="en-US" altLang="zh-CN" sz="4000" dirty="0" smtClean="0"/>
              <a:t>draft-irtf-nmrg-ibn-intent-classification-02</a:t>
            </a:r>
            <a:br>
              <a:rPr lang="en-US" altLang="zh-CN" sz="4000" dirty="0" smtClean="0"/>
            </a:br>
            <a:r>
              <a:rPr lang="en-US" altLang="zh-CN" sz="5400" dirty="0" smtClean="0"/>
              <a:t/>
            </a:r>
            <a:br>
              <a:rPr lang="en-US" altLang="zh-CN" sz="5400" dirty="0" smtClean="0"/>
            </a:br>
            <a:r>
              <a:rPr lang="en-US" altLang="zh-CN" sz="2000" dirty="0" smtClean="0"/>
              <a:t>Chen Li, China Telecom</a:t>
            </a:r>
            <a:br>
              <a:rPr lang="en-US" altLang="zh-CN" sz="2000" dirty="0" smtClean="0"/>
            </a:br>
            <a:r>
              <a:rPr lang="en-US" altLang="zh-CN" sz="2000" dirty="0" err="1" smtClean="0"/>
              <a:t>Xueyuan</a:t>
            </a:r>
            <a:r>
              <a:rPr lang="en-US" altLang="zh-CN" sz="2000" dirty="0" smtClean="0"/>
              <a:t> Sun, </a:t>
            </a:r>
            <a:r>
              <a:rPr lang="en-US" altLang="zh-CN" sz="2000" dirty="0" smtClean="0">
                <a:sym typeface="+mn-ea"/>
              </a:rPr>
              <a:t>China Telecom</a:t>
            </a:r>
            <a:r>
              <a:rPr lang="zh-CN" altLang="zh-CN" sz="2000" dirty="0"/>
              <a:t/>
            </a:r>
            <a:br>
              <a:rPr lang="zh-CN" altLang="zh-CN" sz="2000" dirty="0"/>
            </a:br>
            <a:r>
              <a:rPr lang="en-US" altLang="zh-CN" sz="2000" dirty="0" smtClean="0"/>
              <a:t>Olga Havel, </a:t>
            </a:r>
            <a:r>
              <a:rPr lang="en-US" altLang="zh-CN" sz="2000" dirty="0" err="1" smtClean="0"/>
              <a:t>Shucheng</a:t>
            </a:r>
            <a:r>
              <a:rPr lang="en-US" altLang="zh-CN" sz="2000" dirty="0" smtClean="0"/>
              <a:t> Liu (</a:t>
            </a:r>
            <a:r>
              <a:rPr lang="en-US" altLang="zh-CN" sz="2000" dirty="0"/>
              <a:t>Will</a:t>
            </a:r>
            <a:r>
              <a:rPr lang="en-US" altLang="zh-CN" sz="2000" dirty="0" smtClean="0"/>
              <a:t>), </a:t>
            </a:r>
            <a:r>
              <a:rPr lang="en-US" altLang="zh-CN" sz="2000" dirty="0"/>
              <a:t>Adriana </a:t>
            </a:r>
            <a:r>
              <a:rPr lang="en-US" altLang="zh-CN" sz="2000" dirty="0" smtClean="0"/>
              <a:t>Olariu, Huawei </a:t>
            </a:r>
            <a:r>
              <a:rPr lang="en-US" altLang="zh-CN" sz="2000" dirty="0"/>
              <a:t>Technologies</a:t>
            </a:r>
            <a:r>
              <a:rPr lang="zh-CN" altLang="zh-CN" sz="2000" dirty="0"/>
              <a:t/>
            </a:r>
            <a:br>
              <a:rPr lang="zh-CN" altLang="zh-CN" sz="2000" dirty="0"/>
            </a:br>
            <a:r>
              <a:rPr lang="en-US" altLang="zh-CN" sz="2000" dirty="0" smtClean="0"/>
              <a:t>Pedro Martinez-Julia, NICT</a:t>
            </a:r>
            <a:r>
              <a:rPr lang="zh-CN" altLang="zh-CN" sz="2000" dirty="0"/>
              <a:t/>
            </a:r>
            <a:br>
              <a:rPr lang="zh-CN" altLang="zh-CN" sz="2000" dirty="0"/>
            </a:br>
            <a:r>
              <a:rPr lang="en-US" altLang="zh-CN" sz="2000" dirty="0" err="1" smtClean="0"/>
              <a:t>Jeferson</a:t>
            </a:r>
            <a:r>
              <a:rPr lang="en-US" altLang="zh-CN" sz="2000" dirty="0" smtClean="0"/>
              <a:t> </a:t>
            </a:r>
            <a:r>
              <a:rPr lang="en-US" altLang="zh-CN" sz="2000" dirty="0"/>
              <a:t>Campos </a:t>
            </a:r>
            <a:r>
              <a:rPr lang="en-US" altLang="zh-CN" sz="2000" dirty="0" err="1" smtClean="0"/>
              <a:t>Nobre</a:t>
            </a:r>
            <a:r>
              <a:rPr lang="en-US" altLang="zh-CN" sz="2000" dirty="0" smtClean="0"/>
              <a:t>, </a:t>
            </a:r>
            <a:r>
              <a:rPr lang="en-US" altLang="zh-CN" sz="2000" dirty="0"/>
              <a:t>Federal University of Rio Grande do </a:t>
            </a:r>
            <a:r>
              <a:rPr lang="en-US" altLang="zh-CN" sz="2000" dirty="0" err="1"/>
              <a:t>Sul</a:t>
            </a:r>
            <a:r>
              <a:rPr lang="zh-CN" altLang="zh-CN" sz="2000" dirty="0"/>
              <a:t/>
            </a:r>
            <a:br>
              <a:rPr lang="zh-CN" altLang="zh-CN" sz="2000" dirty="0"/>
            </a:br>
            <a:r>
              <a:rPr lang="en-US" altLang="zh-CN" sz="2000" dirty="0" smtClean="0"/>
              <a:t>Diego </a:t>
            </a:r>
            <a:r>
              <a:rPr lang="en-US" altLang="zh-CN" sz="2000" dirty="0"/>
              <a:t>R. </a:t>
            </a:r>
            <a:r>
              <a:rPr lang="en-US" altLang="zh-CN" sz="2000" dirty="0" smtClean="0"/>
              <a:t>Lopez, Telefonica I+D</a:t>
            </a:r>
            <a:br>
              <a:rPr lang="en-US" altLang="zh-CN" sz="2000" dirty="0" smtClean="0"/>
            </a:br>
            <a:r>
              <a:rPr lang="en-US" altLang="zh-CN" sz="2000" dirty="0"/>
              <a:t/>
            </a:r>
            <a:br>
              <a:rPr lang="en-US" altLang="zh-CN" sz="2000" dirty="0"/>
            </a:br>
            <a:r>
              <a:rPr lang="en-US" altLang="zh-CN" sz="2000" dirty="0" smtClean="0"/>
              <a:t>January 2021</a:t>
            </a:r>
            <a:endParaRPr lang="en-US" sz="66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565" y="160043"/>
            <a:ext cx="10515600" cy="1325563"/>
          </a:xfrm>
        </p:spPr>
        <p:txBody>
          <a:bodyPr/>
          <a:lstStyle/>
          <a:p>
            <a:r>
              <a:rPr lang="en-IE" dirty="0" smtClean="0"/>
              <a:t>Brief introduction</a:t>
            </a:r>
            <a:endParaRPr lang="en-US" dirty="0"/>
          </a:p>
        </p:txBody>
      </p:sp>
      <p:pic>
        <p:nvPicPr>
          <p:cNvPr id="5" name="Content Placeholder 4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06695"/>
            <a:ext cx="3007214" cy="3288304"/>
          </a:xfr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09398" y="1414324"/>
            <a:ext cx="591650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>
                <a:solidFill>
                  <a:prstClr val="black"/>
                </a:solidFill>
              </a:rPr>
              <a:t>The draft proposes an intent classification methodology to </a:t>
            </a:r>
            <a:r>
              <a:rPr lang="en-GB" sz="1600" dirty="0" smtClean="0">
                <a:solidFill>
                  <a:prstClr val="black"/>
                </a:solidFill>
              </a:rPr>
              <a:t>be </a:t>
            </a:r>
            <a:r>
              <a:rPr lang="en-GB" sz="1600" dirty="0">
                <a:solidFill>
                  <a:prstClr val="black"/>
                </a:solidFill>
              </a:rPr>
              <a:t>used to identify the scope and priorities of individual projects, </a:t>
            </a:r>
            <a:r>
              <a:rPr lang="en-GB" sz="1600" dirty="0" err="1" smtClean="0">
                <a:solidFill>
                  <a:prstClr val="black"/>
                </a:solidFill>
              </a:rPr>
              <a:t>PoCs</a:t>
            </a:r>
            <a:r>
              <a:rPr lang="en-GB" sz="1600" dirty="0" smtClean="0">
                <a:solidFill>
                  <a:prstClr val="black"/>
                </a:solidFill>
              </a:rPr>
              <a:t>, </a:t>
            </a:r>
            <a:r>
              <a:rPr lang="en-GB" sz="1600" dirty="0">
                <a:solidFill>
                  <a:prstClr val="black"/>
                </a:solidFill>
              </a:rPr>
              <a:t>research initiatives, or open-source projects</a:t>
            </a:r>
            <a:r>
              <a:rPr lang="en-IE" sz="1600" dirty="0" smtClean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16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The output of the intent classification is the intent </a:t>
            </a:r>
            <a:r>
              <a:rPr lang="en-GB" sz="1600" dirty="0" smtClean="0">
                <a:solidFill>
                  <a:prstClr val="black"/>
                </a:solidFill>
              </a:rPr>
              <a:t>taxonomy, and describes intent </a:t>
            </a:r>
            <a:r>
              <a:rPr lang="en-GB" sz="1600" dirty="0">
                <a:solidFill>
                  <a:prstClr val="black"/>
                </a:solidFill>
              </a:rPr>
              <a:t>solutions, intent user types, intent types, intent scopes, network scopes, abstractions and </a:t>
            </a:r>
            <a:r>
              <a:rPr lang="en-GB" sz="1600" dirty="0" smtClean="0">
                <a:solidFill>
                  <a:prstClr val="black"/>
                </a:solidFill>
              </a:rPr>
              <a:t>life-cycle.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16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>
                <a:solidFill>
                  <a:prstClr val="black"/>
                </a:solidFill>
              </a:rPr>
              <a:t>Three classifications have been proposed in this draft following the classification workflow: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E" sz="1600" dirty="0" smtClean="0">
                <a:solidFill>
                  <a:prstClr val="black"/>
                </a:solidFill>
              </a:rPr>
              <a:t>Carrier solution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E" sz="1600" dirty="0" smtClean="0">
                <a:solidFill>
                  <a:prstClr val="black"/>
                </a:solidFill>
              </a:rPr>
              <a:t>Data Center solution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E" sz="1600" dirty="0" smtClean="0">
                <a:solidFill>
                  <a:prstClr val="black"/>
                </a:solidFill>
              </a:rPr>
              <a:t>Enterprise solution</a:t>
            </a:r>
          </a:p>
          <a:p>
            <a:pPr lvl="1"/>
            <a:endParaRPr lang="en-IE" sz="16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>
                <a:solidFill>
                  <a:prstClr val="black"/>
                </a:solidFill>
              </a:rPr>
              <a:t>IETF 108 </a:t>
            </a:r>
            <a:r>
              <a:rPr lang="en-IE" sz="1600" dirty="0" err="1" smtClean="0">
                <a:solidFill>
                  <a:prstClr val="black"/>
                </a:solidFill>
              </a:rPr>
              <a:t>PoC</a:t>
            </a:r>
            <a:r>
              <a:rPr lang="en-IE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smtClean="0">
                <a:solidFill>
                  <a:prstClr val="black"/>
                </a:solidFill>
              </a:rPr>
              <a:t>"</a:t>
            </a:r>
            <a:r>
              <a:rPr lang="en-US" sz="1600" dirty="0">
                <a:solidFill>
                  <a:prstClr val="black"/>
                </a:solidFill>
              </a:rPr>
              <a:t>A multi-layer approach for IBN“ </a:t>
            </a:r>
            <a:r>
              <a:rPr lang="en-US" sz="1600" baseline="30000" dirty="0" smtClean="0">
                <a:solidFill>
                  <a:prstClr val="black"/>
                </a:solidFill>
              </a:rPr>
              <a:t>1</a:t>
            </a:r>
            <a:r>
              <a:rPr lang="en-US" sz="1600" dirty="0" smtClean="0">
                <a:solidFill>
                  <a:prstClr val="black"/>
                </a:solidFill>
              </a:rPr>
              <a:t> solution has been successfully used as an example for our proposed classification methodology.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10800000" flipV="1">
            <a:off x="5235191" y="6521419"/>
            <a:ext cx="69568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0" indent="-914400">
              <a:lnSpc>
                <a:spcPts val="1200"/>
              </a:lnSpc>
              <a:spcAft>
                <a:spcPts val="1200"/>
              </a:spcAft>
              <a:tabLst>
                <a:tab pos="1097280" algn="l"/>
                <a:tab pos="1371600" algn="l"/>
                <a:tab pos="1645920" algn="l"/>
                <a:tab pos="1920240" algn="l"/>
                <a:tab pos="2194560" algn="l"/>
                <a:tab pos="2468880" algn="l"/>
                <a:tab pos="2743200" algn="l"/>
                <a:tab pos="3017520" algn="l"/>
                <a:tab pos="3291840" algn="l"/>
                <a:tab pos="3566160" algn="l"/>
                <a:tab pos="3840480" algn="l"/>
                <a:tab pos="4114800" algn="l"/>
                <a:tab pos="4389120" algn="l"/>
                <a:tab pos="4663440" algn="l"/>
                <a:tab pos="4937760" algn="l"/>
                <a:tab pos="5212080" algn="l"/>
                <a:tab pos="5486400" algn="l"/>
                <a:tab pos="6035040" algn="l"/>
                <a:tab pos="6309360" algn="l"/>
              </a:tabLst>
            </a:pPr>
            <a:r>
              <a:rPr lang="en-GB" sz="600" dirty="0" smtClean="0">
                <a:solidFill>
                  <a:prstClr val="black"/>
                </a:solidFill>
                <a:latin typeface="Courier New" panose="02070309020205020404" pitchFamily="49" charset="0"/>
                <a:ea typeface="Batang"/>
              </a:rPr>
              <a:t>[1] </a:t>
            </a:r>
            <a:r>
              <a:rPr lang="en-GB" sz="600" dirty="0">
                <a:solidFill>
                  <a:prstClr val="black"/>
                </a:solidFill>
                <a:latin typeface="Courier New" panose="02070309020205020404" pitchFamily="49" charset="0"/>
                <a:ea typeface="Batang"/>
              </a:rPr>
              <a:t>Walter Cerroni, Molka Gharbaoui, Barbara Martini, Davide Borsatti, “A multi-level approach to IBN”, July 2020, </a:t>
            </a:r>
            <a:r>
              <a:rPr lang="en-GB" sz="600" u="sng" dirty="0">
                <a:solidFill>
                  <a:srgbClr val="0000FF"/>
                </a:solidFill>
                <a:latin typeface="Courier New" panose="02070309020205020404" pitchFamily="49" charset="0"/>
                <a:ea typeface="Batang"/>
                <a:hlinkClick r:id="rId3"/>
              </a:rPr>
              <a:t>https://www.ietf.org/proceedings/108/slides/slides-108-nmrg-ietf-108-hackathon-report-a-multi-level-approach-to-ibn-02</a:t>
            </a:r>
            <a:endParaRPr lang="en-US" sz="600" dirty="0">
              <a:solidFill>
                <a:prstClr val="black"/>
              </a:solidFill>
              <a:latin typeface="Courier New" panose="02070309020205020404" pitchFamily="49" charset="0"/>
              <a:ea typeface="Batang"/>
            </a:endParaRPr>
          </a:p>
        </p:txBody>
      </p:sp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844" y="3201479"/>
            <a:ext cx="2853732" cy="339217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1" y="1568141"/>
            <a:ext cx="3007214" cy="33855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IE" sz="1600" dirty="0" smtClean="0">
                <a:solidFill>
                  <a:prstClr val="black"/>
                </a:solidFill>
              </a:rPr>
              <a:t>Intent classification methodology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84844" y="2862925"/>
            <a:ext cx="2853732" cy="33855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IE" sz="1600" dirty="0">
                <a:solidFill>
                  <a:prstClr val="black"/>
                </a:solidFill>
              </a:rPr>
              <a:t>Intent taxonomy</a:t>
            </a:r>
            <a:endParaRPr lang="en-US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87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199" y="2608460"/>
            <a:ext cx="12042713" cy="4211298"/>
          </a:xfrm>
        </p:spPr>
        <p:txBody>
          <a:bodyPr>
            <a:noAutofit/>
          </a:bodyPr>
          <a:lstStyle/>
          <a:p>
            <a:r>
              <a:rPr lang="en-US" altLang="zh-CN" sz="1600" dirty="0" smtClean="0"/>
              <a:t>Draft -02 </a:t>
            </a:r>
            <a:r>
              <a:rPr lang="en-US" altLang="zh-CN" sz="1600" dirty="0"/>
              <a:t>submitted </a:t>
            </a:r>
            <a:r>
              <a:rPr lang="en-US" altLang="zh-CN" sz="1400" dirty="0" smtClean="0"/>
              <a:t>(</a:t>
            </a:r>
            <a:r>
              <a:rPr lang="en-US" altLang="zh-CN" sz="1400" dirty="0" smtClean="0">
                <a:hlinkClick r:id="rId2"/>
              </a:rPr>
              <a:t>https</a:t>
            </a:r>
            <a:r>
              <a:rPr lang="en-US" altLang="zh-CN" sz="1400" dirty="0">
                <a:hlinkClick r:id="rId2"/>
              </a:rPr>
              <a:t>://datatracker.ietf.org/doc/draft-irtf-nmrg-ibn-intent-classification</a:t>
            </a:r>
            <a:r>
              <a:rPr lang="en-US" altLang="zh-CN" sz="1400" dirty="0" smtClean="0">
                <a:hlinkClick r:id="rId2"/>
              </a:rPr>
              <a:t>/</a:t>
            </a:r>
            <a:r>
              <a:rPr lang="en-US" altLang="zh-CN" sz="1400" dirty="0" smtClean="0"/>
              <a:t>)</a:t>
            </a:r>
          </a:p>
          <a:p>
            <a:r>
              <a:rPr lang="en-US" altLang="zh-CN" sz="1600" dirty="0" smtClean="0"/>
              <a:t>Draft -02 posted on </a:t>
            </a:r>
            <a:r>
              <a:rPr lang="en-US" altLang="zh-CN" sz="1600" dirty="0" err="1" smtClean="0"/>
              <a:t>git</a:t>
            </a:r>
            <a:r>
              <a:rPr lang="en-US" altLang="zh-CN" sz="1600" dirty="0" smtClean="0"/>
              <a:t> </a:t>
            </a:r>
            <a:r>
              <a:rPr lang="en-US" altLang="zh-CN" sz="1400" dirty="0" smtClean="0"/>
              <a:t>(</a:t>
            </a:r>
            <a:r>
              <a:rPr lang="en-US" sz="1400" u="sng" dirty="0">
                <a:hlinkClick r:id="rId3"/>
              </a:rPr>
              <a:t>https://</a:t>
            </a:r>
            <a:r>
              <a:rPr lang="en-US" sz="1400" u="sng" dirty="0" smtClean="0">
                <a:hlinkClick r:id="rId3"/>
              </a:rPr>
              <a:t>github.com/irtf-nmrg/nmrg-ibn-intent-classification/blob/master/draft-irtf-nmrg-ibn-intent-classification-02.txt</a:t>
            </a:r>
            <a:r>
              <a:rPr lang="en-IE" sz="1400" dirty="0"/>
              <a:t>)</a:t>
            </a:r>
            <a:endParaRPr lang="en-US" altLang="zh-CN" sz="1400" dirty="0"/>
          </a:p>
          <a:p>
            <a:r>
              <a:rPr lang="en-US" altLang="zh-CN" sz="1600" dirty="0" smtClean="0"/>
              <a:t>We addressed all Comments received (38 comments), m</a:t>
            </a:r>
            <a:r>
              <a:rPr lang="en-IE" sz="1600" dirty="0" smtClean="0"/>
              <a:t>ain </a:t>
            </a:r>
            <a:r>
              <a:rPr lang="en-IE" sz="1600" dirty="0"/>
              <a:t>updates: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IE" sz="1600" dirty="0" smtClean="0"/>
              <a:t>Sharpen </a:t>
            </a:r>
            <a:r>
              <a:rPr lang="en-IE" sz="1600" dirty="0"/>
              <a:t>our draft’s position in relation to </a:t>
            </a:r>
            <a:r>
              <a:rPr lang="en-GB" sz="1600" dirty="0"/>
              <a:t>“Intent-Based Networking - Concepts and Overview” </a:t>
            </a:r>
            <a:r>
              <a:rPr lang="en-GB" sz="1600" baseline="30000" dirty="0"/>
              <a:t>2</a:t>
            </a:r>
            <a:r>
              <a:rPr lang="en-GB" sz="1600" dirty="0"/>
              <a:t> draft</a:t>
            </a:r>
            <a:r>
              <a:rPr lang="en-IE" sz="1600" dirty="0">
                <a:solidFill>
                  <a:srgbClr val="FF0000"/>
                </a:solidFill>
              </a:rPr>
              <a:t> </a:t>
            </a:r>
            <a:r>
              <a:rPr lang="en-IE" sz="1600" dirty="0" smtClean="0"/>
              <a:t>.</a:t>
            </a:r>
            <a:endParaRPr lang="en-IE" sz="1600" dirty="0"/>
          </a:p>
          <a:p>
            <a:pPr marL="800100" lvl="1" indent="-342900">
              <a:buFont typeface="+mj-lt"/>
              <a:buAutoNum type="arabicPeriod"/>
            </a:pPr>
            <a:r>
              <a:rPr lang="en-IE" sz="1600" dirty="0"/>
              <a:t>Provided detailed description of the intent classification methodology workflow, and how it can be extended (expanded section 7.1).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IE" sz="1600" dirty="0" smtClean="0"/>
              <a:t>Integrated </a:t>
            </a:r>
            <a:r>
              <a:rPr lang="en-IE" sz="1600" dirty="0"/>
              <a:t>Barbara and Walter’s PoC</a:t>
            </a:r>
            <a:r>
              <a:rPr lang="en-IE" sz="1600" baseline="30000" dirty="0"/>
              <a:t>1</a:t>
            </a:r>
            <a:r>
              <a:rPr lang="en-IE" sz="1600" dirty="0"/>
              <a:t> into the draft </a:t>
            </a:r>
            <a:r>
              <a:rPr lang="en-IE" sz="1600" dirty="0" smtClean="0"/>
              <a:t>&amp; used it as an example for classification (Added sections 7.3.3 </a:t>
            </a:r>
            <a:r>
              <a:rPr lang="en-IE" sz="1600" dirty="0"/>
              <a:t>and </a:t>
            </a:r>
            <a:r>
              <a:rPr lang="en-IE" sz="1600" dirty="0" smtClean="0"/>
              <a:t>7.4.3 with classification examples for Carrier and DC use cases)</a:t>
            </a:r>
            <a:endParaRPr lang="en-IE" sz="1600" dirty="0"/>
          </a:p>
          <a:p>
            <a:pPr marL="800100" lvl="1" indent="-342900">
              <a:buFont typeface="+mj-lt"/>
              <a:buAutoNum type="arabicPeriod"/>
            </a:pPr>
            <a:r>
              <a:rPr lang="en-IE" sz="1600" dirty="0"/>
              <a:t>Clarification on requirements for different intent types based on context (Section 5.2)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IE" sz="1600" dirty="0"/>
              <a:t>Addressing the benefits of intents to network requirements (Section 5.3)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IE" sz="1600" dirty="0"/>
              <a:t>Add a scope Section (Section 1.1) for identifying the scope and priorities of projects.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IE" sz="1600" dirty="0"/>
              <a:t>Include a Definitions section (Section 4) introducing terms related to IBN with reference to [CLEMM]’s </a:t>
            </a:r>
            <a:r>
              <a:rPr lang="en-IE" sz="1600" dirty="0" smtClean="0"/>
              <a:t>draft</a:t>
            </a:r>
            <a:r>
              <a:rPr lang="en-GB" sz="1600" dirty="0"/>
              <a:t> </a:t>
            </a:r>
            <a:r>
              <a:rPr lang="en-GB" sz="1600" baseline="30000" dirty="0"/>
              <a:t>2</a:t>
            </a:r>
            <a:r>
              <a:rPr lang="en-GB" sz="1600" dirty="0"/>
              <a:t> </a:t>
            </a:r>
            <a:endParaRPr lang="en-GB" sz="16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IE" sz="1600" dirty="0"/>
              <a:t>Various readability improvements</a:t>
            </a:r>
            <a:r>
              <a:rPr lang="en-IE" sz="1600" dirty="0" smtClean="0"/>
              <a:t>.</a:t>
            </a:r>
            <a:endParaRPr lang="en-IE" sz="1600" dirty="0"/>
          </a:p>
          <a:p>
            <a:endParaRPr lang="en-US" altLang="zh-CN" sz="1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91988" y="-28113"/>
            <a:ext cx="10515600" cy="1325563"/>
          </a:xfrm>
        </p:spPr>
        <p:txBody>
          <a:bodyPr/>
          <a:lstStyle/>
          <a:p>
            <a:r>
              <a:rPr lang="en-IE" dirty="0" smtClean="0"/>
              <a:t>Status Update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610" y="986760"/>
            <a:ext cx="11654118" cy="15934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82177" y="958748"/>
            <a:ext cx="2362250" cy="307777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IE" sz="1400" b="1" dirty="0">
                <a:solidFill>
                  <a:schemeClr val="bg1"/>
                </a:solidFill>
              </a:rPr>
              <a:t>RG Adoption on 1st July 2020</a:t>
            </a:r>
          </a:p>
        </p:txBody>
      </p:sp>
      <p:cxnSp>
        <p:nvCxnSpPr>
          <p:cNvPr id="10" name="Straight Connector 9"/>
          <p:cNvCxnSpPr>
            <a:endCxn id="8" idx="2"/>
          </p:cNvCxnSpPr>
          <p:nvPr/>
        </p:nvCxnSpPr>
        <p:spPr>
          <a:xfrm flipH="1" flipV="1">
            <a:off x="7963302" y="1266525"/>
            <a:ext cx="1256898" cy="51475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056986" y="884832"/>
            <a:ext cx="1708738" cy="307777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IE" sz="1400" b="1" dirty="0" smtClean="0">
                <a:solidFill>
                  <a:schemeClr val="bg1"/>
                </a:solidFill>
              </a:rPr>
              <a:t>Status Update Today</a:t>
            </a:r>
            <a:endParaRPr lang="en-IE" sz="1400" b="1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/>
          <p:cNvCxnSpPr>
            <a:endCxn id="11" idx="2"/>
          </p:cNvCxnSpPr>
          <p:nvPr/>
        </p:nvCxnSpPr>
        <p:spPr>
          <a:xfrm flipH="1" flipV="1">
            <a:off x="10911355" y="1192609"/>
            <a:ext cx="496233" cy="58866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0066" y="6081094"/>
            <a:ext cx="119948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[1] Barbara </a:t>
            </a:r>
            <a:r>
              <a:rPr lang="en-US" sz="1050" dirty="0"/>
              <a:t>Martini, Walter </a:t>
            </a:r>
            <a:r>
              <a:rPr lang="en-US" sz="1050" dirty="0" err="1"/>
              <a:t>Cerroni</a:t>
            </a:r>
            <a:r>
              <a:rPr lang="en-US" sz="1050" dirty="0"/>
              <a:t>, </a:t>
            </a:r>
            <a:r>
              <a:rPr lang="en-US" sz="1050" dirty="0" err="1"/>
              <a:t>Molka</a:t>
            </a:r>
            <a:r>
              <a:rPr lang="en-US" sz="1050" dirty="0"/>
              <a:t> </a:t>
            </a:r>
            <a:r>
              <a:rPr lang="en-US" sz="1050" dirty="0" err="1"/>
              <a:t>Gharbaoui</a:t>
            </a:r>
            <a:r>
              <a:rPr lang="en-US" sz="1050" dirty="0"/>
              <a:t>, </a:t>
            </a:r>
            <a:r>
              <a:rPr lang="en-US" sz="1050" dirty="0" err="1" smtClean="0"/>
              <a:t>Davide</a:t>
            </a:r>
            <a:r>
              <a:rPr lang="en-US" sz="1050" dirty="0" smtClean="0"/>
              <a:t> </a:t>
            </a:r>
            <a:r>
              <a:rPr lang="en-US" sz="1050" dirty="0" err="1"/>
              <a:t>Borsatti</a:t>
            </a:r>
            <a:r>
              <a:rPr lang="en-US" sz="1050" dirty="0"/>
              <a:t>, "A multi-level approach to IBN", July </a:t>
            </a:r>
            <a:r>
              <a:rPr lang="en-US" sz="1050" dirty="0" smtClean="0"/>
              <a:t>2020, </a:t>
            </a:r>
            <a:r>
              <a:rPr lang="en-US" sz="1050" dirty="0" smtClean="0">
                <a:hlinkClick r:id="rId5"/>
              </a:rPr>
              <a:t>https</a:t>
            </a:r>
            <a:r>
              <a:rPr lang="en-US" sz="1050" dirty="0">
                <a:hlinkClick r:id="rId5"/>
              </a:rPr>
              <a:t>://</a:t>
            </a:r>
            <a:r>
              <a:rPr lang="en-US" sz="1050" dirty="0" smtClean="0">
                <a:hlinkClick r:id="rId5"/>
              </a:rPr>
              <a:t>www.ietf.org/proceedings/108/slides/slides-108-nmrg-ietf-108-hackathon-report-a-multi-level-approach-to-ibn-02</a:t>
            </a:r>
            <a:endParaRPr lang="en-US" sz="1050" dirty="0"/>
          </a:p>
          <a:p>
            <a:r>
              <a:rPr lang="en-US" sz="1050" dirty="0" smtClean="0"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[2]</a:t>
            </a:r>
            <a:r>
              <a:rPr lang="en-GB" sz="1050" dirty="0" smtClean="0"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 </a:t>
            </a:r>
            <a:r>
              <a:rPr lang="en-GB" sz="1050" dirty="0"/>
              <a:t>A. </a:t>
            </a:r>
            <a:r>
              <a:rPr lang="en-GB" sz="1050" dirty="0" err="1"/>
              <a:t>Clemm</a:t>
            </a:r>
            <a:r>
              <a:rPr lang="en-GB" sz="1050" dirty="0"/>
              <a:t>, L. </a:t>
            </a:r>
            <a:r>
              <a:rPr lang="en-GB" sz="1050" dirty="0" err="1"/>
              <a:t>Ciavaglia</a:t>
            </a:r>
            <a:r>
              <a:rPr lang="en-GB" sz="1050" dirty="0"/>
              <a:t>, L. Granville, J. </a:t>
            </a:r>
            <a:r>
              <a:rPr lang="en-GB" sz="1050" dirty="0" err="1"/>
              <a:t>Tantsura</a:t>
            </a:r>
            <a:r>
              <a:rPr lang="en-GB" sz="1050" dirty="0"/>
              <a:t>, “Intent-Based Networking - Concepts and Overview”, Work in Progress, draft-clemm-nmrg-dist-intent-03, </a:t>
            </a:r>
            <a:r>
              <a:rPr lang="en-GB" sz="1050" dirty="0" smtClean="0"/>
              <a:t>September </a:t>
            </a:r>
            <a:r>
              <a:rPr lang="en-GB" sz="1050" dirty="0"/>
              <a:t>2020, </a:t>
            </a:r>
            <a:r>
              <a:rPr lang="en-GB" sz="1050" u="sng" dirty="0">
                <a:hlinkClick r:id="rId6"/>
              </a:rPr>
              <a:t>https://</a:t>
            </a:r>
            <a:r>
              <a:rPr lang="en-GB" sz="1050" u="sng" dirty="0" smtClean="0">
                <a:hlinkClick r:id="rId6"/>
              </a:rPr>
              <a:t>tools.ietf.org/html/draft-irtf-nmrg-ibn-concepts-definitions-02</a:t>
            </a:r>
            <a:endParaRPr lang="en-GB" sz="1050" u="sng" dirty="0"/>
          </a:p>
        </p:txBody>
      </p:sp>
    </p:spTree>
    <p:extLst>
      <p:ext uri="{BB962C8B-B14F-4D97-AF65-F5344CB8AC3E}">
        <p14:creationId xmlns:p14="http://schemas.microsoft.com/office/powerpoint/2010/main" val="234269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Document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4</a:t>
            </a:fld>
            <a:endParaRPr lang="en-US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98" y="1447800"/>
            <a:ext cx="4820723" cy="38382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418" y="2200561"/>
            <a:ext cx="4916600" cy="452091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Rounded Rectangle 8"/>
          <p:cNvSpPr/>
          <p:nvPr/>
        </p:nvSpPr>
        <p:spPr>
          <a:xfrm>
            <a:off x="542813" y="1752288"/>
            <a:ext cx="4648200" cy="209549"/>
          </a:xfrm>
          <a:prstGeom prst="roundRect">
            <a:avLst/>
          </a:prstGeom>
          <a:solidFill>
            <a:srgbClr val="ED7D31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539259" y="2347912"/>
            <a:ext cx="4648200" cy="209549"/>
          </a:xfrm>
          <a:prstGeom prst="roundRect">
            <a:avLst/>
          </a:prstGeom>
          <a:solidFill>
            <a:srgbClr val="ED7D31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39259" y="2975457"/>
            <a:ext cx="4648200" cy="482116"/>
          </a:xfrm>
          <a:prstGeom prst="roundRect">
            <a:avLst/>
          </a:prstGeom>
          <a:solidFill>
            <a:srgbClr val="ED7D31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7328193" y="3518354"/>
            <a:ext cx="4648200" cy="209549"/>
          </a:xfrm>
          <a:prstGeom prst="roundRect">
            <a:avLst/>
          </a:prstGeom>
          <a:solidFill>
            <a:srgbClr val="ED7D31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7318668" y="4375604"/>
            <a:ext cx="4648200" cy="209549"/>
          </a:xfrm>
          <a:prstGeom prst="roundRect">
            <a:avLst/>
          </a:prstGeom>
          <a:solidFill>
            <a:srgbClr val="ED7D31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8" idx="1"/>
            <a:endCxn id="9" idx="3"/>
          </p:cNvCxnSpPr>
          <p:nvPr/>
        </p:nvCxnSpPr>
        <p:spPr>
          <a:xfrm flipH="1">
            <a:off x="5191013" y="1212572"/>
            <a:ext cx="791223" cy="6444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8" idx="1"/>
            <a:endCxn id="10" idx="3"/>
          </p:cNvCxnSpPr>
          <p:nvPr/>
        </p:nvCxnSpPr>
        <p:spPr>
          <a:xfrm flipH="1">
            <a:off x="5187459" y="1212572"/>
            <a:ext cx="794777" cy="12401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982236" y="1027906"/>
            <a:ext cx="1432252" cy="369332"/>
          </a:xfrm>
          <a:prstGeom prst="rect">
            <a:avLst/>
          </a:prstGeom>
          <a:solidFill>
            <a:srgbClr val="ED7D3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IE" dirty="0" smtClean="0"/>
              <a:t>New sections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004948" y="5987018"/>
            <a:ext cx="1815112" cy="369332"/>
          </a:xfrm>
          <a:prstGeom prst="rect">
            <a:avLst/>
          </a:prstGeom>
          <a:solidFill>
            <a:srgbClr val="ED7D3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IE" dirty="0" smtClean="0"/>
              <a:t>Updated sections</a:t>
            </a:r>
            <a:endParaRPr lang="en-US" dirty="0"/>
          </a:p>
        </p:txBody>
      </p:sp>
      <p:cxnSp>
        <p:nvCxnSpPr>
          <p:cNvPr id="27" name="Straight Arrow Connector 26"/>
          <p:cNvCxnSpPr>
            <a:stCxn id="25" idx="0"/>
            <a:endCxn id="11" idx="3"/>
          </p:cNvCxnSpPr>
          <p:nvPr/>
        </p:nvCxnSpPr>
        <p:spPr>
          <a:xfrm flipH="1" flipV="1">
            <a:off x="5187459" y="3216515"/>
            <a:ext cx="725045" cy="277050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5" idx="0"/>
            <a:endCxn id="12" idx="1"/>
          </p:cNvCxnSpPr>
          <p:nvPr/>
        </p:nvCxnSpPr>
        <p:spPr>
          <a:xfrm flipV="1">
            <a:off x="5912504" y="3623129"/>
            <a:ext cx="1415689" cy="23638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5" idx="0"/>
            <a:endCxn id="13" idx="1"/>
          </p:cNvCxnSpPr>
          <p:nvPr/>
        </p:nvCxnSpPr>
        <p:spPr>
          <a:xfrm flipV="1">
            <a:off x="5912504" y="4480379"/>
            <a:ext cx="1406164" cy="15066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7414488" y="2499632"/>
            <a:ext cx="4648200" cy="209549"/>
          </a:xfrm>
          <a:prstGeom prst="roundRect">
            <a:avLst/>
          </a:prstGeom>
          <a:solidFill>
            <a:srgbClr val="ED7D31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stCxn id="25" idx="0"/>
            <a:endCxn id="19" idx="1"/>
          </p:cNvCxnSpPr>
          <p:nvPr/>
        </p:nvCxnSpPr>
        <p:spPr>
          <a:xfrm flipV="1">
            <a:off x="5912504" y="2604407"/>
            <a:ext cx="1501984" cy="33826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21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500" y="2298700"/>
            <a:ext cx="10972052" cy="3919219"/>
          </a:xfrm>
        </p:spPr>
        <p:txBody>
          <a:bodyPr>
            <a:normAutofit/>
          </a:bodyPr>
          <a:lstStyle/>
          <a:p>
            <a:r>
              <a:rPr lang="en-US" dirty="0"/>
              <a:t>We believe the </a:t>
            </a:r>
            <a:r>
              <a:rPr lang="en-US" dirty="0" smtClean="0"/>
              <a:t>draft is stable now.</a:t>
            </a:r>
            <a:endParaRPr lang="en-IE" altLang="zh-CN" dirty="0" smtClean="0"/>
          </a:p>
          <a:p>
            <a:r>
              <a:rPr lang="en-IE" altLang="zh-CN" dirty="0" smtClean="0"/>
              <a:t>Start the process towards draft publication as informational RFC</a:t>
            </a:r>
          </a:p>
          <a:p>
            <a:pPr lvl="1"/>
            <a:r>
              <a:rPr lang="en-IE" altLang="zh-CN" dirty="0" smtClean="0"/>
              <a:t>Solicit last-call reviews</a:t>
            </a:r>
          </a:p>
          <a:p>
            <a:pPr lvl="1"/>
            <a:r>
              <a:rPr lang="en-IE" altLang="zh-CN" dirty="0" smtClean="0"/>
              <a:t>Submit to IRSG review </a:t>
            </a:r>
            <a:r>
              <a:rPr lang="en-IE" altLang="zh-CN" smtClean="0"/>
              <a:t>(prior to IETF 110)</a:t>
            </a:r>
            <a:endParaRPr lang="en-US" altLang="zh-CN" dirty="0" smtClean="0"/>
          </a:p>
          <a:p>
            <a:pPr lvl="1"/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5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36600" y="555625"/>
            <a:ext cx="10515600" cy="1158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E" dirty="0" smtClean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72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184" y="2898013"/>
            <a:ext cx="10207752" cy="1325563"/>
          </a:xfrm>
        </p:spPr>
        <p:txBody>
          <a:bodyPr>
            <a:noAutofit/>
          </a:bodyPr>
          <a:lstStyle/>
          <a:p>
            <a:pPr algn="ctr"/>
            <a:r>
              <a:rPr lang="en-IE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  <a:endParaRPr lang="en-IE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2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1187</TotalTime>
  <Words>441</Words>
  <Application>Microsoft Office PowerPoint</Application>
  <PresentationFormat>Widescreen</PresentationFormat>
  <Paragraphs>46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SimSun</vt:lpstr>
      <vt:lpstr>Arial</vt:lpstr>
      <vt:lpstr>Batang</vt:lpstr>
      <vt:lpstr>Calibri</vt:lpstr>
      <vt:lpstr>Calibri Light</vt:lpstr>
      <vt:lpstr>Courier New</vt:lpstr>
      <vt:lpstr>等线</vt:lpstr>
      <vt:lpstr>等线 Light</vt:lpstr>
      <vt:lpstr>Office Theme</vt:lpstr>
      <vt:lpstr>Intent Classification  Status update draft-irtf-nmrg-ibn-intent-classification-02  Chen Li, China Telecom Xueyuan Sun, China Telecom Olga Havel, Shucheng Liu (Will), Adriana Olariu, Huawei Technologies Pedro Martinez-Julia, NICT Jeferson Campos Nobre, Federal University of Rio Grande do Sul Diego R. Lopez, Telefonica I+D  January 2021</vt:lpstr>
      <vt:lpstr>Brief introduction</vt:lpstr>
      <vt:lpstr>Status Update</vt:lpstr>
      <vt:lpstr>Document structure</vt:lpstr>
      <vt:lpstr>PowerPoint Presentation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Draft-ietf-supa-generic-policy-data-model-02</dc:title>
  <dc:creator>Joel Halpern</dc:creator>
  <cp:lastModifiedBy>Olga Havel</cp:lastModifiedBy>
  <cp:revision>381</cp:revision>
  <dcterms:created xsi:type="dcterms:W3CDTF">2016-11-11T00:21:00Z</dcterms:created>
  <dcterms:modified xsi:type="dcterms:W3CDTF">2021-01-26T16:00:54Z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(3)z9cfVlWyBTRDdSanIRxGWfBwDrc6fZ2ZGmteLYYCP0QLktw9+/DZa+zKabK5RGuGm6FL6ynH
g9mv8jUB96QBeFLL4m00ELHgVOKBIPosS38gMhgEplqWUwvLKPXEfHOLaVk8q/ow68i+59A+
KMDkel7JkHBWS7RTXtgYque79t5oTH2dftAD8ZOW3AQ21nieRVfQGg2sZjrCzAGTchEVAkta
fpSC5uHOVI9Xxyep0M</vt:lpwstr>
  </property>
  <property fmtid="{D5CDD505-2E9C-101B-9397-08002B2CF9AE}" pid="3" name="_2015_ms_pID_7253431">
    <vt:lpwstr>4AeTMbYmq8WZ0vbljuBFZdwVgYLfNoeElTJpyAs9fMOlvD/XoAk6pq
YX9py28rJuyl1DdNj5ZEMAs5uW9IynOoyEqrgaygBXfXyfx4nRnA9Y/PPyV0J6aDQGosV9Al
fK+7MybuRO/0s46SdSzmiMtKw27ayBH9VKmYQ2L3+WvoUiScw2DK2vIjuw2wztu0wQR7k5Pl
KMa8pd8vhcn5I8qPvNqHvG7f8/AF7o04Hsre</vt:lpwstr>
  </property>
  <property fmtid="{D5CDD505-2E9C-101B-9397-08002B2CF9AE}" pid="4" name="_2015_ms_pID_7253432">
    <vt:lpwstr>GDXMXEb6g+WuXFrTxyAEPDw=</vt:lpwstr>
  </property>
  <property fmtid="{D5CDD505-2E9C-101B-9397-08002B2CF9AE}" pid="5" name="KSOProductBuildVer">
    <vt:lpwstr>2052-11.1.0.9292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1611316719</vt:lpwstr>
  </property>
</Properties>
</file>