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  <p:sldMasterId id="2147483667" r:id="rId5"/>
    <p:sldMasterId id="2147483682" r:id="rId6"/>
    <p:sldMasterId id="2147483697" r:id="rId7"/>
    <p:sldMasterId id="2147483712" r:id="rId8"/>
    <p:sldMasterId id="2147483727" r:id="rId9"/>
    <p:sldMasterId id="2147483743" r:id="rId10"/>
    <p:sldMasterId id="2147483755" r:id="rId11"/>
    <p:sldMasterId id="2147483767" r:id="rId12"/>
  </p:sldMasterIdLst>
  <p:notesMasterIdLst>
    <p:notesMasterId r:id="rId39"/>
  </p:notesMasterIdLst>
  <p:sldIdLst>
    <p:sldId id="325" r:id="rId13"/>
    <p:sldId id="342" r:id="rId14"/>
    <p:sldId id="340" r:id="rId15"/>
    <p:sldId id="333" r:id="rId16"/>
    <p:sldId id="323" r:id="rId17"/>
    <p:sldId id="322" r:id="rId18"/>
    <p:sldId id="343" r:id="rId19"/>
    <p:sldId id="344" r:id="rId20"/>
    <p:sldId id="354" r:id="rId21"/>
    <p:sldId id="346" r:id="rId22"/>
    <p:sldId id="360" r:id="rId23"/>
    <p:sldId id="355" r:id="rId24"/>
    <p:sldId id="357" r:id="rId25"/>
    <p:sldId id="358" r:id="rId26"/>
    <p:sldId id="359" r:id="rId27"/>
    <p:sldId id="361" r:id="rId28"/>
    <p:sldId id="362" r:id="rId29"/>
    <p:sldId id="363" r:id="rId30"/>
    <p:sldId id="364" r:id="rId31"/>
    <p:sldId id="349" r:id="rId32"/>
    <p:sldId id="347" r:id="rId33"/>
    <p:sldId id="350" r:id="rId34"/>
    <p:sldId id="352" r:id="rId35"/>
    <p:sldId id="353" r:id="rId36"/>
    <p:sldId id="366" r:id="rId37"/>
    <p:sldId id="341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82" autoAdjust="0"/>
    <p:restoredTop sz="96734" autoAdjust="0"/>
  </p:normalViewPr>
  <p:slideViewPr>
    <p:cSldViewPr showGuides="1">
      <p:cViewPr varScale="1">
        <p:scale>
          <a:sx n="130" d="100"/>
          <a:sy n="130" d="100"/>
        </p:scale>
        <p:origin x="120" y="252"/>
      </p:cViewPr>
      <p:guideLst>
        <p:guide orient="horz" pos="169"/>
        <p:guide pos="2880"/>
        <p:guide pos="198"/>
        <p:guide pos="5562"/>
        <p:guide orient="horz" pos="637"/>
        <p:guide orient="horz" pos="746"/>
        <p:guide orient="horz" pos="1619"/>
        <p:guide orient="horz" pos="2866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17/05/2021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234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17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54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708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56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56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070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29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436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405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496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9186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042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78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16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56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41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557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16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285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2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sz="3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 marL="401638" marR="0" indent="-401638" algn="l" defTabSz="51435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fr-FR" sz="3000" kern="1200" dirty="0" smtClean="0">
                <a:solidFill>
                  <a:schemeClr val="tx1"/>
                </a:solidFill>
                <a:latin typeface="Helvetica 75 Bold" panose="020B0804020202020204" pitchFamily="34" charset="0"/>
                <a:ea typeface="ＭＳ Ｐゴシック" pitchFamily="34" charset="-128"/>
                <a:cs typeface="+mn-cs"/>
              </a:defRPr>
            </a:lvl2pPr>
            <a:lvl3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3pPr>
            <a:lvl4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4pPr>
            <a:lvl5pPr marL="0" indent="0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dirty="0" smtClean="0"/>
              <a:t>Quatrième niveau</a:t>
            </a:r>
          </a:p>
          <a:p>
            <a:pPr marL="401638" marR="0" lvl="1" indent="-401638" algn="l" defTabSz="514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Cinquième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528813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811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6" y="1181101"/>
            <a:ext cx="8515350" cy="3370262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264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>
                <a:solidFill>
                  <a:srgbClr val="FF7900"/>
                </a:solidFill>
              </a:rPr>
              <a:t>© Orange</a:t>
            </a:r>
            <a:endParaRPr lang="en-GB" sz="800" dirty="0">
              <a:solidFill>
                <a:srgbClr val="FF7900"/>
              </a:solidFill>
            </a:endParaRPr>
          </a:p>
        </p:txBody>
      </p:sp>
      <p:sp>
        <p:nvSpPr>
          <p:cNvPr id="5" name="TextBox 18"/>
          <p:cNvSpPr txBox="1"/>
          <p:nvPr userDrawn="1"/>
        </p:nvSpPr>
        <p:spPr>
          <a:xfrm>
            <a:off x="7045303" y="4768546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GB" sz="800" dirty="0">
                <a:solidFill>
                  <a:srgbClr val="8F8F8F"/>
                </a:solidFill>
                <a:latin typeface="Arial" panose="020B0604020202020204" pitchFamily="34" charset="0"/>
                <a:ea typeface="Nokia Pure Text Light" panose="020B0403020202020204" pitchFamily="34" charset="0"/>
                <a:cs typeface="Arial" panose="020B0604020202020204" pitchFamily="34" charset="0"/>
              </a:rPr>
              <a:t>© Nokia 2017</a:t>
            </a:r>
          </a:p>
        </p:txBody>
      </p:sp>
    </p:spTree>
    <p:extLst>
      <p:ext uri="{BB962C8B-B14F-4D97-AF65-F5344CB8AC3E}">
        <p14:creationId xmlns:p14="http://schemas.microsoft.com/office/powerpoint/2010/main" val="168425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name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40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7494"/>
            <a:ext cx="8515349" cy="4283869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61950" indent="-361950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contents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dirty="0">
                <a:solidFill>
                  <a:srgbClr val="FF7900"/>
                </a:solidFill>
              </a:rPr>
              <a:t>Orange Restricted</a:t>
            </a:r>
          </a:p>
        </p:txBody>
      </p:sp>
    </p:spTree>
    <p:extLst>
      <p:ext uri="{BB962C8B-B14F-4D97-AF65-F5344CB8AC3E}">
        <p14:creationId xmlns:p14="http://schemas.microsoft.com/office/powerpoint/2010/main" val="24859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8"/>
            <a:ext cx="6096839" cy="4283075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en-US" dirty="0"/>
              <a:t>Click to edit section number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dirty="0">
                <a:solidFill>
                  <a:srgbClr val="FF7900"/>
                </a:solidFill>
              </a:rPr>
              <a:t>Orange Restricted</a:t>
            </a:r>
          </a:p>
        </p:txBody>
      </p:sp>
    </p:spTree>
    <p:extLst>
      <p:ext uri="{BB962C8B-B14F-4D97-AF65-F5344CB8AC3E}">
        <p14:creationId xmlns:p14="http://schemas.microsoft.com/office/powerpoint/2010/main" val="260105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TextBox 3"/>
          <p:cNvSpPr txBox="1"/>
          <p:nvPr userDrawn="1"/>
        </p:nvSpPr>
        <p:spPr>
          <a:xfrm>
            <a:off x="619545" y="4749146"/>
            <a:ext cx="7264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>
                <a:solidFill>
                  <a:srgbClr val="FF7900"/>
                </a:solidFill>
              </a:rPr>
              <a:t>© Orange</a:t>
            </a:r>
            <a:endParaRPr lang="en-GB" sz="800" dirty="0">
              <a:solidFill>
                <a:srgbClr val="FF7900"/>
              </a:solidFill>
            </a:endParaRPr>
          </a:p>
        </p:txBody>
      </p:sp>
      <p:sp>
        <p:nvSpPr>
          <p:cNvPr id="9" name="TextBox 18"/>
          <p:cNvSpPr txBox="1"/>
          <p:nvPr userDrawn="1"/>
        </p:nvSpPr>
        <p:spPr>
          <a:xfrm>
            <a:off x="7045303" y="4768546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GB" sz="800" dirty="0">
                <a:solidFill>
                  <a:srgbClr val="8F8F8F"/>
                </a:solidFill>
                <a:latin typeface="Arial" panose="020B0604020202020204" pitchFamily="34" charset="0"/>
                <a:ea typeface="Nokia Pure Text Light" panose="020B0403020202020204" pitchFamily="34" charset="0"/>
                <a:cs typeface="Arial" panose="020B0604020202020204" pitchFamily="34" charset="0"/>
              </a:rPr>
              <a:t>© Nokia 2017</a:t>
            </a:r>
          </a:p>
        </p:txBody>
      </p:sp>
    </p:spTree>
    <p:extLst>
      <p:ext uri="{BB962C8B-B14F-4D97-AF65-F5344CB8AC3E}">
        <p14:creationId xmlns:p14="http://schemas.microsoft.com/office/powerpoint/2010/main" val="284594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264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>
                <a:solidFill>
                  <a:srgbClr val="FF7900"/>
                </a:solidFill>
              </a:rPr>
              <a:t>© Orange</a:t>
            </a:r>
            <a:endParaRPr lang="en-GB" sz="800" dirty="0">
              <a:solidFill>
                <a:srgbClr val="FF7900"/>
              </a:solidFill>
            </a:endParaRPr>
          </a:p>
        </p:txBody>
      </p:sp>
      <p:sp>
        <p:nvSpPr>
          <p:cNvPr id="6" name="TextBox 18"/>
          <p:cNvSpPr txBox="1"/>
          <p:nvPr userDrawn="1"/>
        </p:nvSpPr>
        <p:spPr>
          <a:xfrm>
            <a:off x="7045303" y="4768546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pPr algn="r"/>
            <a:r>
              <a:rPr lang="en-GB" sz="800" dirty="0">
                <a:solidFill>
                  <a:srgbClr val="8F8F8F"/>
                </a:solidFill>
                <a:latin typeface="Arial" panose="020B0604020202020204" pitchFamily="34" charset="0"/>
                <a:ea typeface="Nokia Pure Text Light" panose="020B0403020202020204" pitchFamily="34" charset="0"/>
                <a:cs typeface="Arial" panose="020B0604020202020204" pitchFamily="34" charset="0"/>
              </a:rPr>
              <a:t>© Nokia 2019</a:t>
            </a:r>
          </a:p>
        </p:txBody>
      </p:sp>
    </p:spTree>
    <p:extLst>
      <p:ext uri="{BB962C8B-B14F-4D97-AF65-F5344CB8AC3E}">
        <p14:creationId xmlns:p14="http://schemas.microsoft.com/office/powerpoint/2010/main" val="180457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55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dirty="0">
                <a:solidFill>
                  <a:srgbClr val="FF7900"/>
                </a:solidFill>
              </a:rPr>
              <a:t>Orange Restricted</a:t>
            </a:r>
          </a:p>
        </p:txBody>
      </p:sp>
    </p:spTree>
    <p:extLst>
      <p:ext uri="{BB962C8B-B14F-4D97-AF65-F5344CB8AC3E}">
        <p14:creationId xmlns:p14="http://schemas.microsoft.com/office/powerpoint/2010/main" val="202915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 sz="1400">
                <a:latin typeface="Helvetica 75 Bold" panose="020B0804020202020204" pitchFamily="34" charset="0"/>
              </a:defRPr>
            </a:lvl2pPr>
            <a:lvl3pPr marL="0" indent="0">
              <a:lnSpc>
                <a:spcPct val="85000"/>
              </a:lnSpc>
              <a:spcAft>
                <a:spcPts val="800"/>
              </a:spcAft>
              <a:buNone/>
              <a:defRPr sz="1200"/>
            </a:lvl3pPr>
            <a:lvl4pPr>
              <a:lnSpc>
                <a:spcPct val="85000"/>
              </a:lnSpc>
              <a:spcAft>
                <a:spcPts val="800"/>
              </a:spcAft>
              <a:defRPr sz="5500"/>
            </a:lvl4pPr>
            <a:lvl5pPr>
              <a:lnSpc>
                <a:spcPct val="85000"/>
              </a:lnSpc>
              <a:spcAft>
                <a:spcPts val="800"/>
              </a:spcAft>
              <a:defRPr sz="55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1570097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5"/>
            <a:ext cx="8470900" cy="623888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4"/>
            <a:ext cx="8470899" cy="3165475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1400"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58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4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38688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458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5"/>
            <a:ext cx="8470899" cy="31654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7002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10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3276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8523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</a:t>
            </a:r>
            <a:r>
              <a:rPr lang="en-US" dirty="0" smtClean="0"/>
              <a:t>name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80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914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859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28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74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67951" y="4469074"/>
            <a:ext cx="4237362" cy="48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9725" y="4130674"/>
            <a:ext cx="676803" cy="676803"/>
            <a:chOff x="360362" y="1781889"/>
            <a:chExt cx="1144765" cy="114419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60362" y="1781889"/>
              <a:ext cx="1144765" cy="11441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rgbClr val="FF66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02813" y="2650392"/>
              <a:ext cx="142160" cy="166334"/>
            </a:xfrm>
            <a:custGeom>
              <a:avLst/>
              <a:gdLst>
                <a:gd name="T0" fmla="*/ 31 w 104"/>
                <a:gd name="T1" fmla="*/ 85 h 122"/>
                <a:gd name="T2" fmla="*/ 45 w 104"/>
                <a:gd name="T3" fmla="*/ 101 h 122"/>
                <a:gd name="T4" fmla="*/ 73 w 104"/>
                <a:gd name="T5" fmla="*/ 88 h 122"/>
                <a:gd name="T6" fmla="*/ 73 w 104"/>
                <a:gd name="T7" fmla="*/ 60 h 122"/>
                <a:gd name="T8" fmla="*/ 31 w 104"/>
                <a:gd name="T9" fmla="*/ 85 h 122"/>
                <a:gd name="T10" fmla="*/ 74 w 104"/>
                <a:gd name="T11" fmla="*/ 110 h 122"/>
                <a:gd name="T12" fmla="*/ 35 w 104"/>
                <a:gd name="T13" fmla="*/ 122 h 122"/>
                <a:gd name="T14" fmla="*/ 0 w 104"/>
                <a:gd name="T15" fmla="*/ 88 h 122"/>
                <a:gd name="T16" fmla="*/ 74 w 104"/>
                <a:gd name="T17" fmla="*/ 42 h 122"/>
                <a:gd name="T18" fmla="*/ 74 w 104"/>
                <a:gd name="T19" fmla="*/ 35 h 122"/>
                <a:gd name="T20" fmla="*/ 56 w 104"/>
                <a:gd name="T21" fmla="*/ 22 h 122"/>
                <a:gd name="T22" fmla="*/ 27 w 104"/>
                <a:gd name="T23" fmla="*/ 35 h 122"/>
                <a:gd name="T24" fmla="*/ 6 w 104"/>
                <a:gd name="T25" fmla="*/ 23 h 122"/>
                <a:gd name="T26" fmla="*/ 56 w 104"/>
                <a:gd name="T27" fmla="*/ 0 h 122"/>
                <a:gd name="T28" fmla="*/ 104 w 104"/>
                <a:gd name="T29" fmla="*/ 35 h 122"/>
                <a:gd name="T30" fmla="*/ 104 w 104"/>
                <a:gd name="T31" fmla="*/ 120 h 122"/>
                <a:gd name="T32" fmla="*/ 77 w 104"/>
                <a:gd name="T33" fmla="*/ 120 h 122"/>
                <a:gd name="T34" fmla="*/ 74 w 104"/>
                <a:gd name="T35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122">
                  <a:moveTo>
                    <a:pt x="31" y="85"/>
                  </a:moveTo>
                  <a:cubicBezTo>
                    <a:pt x="31" y="93"/>
                    <a:pt x="36" y="101"/>
                    <a:pt x="45" y="101"/>
                  </a:cubicBezTo>
                  <a:cubicBezTo>
                    <a:pt x="54" y="101"/>
                    <a:pt x="64" y="97"/>
                    <a:pt x="73" y="88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44" y="64"/>
                    <a:pt x="31" y="71"/>
                    <a:pt x="31" y="85"/>
                  </a:cubicBezTo>
                  <a:moveTo>
                    <a:pt x="74" y="110"/>
                  </a:moveTo>
                  <a:cubicBezTo>
                    <a:pt x="62" y="118"/>
                    <a:pt x="49" y="122"/>
                    <a:pt x="35" y="122"/>
                  </a:cubicBezTo>
                  <a:cubicBezTo>
                    <a:pt x="13" y="122"/>
                    <a:pt x="0" y="107"/>
                    <a:pt x="0" y="88"/>
                  </a:cubicBezTo>
                  <a:cubicBezTo>
                    <a:pt x="0" y="61"/>
                    <a:pt x="24" y="47"/>
                    <a:pt x="74" y="42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27"/>
                    <a:pt x="68" y="22"/>
                    <a:pt x="56" y="22"/>
                  </a:cubicBezTo>
                  <a:cubicBezTo>
                    <a:pt x="44" y="22"/>
                    <a:pt x="34" y="26"/>
                    <a:pt x="27" y="3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7" y="8"/>
                    <a:pt x="34" y="0"/>
                    <a:pt x="56" y="0"/>
                  </a:cubicBezTo>
                  <a:cubicBezTo>
                    <a:pt x="87" y="0"/>
                    <a:pt x="104" y="14"/>
                    <a:pt x="104" y="35"/>
                  </a:cubicBezTo>
                  <a:cubicBezTo>
                    <a:pt x="104" y="35"/>
                    <a:pt x="104" y="120"/>
                    <a:pt x="104" y="120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78931" y="2650392"/>
              <a:ext cx="143311" cy="164031"/>
            </a:xfrm>
            <a:custGeom>
              <a:avLst/>
              <a:gdLst>
                <a:gd name="T0" fmla="*/ 0 w 105"/>
                <a:gd name="T1" fmla="*/ 6 h 120"/>
                <a:gd name="T2" fmla="*/ 25 w 105"/>
                <a:gd name="T3" fmla="*/ 2 h 120"/>
                <a:gd name="T4" fmla="*/ 28 w 105"/>
                <a:gd name="T5" fmla="*/ 16 h 120"/>
                <a:gd name="T6" fmla="*/ 68 w 105"/>
                <a:gd name="T7" fmla="*/ 0 h 120"/>
                <a:gd name="T8" fmla="*/ 105 w 105"/>
                <a:gd name="T9" fmla="*/ 38 h 120"/>
                <a:gd name="T10" fmla="*/ 105 w 105"/>
                <a:gd name="T11" fmla="*/ 120 h 120"/>
                <a:gd name="T12" fmla="*/ 74 w 105"/>
                <a:gd name="T13" fmla="*/ 120 h 120"/>
                <a:gd name="T14" fmla="*/ 74 w 105"/>
                <a:gd name="T15" fmla="*/ 44 h 120"/>
                <a:gd name="T16" fmla="*/ 59 w 105"/>
                <a:gd name="T17" fmla="*/ 23 h 120"/>
                <a:gd name="T18" fmla="*/ 30 w 105"/>
                <a:gd name="T19" fmla="*/ 36 h 120"/>
                <a:gd name="T20" fmla="*/ 30 w 105"/>
                <a:gd name="T21" fmla="*/ 120 h 120"/>
                <a:gd name="T22" fmla="*/ 0 w 105"/>
                <a:gd name="T23" fmla="*/ 120 h 120"/>
                <a:gd name="T24" fmla="*/ 0 w 105"/>
                <a:gd name="T25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0">
                  <a:moveTo>
                    <a:pt x="0" y="6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42" y="6"/>
                    <a:pt x="54" y="0"/>
                    <a:pt x="68" y="0"/>
                  </a:cubicBezTo>
                  <a:cubicBezTo>
                    <a:pt x="92" y="0"/>
                    <a:pt x="105" y="13"/>
                    <a:pt x="105" y="38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9"/>
                    <a:pt x="70" y="23"/>
                    <a:pt x="59" y="23"/>
                  </a:cubicBezTo>
                  <a:cubicBezTo>
                    <a:pt x="50" y="23"/>
                    <a:pt x="41" y="27"/>
                    <a:pt x="30" y="36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225411" y="2650392"/>
              <a:ext cx="149067" cy="166334"/>
            </a:xfrm>
            <a:custGeom>
              <a:avLst/>
              <a:gdLst>
                <a:gd name="T0" fmla="*/ 79 w 109"/>
                <a:gd name="T1" fmla="*/ 46 h 122"/>
                <a:gd name="T2" fmla="*/ 55 w 109"/>
                <a:gd name="T3" fmla="*/ 21 h 122"/>
                <a:gd name="T4" fmla="*/ 31 w 109"/>
                <a:gd name="T5" fmla="*/ 46 h 122"/>
                <a:gd name="T6" fmla="*/ 79 w 109"/>
                <a:gd name="T7" fmla="*/ 46 h 122"/>
                <a:gd name="T8" fmla="*/ 56 w 109"/>
                <a:gd name="T9" fmla="*/ 122 h 122"/>
                <a:gd name="T10" fmla="*/ 0 w 109"/>
                <a:gd name="T11" fmla="*/ 62 h 122"/>
                <a:gd name="T12" fmla="*/ 55 w 109"/>
                <a:gd name="T13" fmla="*/ 0 h 122"/>
                <a:gd name="T14" fmla="*/ 109 w 109"/>
                <a:gd name="T15" fmla="*/ 60 h 122"/>
                <a:gd name="T16" fmla="*/ 109 w 109"/>
                <a:gd name="T17" fmla="*/ 66 h 122"/>
                <a:gd name="T18" fmla="*/ 31 w 109"/>
                <a:gd name="T19" fmla="*/ 66 h 122"/>
                <a:gd name="T20" fmla="*/ 58 w 109"/>
                <a:gd name="T21" fmla="*/ 100 h 122"/>
                <a:gd name="T22" fmla="*/ 85 w 109"/>
                <a:gd name="T23" fmla="*/ 84 h 122"/>
                <a:gd name="T24" fmla="*/ 108 w 109"/>
                <a:gd name="T25" fmla="*/ 97 h 122"/>
                <a:gd name="T26" fmla="*/ 56 w 109"/>
                <a:gd name="T2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79" y="46"/>
                  </a:moveTo>
                  <a:cubicBezTo>
                    <a:pt x="79" y="30"/>
                    <a:pt x="70" y="21"/>
                    <a:pt x="55" y="21"/>
                  </a:cubicBezTo>
                  <a:cubicBezTo>
                    <a:pt x="41" y="21"/>
                    <a:pt x="32" y="30"/>
                    <a:pt x="31" y="46"/>
                  </a:cubicBezTo>
                  <a:lnTo>
                    <a:pt x="79" y="46"/>
                  </a:lnTo>
                  <a:close/>
                  <a:moveTo>
                    <a:pt x="56" y="122"/>
                  </a:moveTo>
                  <a:cubicBezTo>
                    <a:pt x="21" y="122"/>
                    <a:pt x="0" y="100"/>
                    <a:pt x="0" y="62"/>
                  </a:cubicBezTo>
                  <a:cubicBezTo>
                    <a:pt x="0" y="22"/>
                    <a:pt x="21" y="0"/>
                    <a:pt x="55" y="0"/>
                  </a:cubicBezTo>
                  <a:cubicBezTo>
                    <a:pt x="89" y="0"/>
                    <a:pt x="109" y="22"/>
                    <a:pt x="109" y="60"/>
                  </a:cubicBezTo>
                  <a:cubicBezTo>
                    <a:pt x="109" y="62"/>
                    <a:pt x="109" y="64"/>
                    <a:pt x="109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88"/>
                    <a:pt x="40" y="100"/>
                    <a:pt x="58" y="100"/>
                  </a:cubicBezTo>
                  <a:cubicBezTo>
                    <a:pt x="70" y="100"/>
                    <a:pt x="78" y="95"/>
                    <a:pt x="85" y="84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98" y="114"/>
                    <a:pt x="80" y="122"/>
                    <a:pt x="56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15039" y="2650392"/>
              <a:ext cx="158276" cy="169211"/>
            </a:xfrm>
            <a:custGeom>
              <a:avLst/>
              <a:gdLst>
                <a:gd name="T0" fmla="*/ 58 w 116"/>
                <a:gd name="T1" fmla="*/ 26 h 124"/>
                <a:gd name="T2" fmla="*/ 31 w 116"/>
                <a:gd name="T3" fmla="*/ 62 h 124"/>
                <a:gd name="T4" fmla="*/ 58 w 116"/>
                <a:gd name="T5" fmla="*/ 98 h 124"/>
                <a:gd name="T6" fmla="*/ 85 w 116"/>
                <a:gd name="T7" fmla="*/ 62 h 124"/>
                <a:gd name="T8" fmla="*/ 58 w 116"/>
                <a:gd name="T9" fmla="*/ 26 h 124"/>
                <a:gd name="T10" fmla="*/ 58 w 116"/>
                <a:gd name="T11" fmla="*/ 124 h 124"/>
                <a:gd name="T12" fmla="*/ 0 w 116"/>
                <a:gd name="T13" fmla="*/ 62 h 124"/>
                <a:gd name="T14" fmla="*/ 58 w 116"/>
                <a:gd name="T15" fmla="*/ 0 h 124"/>
                <a:gd name="T16" fmla="*/ 116 w 116"/>
                <a:gd name="T17" fmla="*/ 62 h 124"/>
                <a:gd name="T18" fmla="*/ 58 w 116"/>
                <a:gd name="T1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24">
                  <a:moveTo>
                    <a:pt x="58" y="26"/>
                  </a:moveTo>
                  <a:cubicBezTo>
                    <a:pt x="35" y="26"/>
                    <a:pt x="31" y="47"/>
                    <a:pt x="31" y="62"/>
                  </a:cubicBezTo>
                  <a:cubicBezTo>
                    <a:pt x="31" y="77"/>
                    <a:pt x="35" y="98"/>
                    <a:pt x="58" y="98"/>
                  </a:cubicBezTo>
                  <a:cubicBezTo>
                    <a:pt x="81" y="98"/>
                    <a:pt x="85" y="77"/>
                    <a:pt x="85" y="62"/>
                  </a:cubicBezTo>
                  <a:cubicBezTo>
                    <a:pt x="85" y="47"/>
                    <a:pt x="81" y="26"/>
                    <a:pt x="58" y="26"/>
                  </a:cubicBezTo>
                  <a:moveTo>
                    <a:pt x="58" y="124"/>
                  </a:moveTo>
                  <a:cubicBezTo>
                    <a:pt x="27" y="124"/>
                    <a:pt x="0" y="104"/>
                    <a:pt x="0" y="62"/>
                  </a:cubicBezTo>
                  <a:cubicBezTo>
                    <a:pt x="0" y="19"/>
                    <a:pt x="27" y="0"/>
                    <a:pt x="58" y="0"/>
                  </a:cubicBezTo>
                  <a:cubicBezTo>
                    <a:pt x="88" y="0"/>
                    <a:pt x="116" y="19"/>
                    <a:pt x="116" y="62"/>
                  </a:cubicBezTo>
                  <a:cubicBezTo>
                    <a:pt x="116" y="104"/>
                    <a:pt x="88" y="124"/>
                    <a:pt x="58" y="1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2092" y="2650392"/>
              <a:ext cx="89785" cy="164031"/>
            </a:xfrm>
            <a:custGeom>
              <a:avLst/>
              <a:gdLst>
                <a:gd name="T0" fmla="*/ 0 w 66"/>
                <a:gd name="T1" fmla="*/ 3 h 120"/>
                <a:gd name="T2" fmla="*/ 30 w 66"/>
                <a:gd name="T3" fmla="*/ 3 h 120"/>
                <a:gd name="T4" fmla="*/ 30 w 66"/>
                <a:gd name="T5" fmla="*/ 17 h 120"/>
                <a:gd name="T6" fmla="*/ 62 w 66"/>
                <a:gd name="T7" fmla="*/ 0 h 120"/>
                <a:gd name="T8" fmla="*/ 66 w 66"/>
                <a:gd name="T9" fmla="*/ 1 h 120"/>
                <a:gd name="T10" fmla="*/ 66 w 66"/>
                <a:gd name="T11" fmla="*/ 30 h 120"/>
                <a:gd name="T12" fmla="*/ 64 w 66"/>
                <a:gd name="T13" fmla="*/ 30 h 120"/>
                <a:gd name="T14" fmla="*/ 32 w 66"/>
                <a:gd name="T15" fmla="*/ 42 h 120"/>
                <a:gd name="T16" fmla="*/ 32 w 66"/>
                <a:gd name="T17" fmla="*/ 120 h 120"/>
                <a:gd name="T18" fmla="*/ 0 w 66"/>
                <a:gd name="T19" fmla="*/ 120 h 120"/>
                <a:gd name="T20" fmla="*/ 0 w 66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0">
                  <a:moveTo>
                    <a:pt x="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5" y="9"/>
                    <a:pt x="49" y="0"/>
                    <a:pt x="62" y="0"/>
                  </a:cubicBezTo>
                  <a:cubicBezTo>
                    <a:pt x="63" y="0"/>
                    <a:pt x="65" y="0"/>
                    <a:pt x="66" y="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51" y="30"/>
                    <a:pt x="36" y="32"/>
                    <a:pt x="32" y="42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51020" y="2650392"/>
              <a:ext cx="149642" cy="226766"/>
            </a:xfrm>
            <a:custGeom>
              <a:avLst/>
              <a:gdLst>
                <a:gd name="T0" fmla="*/ 110 w 110"/>
                <a:gd name="T1" fmla="*/ 2 h 166"/>
                <a:gd name="T2" fmla="*/ 110 w 110"/>
                <a:gd name="T3" fmla="*/ 114 h 166"/>
                <a:gd name="T4" fmla="*/ 52 w 110"/>
                <a:gd name="T5" fmla="*/ 166 h 166"/>
                <a:gd name="T6" fmla="*/ 3 w 110"/>
                <a:gd name="T7" fmla="*/ 137 h 166"/>
                <a:gd name="T8" fmla="*/ 34 w 110"/>
                <a:gd name="T9" fmla="*/ 132 h 166"/>
                <a:gd name="T10" fmla="*/ 56 w 110"/>
                <a:gd name="T11" fmla="*/ 143 h 166"/>
                <a:gd name="T12" fmla="*/ 80 w 110"/>
                <a:gd name="T13" fmla="*/ 117 h 166"/>
                <a:gd name="T14" fmla="*/ 80 w 110"/>
                <a:gd name="T15" fmla="*/ 104 h 166"/>
                <a:gd name="T16" fmla="*/ 79 w 110"/>
                <a:gd name="T17" fmla="*/ 103 h 166"/>
                <a:gd name="T18" fmla="*/ 49 w 110"/>
                <a:gd name="T19" fmla="*/ 120 h 166"/>
                <a:gd name="T20" fmla="*/ 0 w 110"/>
                <a:gd name="T21" fmla="*/ 62 h 166"/>
                <a:gd name="T22" fmla="*/ 47 w 110"/>
                <a:gd name="T23" fmla="*/ 0 h 166"/>
                <a:gd name="T24" fmla="*/ 81 w 110"/>
                <a:gd name="T25" fmla="*/ 17 h 166"/>
                <a:gd name="T26" fmla="*/ 81 w 110"/>
                <a:gd name="T27" fmla="*/ 16 h 166"/>
                <a:gd name="T28" fmla="*/ 84 w 110"/>
                <a:gd name="T29" fmla="*/ 2 h 166"/>
                <a:gd name="T30" fmla="*/ 110 w 110"/>
                <a:gd name="T31" fmla="*/ 2 h 166"/>
                <a:gd name="T32" fmla="*/ 55 w 110"/>
                <a:gd name="T33" fmla="*/ 95 h 166"/>
                <a:gd name="T34" fmla="*/ 80 w 110"/>
                <a:gd name="T35" fmla="*/ 55 h 166"/>
                <a:gd name="T36" fmla="*/ 54 w 110"/>
                <a:gd name="T37" fmla="*/ 22 h 166"/>
                <a:gd name="T38" fmla="*/ 31 w 110"/>
                <a:gd name="T39" fmla="*/ 57 h 166"/>
                <a:gd name="T40" fmla="*/ 55 w 110"/>
                <a:gd name="T41" fmla="*/ 9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66">
                  <a:moveTo>
                    <a:pt x="110" y="2"/>
                  </a:moveTo>
                  <a:cubicBezTo>
                    <a:pt x="110" y="114"/>
                    <a:pt x="110" y="114"/>
                    <a:pt x="110" y="114"/>
                  </a:cubicBezTo>
                  <a:cubicBezTo>
                    <a:pt x="110" y="133"/>
                    <a:pt x="108" y="166"/>
                    <a:pt x="52" y="166"/>
                  </a:cubicBezTo>
                  <a:cubicBezTo>
                    <a:pt x="29" y="166"/>
                    <a:pt x="8" y="157"/>
                    <a:pt x="3" y="13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5" y="138"/>
                    <a:pt x="39" y="143"/>
                    <a:pt x="56" y="143"/>
                  </a:cubicBezTo>
                  <a:cubicBezTo>
                    <a:pt x="72" y="143"/>
                    <a:pt x="80" y="136"/>
                    <a:pt x="80" y="117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4" y="112"/>
                    <a:pt x="67" y="120"/>
                    <a:pt x="49" y="120"/>
                  </a:cubicBezTo>
                  <a:cubicBezTo>
                    <a:pt x="22" y="120"/>
                    <a:pt x="0" y="101"/>
                    <a:pt x="0" y="62"/>
                  </a:cubicBezTo>
                  <a:cubicBezTo>
                    <a:pt x="0" y="22"/>
                    <a:pt x="22" y="0"/>
                    <a:pt x="47" y="0"/>
                  </a:cubicBezTo>
                  <a:cubicBezTo>
                    <a:pt x="71" y="0"/>
                    <a:pt x="79" y="11"/>
                    <a:pt x="81" y="17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110" y="2"/>
                  </a:lnTo>
                  <a:close/>
                  <a:moveTo>
                    <a:pt x="55" y="95"/>
                  </a:moveTo>
                  <a:cubicBezTo>
                    <a:pt x="78" y="95"/>
                    <a:pt x="80" y="71"/>
                    <a:pt x="80" y="55"/>
                  </a:cubicBezTo>
                  <a:cubicBezTo>
                    <a:pt x="80" y="37"/>
                    <a:pt x="71" y="22"/>
                    <a:pt x="54" y="22"/>
                  </a:cubicBezTo>
                  <a:cubicBezTo>
                    <a:pt x="43" y="22"/>
                    <a:pt x="31" y="30"/>
                    <a:pt x="31" y="57"/>
                  </a:cubicBezTo>
                  <a:cubicBezTo>
                    <a:pt x="31" y="71"/>
                    <a:pt x="32" y="95"/>
                    <a:pt x="55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348002" y="2593413"/>
              <a:ext cx="112232" cy="52950"/>
            </a:xfrm>
            <a:custGeom>
              <a:avLst/>
              <a:gdLst>
                <a:gd name="T0" fmla="*/ 195 w 195"/>
                <a:gd name="T1" fmla="*/ 92 h 92"/>
                <a:gd name="T2" fmla="*/ 178 w 195"/>
                <a:gd name="T3" fmla="*/ 92 h 92"/>
                <a:gd name="T4" fmla="*/ 178 w 195"/>
                <a:gd name="T5" fmla="*/ 16 h 92"/>
                <a:gd name="T6" fmla="*/ 178 w 195"/>
                <a:gd name="T7" fmla="*/ 16 h 92"/>
                <a:gd name="T8" fmla="*/ 147 w 195"/>
                <a:gd name="T9" fmla="*/ 92 h 92"/>
                <a:gd name="T10" fmla="*/ 138 w 195"/>
                <a:gd name="T11" fmla="*/ 92 h 92"/>
                <a:gd name="T12" fmla="*/ 110 w 195"/>
                <a:gd name="T13" fmla="*/ 16 h 92"/>
                <a:gd name="T14" fmla="*/ 107 w 195"/>
                <a:gd name="T15" fmla="*/ 16 h 92"/>
                <a:gd name="T16" fmla="*/ 107 w 195"/>
                <a:gd name="T17" fmla="*/ 92 h 92"/>
                <a:gd name="T18" fmla="*/ 93 w 195"/>
                <a:gd name="T19" fmla="*/ 92 h 92"/>
                <a:gd name="T20" fmla="*/ 93 w 195"/>
                <a:gd name="T21" fmla="*/ 0 h 92"/>
                <a:gd name="T22" fmla="*/ 117 w 195"/>
                <a:gd name="T23" fmla="*/ 0 h 92"/>
                <a:gd name="T24" fmla="*/ 145 w 195"/>
                <a:gd name="T25" fmla="*/ 71 h 92"/>
                <a:gd name="T26" fmla="*/ 171 w 195"/>
                <a:gd name="T27" fmla="*/ 0 h 92"/>
                <a:gd name="T28" fmla="*/ 195 w 195"/>
                <a:gd name="T29" fmla="*/ 0 h 92"/>
                <a:gd name="T30" fmla="*/ 195 w 195"/>
                <a:gd name="T31" fmla="*/ 92 h 92"/>
                <a:gd name="T32" fmla="*/ 74 w 195"/>
                <a:gd name="T33" fmla="*/ 14 h 92"/>
                <a:gd name="T34" fmla="*/ 46 w 195"/>
                <a:gd name="T35" fmla="*/ 14 h 92"/>
                <a:gd name="T36" fmla="*/ 46 w 195"/>
                <a:gd name="T37" fmla="*/ 92 h 92"/>
                <a:gd name="T38" fmla="*/ 31 w 195"/>
                <a:gd name="T39" fmla="*/ 92 h 92"/>
                <a:gd name="T40" fmla="*/ 31 w 195"/>
                <a:gd name="T41" fmla="*/ 14 h 92"/>
                <a:gd name="T42" fmla="*/ 0 w 195"/>
                <a:gd name="T43" fmla="*/ 14 h 92"/>
                <a:gd name="T44" fmla="*/ 0 w 195"/>
                <a:gd name="T45" fmla="*/ 0 h 92"/>
                <a:gd name="T46" fmla="*/ 74 w 195"/>
                <a:gd name="T47" fmla="*/ 0 h 92"/>
                <a:gd name="T48" fmla="*/ 74 w 195"/>
                <a:gd name="T4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" h="92">
                  <a:moveTo>
                    <a:pt x="195" y="92"/>
                  </a:moveTo>
                  <a:lnTo>
                    <a:pt x="178" y="92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7" y="92"/>
                  </a:lnTo>
                  <a:lnTo>
                    <a:pt x="138" y="92"/>
                  </a:lnTo>
                  <a:lnTo>
                    <a:pt x="110" y="16"/>
                  </a:lnTo>
                  <a:lnTo>
                    <a:pt x="107" y="16"/>
                  </a:lnTo>
                  <a:lnTo>
                    <a:pt x="107" y="92"/>
                  </a:lnTo>
                  <a:lnTo>
                    <a:pt x="93" y="92"/>
                  </a:lnTo>
                  <a:lnTo>
                    <a:pt x="93" y="0"/>
                  </a:lnTo>
                  <a:lnTo>
                    <a:pt x="117" y="0"/>
                  </a:lnTo>
                  <a:lnTo>
                    <a:pt x="145" y="71"/>
                  </a:lnTo>
                  <a:lnTo>
                    <a:pt x="171" y="0"/>
                  </a:lnTo>
                  <a:lnTo>
                    <a:pt x="195" y="0"/>
                  </a:lnTo>
                  <a:lnTo>
                    <a:pt x="195" y="92"/>
                  </a:lnTo>
                  <a:close/>
                  <a:moveTo>
                    <a:pt x="74" y="14"/>
                  </a:moveTo>
                  <a:lnTo>
                    <a:pt x="46" y="14"/>
                  </a:lnTo>
                  <a:lnTo>
                    <a:pt x="46" y="92"/>
                  </a:lnTo>
                  <a:lnTo>
                    <a:pt x="31" y="92"/>
                  </a:lnTo>
                  <a:lnTo>
                    <a:pt x="31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339725"/>
            <a:ext cx="5832475" cy="3460750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508750" y="339725"/>
            <a:ext cx="2301875" cy="3460750"/>
          </a:xfrm>
        </p:spPr>
        <p:txBody>
          <a:bodyPr tIns="109728"/>
          <a:lstStyle>
            <a:lvl1pPr>
              <a:spcAft>
                <a:spcPts val="2400"/>
              </a:spcAft>
              <a:defRPr baseline="0">
                <a:latin typeface="Helvetica 75 Bold" panose="020B0804020202020204" pitchFamily="34" charset="0"/>
              </a:defRPr>
            </a:lvl1pPr>
            <a:lvl2pPr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0460965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sz="3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 marL="401638" marR="0" indent="-401638" algn="l" defTabSz="51435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fr-FR" sz="3000" kern="1200" dirty="0" smtClean="0">
                <a:solidFill>
                  <a:schemeClr val="tx1"/>
                </a:solidFill>
                <a:latin typeface="Helvetica 75 Bold" panose="020B0804020202020204" pitchFamily="34" charset="0"/>
                <a:ea typeface="ＭＳ Ｐゴシック" pitchFamily="34" charset="-128"/>
                <a:cs typeface="+mn-cs"/>
              </a:defRPr>
            </a:lvl2pPr>
            <a:lvl3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3pPr>
            <a:lvl4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4pPr>
            <a:lvl5pPr marL="0" indent="0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dirty="0" smtClean="0"/>
              <a:t>Quatrième niveau</a:t>
            </a:r>
          </a:p>
          <a:p>
            <a:pPr marL="401638" marR="0" lvl="1" indent="-401638" algn="l" defTabSz="514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Cinquième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680788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 sz="1400">
                <a:latin typeface="Helvetica 75 Bold" panose="020B0804020202020204" pitchFamily="34" charset="0"/>
              </a:defRPr>
            </a:lvl2pPr>
            <a:lvl3pPr marL="0" indent="0">
              <a:lnSpc>
                <a:spcPct val="85000"/>
              </a:lnSpc>
              <a:spcAft>
                <a:spcPts val="800"/>
              </a:spcAft>
              <a:buNone/>
              <a:defRPr sz="1200"/>
            </a:lvl3pPr>
            <a:lvl4pPr>
              <a:lnSpc>
                <a:spcPct val="85000"/>
              </a:lnSpc>
              <a:spcAft>
                <a:spcPts val="800"/>
              </a:spcAft>
              <a:defRPr sz="5500"/>
            </a:lvl4pPr>
            <a:lvl5pPr>
              <a:lnSpc>
                <a:spcPct val="85000"/>
              </a:lnSpc>
              <a:spcAft>
                <a:spcPts val="800"/>
              </a:spcAft>
              <a:defRPr sz="55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9896951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5"/>
            <a:ext cx="8470900" cy="623888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4"/>
            <a:ext cx="8470899" cy="3165475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1400"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253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4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38688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663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5"/>
            <a:ext cx="8470899" cy="31654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5908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939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0515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7554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</a:t>
            </a:r>
            <a:r>
              <a:rPr lang="en-US" dirty="0" smtClean="0"/>
              <a:t>name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4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33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670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0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67951" y="4469074"/>
            <a:ext cx="4237362" cy="48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9725" y="4130674"/>
            <a:ext cx="676803" cy="676803"/>
            <a:chOff x="360362" y="1781889"/>
            <a:chExt cx="1144765" cy="114419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60362" y="1781889"/>
              <a:ext cx="1144765" cy="11441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rgbClr val="FF66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02813" y="2650392"/>
              <a:ext cx="142160" cy="166334"/>
            </a:xfrm>
            <a:custGeom>
              <a:avLst/>
              <a:gdLst>
                <a:gd name="T0" fmla="*/ 31 w 104"/>
                <a:gd name="T1" fmla="*/ 85 h 122"/>
                <a:gd name="T2" fmla="*/ 45 w 104"/>
                <a:gd name="T3" fmla="*/ 101 h 122"/>
                <a:gd name="T4" fmla="*/ 73 w 104"/>
                <a:gd name="T5" fmla="*/ 88 h 122"/>
                <a:gd name="T6" fmla="*/ 73 w 104"/>
                <a:gd name="T7" fmla="*/ 60 h 122"/>
                <a:gd name="T8" fmla="*/ 31 w 104"/>
                <a:gd name="T9" fmla="*/ 85 h 122"/>
                <a:gd name="T10" fmla="*/ 74 w 104"/>
                <a:gd name="T11" fmla="*/ 110 h 122"/>
                <a:gd name="T12" fmla="*/ 35 w 104"/>
                <a:gd name="T13" fmla="*/ 122 h 122"/>
                <a:gd name="T14" fmla="*/ 0 w 104"/>
                <a:gd name="T15" fmla="*/ 88 h 122"/>
                <a:gd name="T16" fmla="*/ 74 w 104"/>
                <a:gd name="T17" fmla="*/ 42 h 122"/>
                <a:gd name="T18" fmla="*/ 74 w 104"/>
                <a:gd name="T19" fmla="*/ 35 h 122"/>
                <a:gd name="T20" fmla="*/ 56 w 104"/>
                <a:gd name="T21" fmla="*/ 22 h 122"/>
                <a:gd name="T22" fmla="*/ 27 w 104"/>
                <a:gd name="T23" fmla="*/ 35 h 122"/>
                <a:gd name="T24" fmla="*/ 6 w 104"/>
                <a:gd name="T25" fmla="*/ 23 h 122"/>
                <a:gd name="T26" fmla="*/ 56 w 104"/>
                <a:gd name="T27" fmla="*/ 0 h 122"/>
                <a:gd name="T28" fmla="*/ 104 w 104"/>
                <a:gd name="T29" fmla="*/ 35 h 122"/>
                <a:gd name="T30" fmla="*/ 104 w 104"/>
                <a:gd name="T31" fmla="*/ 120 h 122"/>
                <a:gd name="T32" fmla="*/ 77 w 104"/>
                <a:gd name="T33" fmla="*/ 120 h 122"/>
                <a:gd name="T34" fmla="*/ 74 w 104"/>
                <a:gd name="T35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122">
                  <a:moveTo>
                    <a:pt x="31" y="85"/>
                  </a:moveTo>
                  <a:cubicBezTo>
                    <a:pt x="31" y="93"/>
                    <a:pt x="36" y="101"/>
                    <a:pt x="45" y="101"/>
                  </a:cubicBezTo>
                  <a:cubicBezTo>
                    <a:pt x="54" y="101"/>
                    <a:pt x="64" y="97"/>
                    <a:pt x="73" y="88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44" y="64"/>
                    <a:pt x="31" y="71"/>
                    <a:pt x="31" y="85"/>
                  </a:cubicBezTo>
                  <a:moveTo>
                    <a:pt x="74" y="110"/>
                  </a:moveTo>
                  <a:cubicBezTo>
                    <a:pt x="62" y="118"/>
                    <a:pt x="49" y="122"/>
                    <a:pt x="35" y="122"/>
                  </a:cubicBezTo>
                  <a:cubicBezTo>
                    <a:pt x="13" y="122"/>
                    <a:pt x="0" y="107"/>
                    <a:pt x="0" y="88"/>
                  </a:cubicBezTo>
                  <a:cubicBezTo>
                    <a:pt x="0" y="61"/>
                    <a:pt x="24" y="47"/>
                    <a:pt x="74" y="42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27"/>
                    <a:pt x="68" y="22"/>
                    <a:pt x="56" y="22"/>
                  </a:cubicBezTo>
                  <a:cubicBezTo>
                    <a:pt x="44" y="22"/>
                    <a:pt x="34" y="26"/>
                    <a:pt x="27" y="3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7" y="8"/>
                    <a:pt x="34" y="0"/>
                    <a:pt x="56" y="0"/>
                  </a:cubicBezTo>
                  <a:cubicBezTo>
                    <a:pt x="87" y="0"/>
                    <a:pt x="104" y="14"/>
                    <a:pt x="104" y="35"/>
                  </a:cubicBezTo>
                  <a:cubicBezTo>
                    <a:pt x="104" y="35"/>
                    <a:pt x="104" y="120"/>
                    <a:pt x="104" y="120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78931" y="2650392"/>
              <a:ext cx="143311" cy="164031"/>
            </a:xfrm>
            <a:custGeom>
              <a:avLst/>
              <a:gdLst>
                <a:gd name="T0" fmla="*/ 0 w 105"/>
                <a:gd name="T1" fmla="*/ 6 h 120"/>
                <a:gd name="T2" fmla="*/ 25 w 105"/>
                <a:gd name="T3" fmla="*/ 2 h 120"/>
                <a:gd name="T4" fmla="*/ 28 w 105"/>
                <a:gd name="T5" fmla="*/ 16 h 120"/>
                <a:gd name="T6" fmla="*/ 68 w 105"/>
                <a:gd name="T7" fmla="*/ 0 h 120"/>
                <a:gd name="T8" fmla="*/ 105 w 105"/>
                <a:gd name="T9" fmla="*/ 38 h 120"/>
                <a:gd name="T10" fmla="*/ 105 w 105"/>
                <a:gd name="T11" fmla="*/ 120 h 120"/>
                <a:gd name="T12" fmla="*/ 74 w 105"/>
                <a:gd name="T13" fmla="*/ 120 h 120"/>
                <a:gd name="T14" fmla="*/ 74 w 105"/>
                <a:gd name="T15" fmla="*/ 44 h 120"/>
                <a:gd name="T16" fmla="*/ 59 w 105"/>
                <a:gd name="T17" fmla="*/ 23 h 120"/>
                <a:gd name="T18" fmla="*/ 30 w 105"/>
                <a:gd name="T19" fmla="*/ 36 h 120"/>
                <a:gd name="T20" fmla="*/ 30 w 105"/>
                <a:gd name="T21" fmla="*/ 120 h 120"/>
                <a:gd name="T22" fmla="*/ 0 w 105"/>
                <a:gd name="T23" fmla="*/ 120 h 120"/>
                <a:gd name="T24" fmla="*/ 0 w 105"/>
                <a:gd name="T25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0">
                  <a:moveTo>
                    <a:pt x="0" y="6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42" y="6"/>
                    <a:pt x="54" y="0"/>
                    <a:pt x="68" y="0"/>
                  </a:cubicBezTo>
                  <a:cubicBezTo>
                    <a:pt x="92" y="0"/>
                    <a:pt x="105" y="13"/>
                    <a:pt x="105" y="38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9"/>
                    <a:pt x="70" y="23"/>
                    <a:pt x="59" y="23"/>
                  </a:cubicBezTo>
                  <a:cubicBezTo>
                    <a:pt x="50" y="23"/>
                    <a:pt x="41" y="27"/>
                    <a:pt x="30" y="36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225411" y="2650392"/>
              <a:ext cx="149067" cy="166334"/>
            </a:xfrm>
            <a:custGeom>
              <a:avLst/>
              <a:gdLst>
                <a:gd name="T0" fmla="*/ 79 w 109"/>
                <a:gd name="T1" fmla="*/ 46 h 122"/>
                <a:gd name="T2" fmla="*/ 55 w 109"/>
                <a:gd name="T3" fmla="*/ 21 h 122"/>
                <a:gd name="T4" fmla="*/ 31 w 109"/>
                <a:gd name="T5" fmla="*/ 46 h 122"/>
                <a:gd name="T6" fmla="*/ 79 w 109"/>
                <a:gd name="T7" fmla="*/ 46 h 122"/>
                <a:gd name="T8" fmla="*/ 56 w 109"/>
                <a:gd name="T9" fmla="*/ 122 h 122"/>
                <a:gd name="T10" fmla="*/ 0 w 109"/>
                <a:gd name="T11" fmla="*/ 62 h 122"/>
                <a:gd name="T12" fmla="*/ 55 w 109"/>
                <a:gd name="T13" fmla="*/ 0 h 122"/>
                <a:gd name="T14" fmla="*/ 109 w 109"/>
                <a:gd name="T15" fmla="*/ 60 h 122"/>
                <a:gd name="T16" fmla="*/ 109 w 109"/>
                <a:gd name="T17" fmla="*/ 66 h 122"/>
                <a:gd name="T18" fmla="*/ 31 w 109"/>
                <a:gd name="T19" fmla="*/ 66 h 122"/>
                <a:gd name="T20" fmla="*/ 58 w 109"/>
                <a:gd name="T21" fmla="*/ 100 h 122"/>
                <a:gd name="T22" fmla="*/ 85 w 109"/>
                <a:gd name="T23" fmla="*/ 84 h 122"/>
                <a:gd name="T24" fmla="*/ 108 w 109"/>
                <a:gd name="T25" fmla="*/ 97 h 122"/>
                <a:gd name="T26" fmla="*/ 56 w 109"/>
                <a:gd name="T2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79" y="46"/>
                  </a:moveTo>
                  <a:cubicBezTo>
                    <a:pt x="79" y="30"/>
                    <a:pt x="70" y="21"/>
                    <a:pt x="55" y="21"/>
                  </a:cubicBezTo>
                  <a:cubicBezTo>
                    <a:pt x="41" y="21"/>
                    <a:pt x="32" y="30"/>
                    <a:pt x="31" y="46"/>
                  </a:cubicBezTo>
                  <a:lnTo>
                    <a:pt x="79" y="46"/>
                  </a:lnTo>
                  <a:close/>
                  <a:moveTo>
                    <a:pt x="56" y="122"/>
                  </a:moveTo>
                  <a:cubicBezTo>
                    <a:pt x="21" y="122"/>
                    <a:pt x="0" y="100"/>
                    <a:pt x="0" y="62"/>
                  </a:cubicBezTo>
                  <a:cubicBezTo>
                    <a:pt x="0" y="22"/>
                    <a:pt x="21" y="0"/>
                    <a:pt x="55" y="0"/>
                  </a:cubicBezTo>
                  <a:cubicBezTo>
                    <a:pt x="89" y="0"/>
                    <a:pt x="109" y="22"/>
                    <a:pt x="109" y="60"/>
                  </a:cubicBezTo>
                  <a:cubicBezTo>
                    <a:pt x="109" y="62"/>
                    <a:pt x="109" y="64"/>
                    <a:pt x="109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88"/>
                    <a:pt x="40" y="100"/>
                    <a:pt x="58" y="100"/>
                  </a:cubicBezTo>
                  <a:cubicBezTo>
                    <a:pt x="70" y="100"/>
                    <a:pt x="78" y="95"/>
                    <a:pt x="85" y="84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98" y="114"/>
                    <a:pt x="80" y="122"/>
                    <a:pt x="56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15039" y="2650392"/>
              <a:ext cx="158276" cy="169211"/>
            </a:xfrm>
            <a:custGeom>
              <a:avLst/>
              <a:gdLst>
                <a:gd name="T0" fmla="*/ 58 w 116"/>
                <a:gd name="T1" fmla="*/ 26 h 124"/>
                <a:gd name="T2" fmla="*/ 31 w 116"/>
                <a:gd name="T3" fmla="*/ 62 h 124"/>
                <a:gd name="T4" fmla="*/ 58 w 116"/>
                <a:gd name="T5" fmla="*/ 98 h 124"/>
                <a:gd name="T6" fmla="*/ 85 w 116"/>
                <a:gd name="T7" fmla="*/ 62 h 124"/>
                <a:gd name="T8" fmla="*/ 58 w 116"/>
                <a:gd name="T9" fmla="*/ 26 h 124"/>
                <a:gd name="T10" fmla="*/ 58 w 116"/>
                <a:gd name="T11" fmla="*/ 124 h 124"/>
                <a:gd name="T12" fmla="*/ 0 w 116"/>
                <a:gd name="T13" fmla="*/ 62 h 124"/>
                <a:gd name="T14" fmla="*/ 58 w 116"/>
                <a:gd name="T15" fmla="*/ 0 h 124"/>
                <a:gd name="T16" fmla="*/ 116 w 116"/>
                <a:gd name="T17" fmla="*/ 62 h 124"/>
                <a:gd name="T18" fmla="*/ 58 w 116"/>
                <a:gd name="T1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24">
                  <a:moveTo>
                    <a:pt x="58" y="26"/>
                  </a:moveTo>
                  <a:cubicBezTo>
                    <a:pt x="35" y="26"/>
                    <a:pt x="31" y="47"/>
                    <a:pt x="31" y="62"/>
                  </a:cubicBezTo>
                  <a:cubicBezTo>
                    <a:pt x="31" y="77"/>
                    <a:pt x="35" y="98"/>
                    <a:pt x="58" y="98"/>
                  </a:cubicBezTo>
                  <a:cubicBezTo>
                    <a:pt x="81" y="98"/>
                    <a:pt x="85" y="77"/>
                    <a:pt x="85" y="62"/>
                  </a:cubicBezTo>
                  <a:cubicBezTo>
                    <a:pt x="85" y="47"/>
                    <a:pt x="81" y="26"/>
                    <a:pt x="58" y="26"/>
                  </a:cubicBezTo>
                  <a:moveTo>
                    <a:pt x="58" y="124"/>
                  </a:moveTo>
                  <a:cubicBezTo>
                    <a:pt x="27" y="124"/>
                    <a:pt x="0" y="104"/>
                    <a:pt x="0" y="62"/>
                  </a:cubicBezTo>
                  <a:cubicBezTo>
                    <a:pt x="0" y="19"/>
                    <a:pt x="27" y="0"/>
                    <a:pt x="58" y="0"/>
                  </a:cubicBezTo>
                  <a:cubicBezTo>
                    <a:pt x="88" y="0"/>
                    <a:pt x="116" y="19"/>
                    <a:pt x="116" y="62"/>
                  </a:cubicBezTo>
                  <a:cubicBezTo>
                    <a:pt x="116" y="104"/>
                    <a:pt x="88" y="124"/>
                    <a:pt x="58" y="1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2092" y="2650392"/>
              <a:ext cx="89785" cy="164031"/>
            </a:xfrm>
            <a:custGeom>
              <a:avLst/>
              <a:gdLst>
                <a:gd name="T0" fmla="*/ 0 w 66"/>
                <a:gd name="T1" fmla="*/ 3 h 120"/>
                <a:gd name="T2" fmla="*/ 30 w 66"/>
                <a:gd name="T3" fmla="*/ 3 h 120"/>
                <a:gd name="T4" fmla="*/ 30 w 66"/>
                <a:gd name="T5" fmla="*/ 17 h 120"/>
                <a:gd name="T6" fmla="*/ 62 w 66"/>
                <a:gd name="T7" fmla="*/ 0 h 120"/>
                <a:gd name="T8" fmla="*/ 66 w 66"/>
                <a:gd name="T9" fmla="*/ 1 h 120"/>
                <a:gd name="T10" fmla="*/ 66 w 66"/>
                <a:gd name="T11" fmla="*/ 30 h 120"/>
                <a:gd name="T12" fmla="*/ 64 w 66"/>
                <a:gd name="T13" fmla="*/ 30 h 120"/>
                <a:gd name="T14" fmla="*/ 32 w 66"/>
                <a:gd name="T15" fmla="*/ 42 h 120"/>
                <a:gd name="T16" fmla="*/ 32 w 66"/>
                <a:gd name="T17" fmla="*/ 120 h 120"/>
                <a:gd name="T18" fmla="*/ 0 w 66"/>
                <a:gd name="T19" fmla="*/ 120 h 120"/>
                <a:gd name="T20" fmla="*/ 0 w 66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0">
                  <a:moveTo>
                    <a:pt x="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5" y="9"/>
                    <a:pt x="49" y="0"/>
                    <a:pt x="62" y="0"/>
                  </a:cubicBezTo>
                  <a:cubicBezTo>
                    <a:pt x="63" y="0"/>
                    <a:pt x="65" y="0"/>
                    <a:pt x="66" y="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51" y="30"/>
                    <a:pt x="36" y="32"/>
                    <a:pt x="32" y="42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51020" y="2650392"/>
              <a:ext cx="149642" cy="226766"/>
            </a:xfrm>
            <a:custGeom>
              <a:avLst/>
              <a:gdLst>
                <a:gd name="T0" fmla="*/ 110 w 110"/>
                <a:gd name="T1" fmla="*/ 2 h 166"/>
                <a:gd name="T2" fmla="*/ 110 w 110"/>
                <a:gd name="T3" fmla="*/ 114 h 166"/>
                <a:gd name="T4" fmla="*/ 52 w 110"/>
                <a:gd name="T5" fmla="*/ 166 h 166"/>
                <a:gd name="T6" fmla="*/ 3 w 110"/>
                <a:gd name="T7" fmla="*/ 137 h 166"/>
                <a:gd name="T8" fmla="*/ 34 w 110"/>
                <a:gd name="T9" fmla="*/ 132 h 166"/>
                <a:gd name="T10" fmla="*/ 56 w 110"/>
                <a:gd name="T11" fmla="*/ 143 h 166"/>
                <a:gd name="T12" fmla="*/ 80 w 110"/>
                <a:gd name="T13" fmla="*/ 117 h 166"/>
                <a:gd name="T14" fmla="*/ 80 w 110"/>
                <a:gd name="T15" fmla="*/ 104 h 166"/>
                <a:gd name="T16" fmla="*/ 79 w 110"/>
                <a:gd name="T17" fmla="*/ 103 h 166"/>
                <a:gd name="T18" fmla="*/ 49 w 110"/>
                <a:gd name="T19" fmla="*/ 120 h 166"/>
                <a:gd name="T20" fmla="*/ 0 w 110"/>
                <a:gd name="T21" fmla="*/ 62 h 166"/>
                <a:gd name="T22" fmla="*/ 47 w 110"/>
                <a:gd name="T23" fmla="*/ 0 h 166"/>
                <a:gd name="T24" fmla="*/ 81 w 110"/>
                <a:gd name="T25" fmla="*/ 17 h 166"/>
                <a:gd name="T26" fmla="*/ 81 w 110"/>
                <a:gd name="T27" fmla="*/ 16 h 166"/>
                <a:gd name="T28" fmla="*/ 84 w 110"/>
                <a:gd name="T29" fmla="*/ 2 h 166"/>
                <a:gd name="T30" fmla="*/ 110 w 110"/>
                <a:gd name="T31" fmla="*/ 2 h 166"/>
                <a:gd name="T32" fmla="*/ 55 w 110"/>
                <a:gd name="T33" fmla="*/ 95 h 166"/>
                <a:gd name="T34" fmla="*/ 80 w 110"/>
                <a:gd name="T35" fmla="*/ 55 h 166"/>
                <a:gd name="T36" fmla="*/ 54 w 110"/>
                <a:gd name="T37" fmla="*/ 22 h 166"/>
                <a:gd name="T38" fmla="*/ 31 w 110"/>
                <a:gd name="T39" fmla="*/ 57 h 166"/>
                <a:gd name="T40" fmla="*/ 55 w 110"/>
                <a:gd name="T41" fmla="*/ 9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66">
                  <a:moveTo>
                    <a:pt x="110" y="2"/>
                  </a:moveTo>
                  <a:cubicBezTo>
                    <a:pt x="110" y="114"/>
                    <a:pt x="110" y="114"/>
                    <a:pt x="110" y="114"/>
                  </a:cubicBezTo>
                  <a:cubicBezTo>
                    <a:pt x="110" y="133"/>
                    <a:pt x="108" y="166"/>
                    <a:pt x="52" y="166"/>
                  </a:cubicBezTo>
                  <a:cubicBezTo>
                    <a:pt x="29" y="166"/>
                    <a:pt x="8" y="157"/>
                    <a:pt x="3" y="13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5" y="138"/>
                    <a:pt x="39" y="143"/>
                    <a:pt x="56" y="143"/>
                  </a:cubicBezTo>
                  <a:cubicBezTo>
                    <a:pt x="72" y="143"/>
                    <a:pt x="80" y="136"/>
                    <a:pt x="80" y="117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4" y="112"/>
                    <a:pt x="67" y="120"/>
                    <a:pt x="49" y="120"/>
                  </a:cubicBezTo>
                  <a:cubicBezTo>
                    <a:pt x="22" y="120"/>
                    <a:pt x="0" y="101"/>
                    <a:pt x="0" y="62"/>
                  </a:cubicBezTo>
                  <a:cubicBezTo>
                    <a:pt x="0" y="22"/>
                    <a:pt x="22" y="0"/>
                    <a:pt x="47" y="0"/>
                  </a:cubicBezTo>
                  <a:cubicBezTo>
                    <a:pt x="71" y="0"/>
                    <a:pt x="79" y="11"/>
                    <a:pt x="81" y="17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110" y="2"/>
                  </a:lnTo>
                  <a:close/>
                  <a:moveTo>
                    <a:pt x="55" y="95"/>
                  </a:moveTo>
                  <a:cubicBezTo>
                    <a:pt x="78" y="95"/>
                    <a:pt x="80" y="71"/>
                    <a:pt x="80" y="55"/>
                  </a:cubicBezTo>
                  <a:cubicBezTo>
                    <a:pt x="80" y="37"/>
                    <a:pt x="71" y="22"/>
                    <a:pt x="54" y="22"/>
                  </a:cubicBezTo>
                  <a:cubicBezTo>
                    <a:pt x="43" y="22"/>
                    <a:pt x="31" y="30"/>
                    <a:pt x="31" y="57"/>
                  </a:cubicBezTo>
                  <a:cubicBezTo>
                    <a:pt x="31" y="71"/>
                    <a:pt x="32" y="95"/>
                    <a:pt x="55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348002" y="2593413"/>
              <a:ext cx="112232" cy="52950"/>
            </a:xfrm>
            <a:custGeom>
              <a:avLst/>
              <a:gdLst>
                <a:gd name="T0" fmla="*/ 195 w 195"/>
                <a:gd name="T1" fmla="*/ 92 h 92"/>
                <a:gd name="T2" fmla="*/ 178 w 195"/>
                <a:gd name="T3" fmla="*/ 92 h 92"/>
                <a:gd name="T4" fmla="*/ 178 w 195"/>
                <a:gd name="T5" fmla="*/ 16 h 92"/>
                <a:gd name="T6" fmla="*/ 178 w 195"/>
                <a:gd name="T7" fmla="*/ 16 h 92"/>
                <a:gd name="T8" fmla="*/ 147 w 195"/>
                <a:gd name="T9" fmla="*/ 92 h 92"/>
                <a:gd name="T10" fmla="*/ 138 w 195"/>
                <a:gd name="T11" fmla="*/ 92 h 92"/>
                <a:gd name="T12" fmla="*/ 110 w 195"/>
                <a:gd name="T13" fmla="*/ 16 h 92"/>
                <a:gd name="T14" fmla="*/ 107 w 195"/>
                <a:gd name="T15" fmla="*/ 16 h 92"/>
                <a:gd name="T16" fmla="*/ 107 w 195"/>
                <a:gd name="T17" fmla="*/ 92 h 92"/>
                <a:gd name="T18" fmla="*/ 93 w 195"/>
                <a:gd name="T19" fmla="*/ 92 h 92"/>
                <a:gd name="T20" fmla="*/ 93 w 195"/>
                <a:gd name="T21" fmla="*/ 0 h 92"/>
                <a:gd name="T22" fmla="*/ 117 w 195"/>
                <a:gd name="T23" fmla="*/ 0 h 92"/>
                <a:gd name="T24" fmla="*/ 145 w 195"/>
                <a:gd name="T25" fmla="*/ 71 h 92"/>
                <a:gd name="T26" fmla="*/ 171 w 195"/>
                <a:gd name="T27" fmla="*/ 0 h 92"/>
                <a:gd name="T28" fmla="*/ 195 w 195"/>
                <a:gd name="T29" fmla="*/ 0 h 92"/>
                <a:gd name="T30" fmla="*/ 195 w 195"/>
                <a:gd name="T31" fmla="*/ 92 h 92"/>
                <a:gd name="T32" fmla="*/ 74 w 195"/>
                <a:gd name="T33" fmla="*/ 14 h 92"/>
                <a:gd name="T34" fmla="*/ 46 w 195"/>
                <a:gd name="T35" fmla="*/ 14 h 92"/>
                <a:gd name="T36" fmla="*/ 46 w 195"/>
                <a:gd name="T37" fmla="*/ 92 h 92"/>
                <a:gd name="T38" fmla="*/ 31 w 195"/>
                <a:gd name="T39" fmla="*/ 92 h 92"/>
                <a:gd name="T40" fmla="*/ 31 w 195"/>
                <a:gd name="T41" fmla="*/ 14 h 92"/>
                <a:gd name="T42" fmla="*/ 0 w 195"/>
                <a:gd name="T43" fmla="*/ 14 h 92"/>
                <a:gd name="T44" fmla="*/ 0 w 195"/>
                <a:gd name="T45" fmla="*/ 0 h 92"/>
                <a:gd name="T46" fmla="*/ 74 w 195"/>
                <a:gd name="T47" fmla="*/ 0 h 92"/>
                <a:gd name="T48" fmla="*/ 74 w 195"/>
                <a:gd name="T4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" h="92">
                  <a:moveTo>
                    <a:pt x="195" y="92"/>
                  </a:moveTo>
                  <a:lnTo>
                    <a:pt x="178" y="92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7" y="92"/>
                  </a:lnTo>
                  <a:lnTo>
                    <a:pt x="138" y="92"/>
                  </a:lnTo>
                  <a:lnTo>
                    <a:pt x="110" y="16"/>
                  </a:lnTo>
                  <a:lnTo>
                    <a:pt x="107" y="16"/>
                  </a:lnTo>
                  <a:lnTo>
                    <a:pt x="107" y="92"/>
                  </a:lnTo>
                  <a:lnTo>
                    <a:pt x="93" y="92"/>
                  </a:lnTo>
                  <a:lnTo>
                    <a:pt x="93" y="0"/>
                  </a:lnTo>
                  <a:lnTo>
                    <a:pt x="117" y="0"/>
                  </a:lnTo>
                  <a:lnTo>
                    <a:pt x="145" y="71"/>
                  </a:lnTo>
                  <a:lnTo>
                    <a:pt x="171" y="0"/>
                  </a:lnTo>
                  <a:lnTo>
                    <a:pt x="195" y="0"/>
                  </a:lnTo>
                  <a:lnTo>
                    <a:pt x="195" y="92"/>
                  </a:lnTo>
                  <a:close/>
                  <a:moveTo>
                    <a:pt x="74" y="14"/>
                  </a:moveTo>
                  <a:lnTo>
                    <a:pt x="46" y="14"/>
                  </a:lnTo>
                  <a:lnTo>
                    <a:pt x="46" y="92"/>
                  </a:lnTo>
                  <a:lnTo>
                    <a:pt x="31" y="92"/>
                  </a:lnTo>
                  <a:lnTo>
                    <a:pt x="31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339725"/>
            <a:ext cx="5832475" cy="3460750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508750" y="339725"/>
            <a:ext cx="2301875" cy="3460750"/>
          </a:xfrm>
        </p:spPr>
        <p:txBody>
          <a:bodyPr tIns="109728"/>
          <a:lstStyle>
            <a:lvl1pPr>
              <a:spcAft>
                <a:spcPts val="2400"/>
              </a:spcAft>
              <a:defRPr baseline="0">
                <a:latin typeface="Helvetica 75 Bold" panose="020B0804020202020204" pitchFamily="34" charset="0"/>
              </a:defRPr>
            </a:lvl1pPr>
            <a:lvl2pPr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28317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ft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sz="3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 marL="401638" marR="0" indent="-401638" algn="l" defTabSz="51435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fr-FR" sz="3000" kern="1200" dirty="0" smtClean="0">
                <a:solidFill>
                  <a:schemeClr val="tx1"/>
                </a:solidFill>
                <a:latin typeface="Helvetica 75 Bold" panose="020B0804020202020204" pitchFamily="34" charset="0"/>
                <a:ea typeface="ＭＳ Ｐゴシック" pitchFamily="34" charset="-128"/>
                <a:cs typeface="+mn-cs"/>
              </a:defRPr>
            </a:lvl2pPr>
            <a:lvl3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3pPr>
            <a:lvl4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4pPr>
            <a:lvl5pPr marL="0" indent="0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dirty="0" smtClean="0"/>
              <a:t>Quatrième niveau</a:t>
            </a:r>
          </a:p>
          <a:p>
            <a:pPr marL="401638" marR="0" lvl="1" indent="-401638" algn="l" defTabSz="514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Cinquième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561358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 sz="1400">
                <a:latin typeface="Helvetica 75 Bold" panose="020B0804020202020204" pitchFamily="34" charset="0"/>
              </a:defRPr>
            </a:lvl2pPr>
            <a:lvl3pPr marL="0" indent="0">
              <a:lnSpc>
                <a:spcPct val="85000"/>
              </a:lnSpc>
              <a:spcAft>
                <a:spcPts val="800"/>
              </a:spcAft>
              <a:buNone/>
              <a:defRPr sz="1200"/>
            </a:lvl3pPr>
            <a:lvl4pPr>
              <a:lnSpc>
                <a:spcPct val="85000"/>
              </a:lnSpc>
              <a:spcAft>
                <a:spcPts val="800"/>
              </a:spcAft>
              <a:defRPr sz="5500"/>
            </a:lvl4pPr>
            <a:lvl5pPr>
              <a:lnSpc>
                <a:spcPct val="85000"/>
              </a:lnSpc>
              <a:spcAft>
                <a:spcPts val="800"/>
              </a:spcAft>
              <a:defRPr sz="55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4843164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5"/>
            <a:ext cx="8470900" cy="623888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4"/>
            <a:ext cx="8470899" cy="3165475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1400"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643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4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38688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66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5"/>
            <a:ext cx="8470899" cy="31654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1980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7765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713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7984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</a:t>
            </a:r>
            <a:r>
              <a:rPr lang="en-US" dirty="0" smtClean="0"/>
              <a:t>name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296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762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580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342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4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67951" y="4469074"/>
            <a:ext cx="4237362" cy="48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9725" y="4130674"/>
            <a:ext cx="676803" cy="676803"/>
            <a:chOff x="360362" y="1781889"/>
            <a:chExt cx="1144765" cy="114419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60362" y="1781889"/>
              <a:ext cx="1144765" cy="11441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rgbClr val="FF66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02813" y="2650392"/>
              <a:ext cx="142160" cy="166334"/>
            </a:xfrm>
            <a:custGeom>
              <a:avLst/>
              <a:gdLst>
                <a:gd name="T0" fmla="*/ 31 w 104"/>
                <a:gd name="T1" fmla="*/ 85 h 122"/>
                <a:gd name="T2" fmla="*/ 45 w 104"/>
                <a:gd name="T3" fmla="*/ 101 h 122"/>
                <a:gd name="T4" fmla="*/ 73 w 104"/>
                <a:gd name="T5" fmla="*/ 88 h 122"/>
                <a:gd name="T6" fmla="*/ 73 w 104"/>
                <a:gd name="T7" fmla="*/ 60 h 122"/>
                <a:gd name="T8" fmla="*/ 31 w 104"/>
                <a:gd name="T9" fmla="*/ 85 h 122"/>
                <a:gd name="T10" fmla="*/ 74 w 104"/>
                <a:gd name="T11" fmla="*/ 110 h 122"/>
                <a:gd name="T12" fmla="*/ 35 w 104"/>
                <a:gd name="T13" fmla="*/ 122 h 122"/>
                <a:gd name="T14" fmla="*/ 0 w 104"/>
                <a:gd name="T15" fmla="*/ 88 h 122"/>
                <a:gd name="T16" fmla="*/ 74 w 104"/>
                <a:gd name="T17" fmla="*/ 42 h 122"/>
                <a:gd name="T18" fmla="*/ 74 w 104"/>
                <a:gd name="T19" fmla="*/ 35 h 122"/>
                <a:gd name="T20" fmla="*/ 56 w 104"/>
                <a:gd name="T21" fmla="*/ 22 h 122"/>
                <a:gd name="T22" fmla="*/ 27 w 104"/>
                <a:gd name="T23" fmla="*/ 35 h 122"/>
                <a:gd name="T24" fmla="*/ 6 w 104"/>
                <a:gd name="T25" fmla="*/ 23 h 122"/>
                <a:gd name="T26" fmla="*/ 56 w 104"/>
                <a:gd name="T27" fmla="*/ 0 h 122"/>
                <a:gd name="T28" fmla="*/ 104 w 104"/>
                <a:gd name="T29" fmla="*/ 35 h 122"/>
                <a:gd name="T30" fmla="*/ 104 w 104"/>
                <a:gd name="T31" fmla="*/ 120 h 122"/>
                <a:gd name="T32" fmla="*/ 77 w 104"/>
                <a:gd name="T33" fmla="*/ 120 h 122"/>
                <a:gd name="T34" fmla="*/ 74 w 104"/>
                <a:gd name="T35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122">
                  <a:moveTo>
                    <a:pt x="31" y="85"/>
                  </a:moveTo>
                  <a:cubicBezTo>
                    <a:pt x="31" y="93"/>
                    <a:pt x="36" y="101"/>
                    <a:pt x="45" y="101"/>
                  </a:cubicBezTo>
                  <a:cubicBezTo>
                    <a:pt x="54" y="101"/>
                    <a:pt x="64" y="97"/>
                    <a:pt x="73" y="88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44" y="64"/>
                    <a:pt x="31" y="71"/>
                    <a:pt x="31" y="85"/>
                  </a:cubicBezTo>
                  <a:moveTo>
                    <a:pt x="74" y="110"/>
                  </a:moveTo>
                  <a:cubicBezTo>
                    <a:pt x="62" y="118"/>
                    <a:pt x="49" y="122"/>
                    <a:pt x="35" y="122"/>
                  </a:cubicBezTo>
                  <a:cubicBezTo>
                    <a:pt x="13" y="122"/>
                    <a:pt x="0" y="107"/>
                    <a:pt x="0" y="88"/>
                  </a:cubicBezTo>
                  <a:cubicBezTo>
                    <a:pt x="0" y="61"/>
                    <a:pt x="24" y="47"/>
                    <a:pt x="74" y="42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27"/>
                    <a:pt x="68" y="22"/>
                    <a:pt x="56" y="22"/>
                  </a:cubicBezTo>
                  <a:cubicBezTo>
                    <a:pt x="44" y="22"/>
                    <a:pt x="34" y="26"/>
                    <a:pt x="27" y="3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7" y="8"/>
                    <a:pt x="34" y="0"/>
                    <a:pt x="56" y="0"/>
                  </a:cubicBezTo>
                  <a:cubicBezTo>
                    <a:pt x="87" y="0"/>
                    <a:pt x="104" y="14"/>
                    <a:pt x="104" y="35"/>
                  </a:cubicBezTo>
                  <a:cubicBezTo>
                    <a:pt x="104" y="35"/>
                    <a:pt x="104" y="120"/>
                    <a:pt x="104" y="120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78931" y="2650392"/>
              <a:ext cx="143311" cy="164031"/>
            </a:xfrm>
            <a:custGeom>
              <a:avLst/>
              <a:gdLst>
                <a:gd name="T0" fmla="*/ 0 w 105"/>
                <a:gd name="T1" fmla="*/ 6 h 120"/>
                <a:gd name="T2" fmla="*/ 25 w 105"/>
                <a:gd name="T3" fmla="*/ 2 h 120"/>
                <a:gd name="T4" fmla="*/ 28 w 105"/>
                <a:gd name="T5" fmla="*/ 16 h 120"/>
                <a:gd name="T6" fmla="*/ 68 w 105"/>
                <a:gd name="T7" fmla="*/ 0 h 120"/>
                <a:gd name="T8" fmla="*/ 105 w 105"/>
                <a:gd name="T9" fmla="*/ 38 h 120"/>
                <a:gd name="T10" fmla="*/ 105 w 105"/>
                <a:gd name="T11" fmla="*/ 120 h 120"/>
                <a:gd name="T12" fmla="*/ 74 w 105"/>
                <a:gd name="T13" fmla="*/ 120 h 120"/>
                <a:gd name="T14" fmla="*/ 74 w 105"/>
                <a:gd name="T15" fmla="*/ 44 h 120"/>
                <a:gd name="T16" fmla="*/ 59 w 105"/>
                <a:gd name="T17" fmla="*/ 23 h 120"/>
                <a:gd name="T18" fmla="*/ 30 w 105"/>
                <a:gd name="T19" fmla="*/ 36 h 120"/>
                <a:gd name="T20" fmla="*/ 30 w 105"/>
                <a:gd name="T21" fmla="*/ 120 h 120"/>
                <a:gd name="T22" fmla="*/ 0 w 105"/>
                <a:gd name="T23" fmla="*/ 120 h 120"/>
                <a:gd name="T24" fmla="*/ 0 w 105"/>
                <a:gd name="T25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0">
                  <a:moveTo>
                    <a:pt x="0" y="6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42" y="6"/>
                    <a:pt x="54" y="0"/>
                    <a:pt x="68" y="0"/>
                  </a:cubicBezTo>
                  <a:cubicBezTo>
                    <a:pt x="92" y="0"/>
                    <a:pt x="105" y="13"/>
                    <a:pt x="105" y="38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9"/>
                    <a:pt x="70" y="23"/>
                    <a:pt x="59" y="23"/>
                  </a:cubicBezTo>
                  <a:cubicBezTo>
                    <a:pt x="50" y="23"/>
                    <a:pt x="41" y="27"/>
                    <a:pt x="30" y="36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225411" y="2650392"/>
              <a:ext cx="149067" cy="166334"/>
            </a:xfrm>
            <a:custGeom>
              <a:avLst/>
              <a:gdLst>
                <a:gd name="T0" fmla="*/ 79 w 109"/>
                <a:gd name="T1" fmla="*/ 46 h 122"/>
                <a:gd name="T2" fmla="*/ 55 w 109"/>
                <a:gd name="T3" fmla="*/ 21 h 122"/>
                <a:gd name="T4" fmla="*/ 31 w 109"/>
                <a:gd name="T5" fmla="*/ 46 h 122"/>
                <a:gd name="T6" fmla="*/ 79 w 109"/>
                <a:gd name="T7" fmla="*/ 46 h 122"/>
                <a:gd name="T8" fmla="*/ 56 w 109"/>
                <a:gd name="T9" fmla="*/ 122 h 122"/>
                <a:gd name="T10" fmla="*/ 0 w 109"/>
                <a:gd name="T11" fmla="*/ 62 h 122"/>
                <a:gd name="T12" fmla="*/ 55 w 109"/>
                <a:gd name="T13" fmla="*/ 0 h 122"/>
                <a:gd name="T14" fmla="*/ 109 w 109"/>
                <a:gd name="T15" fmla="*/ 60 h 122"/>
                <a:gd name="T16" fmla="*/ 109 w 109"/>
                <a:gd name="T17" fmla="*/ 66 h 122"/>
                <a:gd name="T18" fmla="*/ 31 w 109"/>
                <a:gd name="T19" fmla="*/ 66 h 122"/>
                <a:gd name="T20" fmla="*/ 58 w 109"/>
                <a:gd name="T21" fmla="*/ 100 h 122"/>
                <a:gd name="T22" fmla="*/ 85 w 109"/>
                <a:gd name="T23" fmla="*/ 84 h 122"/>
                <a:gd name="T24" fmla="*/ 108 w 109"/>
                <a:gd name="T25" fmla="*/ 97 h 122"/>
                <a:gd name="T26" fmla="*/ 56 w 109"/>
                <a:gd name="T2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79" y="46"/>
                  </a:moveTo>
                  <a:cubicBezTo>
                    <a:pt x="79" y="30"/>
                    <a:pt x="70" y="21"/>
                    <a:pt x="55" y="21"/>
                  </a:cubicBezTo>
                  <a:cubicBezTo>
                    <a:pt x="41" y="21"/>
                    <a:pt x="32" y="30"/>
                    <a:pt x="31" y="46"/>
                  </a:cubicBezTo>
                  <a:lnTo>
                    <a:pt x="79" y="46"/>
                  </a:lnTo>
                  <a:close/>
                  <a:moveTo>
                    <a:pt x="56" y="122"/>
                  </a:moveTo>
                  <a:cubicBezTo>
                    <a:pt x="21" y="122"/>
                    <a:pt x="0" y="100"/>
                    <a:pt x="0" y="62"/>
                  </a:cubicBezTo>
                  <a:cubicBezTo>
                    <a:pt x="0" y="22"/>
                    <a:pt x="21" y="0"/>
                    <a:pt x="55" y="0"/>
                  </a:cubicBezTo>
                  <a:cubicBezTo>
                    <a:pt x="89" y="0"/>
                    <a:pt x="109" y="22"/>
                    <a:pt x="109" y="60"/>
                  </a:cubicBezTo>
                  <a:cubicBezTo>
                    <a:pt x="109" y="62"/>
                    <a:pt x="109" y="64"/>
                    <a:pt x="109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88"/>
                    <a:pt x="40" y="100"/>
                    <a:pt x="58" y="100"/>
                  </a:cubicBezTo>
                  <a:cubicBezTo>
                    <a:pt x="70" y="100"/>
                    <a:pt x="78" y="95"/>
                    <a:pt x="85" y="84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98" y="114"/>
                    <a:pt x="80" y="122"/>
                    <a:pt x="56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15039" y="2650392"/>
              <a:ext cx="158276" cy="169211"/>
            </a:xfrm>
            <a:custGeom>
              <a:avLst/>
              <a:gdLst>
                <a:gd name="T0" fmla="*/ 58 w 116"/>
                <a:gd name="T1" fmla="*/ 26 h 124"/>
                <a:gd name="T2" fmla="*/ 31 w 116"/>
                <a:gd name="T3" fmla="*/ 62 h 124"/>
                <a:gd name="T4" fmla="*/ 58 w 116"/>
                <a:gd name="T5" fmla="*/ 98 h 124"/>
                <a:gd name="T6" fmla="*/ 85 w 116"/>
                <a:gd name="T7" fmla="*/ 62 h 124"/>
                <a:gd name="T8" fmla="*/ 58 w 116"/>
                <a:gd name="T9" fmla="*/ 26 h 124"/>
                <a:gd name="T10" fmla="*/ 58 w 116"/>
                <a:gd name="T11" fmla="*/ 124 h 124"/>
                <a:gd name="T12" fmla="*/ 0 w 116"/>
                <a:gd name="T13" fmla="*/ 62 h 124"/>
                <a:gd name="T14" fmla="*/ 58 w 116"/>
                <a:gd name="T15" fmla="*/ 0 h 124"/>
                <a:gd name="T16" fmla="*/ 116 w 116"/>
                <a:gd name="T17" fmla="*/ 62 h 124"/>
                <a:gd name="T18" fmla="*/ 58 w 116"/>
                <a:gd name="T1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24">
                  <a:moveTo>
                    <a:pt x="58" y="26"/>
                  </a:moveTo>
                  <a:cubicBezTo>
                    <a:pt x="35" y="26"/>
                    <a:pt x="31" y="47"/>
                    <a:pt x="31" y="62"/>
                  </a:cubicBezTo>
                  <a:cubicBezTo>
                    <a:pt x="31" y="77"/>
                    <a:pt x="35" y="98"/>
                    <a:pt x="58" y="98"/>
                  </a:cubicBezTo>
                  <a:cubicBezTo>
                    <a:pt x="81" y="98"/>
                    <a:pt x="85" y="77"/>
                    <a:pt x="85" y="62"/>
                  </a:cubicBezTo>
                  <a:cubicBezTo>
                    <a:pt x="85" y="47"/>
                    <a:pt x="81" y="26"/>
                    <a:pt x="58" y="26"/>
                  </a:cubicBezTo>
                  <a:moveTo>
                    <a:pt x="58" y="124"/>
                  </a:moveTo>
                  <a:cubicBezTo>
                    <a:pt x="27" y="124"/>
                    <a:pt x="0" y="104"/>
                    <a:pt x="0" y="62"/>
                  </a:cubicBezTo>
                  <a:cubicBezTo>
                    <a:pt x="0" y="19"/>
                    <a:pt x="27" y="0"/>
                    <a:pt x="58" y="0"/>
                  </a:cubicBezTo>
                  <a:cubicBezTo>
                    <a:pt x="88" y="0"/>
                    <a:pt x="116" y="19"/>
                    <a:pt x="116" y="62"/>
                  </a:cubicBezTo>
                  <a:cubicBezTo>
                    <a:pt x="116" y="104"/>
                    <a:pt x="88" y="124"/>
                    <a:pt x="58" y="1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2092" y="2650392"/>
              <a:ext cx="89785" cy="164031"/>
            </a:xfrm>
            <a:custGeom>
              <a:avLst/>
              <a:gdLst>
                <a:gd name="T0" fmla="*/ 0 w 66"/>
                <a:gd name="T1" fmla="*/ 3 h 120"/>
                <a:gd name="T2" fmla="*/ 30 w 66"/>
                <a:gd name="T3" fmla="*/ 3 h 120"/>
                <a:gd name="T4" fmla="*/ 30 w 66"/>
                <a:gd name="T5" fmla="*/ 17 h 120"/>
                <a:gd name="T6" fmla="*/ 62 w 66"/>
                <a:gd name="T7" fmla="*/ 0 h 120"/>
                <a:gd name="T8" fmla="*/ 66 w 66"/>
                <a:gd name="T9" fmla="*/ 1 h 120"/>
                <a:gd name="T10" fmla="*/ 66 w 66"/>
                <a:gd name="T11" fmla="*/ 30 h 120"/>
                <a:gd name="T12" fmla="*/ 64 w 66"/>
                <a:gd name="T13" fmla="*/ 30 h 120"/>
                <a:gd name="T14" fmla="*/ 32 w 66"/>
                <a:gd name="T15" fmla="*/ 42 h 120"/>
                <a:gd name="T16" fmla="*/ 32 w 66"/>
                <a:gd name="T17" fmla="*/ 120 h 120"/>
                <a:gd name="T18" fmla="*/ 0 w 66"/>
                <a:gd name="T19" fmla="*/ 120 h 120"/>
                <a:gd name="T20" fmla="*/ 0 w 66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0">
                  <a:moveTo>
                    <a:pt x="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5" y="9"/>
                    <a:pt x="49" y="0"/>
                    <a:pt x="62" y="0"/>
                  </a:cubicBezTo>
                  <a:cubicBezTo>
                    <a:pt x="63" y="0"/>
                    <a:pt x="65" y="0"/>
                    <a:pt x="66" y="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51" y="30"/>
                    <a:pt x="36" y="32"/>
                    <a:pt x="32" y="42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51020" y="2650392"/>
              <a:ext cx="149642" cy="226766"/>
            </a:xfrm>
            <a:custGeom>
              <a:avLst/>
              <a:gdLst>
                <a:gd name="T0" fmla="*/ 110 w 110"/>
                <a:gd name="T1" fmla="*/ 2 h 166"/>
                <a:gd name="T2" fmla="*/ 110 w 110"/>
                <a:gd name="T3" fmla="*/ 114 h 166"/>
                <a:gd name="T4" fmla="*/ 52 w 110"/>
                <a:gd name="T5" fmla="*/ 166 h 166"/>
                <a:gd name="T6" fmla="*/ 3 w 110"/>
                <a:gd name="T7" fmla="*/ 137 h 166"/>
                <a:gd name="T8" fmla="*/ 34 w 110"/>
                <a:gd name="T9" fmla="*/ 132 h 166"/>
                <a:gd name="T10" fmla="*/ 56 w 110"/>
                <a:gd name="T11" fmla="*/ 143 h 166"/>
                <a:gd name="T12" fmla="*/ 80 w 110"/>
                <a:gd name="T13" fmla="*/ 117 h 166"/>
                <a:gd name="T14" fmla="*/ 80 w 110"/>
                <a:gd name="T15" fmla="*/ 104 h 166"/>
                <a:gd name="T16" fmla="*/ 79 w 110"/>
                <a:gd name="T17" fmla="*/ 103 h 166"/>
                <a:gd name="T18" fmla="*/ 49 w 110"/>
                <a:gd name="T19" fmla="*/ 120 h 166"/>
                <a:gd name="T20" fmla="*/ 0 w 110"/>
                <a:gd name="T21" fmla="*/ 62 h 166"/>
                <a:gd name="T22" fmla="*/ 47 w 110"/>
                <a:gd name="T23" fmla="*/ 0 h 166"/>
                <a:gd name="T24" fmla="*/ 81 w 110"/>
                <a:gd name="T25" fmla="*/ 17 h 166"/>
                <a:gd name="T26" fmla="*/ 81 w 110"/>
                <a:gd name="T27" fmla="*/ 16 h 166"/>
                <a:gd name="T28" fmla="*/ 84 w 110"/>
                <a:gd name="T29" fmla="*/ 2 h 166"/>
                <a:gd name="T30" fmla="*/ 110 w 110"/>
                <a:gd name="T31" fmla="*/ 2 h 166"/>
                <a:gd name="T32" fmla="*/ 55 w 110"/>
                <a:gd name="T33" fmla="*/ 95 h 166"/>
                <a:gd name="T34" fmla="*/ 80 w 110"/>
                <a:gd name="T35" fmla="*/ 55 h 166"/>
                <a:gd name="T36" fmla="*/ 54 w 110"/>
                <a:gd name="T37" fmla="*/ 22 h 166"/>
                <a:gd name="T38" fmla="*/ 31 w 110"/>
                <a:gd name="T39" fmla="*/ 57 h 166"/>
                <a:gd name="T40" fmla="*/ 55 w 110"/>
                <a:gd name="T41" fmla="*/ 9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66">
                  <a:moveTo>
                    <a:pt x="110" y="2"/>
                  </a:moveTo>
                  <a:cubicBezTo>
                    <a:pt x="110" y="114"/>
                    <a:pt x="110" y="114"/>
                    <a:pt x="110" y="114"/>
                  </a:cubicBezTo>
                  <a:cubicBezTo>
                    <a:pt x="110" y="133"/>
                    <a:pt x="108" y="166"/>
                    <a:pt x="52" y="166"/>
                  </a:cubicBezTo>
                  <a:cubicBezTo>
                    <a:pt x="29" y="166"/>
                    <a:pt x="8" y="157"/>
                    <a:pt x="3" y="13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5" y="138"/>
                    <a:pt x="39" y="143"/>
                    <a:pt x="56" y="143"/>
                  </a:cubicBezTo>
                  <a:cubicBezTo>
                    <a:pt x="72" y="143"/>
                    <a:pt x="80" y="136"/>
                    <a:pt x="80" y="117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4" y="112"/>
                    <a:pt x="67" y="120"/>
                    <a:pt x="49" y="120"/>
                  </a:cubicBezTo>
                  <a:cubicBezTo>
                    <a:pt x="22" y="120"/>
                    <a:pt x="0" y="101"/>
                    <a:pt x="0" y="62"/>
                  </a:cubicBezTo>
                  <a:cubicBezTo>
                    <a:pt x="0" y="22"/>
                    <a:pt x="22" y="0"/>
                    <a:pt x="47" y="0"/>
                  </a:cubicBezTo>
                  <a:cubicBezTo>
                    <a:pt x="71" y="0"/>
                    <a:pt x="79" y="11"/>
                    <a:pt x="81" y="17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110" y="2"/>
                  </a:lnTo>
                  <a:close/>
                  <a:moveTo>
                    <a:pt x="55" y="95"/>
                  </a:moveTo>
                  <a:cubicBezTo>
                    <a:pt x="78" y="95"/>
                    <a:pt x="80" y="71"/>
                    <a:pt x="80" y="55"/>
                  </a:cubicBezTo>
                  <a:cubicBezTo>
                    <a:pt x="80" y="37"/>
                    <a:pt x="71" y="22"/>
                    <a:pt x="54" y="22"/>
                  </a:cubicBezTo>
                  <a:cubicBezTo>
                    <a:pt x="43" y="22"/>
                    <a:pt x="31" y="30"/>
                    <a:pt x="31" y="57"/>
                  </a:cubicBezTo>
                  <a:cubicBezTo>
                    <a:pt x="31" y="71"/>
                    <a:pt x="32" y="95"/>
                    <a:pt x="55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348002" y="2593413"/>
              <a:ext cx="112232" cy="52950"/>
            </a:xfrm>
            <a:custGeom>
              <a:avLst/>
              <a:gdLst>
                <a:gd name="T0" fmla="*/ 195 w 195"/>
                <a:gd name="T1" fmla="*/ 92 h 92"/>
                <a:gd name="T2" fmla="*/ 178 w 195"/>
                <a:gd name="T3" fmla="*/ 92 h 92"/>
                <a:gd name="T4" fmla="*/ 178 w 195"/>
                <a:gd name="T5" fmla="*/ 16 h 92"/>
                <a:gd name="T6" fmla="*/ 178 w 195"/>
                <a:gd name="T7" fmla="*/ 16 h 92"/>
                <a:gd name="T8" fmla="*/ 147 w 195"/>
                <a:gd name="T9" fmla="*/ 92 h 92"/>
                <a:gd name="T10" fmla="*/ 138 w 195"/>
                <a:gd name="T11" fmla="*/ 92 h 92"/>
                <a:gd name="T12" fmla="*/ 110 w 195"/>
                <a:gd name="T13" fmla="*/ 16 h 92"/>
                <a:gd name="T14" fmla="*/ 107 w 195"/>
                <a:gd name="T15" fmla="*/ 16 h 92"/>
                <a:gd name="T16" fmla="*/ 107 w 195"/>
                <a:gd name="T17" fmla="*/ 92 h 92"/>
                <a:gd name="T18" fmla="*/ 93 w 195"/>
                <a:gd name="T19" fmla="*/ 92 h 92"/>
                <a:gd name="T20" fmla="*/ 93 w 195"/>
                <a:gd name="T21" fmla="*/ 0 h 92"/>
                <a:gd name="T22" fmla="*/ 117 w 195"/>
                <a:gd name="T23" fmla="*/ 0 h 92"/>
                <a:gd name="T24" fmla="*/ 145 w 195"/>
                <a:gd name="T25" fmla="*/ 71 h 92"/>
                <a:gd name="T26" fmla="*/ 171 w 195"/>
                <a:gd name="T27" fmla="*/ 0 h 92"/>
                <a:gd name="T28" fmla="*/ 195 w 195"/>
                <a:gd name="T29" fmla="*/ 0 h 92"/>
                <a:gd name="T30" fmla="*/ 195 w 195"/>
                <a:gd name="T31" fmla="*/ 92 h 92"/>
                <a:gd name="T32" fmla="*/ 74 w 195"/>
                <a:gd name="T33" fmla="*/ 14 h 92"/>
                <a:gd name="T34" fmla="*/ 46 w 195"/>
                <a:gd name="T35" fmla="*/ 14 h 92"/>
                <a:gd name="T36" fmla="*/ 46 w 195"/>
                <a:gd name="T37" fmla="*/ 92 h 92"/>
                <a:gd name="T38" fmla="*/ 31 w 195"/>
                <a:gd name="T39" fmla="*/ 92 h 92"/>
                <a:gd name="T40" fmla="*/ 31 w 195"/>
                <a:gd name="T41" fmla="*/ 14 h 92"/>
                <a:gd name="T42" fmla="*/ 0 w 195"/>
                <a:gd name="T43" fmla="*/ 14 h 92"/>
                <a:gd name="T44" fmla="*/ 0 w 195"/>
                <a:gd name="T45" fmla="*/ 0 h 92"/>
                <a:gd name="T46" fmla="*/ 74 w 195"/>
                <a:gd name="T47" fmla="*/ 0 h 92"/>
                <a:gd name="T48" fmla="*/ 74 w 195"/>
                <a:gd name="T4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" h="92">
                  <a:moveTo>
                    <a:pt x="195" y="92"/>
                  </a:moveTo>
                  <a:lnTo>
                    <a:pt x="178" y="92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7" y="92"/>
                  </a:lnTo>
                  <a:lnTo>
                    <a:pt x="138" y="92"/>
                  </a:lnTo>
                  <a:lnTo>
                    <a:pt x="110" y="16"/>
                  </a:lnTo>
                  <a:lnTo>
                    <a:pt x="107" y="16"/>
                  </a:lnTo>
                  <a:lnTo>
                    <a:pt x="107" y="92"/>
                  </a:lnTo>
                  <a:lnTo>
                    <a:pt x="93" y="92"/>
                  </a:lnTo>
                  <a:lnTo>
                    <a:pt x="93" y="0"/>
                  </a:lnTo>
                  <a:lnTo>
                    <a:pt x="117" y="0"/>
                  </a:lnTo>
                  <a:lnTo>
                    <a:pt x="145" y="71"/>
                  </a:lnTo>
                  <a:lnTo>
                    <a:pt x="171" y="0"/>
                  </a:lnTo>
                  <a:lnTo>
                    <a:pt x="195" y="0"/>
                  </a:lnTo>
                  <a:lnTo>
                    <a:pt x="195" y="92"/>
                  </a:lnTo>
                  <a:close/>
                  <a:moveTo>
                    <a:pt x="74" y="14"/>
                  </a:moveTo>
                  <a:lnTo>
                    <a:pt x="46" y="14"/>
                  </a:lnTo>
                  <a:lnTo>
                    <a:pt x="46" y="92"/>
                  </a:lnTo>
                  <a:lnTo>
                    <a:pt x="31" y="92"/>
                  </a:lnTo>
                  <a:lnTo>
                    <a:pt x="31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339725"/>
            <a:ext cx="5832475" cy="3460750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508750" y="339725"/>
            <a:ext cx="2301875" cy="3460750"/>
          </a:xfrm>
        </p:spPr>
        <p:txBody>
          <a:bodyPr tIns="109728"/>
          <a:lstStyle>
            <a:lvl1pPr>
              <a:spcAft>
                <a:spcPts val="2400"/>
              </a:spcAft>
              <a:defRPr baseline="0">
                <a:latin typeface="Helvetica 75 Bold" panose="020B0804020202020204" pitchFamily="34" charset="0"/>
              </a:defRPr>
            </a:lvl1pPr>
            <a:lvl2pPr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059631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ft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sz="3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 marL="401638" marR="0" indent="-401638" algn="l" defTabSz="51435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fr-FR" sz="3000" kern="1200" dirty="0" smtClean="0">
                <a:solidFill>
                  <a:schemeClr val="tx1"/>
                </a:solidFill>
                <a:latin typeface="Helvetica 75 Bold" panose="020B0804020202020204" pitchFamily="34" charset="0"/>
                <a:ea typeface="ＭＳ Ｐゴシック" pitchFamily="34" charset="-128"/>
                <a:cs typeface="+mn-cs"/>
              </a:defRPr>
            </a:lvl2pPr>
            <a:lvl3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3pPr>
            <a:lvl4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4pPr>
            <a:lvl5pPr marL="0" indent="0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dirty="0" smtClean="0"/>
              <a:t>Quatrième niveau</a:t>
            </a:r>
          </a:p>
          <a:p>
            <a:pPr marL="401638" marR="0" lvl="1" indent="-401638" algn="l" defTabSz="514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Cinquième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457540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 sz="1400">
                <a:latin typeface="Helvetica 75 Bold" panose="020B0804020202020204" pitchFamily="34" charset="0"/>
              </a:defRPr>
            </a:lvl2pPr>
            <a:lvl3pPr marL="0" indent="0">
              <a:lnSpc>
                <a:spcPct val="85000"/>
              </a:lnSpc>
              <a:spcAft>
                <a:spcPts val="800"/>
              </a:spcAft>
              <a:buNone/>
              <a:defRPr sz="1200"/>
            </a:lvl3pPr>
            <a:lvl4pPr>
              <a:lnSpc>
                <a:spcPct val="85000"/>
              </a:lnSpc>
              <a:spcAft>
                <a:spcPts val="800"/>
              </a:spcAft>
              <a:defRPr sz="5500"/>
            </a:lvl4pPr>
            <a:lvl5pPr>
              <a:lnSpc>
                <a:spcPct val="85000"/>
              </a:lnSpc>
              <a:spcAft>
                <a:spcPts val="800"/>
              </a:spcAft>
              <a:defRPr sz="55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6929862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5"/>
            <a:ext cx="8470900" cy="623888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4"/>
            <a:ext cx="8470899" cy="3165475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1400"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26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4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38688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23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5"/>
            <a:ext cx="8470899" cy="31654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244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183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3905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6156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</a:t>
            </a:r>
            <a:r>
              <a:rPr lang="en-US" dirty="0" smtClean="0"/>
              <a:t>name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45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173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49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88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70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67951" y="4469074"/>
            <a:ext cx="4237362" cy="48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9725" y="4130674"/>
            <a:ext cx="676803" cy="676803"/>
            <a:chOff x="360362" y="1781889"/>
            <a:chExt cx="1144765" cy="114419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60362" y="1781889"/>
              <a:ext cx="1144765" cy="11441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rgbClr val="FF66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02813" y="2650392"/>
              <a:ext cx="142160" cy="166334"/>
            </a:xfrm>
            <a:custGeom>
              <a:avLst/>
              <a:gdLst>
                <a:gd name="T0" fmla="*/ 31 w 104"/>
                <a:gd name="T1" fmla="*/ 85 h 122"/>
                <a:gd name="T2" fmla="*/ 45 w 104"/>
                <a:gd name="T3" fmla="*/ 101 h 122"/>
                <a:gd name="T4" fmla="*/ 73 w 104"/>
                <a:gd name="T5" fmla="*/ 88 h 122"/>
                <a:gd name="T6" fmla="*/ 73 w 104"/>
                <a:gd name="T7" fmla="*/ 60 h 122"/>
                <a:gd name="T8" fmla="*/ 31 w 104"/>
                <a:gd name="T9" fmla="*/ 85 h 122"/>
                <a:gd name="T10" fmla="*/ 74 w 104"/>
                <a:gd name="T11" fmla="*/ 110 h 122"/>
                <a:gd name="T12" fmla="*/ 35 w 104"/>
                <a:gd name="T13" fmla="*/ 122 h 122"/>
                <a:gd name="T14" fmla="*/ 0 w 104"/>
                <a:gd name="T15" fmla="*/ 88 h 122"/>
                <a:gd name="T16" fmla="*/ 74 w 104"/>
                <a:gd name="T17" fmla="*/ 42 h 122"/>
                <a:gd name="T18" fmla="*/ 74 w 104"/>
                <a:gd name="T19" fmla="*/ 35 h 122"/>
                <a:gd name="T20" fmla="*/ 56 w 104"/>
                <a:gd name="T21" fmla="*/ 22 h 122"/>
                <a:gd name="T22" fmla="*/ 27 w 104"/>
                <a:gd name="T23" fmla="*/ 35 h 122"/>
                <a:gd name="T24" fmla="*/ 6 w 104"/>
                <a:gd name="T25" fmla="*/ 23 h 122"/>
                <a:gd name="T26" fmla="*/ 56 w 104"/>
                <a:gd name="T27" fmla="*/ 0 h 122"/>
                <a:gd name="T28" fmla="*/ 104 w 104"/>
                <a:gd name="T29" fmla="*/ 35 h 122"/>
                <a:gd name="T30" fmla="*/ 104 w 104"/>
                <a:gd name="T31" fmla="*/ 120 h 122"/>
                <a:gd name="T32" fmla="*/ 77 w 104"/>
                <a:gd name="T33" fmla="*/ 120 h 122"/>
                <a:gd name="T34" fmla="*/ 74 w 104"/>
                <a:gd name="T35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122">
                  <a:moveTo>
                    <a:pt x="31" y="85"/>
                  </a:moveTo>
                  <a:cubicBezTo>
                    <a:pt x="31" y="93"/>
                    <a:pt x="36" y="101"/>
                    <a:pt x="45" y="101"/>
                  </a:cubicBezTo>
                  <a:cubicBezTo>
                    <a:pt x="54" y="101"/>
                    <a:pt x="64" y="97"/>
                    <a:pt x="73" y="88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44" y="64"/>
                    <a:pt x="31" y="71"/>
                    <a:pt x="31" y="85"/>
                  </a:cubicBezTo>
                  <a:moveTo>
                    <a:pt x="74" y="110"/>
                  </a:moveTo>
                  <a:cubicBezTo>
                    <a:pt x="62" y="118"/>
                    <a:pt x="49" y="122"/>
                    <a:pt x="35" y="122"/>
                  </a:cubicBezTo>
                  <a:cubicBezTo>
                    <a:pt x="13" y="122"/>
                    <a:pt x="0" y="107"/>
                    <a:pt x="0" y="88"/>
                  </a:cubicBezTo>
                  <a:cubicBezTo>
                    <a:pt x="0" y="61"/>
                    <a:pt x="24" y="47"/>
                    <a:pt x="74" y="42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27"/>
                    <a:pt x="68" y="22"/>
                    <a:pt x="56" y="22"/>
                  </a:cubicBezTo>
                  <a:cubicBezTo>
                    <a:pt x="44" y="22"/>
                    <a:pt x="34" y="26"/>
                    <a:pt x="27" y="3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7" y="8"/>
                    <a:pt x="34" y="0"/>
                    <a:pt x="56" y="0"/>
                  </a:cubicBezTo>
                  <a:cubicBezTo>
                    <a:pt x="87" y="0"/>
                    <a:pt x="104" y="14"/>
                    <a:pt x="104" y="35"/>
                  </a:cubicBezTo>
                  <a:cubicBezTo>
                    <a:pt x="104" y="35"/>
                    <a:pt x="104" y="120"/>
                    <a:pt x="104" y="120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78931" y="2650392"/>
              <a:ext cx="143311" cy="164031"/>
            </a:xfrm>
            <a:custGeom>
              <a:avLst/>
              <a:gdLst>
                <a:gd name="T0" fmla="*/ 0 w 105"/>
                <a:gd name="T1" fmla="*/ 6 h 120"/>
                <a:gd name="T2" fmla="*/ 25 w 105"/>
                <a:gd name="T3" fmla="*/ 2 h 120"/>
                <a:gd name="T4" fmla="*/ 28 w 105"/>
                <a:gd name="T5" fmla="*/ 16 h 120"/>
                <a:gd name="T6" fmla="*/ 68 w 105"/>
                <a:gd name="T7" fmla="*/ 0 h 120"/>
                <a:gd name="T8" fmla="*/ 105 w 105"/>
                <a:gd name="T9" fmla="*/ 38 h 120"/>
                <a:gd name="T10" fmla="*/ 105 w 105"/>
                <a:gd name="T11" fmla="*/ 120 h 120"/>
                <a:gd name="T12" fmla="*/ 74 w 105"/>
                <a:gd name="T13" fmla="*/ 120 h 120"/>
                <a:gd name="T14" fmla="*/ 74 w 105"/>
                <a:gd name="T15" fmla="*/ 44 h 120"/>
                <a:gd name="T16" fmla="*/ 59 w 105"/>
                <a:gd name="T17" fmla="*/ 23 h 120"/>
                <a:gd name="T18" fmla="*/ 30 w 105"/>
                <a:gd name="T19" fmla="*/ 36 h 120"/>
                <a:gd name="T20" fmla="*/ 30 w 105"/>
                <a:gd name="T21" fmla="*/ 120 h 120"/>
                <a:gd name="T22" fmla="*/ 0 w 105"/>
                <a:gd name="T23" fmla="*/ 120 h 120"/>
                <a:gd name="T24" fmla="*/ 0 w 105"/>
                <a:gd name="T25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0">
                  <a:moveTo>
                    <a:pt x="0" y="6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42" y="6"/>
                    <a:pt x="54" y="0"/>
                    <a:pt x="68" y="0"/>
                  </a:cubicBezTo>
                  <a:cubicBezTo>
                    <a:pt x="92" y="0"/>
                    <a:pt x="105" y="13"/>
                    <a:pt x="105" y="38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9"/>
                    <a:pt x="70" y="23"/>
                    <a:pt x="59" y="23"/>
                  </a:cubicBezTo>
                  <a:cubicBezTo>
                    <a:pt x="50" y="23"/>
                    <a:pt x="41" y="27"/>
                    <a:pt x="30" y="36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225411" y="2650392"/>
              <a:ext cx="149067" cy="166334"/>
            </a:xfrm>
            <a:custGeom>
              <a:avLst/>
              <a:gdLst>
                <a:gd name="T0" fmla="*/ 79 w 109"/>
                <a:gd name="T1" fmla="*/ 46 h 122"/>
                <a:gd name="T2" fmla="*/ 55 w 109"/>
                <a:gd name="T3" fmla="*/ 21 h 122"/>
                <a:gd name="T4" fmla="*/ 31 w 109"/>
                <a:gd name="T5" fmla="*/ 46 h 122"/>
                <a:gd name="T6" fmla="*/ 79 w 109"/>
                <a:gd name="T7" fmla="*/ 46 h 122"/>
                <a:gd name="T8" fmla="*/ 56 w 109"/>
                <a:gd name="T9" fmla="*/ 122 h 122"/>
                <a:gd name="T10" fmla="*/ 0 w 109"/>
                <a:gd name="T11" fmla="*/ 62 h 122"/>
                <a:gd name="T12" fmla="*/ 55 w 109"/>
                <a:gd name="T13" fmla="*/ 0 h 122"/>
                <a:gd name="T14" fmla="*/ 109 w 109"/>
                <a:gd name="T15" fmla="*/ 60 h 122"/>
                <a:gd name="T16" fmla="*/ 109 w 109"/>
                <a:gd name="T17" fmla="*/ 66 h 122"/>
                <a:gd name="T18" fmla="*/ 31 w 109"/>
                <a:gd name="T19" fmla="*/ 66 h 122"/>
                <a:gd name="T20" fmla="*/ 58 w 109"/>
                <a:gd name="T21" fmla="*/ 100 h 122"/>
                <a:gd name="T22" fmla="*/ 85 w 109"/>
                <a:gd name="T23" fmla="*/ 84 h 122"/>
                <a:gd name="T24" fmla="*/ 108 w 109"/>
                <a:gd name="T25" fmla="*/ 97 h 122"/>
                <a:gd name="T26" fmla="*/ 56 w 109"/>
                <a:gd name="T2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79" y="46"/>
                  </a:moveTo>
                  <a:cubicBezTo>
                    <a:pt x="79" y="30"/>
                    <a:pt x="70" y="21"/>
                    <a:pt x="55" y="21"/>
                  </a:cubicBezTo>
                  <a:cubicBezTo>
                    <a:pt x="41" y="21"/>
                    <a:pt x="32" y="30"/>
                    <a:pt x="31" y="46"/>
                  </a:cubicBezTo>
                  <a:lnTo>
                    <a:pt x="79" y="46"/>
                  </a:lnTo>
                  <a:close/>
                  <a:moveTo>
                    <a:pt x="56" y="122"/>
                  </a:moveTo>
                  <a:cubicBezTo>
                    <a:pt x="21" y="122"/>
                    <a:pt x="0" y="100"/>
                    <a:pt x="0" y="62"/>
                  </a:cubicBezTo>
                  <a:cubicBezTo>
                    <a:pt x="0" y="22"/>
                    <a:pt x="21" y="0"/>
                    <a:pt x="55" y="0"/>
                  </a:cubicBezTo>
                  <a:cubicBezTo>
                    <a:pt x="89" y="0"/>
                    <a:pt x="109" y="22"/>
                    <a:pt x="109" y="60"/>
                  </a:cubicBezTo>
                  <a:cubicBezTo>
                    <a:pt x="109" y="62"/>
                    <a:pt x="109" y="64"/>
                    <a:pt x="109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88"/>
                    <a:pt x="40" y="100"/>
                    <a:pt x="58" y="100"/>
                  </a:cubicBezTo>
                  <a:cubicBezTo>
                    <a:pt x="70" y="100"/>
                    <a:pt x="78" y="95"/>
                    <a:pt x="85" y="84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98" y="114"/>
                    <a:pt x="80" y="122"/>
                    <a:pt x="56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15039" y="2650392"/>
              <a:ext cx="158276" cy="169211"/>
            </a:xfrm>
            <a:custGeom>
              <a:avLst/>
              <a:gdLst>
                <a:gd name="T0" fmla="*/ 58 w 116"/>
                <a:gd name="T1" fmla="*/ 26 h 124"/>
                <a:gd name="T2" fmla="*/ 31 w 116"/>
                <a:gd name="T3" fmla="*/ 62 h 124"/>
                <a:gd name="T4" fmla="*/ 58 w 116"/>
                <a:gd name="T5" fmla="*/ 98 h 124"/>
                <a:gd name="T6" fmla="*/ 85 w 116"/>
                <a:gd name="T7" fmla="*/ 62 h 124"/>
                <a:gd name="T8" fmla="*/ 58 w 116"/>
                <a:gd name="T9" fmla="*/ 26 h 124"/>
                <a:gd name="T10" fmla="*/ 58 w 116"/>
                <a:gd name="T11" fmla="*/ 124 h 124"/>
                <a:gd name="T12" fmla="*/ 0 w 116"/>
                <a:gd name="T13" fmla="*/ 62 h 124"/>
                <a:gd name="T14" fmla="*/ 58 w 116"/>
                <a:gd name="T15" fmla="*/ 0 h 124"/>
                <a:gd name="T16" fmla="*/ 116 w 116"/>
                <a:gd name="T17" fmla="*/ 62 h 124"/>
                <a:gd name="T18" fmla="*/ 58 w 116"/>
                <a:gd name="T1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24">
                  <a:moveTo>
                    <a:pt x="58" y="26"/>
                  </a:moveTo>
                  <a:cubicBezTo>
                    <a:pt x="35" y="26"/>
                    <a:pt x="31" y="47"/>
                    <a:pt x="31" y="62"/>
                  </a:cubicBezTo>
                  <a:cubicBezTo>
                    <a:pt x="31" y="77"/>
                    <a:pt x="35" y="98"/>
                    <a:pt x="58" y="98"/>
                  </a:cubicBezTo>
                  <a:cubicBezTo>
                    <a:pt x="81" y="98"/>
                    <a:pt x="85" y="77"/>
                    <a:pt x="85" y="62"/>
                  </a:cubicBezTo>
                  <a:cubicBezTo>
                    <a:pt x="85" y="47"/>
                    <a:pt x="81" y="26"/>
                    <a:pt x="58" y="26"/>
                  </a:cubicBezTo>
                  <a:moveTo>
                    <a:pt x="58" y="124"/>
                  </a:moveTo>
                  <a:cubicBezTo>
                    <a:pt x="27" y="124"/>
                    <a:pt x="0" y="104"/>
                    <a:pt x="0" y="62"/>
                  </a:cubicBezTo>
                  <a:cubicBezTo>
                    <a:pt x="0" y="19"/>
                    <a:pt x="27" y="0"/>
                    <a:pt x="58" y="0"/>
                  </a:cubicBezTo>
                  <a:cubicBezTo>
                    <a:pt x="88" y="0"/>
                    <a:pt x="116" y="19"/>
                    <a:pt x="116" y="62"/>
                  </a:cubicBezTo>
                  <a:cubicBezTo>
                    <a:pt x="116" y="104"/>
                    <a:pt x="88" y="124"/>
                    <a:pt x="58" y="1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2092" y="2650392"/>
              <a:ext cx="89785" cy="164031"/>
            </a:xfrm>
            <a:custGeom>
              <a:avLst/>
              <a:gdLst>
                <a:gd name="T0" fmla="*/ 0 w 66"/>
                <a:gd name="T1" fmla="*/ 3 h 120"/>
                <a:gd name="T2" fmla="*/ 30 w 66"/>
                <a:gd name="T3" fmla="*/ 3 h 120"/>
                <a:gd name="T4" fmla="*/ 30 w 66"/>
                <a:gd name="T5" fmla="*/ 17 h 120"/>
                <a:gd name="T6" fmla="*/ 62 w 66"/>
                <a:gd name="T7" fmla="*/ 0 h 120"/>
                <a:gd name="T8" fmla="*/ 66 w 66"/>
                <a:gd name="T9" fmla="*/ 1 h 120"/>
                <a:gd name="T10" fmla="*/ 66 w 66"/>
                <a:gd name="T11" fmla="*/ 30 h 120"/>
                <a:gd name="T12" fmla="*/ 64 w 66"/>
                <a:gd name="T13" fmla="*/ 30 h 120"/>
                <a:gd name="T14" fmla="*/ 32 w 66"/>
                <a:gd name="T15" fmla="*/ 42 h 120"/>
                <a:gd name="T16" fmla="*/ 32 w 66"/>
                <a:gd name="T17" fmla="*/ 120 h 120"/>
                <a:gd name="T18" fmla="*/ 0 w 66"/>
                <a:gd name="T19" fmla="*/ 120 h 120"/>
                <a:gd name="T20" fmla="*/ 0 w 66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0">
                  <a:moveTo>
                    <a:pt x="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5" y="9"/>
                    <a:pt x="49" y="0"/>
                    <a:pt x="62" y="0"/>
                  </a:cubicBezTo>
                  <a:cubicBezTo>
                    <a:pt x="63" y="0"/>
                    <a:pt x="65" y="0"/>
                    <a:pt x="66" y="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51" y="30"/>
                    <a:pt x="36" y="32"/>
                    <a:pt x="32" y="42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51020" y="2650392"/>
              <a:ext cx="149642" cy="226766"/>
            </a:xfrm>
            <a:custGeom>
              <a:avLst/>
              <a:gdLst>
                <a:gd name="T0" fmla="*/ 110 w 110"/>
                <a:gd name="T1" fmla="*/ 2 h 166"/>
                <a:gd name="T2" fmla="*/ 110 w 110"/>
                <a:gd name="T3" fmla="*/ 114 h 166"/>
                <a:gd name="T4" fmla="*/ 52 w 110"/>
                <a:gd name="T5" fmla="*/ 166 h 166"/>
                <a:gd name="T6" fmla="*/ 3 w 110"/>
                <a:gd name="T7" fmla="*/ 137 h 166"/>
                <a:gd name="T8" fmla="*/ 34 w 110"/>
                <a:gd name="T9" fmla="*/ 132 h 166"/>
                <a:gd name="T10" fmla="*/ 56 w 110"/>
                <a:gd name="T11" fmla="*/ 143 h 166"/>
                <a:gd name="T12" fmla="*/ 80 w 110"/>
                <a:gd name="T13" fmla="*/ 117 h 166"/>
                <a:gd name="T14" fmla="*/ 80 w 110"/>
                <a:gd name="T15" fmla="*/ 104 h 166"/>
                <a:gd name="T16" fmla="*/ 79 w 110"/>
                <a:gd name="T17" fmla="*/ 103 h 166"/>
                <a:gd name="T18" fmla="*/ 49 w 110"/>
                <a:gd name="T19" fmla="*/ 120 h 166"/>
                <a:gd name="T20" fmla="*/ 0 w 110"/>
                <a:gd name="T21" fmla="*/ 62 h 166"/>
                <a:gd name="T22" fmla="*/ 47 w 110"/>
                <a:gd name="T23" fmla="*/ 0 h 166"/>
                <a:gd name="T24" fmla="*/ 81 w 110"/>
                <a:gd name="T25" fmla="*/ 17 h 166"/>
                <a:gd name="T26" fmla="*/ 81 w 110"/>
                <a:gd name="T27" fmla="*/ 16 h 166"/>
                <a:gd name="T28" fmla="*/ 84 w 110"/>
                <a:gd name="T29" fmla="*/ 2 h 166"/>
                <a:gd name="T30" fmla="*/ 110 w 110"/>
                <a:gd name="T31" fmla="*/ 2 h 166"/>
                <a:gd name="T32" fmla="*/ 55 w 110"/>
                <a:gd name="T33" fmla="*/ 95 h 166"/>
                <a:gd name="T34" fmla="*/ 80 w 110"/>
                <a:gd name="T35" fmla="*/ 55 h 166"/>
                <a:gd name="T36" fmla="*/ 54 w 110"/>
                <a:gd name="T37" fmla="*/ 22 h 166"/>
                <a:gd name="T38" fmla="*/ 31 w 110"/>
                <a:gd name="T39" fmla="*/ 57 h 166"/>
                <a:gd name="T40" fmla="*/ 55 w 110"/>
                <a:gd name="T41" fmla="*/ 9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66">
                  <a:moveTo>
                    <a:pt x="110" y="2"/>
                  </a:moveTo>
                  <a:cubicBezTo>
                    <a:pt x="110" y="114"/>
                    <a:pt x="110" y="114"/>
                    <a:pt x="110" y="114"/>
                  </a:cubicBezTo>
                  <a:cubicBezTo>
                    <a:pt x="110" y="133"/>
                    <a:pt x="108" y="166"/>
                    <a:pt x="52" y="166"/>
                  </a:cubicBezTo>
                  <a:cubicBezTo>
                    <a:pt x="29" y="166"/>
                    <a:pt x="8" y="157"/>
                    <a:pt x="3" y="13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5" y="138"/>
                    <a:pt x="39" y="143"/>
                    <a:pt x="56" y="143"/>
                  </a:cubicBezTo>
                  <a:cubicBezTo>
                    <a:pt x="72" y="143"/>
                    <a:pt x="80" y="136"/>
                    <a:pt x="80" y="117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4" y="112"/>
                    <a:pt x="67" y="120"/>
                    <a:pt x="49" y="120"/>
                  </a:cubicBezTo>
                  <a:cubicBezTo>
                    <a:pt x="22" y="120"/>
                    <a:pt x="0" y="101"/>
                    <a:pt x="0" y="62"/>
                  </a:cubicBezTo>
                  <a:cubicBezTo>
                    <a:pt x="0" y="22"/>
                    <a:pt x="22" y="0"/>
                    <a:pt x="47" y="0"/>
                  </a:cubicBezTo>
                  <a:cubicBezTo>
                    <a:pt x="71" y="0"/>
                    <a:pt x="79" y="11"/>
                    <a:pt x="81" y="17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110" y="2"/>
                  </a:lnTo>
                  <a:close/>
                  <a:moveTo>
                    <a:pt x="55" y="95"/>
                  </a:moveTo>
                  <a:cubicBezTo>
                    <a:pt x="78" y="95"/>
                    <a:pt x="80" y="71"/>
                    <a:pt x="80" y="55"/>
                  </a:cubicBezTo>
                  <a:cubicBezTo>
                    <a:pt x="80" y="37"/>
                    <a:pt x="71" y="22"/>
                    <a:pt x="54" y="22"/>
                  </a:cubicBezTo>
                  <a:cubicBezTo>
                    <a:pt x="43" y="22"/>
                    <a:pt x="31" y="30"/>
                    <a:pt x="31" y="57"/>
                  </a:cubicBezTo>
                  <a:cubicBezTo>
                    <a:pt x="31" y="71"/>
                    <a:pt x="32" y="95"/>
                    <a:pt x="55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348002" y="2593413"/>
              <a:ext cx="112232" cy="52950"/>
            </a:xfrm>
            <a:custGeom>
              <a:avLst/>
              <a:gdLst>
                <a:gd name="T0" fmla="*/ 195 w 195"/>
                <a:gd name="T1" fmla="*/ 92 h 92"/>
                <a:gd name="T2" fmla="*/ 178 w 195"/>
                <a:gd name="T3" fmla="*/ 92 h 92"/>
                <a:gd name="T4" fmla="*/ 178 w 195"/>
                <a:gd name="T5" fmla="*/ 16 h 92"/>
                <a:gd name="T6" fmla="*/ 178 w 195"/>
                <a:gd name="T7" fmla="*/ 16 h 92"/>
                <a:gd name="T8" fmla="*/ 147 w 195"/>
                <a:gd name="T9" fmla="*/ 92 h 92"/>
                <a:gd name="T10" fmla="*/ 138 w 195"/>
                <a:gd name="T11" fmla="*/ 92 h 92"/>
                <a:gd name="T12" fmla="*/ 110 w 195"/>
                <a:gd name="T13" fmla="*/ 16 h 92"/>
                <a:gd name="T14" fmla="*/ 107 w 195"/>
                <a:gd name="T15" fmla="*/ 16 h 92"/>
                <a:gd name="T16" fmla="*/ 107 w 195"/>
                <a:gd name="T17" fmla="*/ 92 h 92"/>
                <a:gd name="T18" fmla="*/ 93 w 195"/>
                <a:gd name="T19" fmla="*/ 92 h 92"/>
                <a:gd name="T20" fmla="*/ 93 w 195"/>
                <a:gd name="T21" fmla="*/ 0 h 92"/>
                <a:gd name="T22" fmla="*/ 117 w 195"/>
                <a:gd name="T23" fmla="*/ 0 h 92"/>
                <a:gd name="T24" fmla="*/ 145 w 195"/>
                <a:gd name="T25" fmla="*/ 71 h 92"/>
                <a:gd name="T26" fmla="*/ 171 w 195"/>
                <a:gd name="T27" fmla="*/ 0 h 92"/>
                <a:gd name="T28" fmla="*/ 195 w 195"/>
                <a:gd name="T29" fmla="*/ 0 h 92"/>
                <a:gd name="T30" fmla="*/ 195 w 195"/>
                <a:gd name="T31" fmla="*/ 92 h 92"/>
                <a:gd name="T32" fmla="*/ 74 w 195"/>
                <a:gd name="T33" fmla="*/ 14 h 92"/>
                <a:gd name="T34" fmla="*/ 46 w 195"/>
                <a:gd name="T35" fmla="*/ 14 h 92"/>
                <a:gd name="T36" fmla="*/ 46 w 195"/>
                <a:gd name="T37" fmla="*/ 92 h 92"/>
                <a:gd name="T38" fmla="*/ 31 w 195"/>
                <a:gd name="T39" fmla="*/ 92 h 92"/>
                <a:gd name="T40" fmla="*/ 31 w 195"/>
                <a:gd name="T41" fmla="*/ 14 h 92"/>
                <a:gd name="T42" fmla="*/ 0 w 195"/>
                <a:gd name="T43" fmla="*/ 14 h 92"/>
                <a:gd name="T44" fmla="*/ 0 w 195"/>
                <a:gd name="T45" fmla="*/ 0 h 92"/>
                <a:gd name="T46" fmla="*/ 74 w 195"/>
                <a:gd name="T47" fmla="*/ 0 h 92"/>
                <a:gd name="T48" fmla="*/ 74 w 195"/>
                <a:gd name="T4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" h="92">
                  <a:moveTo>
                    <a:pt x="195" y="92"/>
                  </a:moveTo>
                  <a:lnTo>
                    <a:pt x="178" y="92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7" y="92"/>
                  </a:lnTo>
                  <a:lnTo>
                    <a:pt x="138" y="92"/>
                  </a:lnTo>
                  <a:lnTo>
                    <a:pt x="110" y="16"/>
                  </a:lnTo>
                  <a:lnTo>
                    <a:pt x="107" y="16"/>
                  </a:lnTo>
                  <a:lnTo>
                    <a:pt x="107" y="92"/>
                  </a:lnTo>
                  <a:lnTo>
                    <a:pt x="93" y="92"/>
                  </a:lnTo>
                  <a:lnTo>
                    <a:pt x="93" y="0"/>
                  </a:lnTo>
                  <a:lnTo>
                    <a:pt x="117" y="0"/>
                  </a:lnTo>
                  <a:lnTo>
                    <a:pt x="145" y="71"/>
                  </a:lnTo>
                  <a:lnTo>
                    <a:pt x="171" y="0"/>
                  </a:lnTo>
                  <a:lnTo>
                    <a:pt x="195" y="0"/>
                  </a:lnTo>
                  <a:lnTo>
                    <a:pt x="195" y="92"/>
                  </a:lnTo>
                  <a:close/>
                  <a:moveTo>
                    <a:pt x="74" y="14"/>
                  </a:moveTo>
                  <a:lnTo>
                    <a:pt x="46" y="14"/>
                  </a:lnTo>
                  <a:lnTo>
                    <a:pt x="46" y="92"/>
                  </a:lnTo>
                  <a:lnTo>
                    <a:pt x="31" y="92"/>
                  </a:lnTo>
                  <a:lnTo>
                    <a:pt x="31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339725"/>
            <a:ext cx="5832475" cy="3460750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508750" y="339725"/>
            <a:ext cx="2301875" cy="3460750"/>
          </a:xfrm>
        </p:spPr>
        <p:txBody>
          <a:bodyPr tIns="109728"/>
          <a:lstStyle>
            <a:lvl1pPr>
              <a:spcAft>
                <a:spcPts val="2400"/>
              </a:spcAft>
              <a:defRPr baseline="0">
                <a:latin typeface="Helvetica 75 Bold" panose="020B0804020202020204" pitchFamily="34" charset="0"/>
              </a:defRPr>
            </a:lvl1pPr>
            <a:lvl2pPr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0124245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ft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sz="3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 marL="401638" marR="0" indent="-401638" algn="l" defTabSz="51435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fr-FR" sz="3000" kern="1200" dirty="0" smtClean="0">
                <a:solidFill>
                  <a:schemeClr val="tx1"/>
                </a:solidFill>
                <a:latin typeface="Helvetica 75 Bold" panose="020B0804020202020204" pitchFamily="34" charset="0"/>
                <a:ea typeface="ＭＳ Ｐゴシック" pitchFamily="34" charset="-128"/>
                <a:cs typeface="+mn-cs"/>
              </a:defRPr>
            </a:lvl2pPr>
            <a:lvl3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3pPr>
            <a:lvl4pPr marL="401638" indent="-401638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4pPr>
            <a:lvl5pPr marL="0" indent="0">
              <a:lnSpc>
                <a:spcPct val="85000"/>
              </a:lnSpc>
              <a:spcAft>
                <a:spcPts val="800"/>
              </a:spcAft>
              <a:buFont typeface="+mj-lt"/>
              <a:buNone/>
              <a:defRPr sz="30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dirty="0" smtClean="0"/>
              <a:t>Quatrième niveau</a:t>
            </a:r>
          </a:p>
          <a:p>
            <a:pPr marL="401638" marR="0" lvl="1" indent="-401638" algn="l" defTabSz="514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 smtClean="0"/>
              <a:t>Cinquième niveau</a:t>
            </a:r>
          </a:p>
          <a:p>
            <a:pPr marL="401638" lvl="1" indent="-401638" algn="l" defTabSz="51435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Font typeface="+mj-lt"/>
              <a:buAutoNum type="arabicPeriod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3764000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 sz="1400">
                <a:latin typeface="Helvetica 75 Bold" panose="020B0804020202020204" pitchFamily="34" charset="0"/>
              </a:defRPr>
            </a:lvl2pPr>
            <a:lvl3pPr marL="0" indent="0">
              <a:lnSpc>
                <a:spcPct val="85000"/>
              </a:lnSpc>
              <a:spcAft>
                <a:spcPts val="800"/>
              </a:spcAft>
              <a:buNone/>
              <a:defRPr sz="1200"/>
            </a:lvl3pPr>
            <a:lvl4pPr>
              <a:lnSpc>
                <a:spcPct val="85000"/>
              </a:lnSpc>
              <a:spcAft>
                <a:spcPts val="800"/>
              </a:spcAft>
              <a:defRPr sz="5500"/>
            </a:lvl4pPr>
            <a:lvl5pPr>
              <a:lnSpc>
                <a:spcPct val="85000"/>
              </a:lnSpc>
              <a:spcAft>
                <a:spcPts val="800"/>
              </a:spcAft>
              <a:defRPr sz="5500"/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3853646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5"/>
            <a:ext cx="8470900" cy="623888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4"/>
            <a:ext cx="8470899" cy="3165475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sz="1400"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200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4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38688" y="1304925"/>
            <a:ext cx="4065589" cy="3165474"/>
          </a:xfrm>
        </p:spPr>
        <p:txBody>
          <a:bodyPr/>
          <a:lstStyle>
            <a:lvl1pPr>
              <a:lnSpc>
                <a:spcPct val="90000"/>
              </a:lnSpc>
              <a:spcAft>
                <a:spcPts val="800"/>
              </a:spcAft>
              <a:defRPr baseline="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926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1304925"/>
            <a:ext cx="8470899" cy="31654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39725" y="339724"/>
            <a:ext cx="8470900" cy="623889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0601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9726" y="339725"/>
            <a:ext cx="8470899" cy="4130675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sz="3000" baseline="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800"/>
              </a:spcAft>
              <a:defRPr sz="1400">
                <a:solidFill>
                  <a:schemeClr val="tx1"/>
                </a:solidFill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9873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 dirty="0" smtClean="0"/>
              <a:t>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081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765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535" y="267618"/>
            <a:ext cx="4829289" cy="2304131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6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4325" y="2704144"/>
            <a:ext cx="4827547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presenter </a:t>
            </a:r>
            <a:r>
              <a:rPr lang="en-US" dirty="0" smtClean="0"/>
              <a:t>name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50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12788" fontAlgn="base">
                <a:spcBef>
                  <a:spcPct val="0"/>
                </a:spcBef>
                <a:spcAft>
                  <a:spcPct val="0"/>
                </a:spcAft>
              </a:pPr>
              <a:endParaRPr lang="en-GB" sz="14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41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3200" y="1181100"/>
            <a:ext cx="3968055" cy="3370262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1100"/>
            <a:ext cx="3964880" cy="337026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13199" y="268288"/>
            <a:ext cx="8516475" cy="7413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478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773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90088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712788" fontAlgn="base">
              <a:spcBef>
                <a:spcPct val="0"/>
              </a:spcBef>
              <a:spcAft>
                <a:spcPct val="0"/>
              </a:spcAft>
            </a:pPr>
            <a:r>
              <a:rPr lang="en-GB" sz="800" dirty="0" smtClean="0">
                <a:solidFill>
                  <a:srgbClr val="FFFFFF"/>
                </a:solidFill>
                <a:latin typeface="Helvetica 75 Bold" panose="020B0804020202020204" pitchFamily="34" charset="0"/>
                <a:ea typeface="ＭＳ Ｐゴシック" pitchFamily="34" charset="-128"/>
              </a:rPr>
              <a:t>Orange Restricted</a:t>
            </a:r>
            <a:endParaRPr lang="en-GB" sz="800" dirty="0">
              <a:solidFill>
                <a:srgbClr val="FFFFFF"/>
              </a:solidFill>
              <a:latin typeface="Helvetica 75 Bold" panose="020B080402020202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726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leed Me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22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sz="1875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767171"/>
                </a:solidFill>
              </a:defRPr>
            </a:lvl2pPr>
            <a:lvl3pPr>
              <a:defRPr>
                <a:solidFill>
                  <a:srgbClr val="767171"/>
                </a:solidFill>
              </a:defRPr>
            </a:lvl3pPr>
            <a:lvl4pPr>
              <a:defRPr>
                <a:solidFill>
                  <a:srgbClr val="767171"/>
                </a:solidFill>
              </a:defRPr>
            </a:lvl4pPr>
            <a:lvl5pPr>
              <a:defRPr>
                <a:solidFill>
                  <a:srgbClr val="76717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>
                <a:solidFill>
                  <a:prstClr val="black">
                    <a:tint val="75000"/>
                  </a:prstClr>
                </a:solidFill>
              </a:rPr>
              <a:t>3-4/12/19</a:t>
            </a:r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D0DAA1C0-8E81-4B85-A8C2-3ED9EAFA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628" y="229286"/>
            <a:ext cx="6412020" cy="40492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14649F"/>
                </a:solidFill>
              </a:rPr>
              <a:t>Page title</a:t>
            </a:r>
            <a:endParaRPr lang="el-GR" b="1" dirty="0">
              <a:solidFill>
                <a:srgbClr val="14649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5C917F1-EE5E-45BB-A0AE-4FAC5E8FDF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98" y="321317"/>
            <a:ext cx="1243336" cy="1894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A16B633-4B8A-49A5-825A-CDC262AC1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4486" y="195144"/>
            <a:ext cx="814016" cy="41863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2380677-730A-4F43-90EE-7F08D5CF4325}"/>
              </a:ext>
            </a:extLst>
          </p:cNvPr>
          <p:cNvSpPr/>
          <p:nvPr userDrawn="1"/>
        </p:nvSpPr>
        <p:spPr>
          <a:xfrm>
            <a:off x="0" y="683892"/>
            <a:ext cx="1488834" cy="34289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2AF5435-0C42-404A-802C-31D0EA960750}"/>
              </a:ext>
            </a:extLst>
          </p:cNvPr>
          <p:cNvSpPr/>
          <p:nvPr userDrawn="1"/>
        </p:nvSpPr>
        <p:spPr>
          <a:xfrm>
            <a:off x="1693628" y="688012"/>
            <a:ext cx="7440746" cy="34289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0DC53463-23E0-0241-A2F3-5F82F9176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</p:spPr>
        <p:txBody>
          <a:bodyPr/>
          <a:lstStyle/>
          <a:p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Barcelona - </a:t>
            </a:r>
            <a:r>
              <a:rPr lang="es-ES" dirty="0" err="1">
                <a:solidFill>
                  <a:prstClr val="black">
                    <a:tint val="75000"/>
                  </a:prstClr>
                </a:solidFill>
              </a:rPr>
              <a:t>Kick</a:t>
            </a: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 Off meeting</a:t>
            </a:r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079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7010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58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28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423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65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383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358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293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9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67951" y="4469074"/>
            <a:ext cx="4237362" cy="48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9725" y="4130674"/>
            <a:ext cx="676803" cy="676803"/>
            <a:chOff x="360362" y="1781889"/>
            <a:chExt cx="1144765" cy="1144191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60362" y="1781889"/>
              <a:ext cx="1144765" cy="11441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rgbClr val="FF66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702813" y="2650392"/>
              <a:ext cx="142160" cy="166334"/>
            </a:xfrm>
            <a:custGeom>
              <a:avLst/>
              <a:gdLst>
                <a:gd name="T0" fmla="*/ 31 w 104"/>
                <a:gd name="T1" fmla="*/ 85 h 122"/>
                <a:gd name="T2" fmla="*/ 45 w 104"/>
                <a:gd name="T3" fmla="*/ 101 h 122"/>
                <a:gd name="T4" fmla="*/ 73 w 104"/>
                <a:gd name="T5" fmla="*/ 88 h 122"/>
                <a:gd name="T6" fmla="*/ 73 w 104"/>
                <a:gd name="T7" fmla="*/ 60 h 122"/>
                <a:gd name="T8" fmla="*/ 31 w 104"/>
                <a:gd name="T9" fmla="*/ 85 h 122"/>
                <a:gd name="T10" fmla="*/ 74 w 104"/>
                <a:gd name="T11" fmla="*/ 110 h 122"/>
                <a:gd name="T12" fmla="*/ 35 w 104"/>
                <a:gd name="T13" fmla="*/ 122 h 122"/>
                <a:gd name="T14" fmla="*/ 0 w 104"/>
                <a:gd name="T15" fmla="*/ 88 h 122"/>
                <a:gd name="T16" fmla="*/ 74 w 104"/>
                <a:gd name="T17" fmla="*/ 42 h 122"/>
                <a:gd name="T18" fmla="*/ 74 w 104"/>
                <a:gd name="T19" fmla="*/ 35 h 122"/>
                <a:gd name="T20" fmla="*/ 56 w 104"/>
                <a:gd name="T21" fmla="*/ 22 h 122"/>
                <a:gd name="T22" fmla="*/ 27 w 104"/>
                <a:gd name="T23" fmla="*/ 35 h 122"/>
                <a:gd name="T24" fmla="*/ 6 w 104"/>
                <a:gd name="T25" fmla="*/ 23 h 122"/>
                <a:gd name="T26" fmla="*/ 56 w 104"/>
                <a:gd name="T27" fmla="*/ 0 h 122"/>
                <a:gd name="T28" fmla="*/ 104 w 104"/>
                <a:gd name="T29" fmla="*/ 35 h 122"/>
                <a:gd name="T30" fmla="*/ 104 w 104"/>
                <a:gd name="T31" fmla="*/ 120 h 122"/>
                <a:gd name="T32" fmla="*/ 77 w 104"/>
                <a:gd name="T33" fmla="*/ 120 h 122"/>
                <a:gd name="T34" fmla="*/ 74 w 104"/>
                <a:gd name="T35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122">
                  <a:moveTo>
                    <a:pt x="31" y="85"/>
                  </a:moveTo>
                  <a:cubicBezTo>
                    <a:pt x="31" y="93"/>
                    <a:pt x="36" y="101"/>
                    <a:pt x="45" y="101"/>
                  </a:cubicBezTo>
                  <a:cubicBezTo>
                    <a:pt x="54" y="101"/>
                    <a:pt x="64" y="97"/>
                    <a:pt x="73" y="88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44" y="64"/>
                    <a:pt x="31" y="71"/>
                    <a:pt x="31" y="85"/>
                  </a:cubicBezTo>
                  <a:moveTo>
                    <a:pt x="74" y="110"/>
                  </a:moveTo>
                  <a:cubicBezTo>
                    <a:pt x="62" y="118"/>
                    <a:pt x="49" y="122"/>
                    <a:pt x="35" y="122"/>
                  </a:cubicBezTo>
                  <a:cubicBezTo>
                    <a:pt x="13" y="122"/>
                    <a:pt x="0" y="107"/>
                    <a:pt x="0" y="88"/>
                  </a:cubicBezTo>
                  <a:cubicBezTo>
                    <a:pt x="0" y="61"/>
                    <a:pt x="24" y="47"/>
                    <a:pt x="74" y="42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27"/>
                    <a:pt x="68" y="22"/>
                    <a:pt x="56" y="22"/>
                  </a:cubicBezTo>
                  <a:cubicBezTo>
                    <a:pt x="44" y="22"/>
                    <a:pt x="34" y="26"/>
                    <a:pt x="27" y="3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7" y="8"/>
                    <a:pt x="34" y="0"/>
                    <a:pt x="56" y="0"/>
                  </a:cubicBezTo>
                  <a:cubicBezTo>
                    <a:pt x="87" y="0"/>
                    <a:pt x="104" y="14"/>
                    <a:pt x="104" y="35"/>
                  </a:cubicBezTo>
                  <a:cubicBezTo>
                    <a:pt x="104" y="35"/>
                    <a:pt x="104" y="120"/>
                    <a:pt x="104" y="120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78931" y="2650392"/>
              <a:ext cx="143311" cy="164031"/>
            </a:xfrm>
            <a:custGeom>
              <a:avLst/>
              <a:gdLst>
                <a:gd name="T0" fmla="*/ 0 w 105"/>
                <a:gd name="T1" fmla="*/ 6 h 120"/>
                <a:gd name="T2" fmla="*/ 25 w 105"/>
                <a:gd name="T3" fmla="*/ 2 h 120"/>
                <a:gd name="T4" fmla="*/ 28 w 105"/>
                <a:gd name="T5" fmla="*/ 16 h 120"/>
                <a:gd name="T6" fmla="*/ 68 w 105"/>
                <a:gd name="T7" fmla="*/ 0 h 120"/>
                <a:gd name="T8" fmla="*/ 105 w 105"/>
                <a:gd name="T9" fmla="*/ 38 h 120"/>
                <a:gd name="T10" fmla="*/ 105 w 105"/>
                <a:gd name="T11" fmla="*/ 120 h 120"/>
                <a:gd name="T12" fmla="*/ 74 w 105"/>
                <a:gd name="T13" fmla="*/ 120 h 120"/>
                <a:gd name="T14" fmla="*/ 74 w 105"/>
                <a:gd name="T15" fmla="*/ 44 h 120"/>
                <a:gd name="T16" fmla="*/ 59 w 105"/>
                <a:gd name="T17" fmla="*/ 23 h 120"/>
                <a:gd name="T18" fmla="*/ 30 w 105"/>
                <a:gd name="T19" fmla="*/ 36 h 120"/>
                <a:gd name="T20" fmla="*/ 30 w 105"/>
                <a:gd name="T21" fmla="*/ 120 h 120"/>
                <a:gd name="T22" fmla="*/ 0 w 105"/>
                <a:gd name="T23" fmla="*/ 120 h 120"/>
                <a:gd name="T24" fmla="*/ 0 w 105"/>
                <a:gd name="T25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0">
                  <a:moveTo>
                    <a:pt x="0" y="6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42" y="6"/>
                    <a:pt x="54" y="0"/>
                    <a:pt x="68" y="0"/>
                  </a:cubicBezTo>
                  <a:cubicBezTo>
                    <a:pt x="92" y="0"/>
                    <a:pt x="105" y="13"/>
                    <a:pt x="105" y="38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9"/>
                    <a:pt x="70" y="23"/>
                    <a:pt x="59" y="23"/>
                  </a:cubicBezTo>
                  <a:cubicBezTo>
                    <a:pt x="50" y="23"/>
                    <a:pt x="41" y="27"/>
                    <a:pt x="30" y="36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225411" y="2650392"/>
              <a:ext cx="149067" cy="166334"/>
            </a:xfrm>
            <a:custGeom>
              <a:avLst/>
              <a:gdLst>
                <a:gd name="T0" fmla="*/ 79 w 109"/>
                <a:gd name="T1" fmla="*/ 46 h 122"/>
                <a:gd name="T2" fmla="*/ 55 w 109"/>
                <a:gd name="T3" fmla="*/ 21 h 122"/>
                <a:gd name="T4" fmla="*/ 31 w 109"/>
                <a:gd name="T5" fmla="*/ 46 h 122"/>
                <a:gd name="T6" fmla="*/ 79 w 109"/>
                <a:gd name="T7" fmla="*/ 46 h 122"/>
                <a:gd name="T8" fmla="*/ 56 w 109"/>
                <a:gd name="T9" fmla="*/ 122 h 122"/>
                <a:gd name="T10" fmla="*/ 0 w 109"/>
                <a:gd name="T11" fmla="*/ 62 h 122"/>
                <a:gd name="T12" fmla="*/ 55 w 109"/>
                <a:gd name="T13" fmla="*/ 0 h 122"/>
                <a:gd name="T14" fmla="*/ 109 w 109"/>
                <a:gd name="T15" fmla="*/ 60 h 122"/>
                <a:gd name="T16" fmla="*/ 109 w 109"/>
                <a:gd name="T17" fmla="*/ 66 h 122"/>
                <a:gd name="T18" fmla="*/ 31 w 109"/>
                <a:gd name="T19" fmla="*/ 66 h 122"/>
                <a:gd name="T20" fmla="*/ 58 w 109"/>
                <a:gd name="T21" fmla="*/ 100 h 122"/>
                <a:gd name="T22" fmla="*/ 85 w 109"/>
                <a:gd name="T23" fmla="*/ 84 h 122"/>
                <a:gd name="T24" fmla="*/ 108 w 109"/>
                <a:gd name="T25" fmla="*/ 97 h 122"/>
                <a:gd name="T26" fmla="*/ 56 w 109"/>
                <a:gd name="T2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22">
                  <a:moveTo>
                    <a:pt x="79" y="46"/>
                  </a:moveTo>
                  <a:cubicBezTo>
                    <a:pt x="79" y="30"/>
                    <a:pt x="70" y="21"/>
                    <a:pt x="55" y="21"/>
                  </a:cubicBezTo>
                  <a:cubicBezTo>
                    <a:pt x="41" y="21"/>
                    <a:pt x="32" y="30"/>
                    <a:pt x="31" y="46"/>
                  </a:cubicBezTo>
                  <a:lnTo>
                    <a:pt x="79" y="46"/>
                  </a:lnTo>
                  <a:close/>
                  <a:moveTo>
                    <a:pt x="56" y="122"/>
                  </a:moveTo>
                  <a:cubicBezTo>
                    <a:pt x="21" y="122"/>
                    <a:pt x="0" y="100"/>
                    <a:pt x="0" y="62"/>
                  </a:cubicBezTo>
                  <a:cubicBezTo>
                    <a:pt x="0" y="22"/>
                    <a:pt x="21" y="0"/>
                    <a:pt x="55" y="0"/>
                  </a:cubicBezTo>
                  <a:cubicBezTo>
                    <a:pt x="89" y="0"/>
                    <a:pt x="109" y="22"/>
                    <a:pt x="109" y="60"/>
                  </a:cubicBezTo>
                  <a:cubicBezTo>
                    <a:pt x="109" y="62"/>
                    <a:pt x="109" y="64"/>
                    <a:pt x="109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88"/>
                    <a:pt x="40" y="100"/>
                    <a:pt x="58" y="100"/>
                  </a:cubicBezTo>
                  <a:cubicBezTo>
                    <a:pt x="70" y="100"/>
                    <a:pt x="78" y="95"/>
                    <a:pt x="85" y="84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98" y="114"/>
                    <a:pt x="80" y="122"/>
                    <a:pt x="56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415039" y="2650392"/>
              <a:ext cx="158276" cy="169211"/>
            </a:xfrm>
            <a:custGeom>
              <a:avLst/>
              <a:gdLst>
                <a:gd name="T0" fmla="*/ 58 w 116"/>
                <a:gd name="T1" fmla="*/ 26 h 124"/>
                <a:gd name="T2" fmla="*/ 31 w 116"/>
                <a:gd name="T3" fmla="*/ 62 h 124"/>
                <a:gd name="T4" fmla="*/ 58 w 116"/>
                <a:gd name="T5" fmla="*/ 98 h 124"/>
                <a:gd name="T6" fmla="*/ 85 w 116"/>
                <a:gd name="T7" fmla="*/ 62 h 124"/>
                <a:gd name="T8" fmla="*/ 58 w 116"/>
                <a:gd name="T9" fmla="*/ 26 h 124"/>
                <a:gd name="T10" fmla="*/ 58 w 116"/>
                <a:gd name="T11" fmla="*/ 124 h 124"/>
                <a:gd name="T12" fmla="*/ 0 w 116"/>
                <a:gd name="T13" fmla="*/ 62 h 124"/>
                <a:gd name="T14" fmla="*/ 58 w 116"/>
                <a:gd name="T15" fmla="*/ 0 h 124"/>
                <a:gd name="T16" fmla="*/ 116 w 116"/>
                <a:gd name="T17" fmla="*/ 62 h 124"/>
                <a:gd name="T18" fmla="*/ 58 w 116"/>
                <a:gd name="T1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24">
                  <a:moveTo>
                    <a:pt x="58" y="26"/>
                  </a:moveTo>
                  <a:cubicBezTo>
                    <a:pt x="35" y="26"/>
                    <a:pt x="31" y="47"/>
                    <a:pt x="31" y="62"/>
                  </a:cubicBezTo>
                  <a:cubicBezTo>
                    <a:pt x="31" y="77"/>
                    <a:pt x="35" y="98"/>
                    <a:pt x="58" y="98"/>
                  </a:cubicBezTo>
                  <a:cubicBezTo>
                    <a:pt x="81" y="98"/>
                    <a:pt x="85" y="77"/>
                    <a:pt x="85" y="62"/>
                  </a:cubicBezTo>
                  <a:cubicBezTo>
                    <a:pt x="85" y="47"/>
                    <a:pt x="81" y="26"/>
                    <a:pt x="58" y="26"/>
                  </a:cubicBezTo>
                  <a:moveTo>
                    <a:pt x="58" y="124"/>
                  </a:moveTo>
                  <a:cubicBezTo>
                    <a:pt x="27" y="124"/>
                    <a:pt x="0" y="104"/>
                    <a:pt x="0" y="62"/>
                  </a:cubicBezTo>
                  <a:cubicBezTo>
                    <a:pt x="0" y="19"/>
                    <a:pt x="27" y="0"/>
                    <a:pt x="58" y="0"/>
                  </a:cubicBezTo>
                  <a:cubicBezTo>
                    <a:pt x="88" y="0"/>
                    <a:pt x="116" y="19"/>
                    <a:pt x="116" y="62"/>
                  </a:cubicBezTo>
                  <a:cubicBezTo>
                    <a:pt x="116" y="104"/>
                    <a:pt x="88" y="124"/>
                    <a:pt x="58" y="1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2092" y="2650392"/>
              <a:ext cx="89785" cy="164031"/>
            </a:xfrm>
            <a:custGeom>
              <a:avLst/>
              <a:gdLst>
                <a:gd name="T0" fmla="*/ 0 w 66"/>
                <a:gd name="T1" fmla="*/ 3 h 120"/>
                <a:gd name="T2" fmla="*/ 30 w 66"/>
                <a:gd name="T3" fmla="*/ 3 h 120"/>
                <a:gd name="T4" fmla="*/ 30 w 66"/>
                <a:gd name="T5" fmla="*/ 17 h 120"/>
                <a:gd name="T6" fmla="*/ 62 w 66"/>
                <a:gd name="T7" fmla="*/ 0 h 120"/>
                <a:gd name="T8" fmla="*/ 66 w 66"/>
                <a:gd name="T9" fmla="*/ 1 h 120"/>
                <a:gd name="T10" fmla="*/ 66 w 66"/>
                <a:gd name="T11" fmla="*/ 30 h 120"/>
                <a:gd name="T12" fmla="*/ 64 w 66"/>
                <a:gd name="T13" fmla="*/ 30 h 120"/>
                <a:gd name="T14" fmla="*/ 32 w 66"/>
                <a:gd name="T15" fmla="*/ 42 h 120"/>
                <a:gd name="T16" fmla="*/ 32 w 66"/>
                <a:gd name="T17" fmla="*/ 120 h 120"/>
                <a:gd name="T18" fmla="*/ 0 w 66"/>
                <a:gd name="T19" fmla="*/ 120 h 120"/>
                <a:gd name="T20" fmla="*/ 0 w 66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0">
                  <a:moveTo>
                    <a:pt x="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5" y="9"/>
                    <a:pt x="49" y="0"/>
                    <a:pt x="62" y="0"/>
                  </a:cubicBezTo>
                  <a:cubicBezTo>
                    <a:pt x="63" y="0"/>
                    <a:pt x="65" y="0"/>
                    <a:pt x="66" y="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51" y="30"/>
                    <a:pt x="36" y="32"/>
                    <a:pt x="32" y="42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51020" y="2650392"/>
              <a:ext cx="149642" cy="226766"/>
            </a:xfrm>
            <a:custGeom>
              <a:avLst/>
              <a:gdLst>
                <a:gd name="T0" fmla="*/ 110 w 110"/>
                <a:gd name="T1" fmla="*/ 2 h 166"/>
                <a:gd name="T2" fmla="*/ 110 w 110"/>
                <a:gd name="T3" fmla="*/ 114 h 166"/>
                <a:gd name="T4" fmla="*/ 52 w 110"/>
                <a:gd name="T5" fmla="*/ 166 h 166"/>
                <a:gd name="T6" fmla="*/ 3 w 110"/>
                <a:gd name="T7" fmla="*/ 137 h 166"/>
                <a:gd name="T8" fmla="*/ 34 w 110"/>
                <a:gd name="T9" fmla="*/ 132 h 166"/>
                <a:gd name="T10" fmla="*/ 56 w 110"/>
                <a:gd name="T11" fmla="*/ 143 h 166"/>
                <a:gd name="T12" fmla="*/ 80 w 110"/>
                <a:gd name="T13" fmla="*/ 117 h 166"/>
                <a:gd name="T14" fmla="*/ 80 w 110"/>
                <a:gd name="T15" fmla="*/ 104 h 166"/>
                <a:gd name="T16" fmla="*/ 79 w 110"/>
                <a:gd name="T17" fmla="*/ 103 h 166"/>
                <a:gd name="T18" fmla="*/ 49 w 110"/>
                <a:gd name="T19" fmla="*/ 120 h 166"/>
                <a:gd name="T20" fmla="*/ 0 w 110"/>
                <a:gd name="T21" fmla="*/ 62 h 166"/>
                <a:gd name="T22" fmla="*/ 47 w 110"/>
                <a:gd name="T23" fmla="*/ 0 h 166"/>
                <a:gd name="T24" fmla="*/ 81 w 110"/>
                <a:gd name="T25" fmla="*/ 17 h 166"/>
                <a:gd name="T26" fmla="*/ 81 w 110"/>
                <a:gd name="T27" fmla="*/ 16 h 166"/>
                <a:gd name="T28" fmla="*/ 84 w 110"/>
                <a:gd name="T29" fmla="*/ 2 h 166"/>
                <a:gd name="T30" fmla="*/ 110 w 110"/>
                <a:gd name="T31" fmla="*/ 2 h 166"/>
                <a:gd name="T32" fmla="*/ 55 w 110"/>
                <a:gd name="T33" fmla="*/ 95 h 166"/>
                <a:gd name="T34" fmla="*/ 80 w 110"/>
                <a:gd name="T35" fmla="*/ 55 h 166"/>
                <a:gd name="T36" fmla="*/ 54 w 110"/>
                <a:gd name="T37" fmla="*/ 22 h 166"/>
                <a:gd name="T38" fmla="*/ 31 w 110"/>
                <a:gd name="T39" fmla="*/ 57 h 166"/>
                <a:gd name="T40" fmla="*/ 55 w 110"/>
                <a:gd name="T41" fmla="*/ 9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66">
                  <a:moveTo>
                    <a:pt x="110" y="2"/>
                  </a:moveTo>
                  <a:cubicBezTo>
                    <a:pt x="110" y="114"/>
                    <a:pt x="110" y="114"/>
                    <a:pt x="110" y="114"/>
                  </a:cubicBezTo>
                  <a:cubicBezTo>
                    <a:pt x="110" y="133"/>
                    <a:pt x="108" y="166"/>
                    <a:pt x="52" y="166"/>
                  </a:cubicBezTo>
                  <a:cubicBezTo>
                    <a:pt x="29" y="166"/>
                    <a:pt x="8" y="157"/>
                    <a:pt x="3" y="13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5" y="138"/>
                    <a:pt x="39" y="143"/>
                    <a:pt x="56" y="143"/>
                  </a:cubicBezTo>
                  <a:cubicBezTo>
                    <a:pt x="72" y="143"/>
                    <a:pt x="80" y="136"/>
                    <a:pt x="80" y="117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4" y="112"/>
                    <a:pt x="67" y="120"/>
                    <a:pt x="49" y="120"/>
                  </a:cubicBezTo>
                  <a:cubicBezTo>
                    <a:pt x="22" y="120"/>
                    <a:pt x="0" y="101"/>
                    <a:pt x="0" y="62"/>
                  </a:cubicBezTo>
                  <a:cubicBezTo>
                    <a:pt x="0" y="22"/>
                    <a:pt x="22" y="0"/>
                    <a:pt x="47" y="0"/>
                  </a:cubicBezTo>
                  <a:cubicBezTo>
                    <a:pt x="71" y="0"/>
                    <a:pt x="79" y="11"/>
                    <a:pt x="81" y="17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110" y="2"/>
                  </a:lnTo>
                  <a:close/>
                  <a:moveTo>
                    <a:pt x="55" y="95"/>
                  </a:moveTo>
                  <a:cubicBezTo>
                    <a:pt x="78" y="95"/>
                    <a:pt x="80" y="71"/>
                    <a:pt x="80" y="55"/>
                  </a:cubicBezTo>
                  <a:cubicBezTo>
                    <a:pt x="80" y="37"/>
                    <a:pt x="71" y="22"/>
                    <a:pt x="54" y="22"/>
                  </a:cubicBezTo>
                  <a:cubicBezTo>
                    <a:pt x="43" y="22"/>
                    <a:pt x="31" y="30"/>
                    <a:pt x="31" y="57"/>
                  </a:cubicBezTo>
                  <a:cubicBezTo>
                    <a:pt x="31" y="71"/>
                    <a:pt x="32" y="95"/>
                    <a:pt x="55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348002" y="2593413"/>
              <a:ext cx="112232" cy="52950"/>
            </a:xfrm>
            <a:custGeom>
              <a:avLst/>
              <a:gdLst>
                <a:gd name="T0" fmla="*/ 195 w 195"/>
                <a:gd name="T1" fmla="*/ 92 h 92"/>
                <a:gd name="T2" fmla="*/ 178 w 195"/>
                <a:gd name="T3" fmla="*/ 92 h 92"/>
                <a:gd name="T4" fmla="*/ 178 w 195"/>
                <a:gd name="T5" fmla="*/ 16 h 92"/>
                <a:gd name="T6" fmla="*/ 178 w 195"/>
                <a:gd name="T7" fmla="*/ 16 h 92"/>
                <a:gd name="T8" fmla="*/ 147 w 195"/>
                <a:gd name="T9" fmla="*/ 92 h 92"/>
                <a:gd name="T10" fmla="*/ 138 w 195"/>
                <a:gd name="T11" fmla="*/ 92 h 92"/>
                <a:gd name="T12" fmla="*/ 110 w 195"/>
                <a:gd name="T13" fmla="*/ 16 h 92"/>
                <a:gd name="T14" fmla="*/ 107 w 195"/>
                <a:gd name="T15" fmla="*/ 16 h 92"/>
                <a:gd name="T16" fmla="*/ 107 w 195"/>
                <a:gd name="T17" fmla="*/ 92 h 92"/>
                <a:gd name="T18" fmla="*/ 93 w 195"/>
                <a:gd name="T19" fmla="*/ 92 h 92"/>
                <a:gd name="T20" fmla="*/ 93 w 195"/>
                <a:gd name="T21" fmla="*/ 0 h 92"/>
                <a:gd name="T22" fmla="*/ 117 w 195"/>
                <a:gd name="T23" fmla="*/ 0 h 92"/>
                <a:gd name="T24" fmla="*/ 145 w 195"/>
                <a:gd name="T25" fmla="*/ 71 h 92"/>
                <a:gd name="T26" fmla="*/ 171 w 195"/>
                <a:gd name="T27" fmla="*/ 0 h 92"/>
                <a:gd name="T28" fmla="*/ 195 w 195"/>
                <a:gd name="T29" fmla="*/ 0 h 92"/>
                <a:gd name="T30" fmla="*/ 195 w 195"/>
                <a:gd name="T31" fmla="*/ 92 h 92"/>
                <a:gd name="T32" fmla="*/ 74 w 195"/>
                <a:gd name="T33" fmla="*/ 14 h 92"/>
                <a:gd name="T34" fmla="*/ 46 w 195"/>
                <a:gd name="T35" fmla="*/ 14 h 92"/>
                <a:gd name="T36" fmla="*/ 46 w 195"/>
                <a:gd name="T37" fmla="*/ 92 h 92"/>
                <a:gd name="T38" fmla="*/ 31 w 195"/>
                <a:gd name="T39" fmla="*/ 92 h 92"/>
                <a:gd name="T40" fmla="*/ 31 w 195"/>
                <a:gd name="T41" fmla="*/ 14 h 92"/>
                <a:gd name="T42" fmla="*/ 0 w 195"/>
                <a:gd name="T43" fmla="*/ 14 h 92"/>
                <a:gd name="T44" fmla="*/ 0 w 195"/>
                <a:gd name="T45" fmla="*/ 0 h 92"/>
                <a:gd name="T46" fmla="*/ 74 w 195"/>
                <a:gd name="T47" fmla="*/ 0 h 92"/>
                <a:gd name="T48" fmla="*/ 74 w 195"/>
                <a:gd name="T4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" h="92">
                  <a:moveTo>
                    <a:pt x="195" y="92"/>
                  </a:moveTo>
                  <a:lnTo>
                    <a:pt x="178" y="92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7" y="92"/>
                  </a:lnTo>
                  <a:lnTo>
                    <a:pt x="138" y="92"/>
                  </a:lnTo>
                  <a:lnTo>
                    <a:pt x="110" y="16"/>
                  </a:lnTo>
                  <a:lnTo>
                    <a:pt x="107" y="16"/>
                  </a:lnTo>
                  <a:lnTo>
                    <a:pt x="107" y="92"/>
                  </a:lnTo>
                  <a:lnTo>
                    <a:pt x="93" y="92"/>
                  </a:lnTo>
                  <a:lnTo>
                    <a:pt x="93" y="0"/>
                  </a:lnTo>
                  <a:lnTo>
                    <a:pt x="117" y="0"/>
                  </a:lnTo>
                  <a:lnTo>
                    <a:pt x="145" y="71"/>
                  </a:lnTo>
                  <a:lnTo>
                    <a:pt x="171" y="0"/>
                  </a:lnTo>
                  <a:lnTo>
                    <a:pt x="195" y="0"/>
                  </a:lnTo>
                  <a:lnTo>
                    <a:pt x="195" y="92"/>
                  </a:lnTo>
                  <a:close/>
                  <a:moveTo>
                    <a:pt x="74" y="14"/>
                  </a:moveTo>
                  <a:lnTo>
                    <a:pt x="46" y="14"/>
                  </a:lnTo>
                  <a:lnTo>
                    <a:pt x="46" y="92"/>
                  </a:lnTo>
                  <a:lnTo>
                    <a:pt x="31" y="92"/>
                  </a:lnTo>
                  <a:lnTo>
                    <a:pt x="31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  <a:defRPr/>
              </a:pPr>
              <a:endParaRPr lang="en-GB" kern="0" dirty="0">
                <a:solidFill>
                  <a:sysClr val="windowText" lastClr="000000"/>
                </a:solidFill>
                <a:latin typeface="Helvetica 75 Bold" panose="020B0804020202020204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339725"/>
            <a:ext cx="5832475" cy="3460750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sz="5500">
                <a:solidFill>
                  <a:schemeClr val="tx1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508750" y="339725"/>
            <a:ext cx="2301875" cy="3460750"/>
          </a:xfrm>
        </p:spPr>
        <p:txBody>
          <a:bodyPr tIns="109728"/>
          <a:lstStyle>
            <a:lvl1pPr>
              <a:spcAft>
                <a:spcPts val="2400"/>
              </a:spcAft>
              <a:defRPr baseline="0">
                <a:latin typeface="Helvetica 75 Bold" panose="020B0804020202020204" pitchFamily="34" charset="0"/>
              </a:defRPr>
            </a:lvl1pPr>
            <a:lvl2pPr>
              <a:spcAft>
                <a:spcPts val="2400"/>
              </a:spcAft>
              <a:defRPr>
                <a:latin typeface="Helvetica 75 Bold" panose="020B0804020202020204" pitchFamily="34" charset="0"/>
              </a:defRPr>
            </a:lvl2pPr>
          </a:lstStyle>
          <a:p>
            <a:pPr lvl="0"/>
            <a:r>
              <a:rPr lang="fr-FR" dirty="0" smtClean="0"/>
              <a:t>Modifiez le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4717078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ft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7226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sz="1875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767171"/>
                </a:solidFill>
              </a:defRPr>
            </a:lvl2pPr>
            <a:lvl3pPr>
              <a:defRPr>
                <a:solidFill>
                  <a:srgbClr val="767171"/>
                </a:solidFill>
              </a:defRPr>
            </a:lvl3pPr>
            <a:lvl4pPr>
              <a:defRPr>
                <a:solidFill>
                  <a:srgbClr val="767171"/>
                </a:solidFill>
              </a:defRPr>
            </a:lvl4pPr>
            <a:lvl5pPr>
              <a:defRPr>
                <a:solidFill>
                  <a:srgbClr val="76717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>
                <a:solidFill>
                  <a:prstClr val="black">
                    <a:tint val="75000"/>
                  </a:prstClr>
                </a:solidFill>
              </a:rPr>
              <a:t>3-4/12/19</a:t>
            </a:r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D0DAA1C0-8E81-4B85-A8C2-3ED9EAFA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628" y="229286"/>
            <a:ext cx="6412020" cy="40492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14649F"/>
                </a:solidFill>
              </a:rPr>
              <a:t>Page title</a:t>
            </a:r>
            <a:endParaRPr lang="el-GR" b="1" dirty="0">
              <a:solidFill>
                <a:srgbClr val="14649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5C917F1-EE5E-45BB-A0AE-4FAC5E8FDF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98" y="321317"/>
            <a:ext cx="1243336" cy="1894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A16B633-4B8A-49A5-825A-CDC262AC1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4486" y="195144"/>
            <a:ext cx="814016" cy="41863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2380677-730A-4F43-90EE-7F08D5CF4325}"/>
              </a:ext>
            </a:extLst>
          </p:cNvPr>
          <p:cNvSpPr/>
          <p:nvPr userDrawn="1"/>
        </p:nvSpPr>
        <p:spPr>
          <a:xfrm>
            <a:off x="0" y="683892"/>
            <a:ext cx="1488834" cy="34289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2AF5435-0C42-404A-802C-31D0EA960750}"/>
              </a:ext>
            </a:extLst>
          </p:cNvPr>
          <p:cNvSpPr/>
          <p:nvPr userDrawn="1"/>
        </p:nvSpPr>
        <p:spPr>
          <a:xfrm>
            <a:off x="1693628" y="688012"/>
            <a:ext cx="7440746" cy="34289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0DC53463-23E0-0241-A2F3-5F82F9176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</p:spPr>
        <p:txBody>
          <a:bodyPr/>
          <a:lstStyle/>
          <a:p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Barcelona - </a:t>
            </a:r>
            <a:r>
              <a:rPr lang="es-ES" dirty="0" err="1">
                <a:solidFill>
                  <a:prstClr val="black">
                    <a:tint val="75000"/>
                  </a:prstClr>
                </a:solidFill>
              </a:rPr>
              <a:t>Kick</a:t>
            </a: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 Off meeting</a:t>
            </a:r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1018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978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499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623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429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027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479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9200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01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5" y="339724"/>
            <a:ext cx="8470900" cy="6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dirty="0" smtClean="0"/>
              <a:t>Cliquez ici pour saisir le titre principal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6550" y="1304385"/>
            <a:ext cx="8474075" cy="31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Modifiez le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  <a:endParaRPr lang="en-GB" altLang="en-US" dirty="0" smtClean="0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336550" y="4471988"/>
            <a:ext cx="275010" cy="334961"/>
          </a:xfrm>
          <a:prstGeom prst="rect">
            <a:avLst/>
          </a:prstGeom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656231" y="4467225"/>
            <a:ext cx="8151220" cy="339726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800">
                <a:solidFill>
                  <a:srgbClr val="FF6600"/>
                </a:solidFill>
                <a:latin typeface="Helvetica 75 Bold" panose="020B0804020202020204" pitchFamily="34" charset="0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55405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0"/>
        </a:spcAft>
        <a:defRPr sz="2000" kern="120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9pPr>
    </p:titleStyle>
    <p:body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 baseline="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2pPr>
      <a:lvl3pPr marL="133350" indent="-133350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3pPr>
      <a:lvl4pPr marL="271463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4pPr>
      <a:lvl5pPr marL="406400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5" y="339724"/>
            <a:ext cx="8470900" cy="6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dirty="0" smtClean="0"/>
              <a:t>Cliquez ici pour saisir le titre principal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6550" y="1304385"/>
            <a:ext cx="8474075" cy="31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Modifiez le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  <a:endParaRPr lang="en-GB" altLang="en-US" dirty="0" smtClean="0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336550" y="4471988"/>
            <a:ext cx="275010" cy="334961"/>
          </a:xfrm>
          <a:prstGeom prst="rect">
            <a:avLst/>
          </a:prstGeom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656231" y="4467225"/>
            <a:ext cx="8151220" cy="339726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800">
                <a:solidFill>
                  <a:srgbClr val="FF6600"/>
                </a:solidFill>
                <a:latin typeface="Helvetica 75 Bold" panose="020B0804020202020204" pitchFamily="34" charset="0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273601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0"/>
        </a:spcAft>
        <a:defRPr sz="2000" kern="120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9pPr>
    </p:titleStyle>
    <p:body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 baseline="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2pPr>
      <a:lvl3pPr marL="133350" indent="-133350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3pPr>
      <a:lvl4pPr marL="271463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4pPr>
      <a:lvl5pPr marL="406400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5" y="339724"/>
            <a:ext cx="8470900" cy="6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dirty="0" smtClean="0"/>
              <a:t>Cliquez ici pour saisir le titre principal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6550" y="1304385"/>
            <a:ext cx="8474075" cy="31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Modifiez le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  <a:endParaRPr lang="en-GB" altLang="en-US" dirty="0" smtClean="0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336550" y="4471988"/>
            <a:ext cx="275010" cy="334961"/>
          </a:xfrm>
          <a:prstGeom prst="rect">
            <a:avLst/>
          </a:prstGeom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656231" y="4467225"/>
            <a:ext cx="8151220" cy="339726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800">
                <a:solidFill>
                  <a:srgbClr val="FF6600"/>
                </a:solidFill>
                <a:latin typeface="Helvetica 75 Bold" panose="020B0804020202020204" pitchFamily="34" charset="0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130788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0"/>
        </a:spcAft>
        <a:defRPr sz="2000" kern="120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9pPr>
    </p:titleStyle>
    <p:body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 baseline="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2pPr>
      <a:lvl3pPr marL="133350" indent="-133350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3pPr>
      <a:lvl4pPr marL="271463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4pPr>
      <a:lvl5pPr marL="406400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5" y="339724"/>
            <a:ext cx="8470900" cy="6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dirty="0" smtClean="0"/>
              <a:t>Cliquez ici pour saisir le titre principal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6550" y="1304385"/>
            <a:ext cx="8474075" cy="31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Modifiez le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  <a:endParaRPr lang="en-GB" altLang="en-US" dirty="0" smtClean="0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336550" y="4471988"/>
            <a:ext cx="275010" cy="334961"/>
          </a:xfrm>
          <a:prstGeom prst="rect">
            <a:avLst/>
          </a:prstGeom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656231" y="4467225"/>
            <a:ext cx="8151220" cy="339726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800">
                <a:solidFill>
                  <a:srgbClr val="FF6600"/>
                </a:solidFill>
                <a:latin typeface="Helvetica 75 Bold" panose="020B0804020202020204" pitchFamily="34" charset="0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170421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0"/>
        </a:spcAft>
        <a:defRPr sz="2000" kern="120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9pPr>
    </p:titleStyle>
    <p:body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 baseline="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2pPr>
      <a:lvl3pPr marL="133350" indent="-133350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3pPr>
      <a:lvl4pPr marL="271463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4pPr>
      <a:lvl5pPr marL="406400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5" y="339724"/>
            <a:ext cx="8470900" cy="6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dirty="0" smtClean="0"/>
              <a:t>Cliquez ici pour saisir le titre principal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6550" y="1304385"/>
            <a:ext cx="8474075" cy="31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Modifiez le texte du masque</a:t>
            </a:r>
          </a:p>
          <a:p>
            <a:pPr lvl="1"/>
            <a:r>
              <a:rPr lang="fr-FR" altLang="en-US" dirty="0" smtClean="0"/>
              <a:t>Deuxième niveau</a:t>
            </a:r>
          </a:p>
          <a:p>
            <a:pPr lvl="2"/>
            <a:r>
              <a:rPr lang="fr-FR" altLang="en-US" dirty="0" smtClean="0"/>
              <a:t>Troisième niveau</a:t>
            </a:r>
          </a:p>
          <a:p>
            <a:pPr lvl="3"/>
            <a:r>
              <a:rPr lang="fr-FR" altLang="en-US" dirty="0" smtClean="0"/>
              <a:t>Quatrième niveau</a:t>
            </a:r>
          </a:p>
          <a:p>
            <a:pPr lvl="4"/>
            <a:r>
              <a:rPr lang="fr-FR" altLang="en-US" dirty="0" smtClean="0"/>
              <a:t>Cinquième niveau</a:t>
            </a:r>
            <a:endParaRPr lang="en-GB" altLang="en-US" dirty="0" smtClean="0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336550" y="4471988"/>
            <a:ext cx="275010" cy="334961"/>
          </a:xfrm>
          <a:prstGeom prst="rect">
            <a:avLst/>
          </a:prstGeom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5" name="Text Placeholder 10"/>
          <p:cNvSpPr txBox="1">
            <a:spLocks/>
          </p:cNvSpPr>
          <p:nvPr/>
        </p:nvSpPr>
        <p:spPr>
          <a:xfrm>
            <a:off x="656231" y="4467225"/>
            <a:ext cx="8151220" cy="339726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800">
                <a:solidFill>
                  <a:srgbClr val="FF6600"/>
                </a:solidFill>
                <a:latin typeface="Helvetica 75 Bold" panose="020B0804020202020204" pitchFamily="34" charset="0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322436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0"/>
        </a:spcAft>
        <a:defRPr sz="2000" kern="120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j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2pPr>
      <a:lvl3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3pPr>
      <a:lvl4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4pPr>
      <a:lvl5pPr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5pPr>
      <a:lvl6pPr marL="4572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6pPr>
      <a:lvl7pPr marL="9144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7pPr>
      <a:lvl8pPr marL="13716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8pPr>
      <a:lvl9pPr marL="1828800" algn="l" defTabSz="514350" rtl="0" eaLnBrk="1" fontAlgn="base" hangingPunct="1">
        <a:lnSpc>
          <a:spcPct val="90000"/>
        </a:lnSpc>
        <a:spcBef>
          <a:spcPct val="0"/>
        </a:spcBef>
        <a:spcAft>
          <a:spcPts val="1200"/>
        </a:spcAft>
        <a:defRPr sz="1600">
          <a:solidFill>
            <a:schemeClr val="tx2"/>
          </a:solidFill>
          <a:latin typeface="Helvetica 75" pitchFamily="34" charset="0"/>
          <a:ea typeface="ＭＳ Ｐゴシック" pitchFamily="34" charset="-128"/>
        </a:defRPr>
      </a:lvl9pPr>
    </p:titleStyle>
    <p:bodyStyle>
      <a:lvl1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 baseline="0">
          <a:solidFill>
            <a:srgbClr val="FF6600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1pPr>
      <a:lvl2pPr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Font typeface="Arial" pitchFamily="34" charset="0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2pPr>
      <a:lvl3pPr marL="133350" indent="-133350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3pPr>
      <a:lvl4pPr marL="271463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4pPr>
      <a:lvl5pPr marL="406400" indent="-134938" algn="l" defTabSz="514350" rtl="0" eaLnBrk="1" fontAlgn="base" hangingPunct="1">
        <a:lnSpc>
          <a:spcPct val="90000"/>
        </a:lnSpc>
        <a:spcBef>
          <a:spcPct val="0"/>
        </a:spcBef>
        <a:spcAft>
          <a:spcPts val="800"/>
        </a:spcAft>
        <a:buClr>
          <a:schemeClr val="tx1"/>
        </a:buClr>
        <a:buFont typeface="Helvetica 75" panose="020B0804020202020204" pitchFamily="34" charset="0"/>
        <a:buChar char="−"/>
        <a:defRPr sz="1400" kern="1200">
          <a:solidFill>
            <a:schemeClr val="tx1"/>
          </a:solidFill>
          <a:latin typeface="Helvetica 75 Bold" panose="020B0804020202020204" pitchFamily="34" charset="0"/>
          <a:ea typeface="ＭＳ Ｐゴシック" pitchFamily="34" charset="-128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s-ES_tradnl" smtClean="0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 defTabSz="342900"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8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3000" b="1" kern="1200" dirty="0">
          <a:solidFill>
            <a:srgbClr val="14649F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s-ES_tradnl" smtClean="0">
                <a:solidFill>
                  <a:prstClr val="black">
                    <a:tint val="75000"/>
                  </a:prstClr>
                </a:solidFill>
              </a:rPr>
              <a:t>14/11/19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ED42ADFF-25FB-4E54-B0B3-BF22E221C254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 defTabSz="342900"/>
              <a:t>‹N°›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1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3000" b="1" kern="1200" dirty="0">
          <a:solidFill>
            <a:srgbClr val="14649F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3200" y="268288"/>
            <a:ext cx="8516475" cy="7413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3200" y="1181100"/>
            <a:ext cx="8516475" cy="33702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GB" dirty="0"/>
              <a:t>Sixth level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lang="en-GB"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lang="en-GB"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3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mina.boubendir@orange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0.xml"/><Relationship Id="rId6" Type="http://schemas.openxmlformats.org/officeDocument/2006/relationships/hyperlink" Target="https://www.youtube.com/watch?v=TzWEuUEyjUY" TargetMode="External"/><Relationship Id="rId5" Type="http://schemas.openxmlformats.org/officeDocument/2006/relationships/hyperlink" Target="https://www.monb5g.eu/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package" Target="../embeddings/Microsoft_Visio_Drawing21.vsd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b5g.eu/deliverables/" TargetMode="External"/><Relationship Id="rId2" Type="http://schemas.openxmlformats.org/officeDocument/2006/relationships/hyperlink" Target="https://www.monb5g.eu/dissemination-n-communication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youtube.com/watch?v=TzWEuUEyjUY" TargetMode="External"/><Relationship Id="rId5" Type="http://schemas.openxmlformats.org/officeDocument/2006/relationships/hyperlink" Target="https://www.monb5g.eu/newsletters/" TargetMode="External"/><Relationship Id="rId4" Type="http://schemas.openxmlformats.org/officeDocument/2006/relationships/hyperlink" Target="https://www.monb5g.eu/publications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amina.boubendir@orange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40.png"/><Relationship Id="rId5" Type="http://schemas.openxmlformats.org/officeDocument/2006/relationships/image" Target="../media/image5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4326" y="268289"/>
            <a:ext cx="8362130" cy="2301874"/>
          </a:xfrm>
        </p:spPr>
        <p:txBody>
          <a:bodyPr/>
          <a:lstStyle/>
          <a:p>
            <a:r>
              <a:rPr lang="en-US" sz="4400" dirty="0" smtClean="0"/>
              <a:t>MON-B5G </a:t>
            </a:r>
            <a:r>
              <a:rPr lang="en-US" sz="4400" dirty="0" smtClean="0"/>
              <a:t>project</a:t>
            </a:r>
            <a:r>
              <a:rPr lang="fr-FR" sz="4400" dirty="0"/>
              <a:t> </a:t>
            </a:r>
            <a:r>
              <a:rPr lang="fr-FR" sz="4400" dirty="0" smtClean="0"/>
              <a:t>ICT-20 </a:t>
            </a:r>
            <a:r>
              <a:rPr lang="fr-FR" sz="4400" dirty="0"/>
              <a:t>(</a:t>
            </a:r>
            <a:r>
              <a:rPr lang="fr-FR" sz="4400" dirty="0" smtClean="0"/>
              <a:t>2019)</a:t>
            </a:r>
            <a:br>
              <a:rPr lang="fr-FR" sz="4400" dirty="0" smtClean="0"/>
            </a:br>
            <a:r>
              <a:rPr lang="fr-FR" sz="4400" dirty="0" smtClean="0"/>
              <a:t/>
            </a:r>
            <a:br>
              <a:rPr lang="fr-FR" sz="4400" dirty="0" smtClean="0"/>
            </a:br>
            <a:r>
              <a:rPr lang="fr-FR" sz="4400" dirty="0"/>
              <a:t/>
            </a:r>
            <a:br>
              <a:rPr lang="fr-FR" sz="4400" dirty="0"/>
            </a:br>
            <a:r>
              <a:rPr lang="en-US" sz="3200" b="1" dirty="0" smtClean="0"/>
              <a:t>Distributed </a:t>
            </a:r>
            <a:r>
              <a:rPr lang="en-US" sz="3200" b="1" dirty="0"/>
              <a:t>and zero-touch management of Network Slices in beyond 5G</a:t>
            </a:r>
            <a:endParaRPr lang="fr-FR" sz="320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3291830"/>
            <a:ext cx="3897634" cy="966156"/>
          </a:xfrm>
        </p:spPr>
        <p:txBody>
          <a:bodyPr/>
          <a:lstStyle/>
          <a:p>
            <a:r>
              <a:rPr lang="en-US" dirty="0" smtClean="0"/>
              <a:t>Amina </a:t>
            </a:r>
            <a:r>
              <a:rPr lang="en-US" dirty="0" err="1" smtClean="0"/>
              <a:t>Boubendir</a:t>
            </a:r>
            <a:endParaRPr lang="en-US" dirty="0" smtClean="0"/>
          </a:p>
          <a:p>
            <a:r>
              <a:rPr lang="en-US" dirty="0" smtClean="0"/>
              <a:t>Orange Labs Networks, France </a:t>
            </a:r>
          </a:p>
          <a:p>
            <a:r>
              <a:rPr lang="en-US" dirty="0" smtClean="0">
                <a:hlinkClick r:id="rId2"/>
              </a:rPr>
              <a:t>amina.boubendir@orange.com</a:t>
            </a:r>
            <a:r>
              <a:rPr lang="en-US" dirty="0" smtClean="0"/>
              <a:t>  </a:t>
            </a:r>
          </a:p>
          <a:p>
            <a:endParaRPr lang="fr-FR" dirty="0"/>
          </a:p>
          <a:p>
            <a:r>
              <a:rPr lang="en-US" dirty="0" smtClean="0"/>
              <a:t>                                                                                                        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669" y="987574"/>
            <a:ext cx="3421031" cy="7004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Sous-titre 3"/>
          <p:cNvSpPr txBox="1">
            <a:spLocks/>
          </p:cNvSpPr>
          <p:nvPr/>
        </p:nvSpPr>
        <p:spPr>
          <a:xfrm>
            <a:off x="4437185" y="3291830"/>
            <a:ext cx="4400872" cy="966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406800" indent="-190800" algn="l" defTabSz="914400" rtl="0" eaLnBrk="1" latinLnBrk="0" hangingPunct="1">
              <a:lnSpc>
                <a:spcPct val="90000"/>
              </a:lnSpc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3pPr>
            <a:lvl4pPr marL="594000" indent="-172800" algn="l" defTabSz="914400" rtl="0" eaLnBrk="1" latinLnBrk="0" hangingPunct="1">
              <a:lnSpc>
                <a:spcPct val="90000"/>
              </a:lnSpc>
              <a:spcBef>
                <a:spcPts val="24"/>
              </a:spcBef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799200" indent="-1908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IRTF Network Management Research Group (NMRG) </a:t>
            </a:r>
          </a:p>
          <a:p>
            <a:r>
              <a:rPr lang="en-US" b="1" dirty="0" smtClean="0"/>
              <a:t>NMRG 61th meeting</a:t>
            </a:r>
            <a:r>
              <a:rPr lang="en-US" dirty="0" smtClean="0"/>
              <a:t>                                                                                                         17/05/2021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157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 </a:t>
            </a:r>
            <a:r>
              <a:rPr lang="fr-FR" sz="2400" dirty="0" err="1" smtClean="0"/>
              <a:t>features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465511" y="1155552"/>
            <a:ext cx="34292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A strong separation of concerns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8659" y="1851670"/>
            <a:ext cx="421140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Distribution of management </a:t>
            </a:r>
            <a:r>
              <a:rPr lang="fr-FR" dirty="0" err="1">
                <a:latin typeface="Arial" panose="020B0604020202020204" pitchFamily="34" charset="0"/>
              </a:rPr>
              <a:t>operations</a:t>
            </a:r>
            <a:r>
              <a:rPr lang="fr-FR" dirty="0"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8801" y="2780266"/>
            <a:ext cx="457048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</a:rPr>
              <a:t>Hierarchical</a:t>
            </a:r>
            <a:r>
              <a:rPr lang="fr-FR" dirty="0">
                <a:latin typeface="Arial" panose="020B0604020202020204" pitchFamily="34" charset="0"/>
              </a:rPr>
              <a:t>, end-to-end slice orchestration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8801" y="3738962"/>
            <a:ext cx="5044971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</a:rPr>
              <a:t>In-Slice Management </a:t>
            </a:r>
            <a:r>
              <a:rPr lang="fr-FR" dirty="0" err="1" smtClean="0">
                <a:latin typeface="Arial" panose="020B0604020202020204" pitchFamily="34" charset="0"/>
              </a:rPr>
              <a:t>capability</a:t>
            </a:r>
            <a:r>
              <a:rPr lang="fr-FR" dirty="0" smtClean="0">
                <a:latin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</a:rPr>
              <a:t>of orchestration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19227" y="4278427"/>
            <a:ext cx="558011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</a:rPr>
              <a:t>Scalable</a:t>
            </a:r>
            <a:r>
              <a:rPr lang="fr-FR" dirty="0" smtClean="0">
                <a:latin typeface="Arial" panose="020B0604020202020204" pitchFamily="34" charset="0"/>
              </a:rPr>
              <a:t> and programmable slice management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40068" y="2268938"/>
            <a:ext cx="2980303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</a:rPr>
              <a:t>Enhanced</a:t>
            </a:r>
            <a:r>
              <a:rPr lang="fr-FR" dirty="0">
                <a:latin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</a:rPr>
              <a:t>security</a:t>
            </a:r>
            <a:r>
              <a:rPr lang="fr-FR" dirty="0">
                <a:latin typeface="Arial" panose="020B0604020202020204" pitchFamily="34" charset="0"/>
              </a:rPr>
              <a:t> of slices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40068" y="1200316"/>
            <a:ext cx="457200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Support for Management as a Service (</a:t>
            </a:r>
            <a:r>
              <a:rPr lang="en-US" dirty="0" err="1">
                <a:latin typeface="Arial" panose="020B0604020202020204" pitchFamily="34" charset="0"/>
              </a:rPr>
              <a:t>MaaS</a:t>
            </a:r>
            <a:r>
              <a:rPr lang="en-US" dirty="0">
                <a:latin typeface="Arial" panose="020B0604020202020204" pitchFamily="34" charset="0"/>
              </a:rPr>
              <a:t>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73291" y="2922498"/>
            <a:ext cx="345638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Programmable, </a:t>
            </a:r>
            <a:r>
              <a:rPr lang="fr-FR" dirty="0" err="1">
                <a:latin typeface="Arial" panose="020B0604020202020204" pitchFamily="34" charset="0"/>
              </a:rPr>
              <a:t>energy-aware</a:t>
            </a:r>
            <a:r>
              <a:rPr lang="fr-FR" dirty="0">
                <a:latin typeface="Arial" panose="020B0604020202020204" pitchFamily="34" charset="0"/>
              </a:rPr>
              <a:t> infrastructure management.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3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en-US" sz="2400" dirty="0"/>
              <a:t>O</a:t>
            </a:r>
            <a:r>
              <a:rPr lang="en-US" sz="2400" dirty="0" smtClean="0"/>
              <a:t>verall </a:t>
            </a:r>
            <a:r>
              <a:rPr lang="en-US" sz="2400" dirty="0"/>
              <a:t>MonB5G management and orchestration framework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073911"/>
            <a:ext cx="7992888" cy="394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 – control </a:t>
            </a:r>
            <a:r>
              <a:rPr lang="fr-FR" sz="2400" dirty="0" err="1" smtClean="0"/>
              <a:t>loops</a:t>
            </a:r>
            <a:r>
              <a:rPr lang="fr-FR" sz="2400" dirty="0" smtClean="0"/>
              <a:t> at multiple </a:t>
            </a:r>
            <a:r>
              <a:rPr lang="fr-FR" sz="2400" dirty="0" err="1" smtClean="0"/>
              <a:t>levels</a:t>
            </a:r>
            <a:endParaRPr lang="fr-FR" sz="2400" dirty="0"/>
          </a:p>
        </p:txBody>
      </p:sp>
      <p:sp>
        <p:nvSpPr>
          <p:cNvPr id="2" name="Rectangle 1"/>
          <p:cNvSpPr/>
          <p:nvPr/>
        </p:nvSpPr>
        <p:spPr>
          <a:xfrm>
            <a:off x="314324" y="771550"/>
            <a:ext cx="7642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Different </a:t>
            </a:r>
            <a:r>
              <a:rPr lang="en-US" dirty="0">
                <a:latin typeface="Arial" panose="020B0604020202020204" pitchFamily="34" charset="0"/>
              </a:rPr>
              <a:t>control loops with different scopes, goals, and timescales, at the following </a:t>
            </a:r>
            <a:r>
              <a:rPr lang="en-US" dirty="0" smtClean="0">
                <a:latin typeface="Arial" panose="020B0604020202020204" pitchFamily="34" charset="0"/>
              </a:rPr>
              <a:t>levels: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1829604"/>
            <a:ext cx="246734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Global OSS/BSS </a:t>
            </a:r>
            <a:r>
              <a:rPr lang="fr-FR" dirty="0" err="1">
                <a:latin typeface="Arial" panose="020B0604020202020204" pitchFamily="34" charset="0"/>
              </a:rPr>
              <a:t>level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6843" y="2346434"/>
            <a:ext cx="442948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</a:rPr>
              <a:t>Technological</a:t>
            </a:r>
            <a:r>
              <a:rPr lang="fr-FR" dirty="0">
                <a:latin typeface="Arial" panose="020B0604020202020204" pitchFamily="34" charset="0"/>
              </a:rPr>
              <a:t>/Orchestration Domain </a:t>
            </a:r>
            <a:r>
              <a:rPr lang="fr-FR" dirty="0" err="1">
                <a:latin typeface="Arial" panose="020B0604020202020204" pitchFamily="34" charset="0"/>
              </a:rPr>
              <a:t>level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7803" y="2850490"/>
            <a:ext cx="122341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>
                <a:latin typeface="Arial" panose="020B0604020202020204" pitchFamily="34" charset="0"/>
              </a:rPr>
              <a:t>Slice </a:t>
            </a:r>
            <a:r>
              <a:rPr lang="fr-FR" dirty="0" err="1">
                <a:latin typeface="Arial" panose="020B0604020202020204" pitchFamily="34" charset="0"/>
              </a:rPr>
              <a:t>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7803" y="3354546"/>
            <a:ext cx="3018775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</a:rPr>
              <a:t>Node</a:t>
            </a:r>
            <a:r>
              <a:rPr lang="fr-FR" dirty="0">
                <a:latin typeface="Arial" panose="020B0604020202020204" pitchFamily="34" charset="0"/>
              </a:rPr>
              <a:t> (VNF/PNF/CNF) </a:t>
            </a:r>
            <a:r>
              <a:rPr lang="fr-FR" dirty="0" err="1">
                <a:latin typeface="Arial" panose="020B0604020202020204" pitchFamily="34" charset="0"/>
              </a:rPr>
              <a:t>level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 - </a:t>
            </a:r>
            <a:r>
              <a:rPr lang="fr-FR" sz="2400" dirty="0"/>
              <a:t>IDMO </a:t>
            </a:r>
            <a:r>
              <a:rPr lang="fr-FR" sz="2400" dirty="0" err="1"/>
              <a:t>internal</a:t>
            </a:r>
            <a:r>
              <a:rPr lang="fr-FR" sz="2400" dirty="0"/>
              <a:t> structure</a:t>
            </a:r>
            <a:endParaRPr lang="fr-FR" sz="2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915566"/>
            <a:ext cx="7992888" cy="418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 - I</a:t>
            </a:r>
            <a:r>
              <a:rPr lang="en-US" sz="2400" dirty="0" err="1" smtClean="0"/>
              <a:t>nternal</a:t>
            </a:r>
            <a:r>
              <a:rPr lang="en-US" sz="2400" dirty="0" smtClean="0"/>
              <a:t> structure of </a:t>
            </a:r>
            <a:r>
              <a:rPr lang="en-US" sz="2400" dirty="0"/>
              <a:t>the Domain </a:t>
            </a:r>
            <a:r>
              <a:rPr lang="en-US" sz="2400" dirty="0" smtClean="0"/>
              <a:t>Manager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924" y="656354"/>
            <a:ext cx="4756152" cy="4371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4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fr-FR" sz="2400" dirty="0" err="1" smtClean="0"/>
              <a:t>Internal</a:t>
            </a:r>
            <a:r>
              <a:rPr lang="fr-FR" sz="2400" dirty="0" smtClean="0"/>
              <a:t> </a:t>
            </a:r>
            <a:r>
              <a:rPr lang="fr-FR" sz="2400" dirty="0"/>
              <a:t>Structure of IDM 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748" y="1275606"/>
            <a:ext cx="6040503" cy="27735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4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en-US" sz="2400" dirty="0"/>
              <a:t>Monitoring System Sublayer internal components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563638"/>
            <a:ext cx="7916380" cy="30579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8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fr-FR" sz="2400" dirty="0" err="1" smtClean="0"/>
              <a:t>Analytics</a:t>
            </a:r>
            <a:r>
              <a:rPr lang="fr-FR" sz="2400" dirty="0" smtClean="0"/>
              <a:t> </a:t>
            </a:r>
            <a:r>
              <a:rPr lang="fr-FR" sz="2400" dirty="0"/>
              <a:t>Engine </a:t>
            </a:r>
            <a:r>
              <a:rPr lang="fr-FR" sz="2400" dirty="0" err="1"/>
              <a:t>Sublayer</a:t>
            </a:r>
            <a:r>
              <a:rPr lang="fr-FR" sz="2400" dirty="0"/>
              <a:t> </a:t>
            </a:r>
            <a:r>
              <a:rPr lang="fr-FR" sz="2400" dirty="0" err="1"/>
              <a:t>internal</a:t>
            </a:r>
            <a:r>
              <a:rPr lang="fr-FR" sz="2400" dirty="0"/>
              <a:t> components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9" y="1491630"/>
            <a:ext cx="8415951" cy="26369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4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fr-FR" sz="2400" dirty="0" err="1"/>
              <a:t>Decision</a:t>
            </a:r>
            <a:r>
              <a:rPr lang="fr-FR" sz="2400" dirty="0"/>
              <a:t> Engine </a:t>
            </a:r>
            <a:r>
              <a:rPr lang="fr-FR" sz="2400" dirty="0" err="1"/>
              <a:t>Sublayer</a:t>
            </a:r>
            <a:r>
              <a:rPr lang="fr-FR" sz="2400" dirty="0"/>
              <a:t> </a:t>
            </a:r>
            <a:r>
              <a:rPr lang="fr-FR" sz="2400" dirty="0" err="1"/>
              <a:t>Internal</a:t>
            </a:r>
            <a:r>
              <a:rPr lang="fr-FR" sz="2400" dirty="0"/>
              <a:t> components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57" y="1635646"/>
            <a:ext cx="8521430" cy="28929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03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fr-FR" sz="2400" dirty="0" smtClean="0"/>
              <a:t>MONB5G architecture </a:t>
            </a:r>
            <a:br>
              <a:rPr lang="fr-FR" sz="2400" dirty="0" smtClean="0"/>
            </a:br>
            <a:r>
              <a:rPr lang="fr-FR" sz="2400" dirty="0" err="1"/>
              <a:t>Actuator</a:t>
            </a:r>
            <a:r>
              <a:rPr lang="fr-FR" sz="2400" dirty="0"/>
              <a:t> </a:t>
            </a:r>
            <a:r>
              <a:rPr lang="fr-FR" sz="2400" dirty="0" err="1"/>
              <a:t>Sublayer</a:t>
            </a:r>
            <a:r>
              <a:rPr lang="fr-FR" sz="2400" dirty="0"/>
              <a:t> </a:t>
            </a:r>
            <a:r>
              <a:rPr lang="fr-FR" sz="2400" dirty="0" err="1"/>
              <a:t>Internal</a:t>
            </a:r>
            <a:r>
              <a:rPr lang="fr-FR" sz="2400" dirty="0"/>
              <a:t> components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35646"/>
            <a:ext cx="8762402" cy="28845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0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3CCE6AA-46EC-44DD-B065-094DE2277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941" y="0"/>
            <a:ext cx="5596571" cy="5097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02CCFBE-CCAD-428D-A077-B54AAAB40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7494"/>
            <a:ext cx="3533773" cy="71797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1F0AD44-2D7E-4A8D-A4B0-CE62DDFF413E}"/>
              </a:ext>
            </a:extLst>
          </p:cNvPr>
          <p:cNvSpPr/>
          <p:nvPr/>
        </p:nvSpPr>
        <p:spPr>
          <a:xfrm>
            <a:off x="1143000" y="4824454"/>
            <a:ext cx="6858000" cy="313640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1F0AD44-2D7E-4A8D-A4B0-CE62DDFF413E}"/>
              </a:ext>
            </a:extLst>
          </p:cNvPr>
          <p:cNvSpPr/>
          <p:nvPr/>
        </p:nvSpPr>
        <p:spPr>
          <a:xfrm>
            <a:off x="0" y="4811312"/>
            <a:ext cx="9180512" cy="326782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CBFBAB9-F54B-9149-A153-0448577386CE}"/>
              </a:ext>
            </a:extLst>
          </p:cNvPr>
          <p:cNvGrpSpPr/>
          <p:nvPr/>
        </p:nvGrpSpPr>
        <p:grpSpPr>
          <a:xfrm>
            <a:off x="1706197" y="4802108"/>
            <a:ext cx="4828364" cy="385763"/>
            <a:chOff x="439641" y="6402813"/>
            <a:chExt cx="6437818" cy="5143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884F2C7-B9E0-6D49-B410-4B256F8F6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197"/>
            <a:stretch/>
          </p:blipFill>
          <p:spPr>
            <a:xfrm>
              <a:off x="439641" y="6402813"/>
              <a:ext cx="659586" cy="51435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D24E0D2-4673-7F4B-9E3D-AEFEA0DF96A4}"/>
                </a:ext>
              </a:extLst>
            </p:cNvPr>
            <p:cNvSpPr txBox="1"/>
            <p:nvPr/>
          </p:nvSpPr>
          <p:spPr>
            <a:xfrm>
              <a:off x="1099228" y="6450681"/>
              <a:ext cx="577823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Project has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received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funding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European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Union´s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2020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programme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under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Grant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Agreement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No. 871780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11215" y="1203598"/>
            <a:ext cx="45048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“</a:t>
            </a:r>
            <a:r>
              <a:rPr lang="en-US" u="sng" dirty="0" smtClean="0">
                <a:solidFill>
                  <a:schemeClr val="tx2"/>
                </a:solidFill>
              </a:rPr>
              <a:t>Zero-touch </a:t>
            </a:r>
            <a:r>
              <a:rPr lang="en-US" u="sng" dirty="0">
                <a:solidFill>
                  <a:schemeClr val="tx2"/>
                </a:solidFill>
              </a:rPr>
              <a:t>d</a:t>
            </a:r>
            <a:r>
              <a:rPr lang="en-US" u="sng" dirty="0" smtClean="0">
                <a:solidFill>
                  <a:schemeClr val="tx2"/>
                </a:solidFill>
              </a:rPr>
              <a:t>istributed </a:t>
            </a:r>
            <a:r>
              <a:rPr lang="en-US" dirty="0">
                <a:solidFill>
                  <a:schemeClr val="tx2"/>
                </a:solidFill>
              </a:rPr>
              <a:t>management and orchestration of </a:t>
            </a:r>
            <a:r>
              <a:rPr lang="en-US" u="sng" dirty="0">
                <a:solidFill>
                  <a:schemeClr val="tx2"/>
                </a:solidFill>
              </a:rPr>
              <a:t>Network </a:t>
            </a:r>
            <a:r>
              <a:rPr lang="en-US" u="sng" dirty="0" smtClean="0">
                <a:solidFill>
                  <a:schemeClr val="tx2"/>
                </a:solidFill>
              </a:rPr>
              <a:t>Slices </a:t>
            </a:r>
            <a:r>
              <a:rPr lang="en-US" dirty="0" smtClean="0">
                <a:solidFill>
                  <a:schemeClr val="tx2"/>
                </a:solidFill>
              </a:rPr>
              <a:t>in </a:t>
            </a:r>
            <a:r>
              <a:rPr lang="en-US" dirty="0">
                <a:solidFill>
                  <a:schemeClr val="tx2"/>
                </a:solidFill>
              </a:rPr>
              <a:t>the support of </a:t>
            </a:r>
            <a:r>
              <a:rPr lang="en-US" u="sng" dirty="0">
                <a:solidFill>
                  <a:schemeClr val="tx2"/>
                </a:solidFill>
              </a:rPr>
              <a:t>massive </a:t>
            </a:r>
            <a:r>
              <a:rPr lang="en-US" u="sng" dirty="0" smtClean="0">
                <a:solidFill>
                  <a:schemeClr val="tx2"/>
                </a:solidFill>
              </a:rPr>
              <a:t>scales </a:t>
            </a:r>
            <a:r>
              <a:rPr lang="en-US" dirty="0">
                <a:solidFill>
                  <a:schemeClr val="tx2"/>
                </a:solidFill>
              </a:rPr>
              <a:t>in beyond 5G</a:t>
            </a:r>
            <a:r>
              <a:rPr lang="en-US" dirty="0" smtClean="0">
                <a:solidFill>
                  <a:schemeClr val="tx2"/>
                </a:solidFill>
              </a:rPr>
              <a:t>.”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ata-driven </a:t>
            </a:r>
            <a:r>
              <a:rPr lang="en-US" dirty="0">
                <a:solidFill>
                  <a:schemeClr val="tx2"/>
                </a:solidFill>
              </a:rPr>
              <a:t>management </a:t>
            </a:r>
            <a:r>
              <a:rPr lang="en-US" dirty="0" smtClean="0">
                <a:solidFill>
                  <a:schemeClr val="tx2"/>
                </a:solidFill>
              </a:rPr>
              <a:t>with generalized use </a:t>
            </a:r>
            <a:r>
              <a:rPr lang="en-US" dirty="0">
                <a:solidFill>
                  <a:schemeClr val="tx2"/>
                </a:solidFill>
              </a:rPr>
              <a:t>of ML &amp; AI-based learning techniques. </a:t>
            </a:r>
            <a:endParaRPr lang="fr-FR" dirty="0">
              <a:solidFill>
                <a:schemeClr val="tx2"/>
              </a:solidFill>
            </a:endParaRP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sz="1600" i="1" dirty="0">
                <a:solidFill>
                  <a:srgbClr val="002060"/>
                </a:solidFill>
              </a:rPr>
              <a:t>Keywords</a:t>
            </a:r>
            <a:r>
              <a:rPr lang="fr-FR" sz="1600" i="1" dirty="0" smtClean="0">
                <a:solidFill>
                  <a:srgbClr val="002060"/>
                </a:solidFill>
              </a:rPr>
              <a:t>: </a:t>
            </a:r>
            <a:r>
              <a:rPr lang="en-US" sz="1600" i="1" dirty="0" smtClean="0">
                <a:solidFill>
                  <a:schemeClr val="accent1"/>
                </a:solidFill>
              </a:rPr>
              <a:t>distributed </a:t>
            </a:r>
            <a:r>
              <a:rPr lang="en-US" sz="1600" i="1" dirty="0">
                <a:solidFill>
                  <a:schemeClr val="accent1"/>
                </a:solidFill>
              </a:rPr>
              <a:t>management, zero-touch, management and orchestration, network slicing, massive scales, beyond 5G, </a:t>
            </a:r>
            <a:r>
              <a:rPr lang="en-US" sz="1600" i="1" dirty="0" smtClean="0">
                <a:solidFill>
                  <a:schemeClr val="accent1"/>
                </a:solidFill>
              </a:rPr>
              <a:t>Deep Reinforcement Learning, </a:t>
            </a:r>
            <a:r>
              <a:rPr lang="en-US" sz="1600" i="1" dirty="0">
                <a:solidFill>
                  <a:schemeClr val="accent1"/>
                </a:solidFill>
              </a:rPr>
              <a:t>Federated Learning, </a:t>
            </a:r>
            <a:r>
              <a:rPr lang="en-US" sz="1600" i="1" u="sng" dirty="0">
                <a:solidFill>
                  <a:schemeClr val="accent1"/>
                </a:solidFill>
              </a:rPr>
              <a:t>MS, AE, DE</a:t>
            </a:r>
            <a:r>
              <a:rPr lang="en-US" sz="1600" i="1" dirty="0" smtClean="0">
                <a:solidFill>
                  <a:schemeClr val="accent1"/>
                </a:solidFill>
              </a:rPr>
              <a:t>.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dirty="0" err="1" smtClean="0">
                <a:solidFill>
                  <a:srgbClr val="002060"/>
                </a:solidFill>
              </a:rPr>
              <a:t>Website</a:t>
            </a:r>
            <a:r>
              <a:rPr lang="fr-FR" dirty="0">
                <a:solidFill>
                  <a:srgbClr val="002060"/>
                </a:solidFill>
              </a:rPr>
              <a:t>: </a:t>
            </a:r>
            <a:r>
              <a:rPr lang="fr-FR" dirty="0">
                <a:solidFill>
                  <a:schemeClr val="accent1"/>
                </a:solidFill>
                <a:hlinkClick r:id="rId5"/>
              </a:rPr>
              <a:t>https://www.monb5g.eu/</a:t>
            </a:r>
            <a:r>
              <a:rPr lang="fr-FR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09883" y="414721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Video presentation: </a:t>
            </a:r>
            <a:r>
              <a:rPr lang="fr-FR" sz="1600" dirty="0">
                <a:hlinkClick r:id="rId6"/>
              </a:rPr>
              <a:t>https://www.youtube.com/watch?v=TzWEuUEyjUY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6374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An example of usage of </a:t>
            </a:r>
            <a:r>
              <a:rPr lang="en-US" sz="2400" dirty="0" err="1"/>
              <a:t>MLaaS</a:t>
            </a:r>
            <a:r>
              <a:rPr lang="en-US" sz="2400" dirty="0"/>
              <a:t> (security, multitenancy to be added)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806019"/>
            <a:ext cx="6192688" cy="43435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4324" y="267494"/>
            <a:ext cx="8650163" cy="743744"/>
          </a:xfrm>
        </p:spPr>
        <p:txBody>
          <a:bodyPr/>
          <a:lstStyle/>
          <a:p>
            <a:r>
              <a:rPr lang="en-US" sz="1600" dirty="0"/>
              <a:t>MonB5G Architecture Instantiation for a Single Tenant and three Technological Domain</a:t>
            </a:r>
            <a:endParaRPr lang="fr-FR" sz="1600" dirty="0"/>
          </a:p>
        </p:txBody>
      </p:sp>
      <p:pic>
        <p:nvPicPr>
          <p:cNvPr id="3" name="Picture 6" descr="A screenshot of a computer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516746"/>
            <a:ext cx="8424935" cy="45752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2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Use Case 1: </a:t>
            </a:r>
            <a:r>
              <a:rPr lang="en-GB" sz="2400" dirty="0"/>
              <a:t>Elastic end-to-end slice management</a:t>
            </a:r>
            <a:r>
              <a:rPr lang="fr-FR" sz="2400" b="1" i="1" cap="all" spc="20" dirty="0">
                <a:solidFill>
                  <a:srgbClr val="7F7F7F"/>
                </a:solidFill>
                <a:latin typeface="Candara" panose="020E0502030303020204" pitchFamily="34" charset="0"/>
              </a:rPr>
              <a:t/>
            </a:r>
            <a:br>
              <a:rPr lang="fr-FR" sz="2400" b="1" i="1" cap="all" spc="20" dirty="0">
                <a:solidFill>
                  <a:srgbClr val="7F7F7F"/>
                </a:solidFill>
                <a:latin typeface="Candara" panose="020E0502030303020204" pitchFamily="34" charset="0"/>
              </a:rPr>
            </a:br>
            <a:endParaRPr lang="fr-FR" sz="2400" dirty="0"/>
          </a:p>
        </p:txBody>
      </p:sp>
      <p:pic>
        <p:nvPicPr>
          <p:cNvPr id="5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16" y="1419622"/>
            <a:ext cx="7077684" cy="36724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 2"/>
          <p:cNvSpPr/>
          <p:nvPr/>
        </p:nvSpPr>
        <p:spPr>
          <a:xfrm>
            <a:off x="971600" y="82657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spc="20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Mapping of </a:t>
            </a:r>
            <a:r>
              <a:rPr lang="en-GB" i="1" spc="20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experimental </a:t>
            </a:r>
            <a:r>
              <a:rPr lang="en-US" i="1" spc="20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scenario and Interaction of stakeholders for </a:t>
            </a:r>
            <a:r>
              <a:rPr lang="en-US" i="1" spc="20" dirty="0" smtClean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UC1</a:t>
            </a:r>
            <a:endParaRPr lang="en-US" i="1" spc="20" dirty="0">
              <a:solidFill>
                <a:srgbClr val="7F7F7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48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Use Case 2: </a:t>
            </a:r>
            <a:r>
              <a:rPr lang="en-GB" sz="2400" dirty="0"/>
              <a:t>AI-assisted </a:t>
            </a:r>
            <a:r>
              <a:rPr lang="en-GB" sz="2400" dirty="0"/>
              <a:t>policy-driven security monitoring &amp; enforcement</a:t>
            </a:r>
            <a:endParaRPr lang="en-US" sz="24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14325" y="170765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307436"/>
              </p:ext>
            </p:extLst>
          </p:nvPr>
        </p:nvGraphicFramePr>
        <p:xfrm>
          <a:off x="3059832" y="1535895"/>
          <a:ext cx="5944822" cy="353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r:id="rId4" imgW="4229322" imgH="2524453" progId="Visio.Drawing.15">
                  <p:embed/>
                </p:oleObj>
              </mc:Choice>
              <mc:Fallback>
                <p:oleObj r:id="rId4" imgW="4229322" imgH="2524453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535895"/>
                        <a:ext cx="5944822" cy="3532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88032" y="928340"/>
            <a:ext cx="6156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spc="20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Mapping of experimental scenario and Interaction of stakeholders for </a:t>
            </a:r>
            <a:r>
              <a:rPr lang="en-US" i="1" spc="20" dirty="0" smtClean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UC2 </a:t>
            </a:r>
            <a:r>
              <a:rPr lang="en-US" i="1" spc="20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MonB5G architecture</a:t>
            </a:r>
            <a:endParaRPr lang="fr-FR" i="1" spc="20" dirty="0">
              <a:solidFill>
                <a:srgbClr val="7F7F7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3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4" b="36887"/>
          <a:stretch/>
        </p:blipFill>
        <p:spPr>
          <a:xfrm>
            <a:off x="314325" y="3355673"/>
            <a:ext cx="2807399" cy="948923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28" b="36887"/>
          <a:stretch/>
        </p:blipFill>
        <p:spPr>
          <a:xfrm>
            <a:off x="117028" y="2349764"/>
            <a:ext cx="2155177" cy="94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2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MONB5G’s </a:t>
            </a:r>
            <a:r>
              <a:rPr lang="fr-FR" sz="2400" dirty="0" err="1" smtClean="0"/>
              <a:t>PoC</a:t>
            </a:r>
            <a:r>
              <a:rPr lang="fr-FR" sz="2400" dirty="0" smtClean="0"/>
              <a:t> Platform in Barcelona</a:t>
            </a:r>
            <a:endParaRPr lang="fr-FR" sz="2400" dirty="0"/>
          </a:p>
        </p:txBody>
      </p:sp>
      <p:pic>
        <p:nvPicPr>
          <p:cNvPr id="3" name="Picture 8" descr="image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76215"/>
            <a:ext cx="8064896" cy="431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MONB5G </a:t>
            </a:r>
            <a:r>
              <a:rPr lang="fr-FR" dirty="0" err="1" smtClean="0"/>
              <a:t>deliverables</a:t>
            </a:r>
            <a:r>
              <a:rPr lang="fr-FR" dirty="0" smtClean="0"/>
              <a:t> and </a:t>
            </a:r>
            <a:r>
              <a:rPr lang="fr-FR" dirty="0" err="1" smtClean="0"/>
              <a:t>outcomes</a:t>
            </a:r>
            <a:r>
              <a:rPr lang="fr-FR" dirty="0" smtClean="0"/>
              <a:t> at M18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1011238"/>
            <a:ext cx="8280920" cy="40626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fr-FR" sz="1600" dirty="0" smtClean="0">
              <a:solidFill>
                <a:schemeClr val="accent2"/>
              </a:solidFill>
              <a:hlinkClick r:id="rId2"/>
            </a:endParaRPr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fr-FR" sz="1600" b="1" dirty="0" err="1" smtClean="0"/>
              <a:t>Dissemination</a:t>
            </a:r>
            <a:r>
              <a:rPr lang="fr-FR" sz="1600" b="1" dirty="0" smtClean="0"/>
              <a:t> and Communication: </a:t>
            </a:r>
            <a:r>
              <a:rPr lang="fr-FR" sz="1600" dirty="0" smtClean="0">
                <a:solidFill>
                  <a:schemeClr val="accent2"/>
                </a:solidFill>
                <a:hlinkClick r:id="rId2"/>
              </a:rPr>
              <a:t>https</a:t>
            </a:r>
            <a:r>
              <a:rPr lang="fr-FR" sz="1600" dirty="0">
                <a:solidFill>
                  <a:schemeClr val="accent2"/>
                </a:solidFill>
                <a:hlinkClick r:id="rId2"/>
              </a:rPr>
              <a:t>://www.monb5g.eu/dissemination-n-communication</a:t>
            </a:r>
            <a:r>
              <a:rPr lang="fr-FR" sz="1600" dirty="0" smtClean="0">
                <a:solidFill>
                  <a:schemeClr val="accent2"/>
                </a:solidFill>
                <a:hlinkClick r:id="rId2"/>
              </a:rPr>
              <a:t>/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fr-FR" sz="1600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fr-FR" sz="1600" b="1" dirty="0"/>
              <a:t>Public </a:t>
            </a:r>
            <a:r>
              <a:rPr lang="fr-FR" sz="1600" b="1" dirty="0" err="1" smtClean="0"/>
              <a:t>Deliverables</a:t>
            </a:r>
            <a:r>
              <a:rPr lang="fr-FR" sz="1600" b="1" dirty="0" smtClean="0"/>
              <a:t>: </a:t>
            </a:r>
            <a:r>
              <a:rPr lang="fr-FR" sz="1600" dirty="0" smtClean="0">
                <a:solidFill>
                  <a:schemeClr val="accent2"/>
                </a:solidFill>
                <a:hlinkClick r:id="rId3"/>
              </a:rPr>
              <a:t>https</a:t>
            </a:r>
            <a:r>
              <a:rPr lang="fr-FR" sz="1600" dirty="0">
                <a:solidFill>
                  <a:schemeClr val="accent2"/>
                </a:solidFill>
                <a:hlinkClick r:id="rId3"/>
              </a:rPr>
              <a:t>://www.monb5g.eu/deliverables</a:t>
            </a:r>
            <a:r>
              <a:rPr lang="fr-FR" sz="1600" dirty="0" smtClean="0">
                <a:solidFill>
                  <a:schemeClr val="accent2"/>
                </a:solidFill>
                <a:hlinkClick r:id="rId3"/>
              </a:rPr>
              <a:t>/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endParaRPr lang="fr-FR" sz="1600" dirty="0" smtClean="0">
              <a:solidFill>
                <a:schemeClr val="accent2"/>
              </a:solidFill>
              <a:hlinkClick r:id="rId4"/>
            </a:endParaRPr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fr-FR" sz="1600" b="1" dirty="0" smtClean="0"/>
              <a:t>Publications (</a:t>
            </a:r>
            <a:r>
              <a:rPr lang="fr-FR" sz="1600" b="1" dirty="0" err="1" smtClean="0"/>
              <a:t>Journals</a:t>
            </a:r>
            <a:r>
              <a:rPr lang="fr-FR" sz="1600" b="1" dirty="0" smtClean="0"/>
              <a:t>, </a:t>
            </a:r>
            <a:r>
              <a:rPr lang="fr-FR" sz="1600" b="1" dirty="0" err="1" smtClean="0"/>
              <a:t>conference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papers</a:t>
            </a:r>
            <a:r>
              <a:rPr lang="fr-FR" sz="1600" b="1" dirty="0" smtClean="0"/>
              <a:t>, white </a:t>
            </a:r>
            <a:r>
              <a:rPr lang="fr-FR" sz="1600" b="1" dirty="0" err="1" smtClean="0"/>
              <a:t>papers</a:t>
            </a:r>
            <a:r>
              <a:rPr lang="fr-FR" sz="1600" b="1" dirty="0" smtClean="0"/>
              <a:t>, etc.):  </a:t>
            </a:r>
            <a:r>
              <a:rPr lang="fr-FR" sz="1600" dirty="0" smtClean="0">
                <a:solidFill>
                  <a:schemeClr val="accent2"/>
                </a:solidFill>
                <a:hlinkClick r:id="rId4"/>
              </a:rPr>
              <a:t>https</a:t>
            </a:r>
            <a:r>
              <a:rPr lang="fr-FR" sz="1600" dirty="0">
                <a:solidFill>
                  <a:schemeClr val="accent2"/>
                </a:solidFill>
                <a:hlinkClick r:id="rId4"/>
              </a:rPr>
              <a:t>://www.monb5g.eu/publications</a:t>
            </a:r>
            <a:r>
              <a:rPr lang="fr-FR" sz="1600" dirty="0" smtClean="0">
                <a:solidFill>
                  <a:schemeClr val="accent2"/>
                </a:solidFill>
                <a:hlinkClick r:id="rId4"/>
              </a:rPr>
              <a:t>/</a:t>
            </a:r>
            <a:r>
              <a:rPr lang="fr-FR" sz="1600" dirty="0" smtClean="0">
                <a:solidFill>
                  <a:schemeClr val="accent2"/>
                </a:solidFill>
              </a:rPr>
              <a:t>   </a:t>
            </a:r>
            <a:r>
              <a:rPr lang="fr-FR" sz="1600" dirty="0" smtClean="0"/>
              <a:t> 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1600" dirty="0" smtClean="0"/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1600" dirty="0" smtClean="0"/>
              <a:t>Newsletters: </a:t>
            </a: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://www.monb5g.eu/newsletters</a:t>
            </a:r>
            <a:r>
              <a:rPr lang="en-US" sz="1600" dirty="0" smtClean="0">
                <a:hlinkClick r:id="rId5"/>
              </a:rPr>
              <a:t>/</a:t>
            </a:r>
            <a:r>
              <a:rPr lang="en-US" sz="1600" dirty="0" smtClean="0"/>
              <a:t> </a:t>
            </a:r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fr-FR" sz="1600" b="1" dirty="0" err="1"/>
              <a:t>Video</a:t>
            </a:r>
            <a:r>
              <a:rPr lang="fr-FR" sz="1600" b="1" dirty="0"/>
              <a:t> </a:t>
            </a:r>
            <a:r>
              <a:rPr lang="fr-FR" sz="1600" b="1" dirty="0" err="1" smtClean="0"/>
              <a:t>presentation</a:t>
            </a:r>
            <a:r>
              <a:rPr lang="fr-FR" sz="1600" b="1" dirty="0" smtClean="0"/>
              <a:t>: </a:t>
            </a:r>
            <a:r>
              <a:rPr lang="fr-FR" sz="1600" dirty="0">
                <a:hlinkClick r:id="rId6"/>
              </a:rPr>
              <a:t>https</a:t>
            </a:r>
            <a:r>
              <a:rPr lang="fr-FR" sz="1600" dirty="0">
                <a:hlinkClick r:id="rId6"/>
              </a:rPr>
              <a:t>://www.youtube.com/watch?v=TzWEuUEyjUY</a:t>
            </a:r>
            <a:endParaRPr lang="en-US" sz="1600" dirty="0"/>
          </a:p>
          <a:p>
            <a:pPr marL="285750" indent="-28575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en-US" sz="1600" dirty="0"/>
          </a:p>
          <a:p>
            <a:endParaRPr lang="fr-FR" sz="1600" dirty="0" smtClean="0"/>
          </a:p>
          <a:p>
            <a:endParaRPr lang="en-US" sz="1600" dirty="0"/>
          </a:p>
          <a:p>
            <a:pPr marL="171450" indent="-171450">
              <a:buFont typeface="Wingdings" panose="05000000000000000000" pitchFamily="2" charset="2"/>
              <a:buChar char="q"/>
            </a:pPr>
            <a:endParaRPr lang="fr-FR" sz="1200" dirty="0">
              <a:solidFill>
                <a:srgbClr val="00000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9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BD4171D-74E7-4B35-8C0E-5AF00221888D}"/>
              </a:ext>
            </a:extLst>
          </p:cNvPr>
          <p:cNvSpPr/>
          <p:nvPr/>
        </p:nvSpPr>
        <p:spPr>
          <a:xfrm>
            <a:off x="1143000" y="0"/>
            <a:ext cx="6858000" cy="48761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 baseline="30000">
              <a:solidFill>
                <a:prstClr val="white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117D2F1-0B09-4819-A6C6-A129EB57C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552" y="177015"/>
            <a:ext cx="4783703" cy="971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6127A6C-14AE-4E5A-A36F-89CCFC32C846}"/>
              </a:ext>
            </a:extLst>
          </p:cNvPr>
          <p:cNvSpPr txBox="1"/>
          <p:nvPr/>
        </p:nvSpPr>
        <p:spPr>
          <a:xfrm>
            <a:off x="2353916" y="3022720"/>
            <a:ext cx="4347375" cy="927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2625" b="1" dirty="0" smtClean="0">
                <a:solidFill>
                  <a:prstClr val="black"/>
                </a:solidFill>
              </a:rPr>
              <a:t>Amina </a:t>
            </a:r>
            <a:r>
              <a:rPr lang="en-GB" sz="2625" b="1" dirty="0" err="1" smtClean="0">
                <a:solidFill>
                  <a:prstClr val="black"/>
                </a:solidFill>
              </a:rPr>
              <a:t>Boubendir</a:t>
            </a:r>
            <a:endParaRPr lang="en-GB" sz="2625" b="1" dirty="0">
              <a:solidFill>
                <a:prstClr val="black"/>
              </a:solidFill>
            </a:endParaRPr>
          </a:p>
          <a:p>
            <a:pPr algn="ctr" defTabSz="342900"/>
            <a:r>
              <a:rPr lang="en-GB" sz="1600" dirty="0" smtClean="0">
                <a:latin typeface="Calibri Light" panose="020F0302020204030204"/>
              </a:rPr>
              <a:t>Orange Labs, France</a:t>
            </a:r>
            <a:endParaRPr lang="en-GB" sz="1600" dirty="0">
              <a:latin typeface="Calibri Light" panose="020F0302020204030204"/>
            </a:endParaRPr>
          </a:p>
          <a:p>
            <a:pPr algn="ctr" defTabSz="342900"/>
            <a:r>
              <a:rPr lang="en-GB" sz="1200" dirty="0" smtClean="0">
                <a:hlinkClick r:id="rId3"/>
              </a:rPr>
              <a:t>amina.boubendir@orange.com</a:t>
            </a:r>
            <a:r>
              <a:rPr lang="en-GB" sz="1200" dirty="0" smtClean="0"/>
              <a:t> </a:t>
            </a:r>
            <a:endParaRPr lang="el-GR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08C0B91-D1D6-456E-B497-944CA7B69678}"/>
              </a:ext>
            </a:extLst>
          </p:cNvPr>
          <p:cNvSpPr/>
          <p:nvPr/>
        </p:nvSpPr>
        <p:spPr>
          <a:xfrm>
            <a:off x="1143000" y="4824454"/>
            <a:ext cx="6858000" cy="313640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4DE0735-CE7C-4049-BB64-9130F8C07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332" y="1222087"/>
            <a:ext cx="2647336" cy="22149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1F0AD44-2D7E-4A8D-A4B0-CE62DDFF413E}"/>
              </a:ext>
            </a:extLst>
          </p:cNvPr>
          <p:cNvSpPr/>
          <p:nvPr/>
        </p:nvSpPr>
        <p:spPr>
          <a:xfrm>
            <a:off x="1143000" y="4824454"/>
            <a:ext cx="6858000" cy="313640"/>
          </a:xfrm>
          <a:prstGeom prst="rect">
            <a:avLst/>
          </a:prstGeom>
          <a:solidFill>
            <a:srgbClr val="14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l-GR" sz="1350">
              <a:solidFill>
                <a:prstClr val="white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CBFBAB9-F54B-9149-A153-0448577386CE}"/>
              </a:ext>
            </a:extLst>
          </p:cNvPr>
          <p:cNvGrpSpPr/>
          <p:nvPr/>
        </p:nvGrpSpPr>
        <p:grpSpPr>
          <a:xfrm>
            <a:off x="1706197" y="4802108"/>
            <a:ext cx="4828364" cy="385763"/>
            <a:chOff x="439641" y="6402813"/>
            <a:chExt cx="6437818" cy="5143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884F2C7-B9E0-6D49-B410-4B256F8F6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197"/>
            <a:stretch/>
          </p:blipFill>
          <p:spPr>
            <a:xfrm>
              <a:off x="439641" y="6402813"/>
              <a:ext cx="659586" cy="51435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D24E0D2-4673-7F4B-9E3D-AEFEA0DF96A4}"/>
                </a:ext>
              </a:extLst>
            </p:cNvPr>
            <p:cNvSpPr txBox="1"/>
            <p:nvPr/>
          </p:nvSpPr>
          <p:spPr>
            <a:xfrm>
              <a:off x="1099228" y="6450681"/>
              <a:ext cx="577823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Project has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received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funding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European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Union´s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2020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programme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under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Grant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750" dirty="0" err="1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Agreement</a:t>
              </a:r>
              <a:r>
                <a:rPr lang="es-ES" sz="7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No. 871780</a:t>
              </a:r>
            </a:p>
          </p:txBody>
        </p:sp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841" y="3799279"/>
            <a:ext cx="819927" cy="81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06" y="0"/>
            <a:ext cx="7641561" cy="5143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241" y="1786254"/>
            <a:ext cx="300455" cy="30045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47" y="489138"/>
            <a:ext cx="300455" cy="30045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4807" y="3148111"/>
            <a:ext cx="488204" cy="32038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3011" y="2659135"/>
            <a:ext cx="685896" cy="33342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7387" y="3939902"/>
            <a:ext cx="484371" cy="30319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787" y="639365"/>
            <a:ext cx="500133" cy="43344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3728" y="3939902"/>
            <a:ext cx="733527" cy="27626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1533" y="0"/>
            <a:ext cx="603421" cy="48913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53926" y="2152125"/>
            <a:ext cx="595115" cy="17548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96234" y="3624049"/>
            <a:ext cx="505614" cy="276796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69924" y="1330838"/>
            <a:ext cx="911279" cy="27754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31288" y="4515966"/>
            <a:ext cx="1021406" cy="294405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-2023" y="1465742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37352" y="1262648"/>
            <a:ext cx="2521252" cy="106495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72000" tIns="36000" rIns="0" bIns="108000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12 partners, </a:t>
            </a:r>
            <a:r>
              <a:rPr lang="en-US" sz="1600" b="1" dirty="0">
                <a:solidFill>
                  <a:schemeClr val="tx1"/>
                </a:solidFill>
              </a:rPr>
              <a:t>8 countries</a:t>
            </a: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9 industry &amp; 3 academia </a:t>
            </a:r>
            <a:endParaRPr lang="en-US" sz="16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fr-FR" sz="1600" b="1" dirty="0" smtClean="0">
                <a:solidFill>
                  <a:schemeClr val="tx1"/>
                </a:solidFill>
              </a:rPr>
              <a:t>5,5M€ for 36 </a:t>
            </a:r>
            <a:r>
              <a:rPr lang="fr-FR" sz="1600" b="1" dirty="0" err="1" smtClean="0">
                <a:solidFill>
                  <a:schemeClr val="tx1"/>
                </a:solidFill>
              </a:rPr>
              <a:t>months</a:t>
            </a:r>
            <a:endParaRPr lang="fr-FR" sz="16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fr-FR" sz="1600" b="1" dirty="0" smtClean="0">
                <a:solidFill>
                  <a:schemeClr val="tx1"/>
                </a:solidFill>
              </a:rPr>
              <a:t>(11/2019 – 11/2022)</a:t>
            </a:r>
          </a:p>
          <a:p>
            <a:pPr>
              <a:defRPr/>
            </a:pP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3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MON-B5G </a:t>
            </a:r>
            <a:r>
              <a:rPr lang="en-US" sz="2400" b="1" dirty="0" smtClean="0"/>
              <a:t>structure</a:t>
            </a:r>
            <a:endParaRPr lang="en-US" sz="24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t="762"/>
          <a:stretch/>
        </p:blipFill>
        <p:spPr>
          <a:xfrm>
            <a:off x="539552" y="850387"/>
            <a:ext cx="7776864" cy="425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7344816" cy="3975555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ct val="0"/>
              </a:spcBef>
              <a:buNone/>
              <a:defRPr sz="2400" b="1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MON-B5G Technical </a:t>
            </a:r>
            <a:r>
              <a:rPr lang="en-US" dirty="0"/>
              <a:t>development strategy and methodology</a:t>
            </a:r>
          </a:p>
        </p:txBody>
      </p:sp>
    </p:spTree>
    <p:extLst>
      <p:ext uri="{BB962C8B-B14F-4D97-AF65-F5344CB8AC3E}">
        <p14:creationId xmlns:p14="http://schemas.microsoft.com/office/powerpoint/2010/main" val="295963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0"/>
          <a:stretch/>
        </p:blipFill>
        <p:spPr>
          <a:xfrm>
            <a:off x="1511660" y="965662"/>
            <a:ext cx="6120680" cy="3982352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ct val="0"/>
              </a:spcBef>
              <a:buNone/>
              <a:defRPr sz="2400" b="1" spc="-20" baseline="0">
                <a:solidFill>
                  <a:schemeClr val="bg2"/>
                </a:solidFill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MONB5G </a:t>
            </a:r>
            <a:r>
              <a:rPr lang="en-US" dirty="0" smtClean="0"/>
              <a:t>main concept </a:t>
            </a:r>
            <a:r>
              <a:rPr lang="en-US" dirty="0"/>
              <a:t>and </a:t>
            </a:r>
            <a:r>
              <a:rPr lang="en-US" dirty="0" smtClean="0"/>
              <a:t>vision</a:t>
            </a:r>
            <a:endParaRPr lang="en-US" dirty="0"/>
          </a:p>
          <a:p>
            <a:r>
              <a:rPr lang="en-US" dirty="0"/>
              <a:t>Distributed </a:t>
            </a:r>
            <a:r>
              <a:rPr lang="en-US" dirty="0"/>
              <a:t>management for network </a:t>
            </a:r>
            <a:r>
              <a:rPr lang="en-US" dirty="0"/>
              <a:t>slicing</a:t>
            </a:r>
            <a:endParaRPr lang="en-US" dirty="0"/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83"/>
          <a:stretch/>
        </p:blipFill>
        <p:spPr>
          <a:xfrm>
            <a:off x="1331640" y="4917859"/>
            <a:ext cx="6120680" cy="1741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7554" y="4761085"/>
            <a:ext cx="900100" cy="1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7654" y="4371950"/>
            <a:ext cx="2034226" cy="54590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15460" y="4371949"/>
            <a:ext cx="2034226" cy="54590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9260" y="4371949"/>
            <a:ext cx="2034226" cy="545909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3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</a:t>
            </a:r>
            <a:r>
              <a:rPr lang="fr-FR" sz="2400" dirty="0" smtClean="0"/>
              <a:t>Slice life-cycle </a:t>
            </a:r>
            <a:r>
              <a:rPr lang="fr-FR" sz="2400" dirty="0" err="1" smtClean="0"/>
              <a:t>stakeholders</a:t>
            </a:r>
            <a:r>
              <a:rPr lang="fr-FR" sz="2400" dirty="0" smtClean="0"/>
              <a:t> &amp; business model</a:t>
            </a:r>
            <a:endParaRPr lang="fr-FR" sz="2400" dirty="0"/>
          </a:p>
        </p:txBody>
      </p:sp>
      <p:pic>
        <p:nvPicPr>
          <p:cNvPr id="46" name="Obraz 4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46" y="1419622"/>
            <a:ext cx="824951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5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MONB5G’s Relevance and impact on 5G-PPP </a:t>
            </a:r>
            <a:r>
              <a:rPr lang="fr-FR" sz="2400" dirty="0" err="1" smtClean="0"/>
              <a:t>KPIs</a:t>
            </a:r>
            <a:endParaRPr lang="fr-FR" sz="2400" dirty="0"/>
          </a:p>
        </p:txBody>
      </p:sp>
      <p:pic>
        <p:nvPicPr>
          <p:cNvPr id="5" name="Picture 2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37" b="1"/>
          <a:stretch/>
        </p:blipFill>
        <p:spPr bwMode="auto">
          <a:xfrm>
            <a:off x="539552" y="1007949"/>
            <a:ext cx="4335182" cy="4141751"/>
          </a:xfrm>
          <a:prstGeom prst="rect">
            <a:avLst/>
          </a:prstGeom>
          <a:noFill/>
        </p:spPr>
      </p:pic>
      <p:pic>
        <p:nvPicPr>
          <p:cNvPr id="6" name="Picture 2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50910"/>
          <a:stretch/>
        </p:blipFill>
        <p:spPr bwMode="auto">
          <a:xfrm>
            <a:off x="4921349" y="1419622"/>
            <a:ext cx="4222651" cy="26406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482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MONB5G architecture</a:t>
            </a:r>
            <a:endParaRPr lang="fr-FR" sz="2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705716"/>
            <a:ext cx="4601217" cy="445832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1011238"/>
            <a:ext cx="3996618" cy="314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7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ange_presentationbasique">
  <a:themeElements>
    <a:clrScheme name="OAB">
      <a:dk1>
        <a:srgbClr val="000000"/>
      </a:dk1>
      <a:lt1>
        <a:srgbClr val="FFFFFF"/>
      </a:lt1>
      <a:dk2>
        <a:srgbClr val="595959"/>
      </a:dk2>
      <a:lt2>
        <a:srgbClr val="FFFFFF"/>
      </a:lt2>
      <a:accent1>
        <a:srgbClr val="FF6600"/>
      </a:accent1>
      <a:accent2>
        <a:srgbClr val="4BB4E6"/>
      </a:accent2>
      <a:accent3>
        <a:srgbClr val="9164CD"/>
      </a:accent3>
      <a:accent4>
        <a:srgbClr val="50BE87"/>
      </a:accent4>
      <a:accent5>
        <a:srgbClr val="FFB4E6"/>
      </a:accent5>
      <a:accent6>
        <a:srgbClr val="FFDC00"/>
      </a:accent6>
      <a:hlink>
        <a:srgbClr val="5F5F5F"/>
      </a:hlink>
      <a:folHlink>
        <a:srgbClr val="919191"/>
      </a:folHlink>
    </a:clrScheme>
    <a:fontScheme name="Orange">
      <a:majorFont>
        <a:latin typeface="Helvetica 75"/>
        <a:ea typeface=""/>
        <a:cs typeface=""/>
      </a:majorFont>
      <a:minorFont>
        <a:latin typeface="Helvetica 75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_PPTTemplate_v3.potx" id="{7EFB1CC4-B630-4DC5-B88F-B33ED10FA70B}" vid="{E661C32F-4836-4DD1-B604-E27281C607A6}"/>
    </a:ext>
  </a:extLst>
</a:theme>
</file>

<file path=ppt/theme/theme3.xml><?xml version="1.0" encoding="utf-8"?>
<a:theme xmlns:a="http://schemas.openxmlformats.org/drawingml/2006/main" name="1_orange_presentationbasique">
  <a:themeElements>
    <a:clrScheme name="OAB">
      <a:dk1>
        <a:srgbClr val="000000"/>
      </a:dk1>
      <a:lt1>
        <a:srgbClr val="FFFFFF"/>
      </a:lt1>
      <a:dk2>
        <a:srgbClr val="595959"/>
      </a:dk2>
      <a:lt2>
        <a:srgbClr val="FFFFFF"/>
      </a:lt2>
      <a:accent1>
        <a:srgbClr val="FF6600"/>
      </a:accent1>
      <a:accent2>
        <a:srgbClr val="4BB4E6"/>
      </a:accent2>
      <a:accent3>
        <a:srgbClr val="9164CD"/>
      </a:accent3>
      <a:accent4>
        <a:srgbClr val="50BE87"/>
      </a:accent4>
      <a:accent5>
        <a:srgbClr val="FFB4E6"/>
      </a:accent5>
      <a:accent6>
        <a:srgbClr val="FFDC00"/>
      </a:accent6>
      <a:hlink>
        <a:srgbClr val="5F5F5F"/>
      </a:hlink>
      <a:folHlink>
        <a:srgbClr val="919191"/>
      </a:folHlink>
    </a:clrScheme>
    <a:fontScheme name="Orange">
      <a:majorFont>
        <a:latin typeface="Helvetica 75"/>
        <a:ea typeface=""/>
        <a:cs typeface=""/>
      </a:majorFont>
      <a:minorFont>
        <a:latin typeface="Helvetica 75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_PPTTemplate_v3.potx" id="{7EFB1CC4-B630-4DC5-B88F-B33ED10FA70B}" vid="{E661C32F-4836-4DD1-B604-E27281C607A6}"/>
    </a:ext>
  </a:extLst>
</a:theme>
</file>

<file path=ppt/theme/theme4.xml><?xml version="1.0" encoding="utf-8"?>
<a:theme xmlns:a="http://schemas.openxmlformats.org/drawingml/2006/main" name="2_orange_presentationbasique">
  <a:themeElements>
    <a:clrScheme name="OAB">
      <a:dk1>
        <a:srgbClr val="000000"/>
      </a:dk1>
      <a:lt1>
        <a:srgbClr val="FFFFFF"/>
      </a:lt1>
      <a:dk2>
        <a:srgbClr val="595959"/>
      </a:dk2>
      <a:lt2>
        <a:srgbClr val="FFFFFF"/>
      </a:lt2>
      <a:accent1>
        <a:srgbClr val="FF6600"/>
      </a:accent1>
      <a:accent2>
        <a:srgbClr val="4BB4E6"/>
      </a:accent2>
      <a:accent3>
        <a:srgbClr val="9164CD"/>
      </a:accent3>
      <a:accent4>
        <a:srgbClr val="50BE87"/>
      </a:accent4>
      <a:accent5>
        <a:srgbClr val="FFB4E6"/>
      </a:accent5>
      <a:accent6>
        <a:srgbClr val="FFDC00"/>
      </a:accent6>
      <a:hlink>
        <a:srgbClr val="5F5F5F"/>
      </a:hlink>
      <a:folHlink>
        <a:srgbClr val="919191"/>
      </a:folHlink>
    </a:clrScheme>
    <a:fontScheme name="Orange">
      <a:majorFont>
        <a:latin typeface="Helvetica 75"/>
        <a:ea typeface=""/>
        <a:cs typeface=""/>
      </a:majorFont>
      <a:minorFont>
        <a:latin typeface="Helvetica 75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_PPTTemplate_v3.potx" id="{7EFB1CC4-B630-4DC5-B88F-B33ED10FA70B}" vid="{E661C32F-4836-4DD1-B604-E27281C607A6}"/>
    </a:ext>
  </a:extLst>
</a:theme>
</file>

<file path=ppt/theme/theme5.xml><?xml version="1.0" encoding="utf-8"?>
<a:theme xmlns:a="http://schemas.openxmlformats.org/drawingml/2006/main" name="3_orange_presentationbasique">
  <a:themeElements>
    <a:clrScheme name="OAB">
      <a:dk1>
        <a:srgbClr val="000000"/>
      </a:dk1>
      <a:lt1>
        <a:srgbClr val="FFFFFF"/>
      </a:lt1>
      <a:dk2>
        <a:srgbClr val="595959"/>
      </a:dk2>
      <a:lt2>
        <a:srgbClr val="FFFFFF"/>
      </a:lt2>
      <a:accent1>
        <a:srgbClr val="FF6600"/>
      </a:accent1>
      <a:accent2>
        <a:srgbClr val="4BB4E6"/>
      </a:accent2>
      <a:accent3>
        <a:srgbClr val="9164CD"/>
      </a:accent3>
      <a:accent4>
        <a:srgbClr val="50BE87"/>
      </a:accent4>
      <a:accent5>
        <a:srgbClr val="FFB4E6"/>
      </a:accent5>
      <a:accent6>
        <a:srgbClr val="FFDC00"/>
      </a:accent6>
      <a:hlink>
        <a:srgbClr val="5F5F5F"/>
      </a:hlink>
      <a:folHlink>
        <a:srgbClr val="919191"/>
      </a:folHlink>
    </a:clrScheme>
    <a:fontScheme name="Orange">
      <a:majorFont>
        <a:latin typeface="Helvetica 75"/>
        <a:ea typeface=""/>
        <a:cs typeface=""/>
      </a:majorFont>
      <a:minorFont>
        <a:latin typeface="Helvetica 75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_PPTTemplate_v3.potx" id="{7EFB1CC4-B630-4DC5-B88F-B33ED10FA70B}" vid="{E661C32F-4836-4DD1-B604-E27281C607A6}"/>
    </a:ext>
  </a:extLst>
</a:theme>
</file>

<file path=ppt/theme/theme6.xml><?xml version="1.0" encoding="utf-8"?>
<a:theme xmlns:a="http://schemas.openxmlformats.org/drawingml/2006/main" name="4_orange_presentationbasique">
  <a:themeElements>
    <a:clrScheme name="OAB">
      <a:dk1>
        <a:srgbClr val="000000"/>
      </a:dk1>
      <a:lt1>
        <a:srgbClr val="FFFFFF"/>
      </a:lt1>
      <a:dk2>
        <a:srgbClr val="595959"/>
      </a:dk2>
      <a:lt2>
        <a:srgbClr val="FFFFFF"/>
      </a:lt2>
      <a:accent1>
        <a:srgbClr val="FF6600"/>
      </a:accent1>
      <a:accent2>
        <a:srgbClr val="4BB4E6"/>
      </a:accent2>
      <a:accent3>
        <a:srgbClr val="9164CD"/>
      </a:accent3>
      <a:accent4>
        <a:srgbClr val="50BE87"/>
      </a:accent4>
      <a:accent5>
        <a:srgbClr val="FFB4E6"/>
      </a:accent5>
      <a:accent6>
        <a:srgbClr val="FFDC00"/>
      </a:accent6>
      <a:hlink>
        <a:srgbClr val="5F5F5F"/>
      </a:hlink>
      <a:folHlink>
        <a:srgbClr val="919191"/>
      </a:folHlink>
    </a:clrScheme>
    <a:fontScheme name="Orange">
      <a:majorFont>
        <a:latin typeface="Helvetica 75"/>
        <a:ea typeface=""/>
        <a:cs typeface=""/>
      </a:majorFont>
      <a:minorFont>
        <a:latin typeface="Helvetica 75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_PPTTemplate_v3.potx" id="{7EFB1CC4-B630-4DC5-B88F-B33ED10FA70B}" vid="{E661C32F-4836-4DD1-B604-E27281C607A6}"/>
    </a:ext>
  </a:extLst>
</a:theme>
</file>

<file path=ppt/theme/theme7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ORA Template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RA_Template_Beta_external_110816.potx" id="{096397F8-02DF-40E4-AEB9-88A0052F30F0}" vid="{AA36791E-F7D8-46B6-BCF9-C51758B3B43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DocSource xmlns="9c97f8e9-86c7-4e99-9925-cc9540b321fe">Interne</DocSource>
    <Language xmlns="9c97f8e9-86c7-4e99-9925-cc9540b321fe">Français</Language>
    <URL xmlns="http://schemas.microsoft.com/sharepoint/v3">
      <Url xsi:nil="true"/>
      <Description xsi:nil="true"/>
    </URL>
    <DocType xmlns="9c97f8e9-86c7-4e99-9925-cc9540b321fe">Document interne</DocType>
    <DocState xmlns="9c97f8e9-86c7-4e99-9925-cc9540b321fe">Finalisé</DocState>
    <Author0 xmlns="9c97f8e9-86c7-4e99-9925-cc9540b321fe" xsi:nil="true"/>
    <Description0 xmlns="9c97f8e9-86c7-4e99-9925-cc9540b321fe" xsi:nil="true"/>
    <DocConf xmlns="9c97f8e9-86c7-4e99-9925-cc9540b321fe">Interne</DocCon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Microsoft Word" ma:contentTypeID="0x01010066910ADB61686C45A75A7A744D7D5C8E00AB009775AC535E4597BF410F58F2760B" ma:contentTypeVersion="9" ma:contentTypeDescription="Document Microsoft Word vierge." ma:contentTypeScope="" ma:versionID="76fbfdcbf5903c7b3a79eb28b8a5833d">
  <xsd:schema xmlns:xsd="http://www.w3.org/2001/XMLSchema" xmlns:xs="http://www.w3.org/2001/XMLSchema" xmlns:p="http://schemas.microsoft.com/office/2006/metadata/properties" xmlns:ns1="http://schemas.microsoft.com/sharepoint/v3" xmlns:ns2="9c97f8e9-86c7-4e99-9925-cc9540b321fe" xmlns:ns3="http://schemas.microsoft.com/sharepoint/v4" xmlns:ns4="c755bf3f-aef7-4ea0-a254-a549683fda9d" targetNamespace="http://schemas.microsoft.com/office/2006/metadata/properties" ma:root="true" ma:fieldsID="9c82ca17f98c6116b9a93403b70c71aa" ns1:_="" ns2:_="" ns3:_="" ns4:_="">
    <xsd:import namespace="http://schemas.microsoft.com/sharepoint/v3"/>
    <xsd:import namespace="9c97f8e9-86c7-4e99-9925-cc9540b321fe"/>
    <xsd:import namespace="http://schemas.microsoft.com/sharepoint/v4"/>
    <xsd:import namespace="c755bf3f-aef7-4ea0-a254-a549683fda9d"/>
    <xsd:element name="properties">
      <xsd:complexType>
        <xsd:sequence>
          <xsd:element name="documentManagement">
            <xsd:complexType>
              <xsd:all>
                <xsd:element ref="ns2:Author0" minOccurs="0"/>
                <xsd:element ref="ns2:Description0" minOccurs="0"/>
                <xsd:element ref="ns2:Language" minOccurs="0"/>
                <xsd:element ref="ns2:DocType" minOccurs="0"/>
                <xsd:element ref="ns2:DocSource" minOccurs="0"/>
                <xsd:element ref="ns2:DocConf" minOccurs="0"/>
                <xsd:element ref="ns2:DocState" minOccurs="0"/>
                <xsd:element ref="ns3:IconOverlay" minOccurs="0"/>
                <xsd:element ref="ns4:SharedWithUsers" minOccurs="0"/>
                <xsd:element ref="ns1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URL" ma:index="18" nillable="true" ma:displayName="URL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97f8e9-86c7-4e99-9925-cc9540b321fe" elementFormDefault="qualified">
    <xsd:import namespace="http://schemas.microsoft.com/office/2006/documentManagement/types"/>
    <xsd:import namespace="http://schemas.microsoft.com/office/infopath/2007/PartnerControls"/>
    <xsd:element name="Author0" ma:index="8" nillable="true" ma:displayName="Auteur" ma:internalName="Author0">
      <xsd:simpleType>
        <xsd:restriction base="dms:Text">
          <xsd:maxLength value="255"/>
        </xsd:restriction>
      </xsd:simpleType>
    </xsd:element>
    <xsd:element name="Description0" ma:index="9" nillable="true" ma:displayName="Description" ma:internalName="Description0">
      <xsd:simpleType>
        <xsd:restriction base="dms:Text">
          <xsd:maxLength value="255"/>
        </xsd:restriction>
      </xsd:simpleType>
    </xsd:element>
    <xsd:element name="Language" ma:index="10" nillable="true" ma:displayName="Langue" ma:default="Français" ma:format="Dropdown" ma:internalName="Language">
      <xsd:simpleType>
        <xsd:union memberTypes="dms:Text">
          <xsd:simpleType>
            <xsd:restriction base="dms:Choice">
              <xsd:enumeration value="Anglais"/>
              <xsd:enumeration value="Français"/>
              <xsd:enumeration value="Espagnol"/>
              <xsd:enumeration value="Polonais"/>
              <xsd:enumeration value="Autre"/>
            </xsd:restriction>
          </xsd:simpleType>
        </xsd:union>
      </xsd:simpleType>
    </xsd:element>
    <xsd:element name="DocType" ma:index="12" nillable="true" ma:displayName="Type de document" ma:default="Document interne" ma:format="Dropdown" ma:internalName="DocType">
      <xsd:simpleType>
        <xsd:restriction base="dms:Choice">
          <xsd:enumeration value="Document interne"/>
          <xsd:enumeration value="Autre"/>
          <xsd:enumeration value="Cahier des charges"/>
          <xsd:enumeration value="Compte rendu"/>
          <xsd:enumeration value="Courrier"/>
          <xsd:enumeration value="Relevé de décision"/>
          <xsd:enumeration value="Décret / Loi / Réglementation"/>
          <xsd:enumeration value="Directive"/>
          <xsd:enumeration value="Document contractuel"/>
          <xsd:enumeration value="Rapport externe"/>
          <xsd:enumeration value="Rapport interne"/>
          <xsd:enumeration value="Manuel / Guide / Formation"/>
          <xsd:enumeration value="Méthode / Qualité / Organisation / Procédure"/>
          <xsd:enumeration value="Modèle"/>
          <xsd:enumeration value="Note de service"/>
          <xsd:enumeration value="Note d’information"/>
          <xsd:enumeration value="Présentation"/>
          <xsd:enumeration value="Dossier de spécification"/>
          <xsd:enumeration value="Veille"/>
        </xsd:restriction>
      </xsd:simpleType>
    </xsd:element>
    <xsd:element name="DocSource" ma:index="13" nillable="true" ma:displayName="Origine" ma:default="Interne" ma:format="Dropdown" ma:internalName="DocSource">
      <xsd:simpleType>
        <xsd:restriction base="dms:Choice">
          <xsd:enumeration value="Interne"/>
          <xsd:enumeration value="Externe"/>
        </xsd:restriction>
      </xsd:simpleType>
    </xsd:element>
    <xsd:element name="DocConf" ma:index="14" nillable="true" ma:displayName="Confidentialité" ma:default="Interne" ma:format="Dropdown" ma:internalName="DocConf">
      <xsd:simpleType>
        <xsd:restriction base="dms:Choice">
          <xsd:enumeration value="Interne"/>
          <xsd:enumeration value="Confidentiel"/>
          <xsd:enumeration value="Diffusion libre"/>
        </xsd:restriction>
      </xsd:simpleType>
    </xsd:element>
    <xsd:element name="DocState" ma:index="15" nillable="true" ma:displayName="Statut" ma:default="Finalisé" ma:format="Dropdown" ma:internalName="DocState">
      <xsd:simpleType>
        <xsd:restriction base="dms:Choice">
          <xsd:enumeration value="Brouillon"/>
          <xsd:enumeration value="Finalisé"/>
          <xsd:enumeration value="Validé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5bf3f-aef7-4ea0-a254-a549683fda9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 ma:index="11" ma:displayName="Mots clé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325E2C-0E85-4303-8147-E90061556D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041753-5B5A-45D8-9BEB-F080E9716345}">
  <ds:schemaRefs>
    <ds:schemaRef ds:uri="9c97f8e9-86c7-4e99-9925-cc9540b321fe"/>
    <ds:schemaRef ds:uri="http://purl.org/dc/terms/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c755bf3f-aef7-4ea0-a254-a549683fda9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595EC62-1165-4C52-BF97-182FF817F5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c97f8e9-86c7-4e99-9925-cc9540b321fe"/>
    <ds:schemaRef ds:uri="http://schemas.microsoft.com/sharepoint/v4"/>
    <ds:schemaRef ds:uri="c755bf3f-aef7-4ea0-a254-a549683fda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12672</TotalTime>
  <Words>463</Words>
  <Application>Microsoft Office PowerPoint</Application>
  <PresentationFormat>Affichage à l'écran (16:9)</PresentationFormat>
  <Paragraphs>99</Paragraphs>
  <Slides>26</Slides>
  <Notes>22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9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47" baseType="lpstr">
      <vt:lpstr>MS PGothic</vt:lpstr>
      <vt:lpstr>Arial</vt:lpstr>
      <vt:lpstr>Calibri</vt:lpstr>
      <vt:lpstr>Calibri Light</vt:lpstr>
      <vt:lpstr>Candara</vt:lpstr>
      <vt:lpstr>Helvetica 55 Roman</vt:lpstr>
      <vt:lpstr>Helvetica 75</vt:lpstr>
      <vt:lpstr>Helvetica 75 Bold</vt:lpstr>
      <vt:lpstr>Nokia Pure Text Light</vt:lpstr>
      <vt:lpstr>Times New Roman</vt:lpstr>
      <vt:lpstr>Wingdings</vt:lpstr>
      <vt:lpstr>blank</vt:lpstr>
      <vt:lpstr>orange_presentationbasique</vt:lpstr>
      <vt:lpstr>1_orange_presentationbasique</vt:lpstr>
      <vt:lpstr>2_orange_presentationbasique</vt:lpstr>
      <vt:lpstr>3_orange_presentationbasique</vt:lpstr>
      <vt:lpstr>4_orange_presentationbasique</vt:lpstr>
      <vt:lpstr>Office Theme</vt:lpstr>
      <vt:lpstr>1_Office Theme</vt:lpstr>
      <vt:lpstr>2_ORA Template</vt:lpstr>
      <vt:lpstr>Visio.Drawing.15</vt:lpstr>
      <vt:lpstr>MON-B5G project ICT-20 (2019)   Distributed and zero-touch management of Network Slices in beyond 5G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MONB5G Slice life-cycle stakeholders &amp; business model</vt:lpstr>
      <vt:lpstr>MONB5G’s Relevance and impact on 5G-PPP KPIs</vt:lpstr>
      <vt:lpstr>MONB5G architecture</vt:lpstr>
      <vt:lpstr>MONB5G architecture features</vt:lpstr>
      <vt:lpstr>MONB5G architecture  Overall MonB5G management and orchestration framework</vt:lpstr>
      <vt:lpstr>MONB5G architecture – control loops at multiple levels</vt:lpstr>
      <vt:lpstr>MONB5G architecture - IDMO internal structure</vt:lpstr>
      <vt:lpstr>MONB5G architecture - Internal structure of the Domain Manager</vt:lpstr>
      <vt:lpstr>MONB5G architecture  Internal Structure of IDM </vt:lpstr>
      <vt:lpstr>MONB5G architecture  Monitoring System Sublayer internal components</vt:lpstr>
      <vt:lpstr>MONB5G architecture  Analytics Engine Sublayer internal components</vt:lpstr>
      <vt:lpstr>MONB5G architecture  Decision Engine Sublayer Internal components</vt:lpstr>
      <vt:lpstr>MONB5G architecture  Actuator Sublayer Internal components</vt:lpstr>
      <vt:lpstr>An example of usage of MLaaS (security, multitenancy to be added)</vt:lpstr>
      <vt:lpstr>MonB5G Architecture Instantiation for a Single Tenant and three Technological Domain</vt:lpstr>
      <vt:lpstr>MONB5G Use Case 1: Elastic end-to-end slice management </vt:lpstr>
      <vt:lpstr>MONB5G Use Case 2: AI-assisted policy-driven security monitoring &amp; enforcement</vt:lpstr>
      <vt:lpstr>MONB5G’s PoC Platform in Barcelona</vt:lpstr>
      <vt:lpstr>MONB5G deliverables and outcomes at M18</vt:lpstr>
      <vt:lpstr>Présentation PowerPoint</vt:lpstr>
    </vt:vector>
  </TitlesOfParts>
  <Company>ORANGE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Revue de Lancement Annuelle des Projets de Recherche</dc:title>
  <dc:creator>CHALIGNÉ Aurore TGI/OLR</dc:creator>
  <cp:keywords/>
  <cp:lastModifiedBy>BOUBENDIR Amina TGI/OLN</cp:lastModifiedBy>
  <cp:revision>440</cp:revision>
  <cp:lastPrinted>2021-02-11T09:38:54Z</cp:lastPrinted>
  <dcterms:created xsi:type="dcterms:W3CDTF">2019-11-15T13:22:22Z</dcterms:created>
  <dcterms:modified xsi:type="dcterms:W3CDTF">2021-05-17T17:49:15Z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0x01010066910ADB61686C45A75A7A744D7D5C8E00AB009775AC535E4597BF410F58F2760B</vt:lpwstr>
  </property>
</Properties>
</file>