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9"/>
  </p:notesMasterIdLst>
  <p:sldIdLst>
    <p:sldId id="256" r:id="rId2"/>
    <p:sldId id="258" r:id="rId3"/>
    <p:sldId id="267" r:id="rId4"/>
    <p:sldId id="265" r:id="rId5"/>
    <p:sldId id="257" r:id="rId6"/>
    <p:sldId id="259" r:id="rId7"/>
    <p:sldId id="262" r:id="rId8"/>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13" roundtripDataSignature="AMtx7mjtrv0XsaUhFqgagAybOudEViKnm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45" d="100"/>
          <a:sy n="145" d="100"/>
        </p:scale>
        <p:origin x="690"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customschemas.google.com/relationships/presentationmetadata" Target="metadata"/><Relationship Id="rId3" Type="http://schemas.openxmlformats.org/officeDocument/2006/relationships/slide" Target="slides/slide2.xml"/><Relationship Id="rId7" Type="http://schemas.openxmlformats.org/officeDocument/2006/relationships/slide" Target="slides/slide6.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6" name="Google Shape;86;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1" name="Google Shape;101;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1" name="Google Shape;101;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635626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1" name="Google Shape;101;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36144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3" name="Google Shape;93;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9" name="Google Shape;109;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7" name="Google Shape;137;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lide de título" type="title">
  <p:cSld name="TITLE">
    <p:spTree>
      <p:nvGrpSpPr>
        <p:cNvPr id="1" name="Shape 15"/>
        <p:cNvGrpSpPr/>
        <p:nvPr/>
      </p:nvGrpSpPr>
      <p:grpSpPr>
        <a:xfrm>
          <a:off x="0" y="0"/>
          <a:ext cx="0" cy="0"/>
          <a:chOff x="0" y="0"/>
          <a:chExt cx="0" cy="0"/>
        </a:xfrm>
      </p:grpSpPr>
      <p:sp>
        <p:nvSpPr>
          <p:cNvPr id="16" name="Google Shape;16;p9"/>
          <p:cNvSpPr txBox="1">
            <a:spLocks noGrp="1"/>
          </p:cNvSpPr>
          <p:nvPr>
            <p:ph type="ctrTitle"/>
          </p:nvPr>
        </p:nvSpPr>
        <p:spPr>
          <a:xfrm>
            <a:off x="914400" y="2130426"/>
            <a:ext cx="103632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9"/>
          <p:cNvSpPr txBox="1">
            <a:spLocks noGrp="1"/>
          </p:cNvSpPr>
          <p:nvPr>
            <p:ph type="subTitle" idx="1"/>
          </p:nvPr>
        </p:nvSpPr>
        <p:spPr>
          <a:xfrm>
            <a:off x="1828800" y="3886200"/>
            <a:ext cx="8534400" cy="1752600"/>
          </a:xfrm>
          <a:prstGeom prst="rect">
            <a:avLst/>
          </a:prstGeom>
          <a:noFill/>
          <a:ln>
            <a:noFill/>
          </a:ln>
        </p:spPr>
        <p:txBody>
          <a:bodyPr spcFirstLastPara="1" wrap="square" lIns="91425" tIns="45700" rIns="91425" bIns="45700" anchor="t" anchorCtr="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18" name="Google Shape;18;p9"/>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9"/>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9"/>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ítulo e texto vertical" type="vertTx">
  <p:cSld name="VERTICAL_TEXT">
    <p:spTree>
      <p:nvGrpSpPr>
        <p:cNvPr id="1" name="Shape 72"/>
        <p:cNvGrpSpPr/>
        <p:nvPr/>
      </p:nvGrpSpPr>
      <p:grpSpPr>
        <a:xfrm>
          <a:off x="0" y="0"/>
          <a:ext cx="0" cy="0"/>
          <a:chOff x="0" y="0"/>
          <a:chExt cx="0" cy="0"/>
        </a:xfrm>
      </p:grpSpPr>
      <p:sp>
        <p:nvSpPr>
          <p:cNvPr id="73" name="Google Shape;73;p18"/>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8"/>
          <p:cNvSpPr txBox="1">
            <a:spLocks noGrp="1"/>
          </p:cNvSpPr>
          <p:nvPr>
            <p:ph type="body" idx="1"/>
          </p:nvPr>
        </p:nvSpPr>
        <p:spPr>
          <a:xfrm rot="5400000">
            <a:off x="3833019" y="-1623217"/>
            <a:ext cx="4525963" cy="10972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5" name="Google Shape;75;p18"/>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18"/>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8"/>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ítulo e texto verticais" type="vertTitleAndTx">
  <p:cSld name="VERTICAL_TITLE_AND_VERTICAL_TEXT">
    <p:spTree>
      <p:nvGrpSpPr>
        <p:cNvPr id="1" name="Shape 78"/>
        <p:cNvGrpSpPr/>
        <p:nvPr/>
      </p:nvGrpSpPr>
      <p:grpSpPr>
        <a:xfrm>
          <a:off x="0" y="0"/>
          <a:ext cx="0" cy="0"/>
          <a:chOff x="0" y="0"/>
          <a:chExt cx="0" cy="0"/>
        </a:xfrm>
      </p:grpSpPr>
      <p:sp>
        <p:nvSpPr>
          <p:cNvPr id="79" name="Google Shape;79;p19"/>
          <p:cNvSpPr txBox="1">
            <a:spLocks noGrp="1"/>
          </p:cNvSpPr>
          <p:nvPr>
            <p:ph type="title"/>
          </p:nvPr>
        </p:nvSpPr>
        <p:spPr>
          <a:xfrm rot="5400000">
            <a:off x="7285037" y="1828802"/>
            <a:ext cx="5851525" cy="27432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19"/>
          <p:cNvSpPr txBox="1">
            <a:spLocks noGrp="1"/>
          </p:cNvSpPr>
          <p:nvPr>
            <p:ph type="body" idx="1"/>
          </p:nvPr>
        </p:nvSpPr>
        <p:spPr>
          <a:xfrm rot="5400000">
            <a:off x="1697037" y="-812799"/>
            <a:ext cx="5851525" cy="80264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81" name="Google Shape;81;p19"/>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19"/>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9"/>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ítulo e conteúdo" type="obj">
  <p:cSld name="OBJECT">
    <p:spTree>
      <p:nvGrpSpPr>
        <p:cNvPr id="1" name="Shape 21"/>
        <p:cNvGrpSpPr/>
        <p:nvPr/>
      </p:nvGrpSpPr>
      <p:grpSpPr>
        <a:xfrm>
          <a:off x="0" y="0"/>
          <a:ext cx="0" cy="0"/>
          <a:chOff x="0" y="0"/>
          <a:chExt cx="0" cy="0"/>
        </a:xfrm>
      </p:grpSpPr>
      <p:sp>
        <p:nvSpPr>
          <p:cNvPr id="22" name="Google Shape;22;p10"/>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10"/>
          <p:cNvSpPr txBox="1">
            <a:spLocks noGrp="1"/>
          </p:cNvSpPr>
          <p:nvPr>
            <p:ph type="body" idx="1"/>
          </p:nvPr>
        </p:nvSpPr>
        <p:spPr>
          <a:xfrm>
            <a:off x="609600" y="1600201"/>
            <a:ext cx="109728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4" name="Google Shape;24;p10"/>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10"/>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10"/>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abeçalho da Seção" type="secHead">
  <p:cSld name="SECTION_HEADER">
    <p:spTree>
      <p:nvGrpSpPr>
        <p:cNvPr id="1" name="Shape 27"/>
        <p:cNvGrpSpPr/>
        <p:nvPr/>
      </p:nvGrpSpPr>
      <p:grpSpPr>
        <a:xfrm>
          <a:off x="0" y="0"/>
          <a:ext cx="0" cy="0"/>
          <a:chOff x="0" y="0"/>
          <a:chExt cx="0" cy="0"/>
        </a:xfrm>
      </p:grpSpPr>
      <p:sp>
        <p:nvSpPr>
          <p:cNvPr id="28" name="Google Shape;28;p11"/>
          <p:cNvSpPr txBox="1">
            <a:spLocks noGrp="1"/>
          </p:cNvSpPr>
          <p:nvPr>
            <p:ph type="title"/>
          </p:nvPr>
        </p:nvSpPr>
        <p:spPr>
          <a:xfrm>
            <a:off x="963084" y="4406901"/>
            <a:ext cx="103632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dk1"/>
              </a:buClr>
              <a:buSzPts val="4000"/>
              <a:buFont typeface="Calibri"/>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11"/>
          <p:cNvSpPr txBox="1">
            <a:spLocks noGrp="1"/>
          </p:cNvSpPr>
          <p:nvPr>
            <p:ph type="body" idx="1"/>
          </p:nvPr>
        </p:nvSpPr>
        <p:spPr>
          <a:xfrm>
            <a:off x="963084" y="2906713"/>
            <a:ext cx="103632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400"/>
              </a:spcBef>
              <a:spcAft>
                <a:spcPts val="0"/>
              </a:spcAft>
              <a:buClr>
                <a:srgbClr val="888888"/>
              </a:buClr>
              <a:buSzPts val="2000"/>
              <a:buNone/>
              <a:defRPr sz="20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30" name="Google Shape;30;p11"/>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11"/>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11"/>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uas Partes de Conteúdo" type="twoObj">
  <p:cSld name="TWO_OBJECTS">
    <p:spTree>
      <p:nvGrpSpPr>
        <p:cNvPr id="1" name="Shape 33"/>
        <p:cNvGrpSpPr/>
        <p:nvPr/>
      </p:nvGrpSpPr>
      <p:grpSpPr>
        <a:xfrm>
          <a:off x="0" y="0"/>
          <a:ext cx="0" cy="0"/>
          <a:chOff x="0" y="0"/>
          <a:chExt cx="0" cy="0"/>
        </a:xfrm>
      </p:grpSpPr>
      <p:sp>
        <p:nvSpPr>
          <p:cNvPr id="34" name="Google Shape;34;p12"/>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12"/>
          <p:cNvSpPr txBox="1">
            <a:spLocks noGrp="1"/>
          </p:cNvSpPr>
          <p:nvPr>
            <p:ph type="body" idx="1"/>
          </p:nvPr>
        </p:nvSpPr>
        <p:spPr>
          <a:xfrm>
            <a:off x="609600" y="1600201"/>
            <a:ext cx="53848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6" name="Google Shape;36;p12"/>
          <p:cNvSpPr txBox="1">
            <a:spLocks noGrp="1"/>
          </p:cNvSpPr>
          <p:nvPr>
            <p:ph type="body" idx="2"/>
          </p:nvPr>
        </p:nvSpPr>
        <p:spPr>
          <a:xfrm>
            <a:off x="6197600" y="1600201"/>
            <a:ext cx="53848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7" name="Google Shape;37;p12"/>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12"/>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12"/>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ação" type="twoTxTwoObj">
  <p:cSld name="TWO_OBJECTS_WITH_TEXT">
    <p:spTree>
      <p:nvGrpSpPr>
        <p:cNvPr id="1" name="Shape 40"/>
        <p:cNvGrpSpPr/>
        <p:nvPr/>
      </p:nvGrpSpPr>
      <p:grpSpPr>
        <a:xfrm>
          <a:off x="0" y="0"/>
          <a:ext cx="0" cy="0"/>
          <a:chOff x="0" y="0"/>
          <a:chExt cx="0" cy="0"/>
        </a:xfrm>
      </p:grpSpPr>
      <p:sp>
        <p:nvSpPr>
          <p:cNvPr id="41" name="Google Shape;41;p13"/>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13"/>
          <p:cNvSpPr txBox="1">
            <a:spLocks noGrp="1"/>
          </p:cNvSpPr>
          <p:nvPr>
            <p:ph type="body" idx="1"/>
          </p:nvPr>
        </p:nvSpPr>
        <p:spPr>
          <a:xfrm>
            <a:off x="609600" y="1535113"/>
            <a:ext cx="5386917"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3" name="Google Shape;43;p13"/>
          <p:cNvSpPr txBox="1">
            <a:spLocks noGrp="1"/>
          </p:cNvSpPr>
          <p:nvPr>
            <p:ph type="body" idx="2"/>
          </p:nvPr>
        </p:nvSpPr>
        <p:spPr>
          <a:xfrm>
            <a:off x="609600" y="2174875"/>
            <a:ext cx="5386917"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4" name="Google Shape;44;p13"/>
          <p:cNvSpPr txBox="1">
            <a:spLocks noGrp="1"/>
          </p:cNvSpPr>
          <p:nvPr>
            <p:ph type="body" idx="3"/>
          </p:nvPr>
        </p:nvSpPr>
        <p:spPr>
          <a:xfrm>
            <a:off x="6193368" y="1535113"/>
            <a:ext cx="5389033"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5" name="Google Shape;45;p13"/>
          <p:cNvSpPr txBox="1">
            <a:spLocks noGrp="1"/>
          </p:cNvSpPr>
          <p:nvPr>
            <p:ph type="body" idx="4"/>
          </p:nvPr>
        </p:nvSpPr>
        <p:spPr>
          <a:xfrm>
            <a:off x="6193368" y="2174875"/>
            <a:ext cx="5389033"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6" name="Google Shape;46;p13"/>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13"/>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13"/>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omente título" type="titleOnly">
  <p:cSld name="TITLE_ONLY">
    <p:spTree>
      <p:nvGrpSpPr>
        <p:cNvPr id="1" name="Shape 49"/>
        <p:cNvGrpSpPr/>
        <p:nvPr/>
      </p:nvGrpSpPr>
      <p:grpSpPr>
        <a:xfrm>
          <a:off x="0" y="0"/>
          <a:ext cx="0" cy="0"/>
          <a:chOff x="0" y="0"/>
          <a:chExt cx="0" cy="0"/>
        </a:xfrm>
      </p:grpSpPr>
      <p:sp>
        <p:nvSpPr>
          <p:cNvPr id="50" name="Google Shape;50;p14"/>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14"/>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14"/>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14"/>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Em branco" type="blank">
  <p:cSld name="BLANK">
    <p:spTree>
      <p:nvGrpSpPr>
        <p:cNvPr id="1" name="Shape 54"/>
        <p:cNvGrpSpPr/>
        <p:nvPr/>
      </p:nvGrpSpPr>
      <p:grpSpPr>
        <a:xfrm>
          <a:off x="0" y="0"/>
          <a:ext cx="0" cy="0"/>
          <a:chOff x="0" y="0"/>
          <a:chExt cx="0" cy="0"/>
        </a:xfrm>
      </p:grpSpPr>
      <p:sp>
        <p:nvSpPr>
          <p:cNvPr id="55" name="Google Shape;55;p15"/>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15"/>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15"/>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údo com Legenda" type="objTx">
  <p:cSld name="OBJECT_WITH_CAPTION_TEXT">
    <p:spTree>
      <p:nvGrpSpPr>
        <p:cNvPr id="1" name="Shape 58"/>
        <p:cNvGrpSpPr/>
        <p:nvPr/>
      </p:nvGrpSpPr>
      <p:grpSpPr>
        <a:xfrm>
          <a:off x="0" y="0"/>
          <a:ext cx="0" cy="0"/>
          <a:chOff x="0" y="0"/>
          <a:chExt cx="0" cy="0"/>
        </a:xfrm>
      </p:grpSpPr>
      <p:sp>
        <p:nvSpPr>
          <p:cNvPr id="59" name="Google Shape;59;p16"/>
          <p:cNvSpPr txBox="1">
            <a:spLocks noGrp="1"/>
          </p:cNvSpPr>
          <p:nvPr>
            <p:ph type="title"/>
          </p:nvPr>
        </p:nvSpPr>
        <p:spPr>
          <a:xfrm>
            <a:off x="609601" y="273050"/>
            <a:ext cx="4011084"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16"/>
          <p:cNvSpPr txBox="1">
            <a:spLocks noGrp="1"/>
          </p:cNvSpPr>
          <p:nvPr>
            <p:ph type="body" idx="1"/>
          </p:nvPr>
        </p:nvSpPr>
        <p:spPr>
          <a:xfrm>
            <a:off x="4766733" y="273051"/>
            <a:ext cx="6815667" cy="585311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61" name="Google Shape;61;p16"/>
          <p:cNvSpPr txBox="1">
            <a:spLocks noGrp="1"/>
          </p:cNvSpPr>
          <p:nvPr>
            <p:ph type="body" idx="2"/>
          </p:nvPr>
        </p:nvSpPr>
        <p:spPr>
          <a:xfrm>
            <a:off x="609601" y="1435101"/>
            <a:ext cx="4011084"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2" name="Google Shape;62;p16"/>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6"/>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6"/>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Imagem com Legenda" type="picTx">
  <p:cSld name="PICTURE_WITH_CAPTION_TEXT">
    <p:spTree>
      <p:nvGrpSpPr>
        <p:cNvPr id="1" name="Shape 65"/>
        <p:cNvGrpSpPr/>
        <p:nvPr/>
      </p:nvGrpSpPr>
      <p:grpSpPr>
        <a:xfrm>
          <a:off x="0" y="0"/>
          <a:ext cx="0" cy="0"/>
          <a:chOff x="0" y="0"/>
          <a:chExt cx="0" cy="0"/>
        </a:xfrm>
      </p:grpSpPr>
      <p:sp>
        <p:nvSpPr>
          <p:cNvPr id="66" name="Google Shape;66;p17"/>
          <p:cNvSpPr txBox="1">
            <a:spLocks noGrp="1"/>
          </p:cNvSpPr>
          <p:nvPr>
            <p:ph type="title"/>
          </p:nvPr>
        </p:nvSpPr>
        <p:spPr>
          <a:xfrm>
            <a:off x="2389717" y="4800600"/>
            <a:ext cx="73152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7"/>
          <p:cNvSpPr>
            <a:spLocks noGrp="1"/>
          </p:cNvSpPr>
          <p:nvPr>
            <p:ph type="pic" idx="2"/>
          </p:nvPr>
        </p:nvSpPr>
        <p:spPr>
          <a:xfrm>
            <a:off x="2389717" y="612775"/>
            <a:ext cx="7315200" cy="4114800"/>
          </a:xfrm>
          <a:prstGeom prst="rect">
            <a:avLst/>
          </a:prstGeom>
          <a:noFill/>
          <a:ln>
            <a:noFill/>
          </a:ln>
        </p:spPr>
        <p:txBody>
          <a:bodyPr spcFirstLastPara="1" wrap="square" lIns="91425" tIns="45700" rIns="91425" bIns="45700" anchor="t" anchorCtr="0">
            <a:normAutofit/>
          </a:bodyPr>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spcBef>
                <a:spcPts val="56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spcBef>
                <a:spcPts val="48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8" name="Google Shape;68;p17"/>
          <p:cNvSpPr txBox="1">
            <a:spLocks noGrp="1"/>
          </p:cNvSpPr>
          <p:nvPr>
            <p:ph type="body" idx="1"/>
          </p:nvPr>
        </p:nvSpPr>
        <p:spPr>
          <a:xfrm>
            <a:off x="2389717" y="5367338"/>
            <a:ext cx="7315200" cy="804862"/>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9" name="Google Shape;69;p17"/>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7"/>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7"/>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8"/>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8"/>
          <p:cNvSpPr txBox="1">
            <a:spLocks noGrp="1"/>
          </p:cNvSpPr>
          <p:nvPr>
            <p:ph type="body" idx="1"/>
          </p:nvPr>
        </p:nvSpPr>
        <p:spPr>
          <a:xfrm>
            <a:off x="609600" y="1600201"/>
            <a:ext cx="10972800" cy="4525963"/>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Google Shape;12;p8"/>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8"/>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8"/>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rfc-editor.org/info/rfc5743"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s://irtf.org/policies/ipr" TargetMode="External"/><Relationship Id="rId5" Type="http://schemas.openxmlformats.org/officeDocument/2006/relationships/hyperlink" Target="https://www.rfc-editor.org/info/rfc8179" TargetMode="External"/><Relationship Id="rId4" Type="http://schemas.openxmlformats.org/officeDocument/2006/relationships/hyperlink" Target="https://www.rfc-editor.org/info/rfc5378"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ietf.org/privacy-policy/"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www.rfc-editor.org/info/rfc7776" TargetMode="External"/><Relationship Id="rId5" Type="http://schemas.openxmlformats.org/officeDocument/2006/relationships/hyperlink" Target="https://www.rfc-editor.org/info/rfc7154" TargetMode="External"/><Relationship Id="rId4" Type="http://schemas.openxmlformats.org/officeDocument/2006/relationships/hyperlink" Target="https://www.ietf.org/contact/ombudsteam/"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www.rfc-editor.org/rfc/rfc7418.html"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datatracker.ietf.org/meeting/interim-2021-nmrg-02/session/nmrg"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hyperlink" Target="https://www.youtube.com/user/ietf/playlists" TargetMode="External"/><Relationship Id="rId4" Type="http://schemas.openxmlformats.org/officeDocument/2006/relationships/hyperlink" Target="https://codimd.ietf.org/notes-im-2021-nmrg"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1"/>
          <p:cNvSpPr txBox="1">
            <a:spLocks noGrp="1"/>
          </p:cNvSpPr>
          <p:nvPr>
            <p:ph type="ctrTitle"/>
          </p:nvPr>
        </p:nvSpPr>
        <p:spPr>
          <a:xfrm>
            <a:off x="914400" y="1512175"/>
            <a:ext cx="10363200" cy="147002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4800"/>
              <a:buFont typeface="Calibri"/>
              <a:buNone/>
            </a:pPr>
            <a:r>
              <a:rPr lang="en-US" sz="4800" b="1" dirty="0"/>
              <a:t>61st NMRG Meeting</a:t>
            </a:r>
            <a:br>
              <a:rPr lang="en-US" sz="4800" b="1" dirty="0"/>
            </a:br>
            <a:r>
              <a:rPr lang="en-US" sz="4800" b="1" dirty="0">
                <a:solidFill>
                  <a:srgbClr val="7030A0"/>
                </a:solidFill>
              </a:rPr>
              <a:t>IEEE/IFIP IM 2021, Online</a:t>
            </a:r>
            <a:endParaRPr sz="4800" b="1" dirty="0">
              <a:solidFill>
                <a:srgbClr val="7030A0"/>
              </a:solidFill>
            </a:endParaRPr>
          </a:p>
        </p:txBody>
      </p:sp>
      <p:sp>
        <p:nvSpPr>
          <p:cNvPr id="89" name="Google Shape;89;p1"/>
          <p:cNvSpPr txBox="1">
            <a:spLocks noGrp="1"/>
          </p:cNvSpPr>
          <p:nvPr>
            <p:ph type="subTitle" idx="1"/>
          </p:nvPr>
        </p:nvSpPr>
        <p:spPr>
          <a:xfrm>
            <a:off x="1828800" y="4509120"/>
            <a:ext cx="8534400" cy="697632"/>
          </a:xfrm>
          <a:prstGeom prst="rect">
            <a:avLst/>
          </a:prstGeom>
          <a:noFill/>
          <a:ln>
            <a:noFill/>
          </a:ln>
        </p:spPr>
        <p:txBody>
          <a:bodyPr spcFirstLastPara="1" wrap="square" lIns="91425" tIns="45700" rIns="91425" bIns="45700" anchor="t" anchorCtr="0">
            <a:normAutofit fontScale="70000" lnSpcReduction="20000"/>
          </a:bodyPr>
          <a:lstStyle/>
          <a:p>
            <a:pPr marL="0" lvl="0" indent="0" algn="ctr" rtl="0">
              <a:spcBef>
                <a:spcPts val="0"/>
              </a:spcBef>
              <a:spcAft>
                <a:spcPts val="0"/>
              </a:spcAft>
              <a:buClr>
                <a:srgbClr val="888888"/>
              </a:buClr>
              <a:buSzPct val="100000"/>
              <a:buNone/>
            </a:pPr>
            <a:r>
              <a:rPr lang="en-US"/>
              <a:t>Chairs: Laurent Ciavaglia, Jérôme François</a:t>
            </a:r>
            <a:endParaRPr/>
          </a:p>
          <a:p>
            <a:pPr marL="0" lvl="0" indent="0" algn="ctr" rtl="0">
              <a:spcBef>
                <a:spcPts val="400"/>
              </a:spcBef>
              <a:spcAft>
                <a:spcPts val="0"/>
              </a:spcAft>
              <a:buClr>
                <a:srgbClr val="888888"/>
              </a:buClr>
              <a:buSzPct val="100000"/>
              <a:buNone/>
            </a:pPr>
            <a:r>
              <a:rPr lang="en-US"/>
              <a:t>Secretaries: Jéferson Campos Nobre, Pedro Martinez-Julia</a:t>
            </a:r>
            <a:endParaRPr/>
          </a:p>
        </p:txBody>
      </p:sp>
      <p:pic>
        <p:nvPicPr>
          <p:cNvPr id="90" name="Google Shape;90;p1"/>
          <p:cNvPicPr preferRelativeResize="0"/>
          <p:nvPr/>
        </p:nvPicPr>
        <p:blipFill rotWithShape="1">
          <a:blip r:embed="rId3">
            <a:alphaModFix/>
          </a:blip>
          <a:srcRect/>
          <a:stretch/>
        </p:blipFill>
        <p:spPr>
          <a:xfrm>
            <a:off x="5591944" y="5494424"/>
            <a:ext cx="1008112" cy="7208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3"/>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rmAutofit/>
          </a:bodyPr>
          <a:lstStyle/>
          <a:p>
            <a:pPr lvl="0">
              <a:buClr>
                <a:srgbClr val="7030A0"/>
              </a:buClr>
              <a:buSzPts val="4400"/>
            </a:pPr>
            <a:r>
              <a:rPr lang="en-US" dirty="0">
                <a:solidFill>
                  <a:srgbClr val="7030A0"/>
                </a:solidFill>
              </a:rPr>
              <a:t>Note Well – Intellectual Property</a:t>
            </a:r>
            <a:endParaRPr dirty="0"/>
          </a:p>
        </p:txBody>
      </p:sp>
      <p:sp>
        <p:nvSpPr>
          <p:cNvPr id="104" name="Google Shape;104;p3"/>
          <p:cNvSpPr txBox="1">
            <a:spLocks noGrp="1"/>
          </p:cNvSpPr>
          <p:nvPr>
            <p:ph type="body" idx="1"/>
          </p:nvPr>
        </p:nvSpPr>
        <p:spPr>
          <a:xfrm>
            <a:off x="983432" y="1340768"/>
            <a:ext cx="10225136" cy="5184576"/>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600"/>
              </a:spcAft>
              <a:buClr>
                <a:schemeClr val="dk1"/>
              </a:buClr>
              <a:buSzPts val="1400"/>
              <a:buNone/>
            </a:pPr>
            <a:r>
              <a:rPr lang="en-US" sz="1800" dirty="0"/>
              <a:t>This is a reminder of IETF and IRTF policies in effect on various topics such as patents or code of conduct. </a:t>
            </a:r>
          </a:p>
          <a:p>
            <a:pPr marL="0" lvl="0" indent="0" algn="l" rtl="0">
              <a:spcBef>
                <a:spcPts val="0"/>
              </a:spcBef>
              <a:spcAft>
                <a:spcPts val="0"/>
              </a:spcAft>
              <a:buClr>
                <a:schemeClr val="dk1"/>
              </a:buClr>
              <a:buSzPts val="1400"/>
              <a:buNone/>
            </a:pPr>
            <a:r>
              <a:rPr lang="en-US" sz="1800" dirty="0"/>
              <a:t>It is only meant to point you in the right direction</a:t>
            </a:r>
            <a:r>
              <a:rPr lang="en-US" sz="1500" b="1" dirty="0"/>
              <a:t>. </a:t>
            </a:r>
          </a:p>
          <a:p>
            <a:pPr marL="0" lvl="0" indent="0" algn="l" rtl="0">
              <a:spcBef>
                <a:spcPts val="280"/>
              </a:spcBef>
              <a:spcAft>
                <a:spcPts val="0"/>
              </a:spcAft>
              <a:buClr>
                <a:schemeClr val="dk1"/>
              </a:buClr>
              <a:buSzPts val="1400"/>
              <a:buNone/>
            </a:pPr>
            <a:endParaRPr lang="en-US" sz="1400" dirty="0"/>
          </a:p>
          <a:p>
            <a:r>
              <a:rPr lang="en-US" sz="2000" b="1" dirty="0"/>
              <a:t>The IRTF follows the IETF Intellectual Property Rights (IPR) disclosure rules</a:t>
            </a:r>
          </a:p>
          <a:p>
            <a:endParaRPr lang="en-US" sz="2000" b="1" dirty="0"/>
          </a:p>
          <a:p>
            <a:r>
              <a:rPr lang="en-US" sz="2000" dirty="0"/>
              <a:t>By participating in the IRTF, you agree to follow IRTF processes and policies:</a:t>
            </a:r>
          </a:p>
          <a:p>
            <a:pPr lvl="1"/>
            <a:r>
              <a:rPr lang="en-US" sz="1800" dirty="0"/>
              <a:t>If you are aware that any IRTF contribution is covered by patents or patent applications that are owned or controlled by you or your sponsor, you must disclose that fact, or not participate in the discussion</a:t>
            </a:r>
          </a:p>
          <a:p>
            <a:pPr lvl="1"/>
            <a:r>
              <a:rPr lang="en-US" sz="1800" dirty="0"/>
              <a:t>The IRTF expects that you file such IPR disclosures in a timely manner – in a period measured in days or weeks, not months</a:t>
            </a:r>
          </a:p>
          <a:p>
            <a:pPr lvl="1"/>
            <a:r>
              <a:rPr lang="en-US" sz="1800" dirty="0"/>
              <a:t>The IRTF prefers that the most liberal licensing terms possible are made available for IRTF Stream documents – see </a:t>
            </a:r>
            <a:r>
              <a:rPr lang="en-US" sz="1800" u="sng" dirty="0">
                <a:hlinkClick r:id="rId3"/>
              </a:rPr>
              <a:t>RFC 5743</a:t>
            </a:r>
          </a:p>
          <a:p>
            <a:pPr lvl="1"/>
            <a:r>
              <a:rPr lang="en-US" sz="1800" dirty="0"/>
              <a:t>Definitive information is in </a:t>
            </a:r>
            <a:r>
              <a:rPr lang="en-US" sz="1800" u="sng" dirty="0">
                <a:hlinkClick r:id="rId4"/>
              </a:rPr>
              <a:t>RFC 5378</a:t>
            </a:r>
            <a:r>
              <a:rPr lang="en-US" sz="1800" dirty="0"/>
              <a:t> (Copyright) and </a:t>
            </a:r>
            <a:r>
              <a:rPr lang="en-US" sz="1800" u="sng" dirty="0">
                <a:hlinkClick r:id="rId5"/>
              </a:rPr>
              <a:t>RFC 8179</a:t>
            </a:r>
            <a:r>
              <a:rPr lang="en-US" sz="1800" dirty="0"/>
              <a:t> (Patents, Participation), substituting IRTF for IETF, and at </a:t>
            </a:r>
            <a:r>
              <a:rPr lang="en-US" sz="1800" u="sng" dirty="0">
                <a:hlinkClick r:id="rId6"/>
              </a:rPr>
              <a:t>https://irtf.org/policies/ipr</a:t>
            </a:r>
            <a:endParaRPr lang="en-US" sz="1800" dirty="0"/>
          </a:p>
        </p:txBody>
      </p:sp>
      <p:sp>
        <p:nvSpPr>
          <p:cNvPr id="105" name="Google Shape;105;p3"/>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2</a:t>
            </a:fld>
            <a:endParaRPr sz="1200" b="0" i="0" u="none" strike="noStrike" cap="none">
              <a:solidFill>
                <a:srgbClr val="888888"/>
              </a:solidFill>
              <a:latin typeface="Calibri"/>
              <a:ea typeface="Calibri"/>
              <a:cs typeface="Calibri"/>
              <a:sym typeface="Calibri"/>
            </a:endParaRPr>
          </a:p>
        </p:txBody>
      </p:sp>
      <p:sp>
        <p:nvSpPr>
          <p:cNvPr id="106" name="Google Shape;106;p3"/>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888888"/>
              </a:buClr>
              <a:buSzPts val="1200"/>
              <a:buFont typeface="Calibri"/>
              <a:buNone/>
            </a:pPr>
            <a:r>
              <a:rPr lang="en-US" sz="1200" b="0" i="0" u="none" strike="noStrike" cap="none" dirty="0">
                <a:solidFill>
                  <a:srgbClr val="888888"/>
                </a:solidFill>
                <a:latin typeface="Calibri"/>
                <a:ea typeface="Calibri"/>
                <a:cs typeface="Calibri"/>
                <a:sym typeface="Calibri"/>
              </a:rPr>
              <a:t>IEEE/IFIP IM 2021 – NMRG 61</a:t>
            </a:r>
            <a:endParaRPr sz="1200" b="0" i="0" u="none" strike="noStrike" cap="none" dirty="0">
              <a:solidFill>
                <a:srgbClr val="888888"/>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3"/>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rmAutofit/>
          </a:bodyPr>
          <a:lstStyle/>
          <a:p>
            <a:pPr lvl="0">
              <a:buClr>
                <a:srgbClr val="7030A0"/>
              </a:buClr>
              <a:buSzPts val="4400"/>
            </a:pPr>
            <a:r>
              <a:rPr lang="en-US" dirty="0">
                <a:solidFill>
                  <a:srgbClr val="7030A0"/>
                </a:solidFill>
              </a:rPr>
              <a:t>Note Well – Audio and Video Recordings</a:t>
            </a:r>
            <a:endParaRPr dirty="0"/>
          </a:p>
        </p:txBody>
      </p:sp>
      <p:sp>
        <p:nvSpPr>
          <p:cNvPr id="104" name="Google Shape;104;p3"/>
          <p:cNvSpPr txBox="1">
            <a:spLocks noGrp="1"/>
          </p:cNvSpPr>
          <p:nvPr>
            <p:ph type="body" idx="1"/>
          </p:nvPr>
        </p:nvSpPr>
        <p:spPr>
          <a:xfrm>
            <a:off x="983432" y="1340768"/>
            <a:ext cx="10225136" cy="5184576"/>
          </a:xfrm>
          <a:prstGeom prst="rect">
            <a:avLst/>
          </a:prstGeom>
          <a:noFill/>
          <a:ln>
            <a:noFill/>
          </a:ln>
        </p:spPr>
        <p:txBody>
          <a:bodyPr spcFirstLastPara="1" wrap="square" lIns="91425" tIns="45700" rIns="91425" bIns="45700" anchor="t" anchorCtr="0">
            <a:normAutofit/>
          </a:bodyPr>
          <a:lstStyle/>
          <a:p>
            <a:pPr marL="114300" indent="0">
              <a:buNone/>
            </a:pPr>
            <a:endParaRPr lang="en-US" sz="2000" b="1" dirty="0"/>
          </a:p>
          <a:p>
            <a:r>
              <a:rPr lang="en-US" sz="2000" dirty="0"/>
              <a:t>The IRTF routinely makes recordings of online and in-person meetings, including audio, video and photographs, and publishes those recordings online</a:t>
            </a:r>
          </a:p>
          <a:p>
            <a:endParaRPr lang="en-US" sz="2000" dirty="0"/>
          </a:p>
          <a:p>
            <a:r>
              <a:rPr lang="en-US" sz="2000" dirty="0"/>
              <a:t>If you participate in person and choose not to wear a red “do-not-photograph” lanyard, then you consent to appear in such recordings, and if you speak at a microphone, appear on a panel, or carry out an official duty as a member of IRTF leadership then you consent to appearing in recordings of you at that time</a:t>
            </a:r>
          </a:p>
          <a:p>
            <a:endParaRPr lang="en-US" sz="2000" dirty="0"/>
          </a:p>
          <a:p>
            <a:r>
              <a:rPr lang="en-US" sz="2000" b="1" dirty="0"/>
              <a:t>If you participate online, and turn on your camera and/or microphone, then you consent to appear in such recordings</a:t>
            </a:r>
          </a:p>
        </p:txBody>
      </p:sp>
      <p:sp>
        <p:nvSpPr>
          <p:cNvPr id="105" name="Google Shape;105;p3"/>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3</a:t>
            </a:fld>
            <a:endParaRPr sz="1200" b="0" i="0" u="none" strike="noStrike" cap="none">
              <a:solidFill>
                <a:srgbClr val="888888"/>
              </a:solidFill>
              <a:latin typeface="Calibri"/>
              <a:ea typeface="Calibri"/>
              <a:cs typeface="Calibri"/>
              <a:sym typeface="Calibri"/>
            </a:endParaRPr>
          </a:p>
        </p:txBody>
      </p:sp>
      <p:sp>
        <p:nvSpPr>
          <p:cNvPr id="6" name="Google Shape;106;p3"/>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888888"/>
              </a:buClr>
              <a:buSzPts val="1200"/>
              <a:buFont typeface="Calibri"/>
              <a:buNone/>
            </a:pPr>
            <a:r>
              <a:rPr lang="en-US" sz="1200" b="0" i="0" u="none" strike="noStrike" cap="none" dirty="0">
                <a:solidFill>
                  <a:srgbClr val="888888"/>
                </a:solidFill>
                <a:latin typeface="Calibri"/>
                <a:ea typeface="Calibri"/>
                <a:cs typeface="Calibri"/>
                <a:sym typeface="Calibri"/>
              </a:rPr>
              <a:t>IEEE/IFIP IM 2021 – NMRG 61</a:t>
            </a:r>
            <a:endParaRPr sz="1200" b="0" i="0" u="none" strike="noStrike" cap="none" dirty="0">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42868466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3"/>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rmAutofit/>
          </a:bodyPr>
          <a:lstStyle/>
          <a:p>
            <a:pPr lvl="0">
              <a:buClr>
                <a:srgbClr val="7030A0"/>
              </a:buClr>
              <a:buSzPts val="4400"/>
            </a:pPr>
            <a:r>
              <a:rPr lang="en-US" dirty="0">
                <a:solidFill>
                  <a:srgbClr val="7030A0"/>
                </a:solidFill>
              </a:rPr>
              <a:t>Note Well – Privacy &amp; Code of Conduct</a:t>
            </a:r>
            <a:endParaRPr dirty="0"/>
          </a:p>
        </p:txBody>
      </p:sp>
      <p:sp>
        <p:nvSpPr>
          <p:cNvPr id="104" name="Google Shape;104;p3"/>
          <p:cNvSpPr txBox="1">
            <a:spLocks noGrp="1"/>
          </p:cNvSpPr>
          <p:nvPr>
            <p:ph type="body" idx="1"/>
          </p:nvPr>
        </p:nvSpPr>
        <p:spPr>
          <a:xfrm>
            <a:off x="983432" y="1417638"/>
            <a:ext cx="10225136" cy="4032667"/>
          </a:xfrm>
          <a:prstGeom prst="rect">
            <a:avLst/>
          </a:prstGeom>
          <a:noFill/>
          <a:ln>
            <a:noFill/>
          </a:ln>
        </p:spPr>
        <p:txBody>
          <a:bodyPr spcFirstLastPara="1" wrap="square" lIns="91425" tIns="45700" rIns="91425" bIns="45700" anchor="t" anchorCtr="0">
            <a:normAutofit/>
          </a:bodyPr>
          <a:lstStyle/>
          <a:p>
            <a:r>
              <a:rPr lang="en-US" sz="1800" dirty="0"/>
              <a:t>As a participant in, or attendee to, any IRTF activity you acknowledge that written, audio, video, and photographic records of meetings may be made public </a:t>
            </a:r>
          </a:p>
          <a:p>
            <a:endParaRPr lang="en-US" sz="1800" dirty="0"/>
          </a:p>
          <a:p>
            <a:r>
              <a:rPr lang="en-US" sz="1800" dirty="0"/>
              <a:t>Personal information that you provide to IRTF will be handled in accordance with the Privacy Policy at </a:t>
            </a:r>
            <a:r>
              <a:rPr lang="en-US" sz="1800" u="sng" dirty="0">
                <a:hlinkClick r:id="rId3"/>
              </a:rPr>
              <a:t>https://www.ietf.org/privacy-policy/</a:t>
            </a:r>
          </a:p>
          <a:p>
            <a:endParaRPr lang="en-US" sz="1800" u="sng" dirty="0">
              <a:hlinkClick r:id="rId3"/>
            </a:endParaRPr>
          </a:p>
          <a:p>
            <a:r>
              <a:rPr lang="en-US" sz="1800" dirty="0"/>
              <a:t>As a participant or attendee, you agree to work respectfully with other participants; please contact the </a:t>
            </a:r>
            <a:r>
              <a:rPr lang="en-US" sz="1800" dirty="0" err="1"/>
              <a:t>ombudsteam</a:t>
            </a:r>
            <a:r>
              <a:rPr lang="en-US" sz="1800" dirty="0"/>
              <a:t> (</a:t>
            </a:r>
            <a:r>
              <a:rPr lang="en-US" sz="1800" u="sng" dirty="0">
                <a:hlinkClick r:id="rId4"/>
              </a:rPr>
              <a:t>https://www.ietf.org/contact/ombudsteam/</a:t>
            </a:r>
            <a:r>
              <a:rPr lang="en-US" sz="1800" dirty="0"/>
              <a:t>) if you have questions or concerns about this</a:t>
            </a:r>
          </a:p>
          <a:p>
            <a:endParaRPr lang="en-US" sz="1800" dirty="0"/>
          </a:p>
          <a:p>
            <a:r>
              <a:rPr lang="en-US" sz="1800" dirty="0"/>
              <a:t>See </a:t>
            </a:r>
            <a:r>
              <a:rPr lang="en-US" sz="1800" u="sng" dirty="0">
                <a:hlinkClick r:id="rId5"/>
              </a:rPr>
              <a:t>RFC 7154</a:t>
            </a:r>
            <a:r>
              <a:rPr lang="en-US" sz="1800" dirty="0"/>
              <a:t> (Code of Conduct) and </a:t>
            </a:r>
            <a:r>
              <a:rPr lang="en-US" sz="1800" u="sng" dirty="0">
                <a:hlinkClick r:id="rId6"/>
              </a:rPr>
              <a:t>RFC 7776</a:t>
            </a:r>
            <a:r>
              <a:rPr lang="en-US" sz="1800" dirty="0"/>
              <a:t> (Anti-Harassment Procedures), which also apply to IRTF</a:t>
            </a:r>
          </a:p>
        </p:txBody>
      </p:sp>
      <p:sp>
        <p:nvSpPr>
          <p:cNvPr id="105" name="Google Shape;105;p3"/>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4</a:t>
            </a:fld>
            <a:endParaRPr sz="1200" b="0" i="0" u="none" strike="noStrike" cap="none">
              <a:solidFill>
                <a:srgbClr val="888888"/>
              </a:solidFill>
              <a:latin typeface="Calibri"/>
              <a:ea typeface="Calibri"/>
              <a:cs typeface="Calibri"/>
              <a:sym typeface="Calibri"/>
            </a:endParaRPr>
          </a:p>
        </p:txBody>
      </p:sp>
      <p:sp>
        <p:nvSpPr>
          <p:cNvPr id="6" name="Google Shape;106;p3"/>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888888"/>
              </a:buClr>
              <a:buSzPts val="1200"/>
              <a:buFont typeface="Calibri"/>
              <a:buNone/>
            </a:pPr>
            <a:r>
              <a:rPr lang="en-US" sz="1200" b="0" i="0" u="none" strike="noStrike" cap="none" dirty="0">
                <a:solidFill>
                  <a:srgbClr val="888888"/>
                </a:solidFill>
                <a:latin typeface="Calibri"/>
                <a:ea typeface="Calibri"/>
                <a:cs typeface="Calibri"/>
                <a:sym typeface="Calibri"/>
              </a:rPr>
              <a:t>IEEE/IFIP IM 2021 – NMRG 61</a:t>
            </a:r>
            <a:endParaRPr sz="1200" b="0" i="0" u="none" strike="noStrike" cap="none" dirty="0">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24581689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2"/>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7030A0"/>
              </a:buClr>
              <a:buSzPts val="4400"/>
              <a:buFont typeface="Calibri"/>
              <a:buNone/>
            </a:pPr>
            <a:r>
              <a:rPr lang="en-US">
                <a:solidFill>
                  <a:srgbClr val="7030A0"/>
                </a:solidFill>
              </a:rPr>
              <a:t>Goals of the IRTF</a:t>
            </a:r>
            <a:endParaRPr>
              <a:solidFill>
                <a:srgbClr val="7030A0"/>
              </a:solidFill>
            </a:endParaRPr>
          </a:p>
        </p:txBody>
      </p:sp>
      <p:sp>
        <p:nvSpPr>
          <p:cNvPr id="96" name="Google Shape;96;p2"/>
          <p:cNvSpPr txBox="1">
            <a:spLocks noGrp="1"/>
          </p:cNvSpPr>
          <p:nvPr>
            <p:ph type="body" idx="1"/>
          </p:nvPr>
        </p:nvSpPr>
        <p:spPr>
          <a:xfrm>
            <a:off x="983432" y="1556792"/>
            <a:ext cx="10225136" cy="4104456"/>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chemeClr val="dk1"/>
              </a:buClr>
              <a:buSzPts val="2000"/>
              <a:buNone/>
            </a:pPr>
            <a:r>
              <a:rPr lang="en-US" sz="2000" b="1"/>
              <a:t>The IRTF conducts research; it is not a standards development organization</a:t>
            </a:r>
            <a:endParaRPr/>
          </a:p>
          <a:p>
            <a:pPr marL="342900" lvl="0" indent="-215900" algn="l" rtl="0">
              <a:spcBef>
                <a:spcPts val="400"/>
              </a:spcBef>
              <a:spcAft>
                <a:spcPts val="0"/>
              </a:spcAft>
              <a:buClr>
                <a:schemeClr val="dk1"/>
              </a:buClr>
              <a:buSzPts val="2000"/>
              <a:buNone/>
            </a:pPr>
            <a:endParaRPr sz="2000"/>
          </a:p>
          <a:p>
            <a:pPr marL="0" lvl="0" indent="0" algn="l" rtl="0">
              <a:spcBef>
                <a:spcPts val="400"/>
              </a:spcBef>
              <a:spcAft>
                <a:spcPts val="0"/>
              </a:spcAft>
              <a:buClr>
                <a:schemeClr val="dk1"/>
              </a:buClr>
              <a:buSzPts val="2000"/>
              <a:buNone/>
            </a:pPr>
            <a:r>
              <a:rPr lang="en-US" sz="2000"/>
              <a:t>The Internet Research Task Force (IRTF) focuses on longer term research issues related to the Internet while the parallel organization, the IETF, focuses on shorter term issues of engineering and standards making.</a:t>
            </a:r>
            <a:endParaRPr/>
          </a:p>
          <a:p>
            <a:pPr marL="342900" lvl="0" indent="-215900" algn="l" rtl="0">
              <a:spcBef>
                <a:spcPts val="400"/>
              </a:spcBef>
              <a:spcAft>
                <a:spcPts val="0"/>
              </a:spcAft>
              <a:buClr>
                <a:schemeClr val="dk1"/>
              </a:buClr>
              <a:buSzPts val="2000"/>
              <a:buNone/>
            </a:pPr>
            <a:endParaRPr sz="2000"/>
          </a:p>
          <a:p>
            <a:pPr marL="0" lvl="0" indent="0" algn="l" rtl="0">
              <a:spcBef>
                <a:spcPts val="400"/>
              </a:spcBef>
              <a:spcAft>
                <a:spcPts val="0"/>
              </a:spcAft>
              <a:buClr>
                <a:schemeClr val="dk1"/>
              </a:buClr>
              <a:buSzPts val="2000"/>
              <a:buNone/>
            </a:pPr>
            <a:r>
              <a:rPr lang="en-US" sz="2000"/>
              <a:t>While the IRTF can publish informational or experimental documents in the RFC series, its primary goal is to promote development of research collaboration and teamwork in exploring research issues related to Internet protocols, applications, architecture, and technology.</a:t>
            </a:r>
            <a:endParaRPr/>
          </a:p>
          <a:p>
            <a:pPr marL="342900" lvl="0" indent="-215900" algn="l" rtl="0">
              <a:spcBef>
                <a:spcPts val="400"/>
              </a:spcBef>
              <a:spcAft>
                <a:spcPts val="0"/>
              </a:spcAft>
              <a:buClr>
                <a:schemeClr val="dk1"/>
              </a:buClr>
              <a:buSzPts val="2000"/>
              <a:buNone/>
            </a:pPr>
            <a:endParaRPr sz="2000"/>
          </a:p>
          <a:p>
            <a:pPr marL="0" lvl="0" indent="0" algn="l" rtl="0">
              <a:spcBef>
                <a:spcPts val="400"/>
              </a:spcBef>
              <a:spcAft>
                <a:spcPts val="0"/>
              </a:spcAft>
              <a:buClr>
                <a:schemeClr val="dk1"/>
              </a:buClr>
              <a:buSzPts val="2000"/>
              <a:buNone/>
            </a:pPr>
            <a:r>
              <a:rPr lang="en-US" sz="2000"/>
              <a:t>See “An IRTF Primer for IETF Participants” – </a:t>
            </a:r>
            <a:r>
              <a:rPr lang="en-US" sz="2000" u="sng">
                <a:solidFill>
                  <a:schemeClr val="hlink"/>
                </a:solidFill>
                <a:hlinkClick r:id="rId3"/>
              </a:rPr>
              <a:t>RFC 7418</a:t>
            </a:r>
            <a:endParaRPr sz="2000" u="sng">
              <a:solidFill>
                <a:schemeClr val="hlink"/>
              </a:solidFill>
              <a:hlinkClick r:id="rId3"/>
            </a:endParaRPr>
          </a:p>
        </p:txBody>
      </p:sp>
      <p:sp>
        <p:nvSpPr>
          <p:cNvPr id="97" name="Google Shape;97;p2"/>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5</a:t>
            </a:fld>
            <a:endParaRPr sz="1200" b="0" i="0" u="none" strike="noStrike" cap="none">
              <a:solidFill>
                <a:srgbClr val="888888"/>
              </a:solidFill>
              <a:latin typeface="Calibri"/>
              <a:ea typeface="Calibri"/>
              <a:cs typeface="Calibri"/>
              <a:sym typeface="Calibri"/>
            </a:endParaRPr>
          </a:p>
        </p:txBody>
      </p:sp>
      <p:sp>
        <p:nvSpPr>
          <p:cNvPr id="6" name="Google Shape;106;p3"/>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888888"/>
              </a:buClr>
              <a:buSzPts val="1200"/>
              <a:buFont typeface="Calibri"/>
              <a:buNone/>
            </a:pPr>
            <a:r>
              <a:rPr lang="en-US" sz="1200" b="0" i="0" u="none" strike="noStrike" cap="none" dirty="0">
                <a:solidFill>
                  <a:srgbClr val="888888"/>
                </a:solidFill>
                <a:latin typeface="Calibri"/>
                <a:ea typeface="Calibri"/>
                <a:cs typeface="Calibri"/>
                <a:sym typeface="Calibri"/>
              </a:rPr>
              <a:t>IEEE/IFIP IM 2021 – NMRG 61</a:t>
            </a:r>
            <a:endParaRPr sz="1200" b="0" i="0" u="none" strike="noStrike" cap="none" dirty="0">
              <a:solidFill>
                <a:srgbClr val="888888"/>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4"/>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7030A0"/>
              </a:buClr>
              <a:buSzPts val="4400"/>
              <a:buFont typeface="Calibri"/>
              <a:buNone/>
            </a:pPr>
            <a:r>
              <a:rPr lang="en-US">
                <a:solidFill>
                  <a:srgbClr val="7030A0"/>
                </a:solidFill>
              </a:rPr>
              <a:t>Online meeting etiquette</a:t>
            </a:r>
            <a:endParaRPr/>
          </a:p>
        </p:txBody>
      </p:sp>
      <p:sp>
        <p:nvSpPr>
          <p:cNvPr id="112" name="Google Shape;112;p4"/>
          <p:cNvSpPr txBox="1">
            <a:spLocks noGrp="1"/>
          </p:cNvSpPr>
          <p:nvPr>
            <p:ph type="body" idx="1"/>
          </p:nvPr>
        </p:nvSpPr>
        <p:spPr>
          <a:xfrm>
            <a:off x="983432" y="1556792"/>
            <a:ext cx="10225136" cy="4320480"/>
          </a:xfrm>
          <a:prstGeom prst="rect">
            <a:avLst/>
          </a:prstGeom>
          <a:noFill/>
          <a:ln>
            <a:noFill/>
          </a:ln>
        </p:spPr>
        <p:txBody>
          <a:bodyPr spcFirstLastPara="1" wrap="square" lIns="91425" tIns="45700" rIns="91425" bIns="45700" anchor="t" anchorCtr="0">
            <a:normAutofit/>
          </a:bodyPr>
          <a:lstStyle/>
          <a:p>
            <a:pPr marL="342900" lvl="0" indent="-342900" algn="l" rtl="0">
              <a:lnSpc>
                <a:spcPct val="120000"/>
              </a:lnSpc>
              <a:spcBef>
                <a:spcPts val="0"/>
              </a:spcBef>
              <a:spcAft>
                <a:spcPts val="0"/>
              </a:spcAft>
              <a:buClr>
                <a:schemeClr val="dk1"/>
              </a:buClr>
              <a:buSzPts val="1600"/>
              <a:buChar char="•"/>
            </a:pPr>
            <a:r>
              <a:rPr lang="en-US" sz="1600" b="1" dirty="0"/>
              <a:t>The session is being recorded.</a:t>
            </a:r>
            <a:endParaRPr dirty="0"/>
          </a:p>
          <a:p>
            <a:pPr marL="342900" lvl="0" indent="-342900" algn="l" rtl="0">
              <a:lnSpc>
                <a:spcPct val="120000"/>
              </a:lnSpc>
              <a:spcBef>
                <a:spcPts val="600"/>
              </a:spcBef>
              <a:spcAft>
                <a:spcPts val="0"/>
              </a:spcAft>
              <a:buClr>
                <a:schemeClr val="dk1"/>
              </a:buClr>
              <a:buSzPts val="1600"/>
              <a:buChar char="•"/>
            </a:pPr>
            <a:r>
              <a:rPr lang="en-US" sz="1600" dirty="0" smtClean="0"/>
              <a:t>Please </a:t>
            </a:r>
            <a:r>
              <a:rPr lang="en-US" sz="1600" dirty="0"/>
              <a:t>keep your audio muted and video off when not presenting/speaking.</a:t>
            </a:r>
            <a:endParaRPr dirty="0"/>
          </a:p>
          <a:p>
            <a:pPr marL="342900" lvl="0" indent="-342900" algn="l" rtl="0">
              <a:lnSpc>
                <a:spcPct val="120000"/>
              </a:lnSpc>
              <a:spcBef>
                <a:spcPts val="600"/>
              </a:spcBef>
              <a:spcAft>
                <a:spcPts val="0"/>
              </a:spcAft>
              <a:buClr>
                <a:schemeClr val="dk1"/>
              </a:buClr>
              <a:buSzPts val="1600"/>
              <a:buChar char="•"/>
            </a:pPr>
            <a:r>
              <a:rPr lang="en-US" sz="1600" dirty="0"/>
              <a:t>When speaking, please start by stating your name and any affiliation </a:t>
            </a:r>
            <a:endParaRPr dirty="0"/>
          </a:p>
          <a:p>
            <a:pPr marL="342900" lvl="0" indent="-342900" algn="l" rtl="0">
              <a:lnSpc>
                <a:spcPct val="120000"/>
              </a:lnSpc>
              <a:spcBef>
                <a:spcPts val="600"/>
              </a:spcBef>
              <a:spcAft>
                <a:spcPts val="0"/>
              </a:spcAft>
              <a:buClr>
                <a:schemeClr val="dk1"/>
              </a:buClr>
              <a:buSzPts val="1600"/>
              <a:buChar char="•"/>
            </a:pPr>
            <a:r>
              <a:rPr lang="en-US" sz="1600" b="1" dirty="0"/>
              <a:t>Useful links:</a:t>
            </a:r>
          </a:p>
          <a:p>
            <a:pPr marL="800100" lvl="1">
              <a:lnSpc>
                <a:spcPct val="120000"/>
              </a:lnSpc>
              <a:spcBef>
                <a:spcPts val="600"/>
              </a:spcBef>
              <a:buSzPts val="1600"/>
            </a:pPr>
            <a:r>
              <a:rPr lang="en-US" sz="1400" dirty="0"/>
              <a:t>Materials: </a:t>
            </a:r>
            <a:r>
              <a:rPr lang="en-US" sz="1400" dirty="0">
                <a:hlinkClick r:id="rId3"/>
              </a:rPr>
              <a:t>https://datatracker.ietf.org/meeting/interim-2021-nmrg-02/session/nmrg</a:t>
            </a:r>
            <a:endParaRPr lang="en-US" sz="1400" dirty="0"/>
          </a:p>
          <a:p>
            <a:pPr marL="800100" lvl="1">
              <a:lnSpc>
                <a:spcPct val="120000"/>
              </a:lnSpc>
              <a:spcBef>
                <a:spcPts val="600"/>
              </a:spcBef>
              <a:buSzPts val="1600"/>
            </a:pPr>
            <a:r>
              <a:rPr lang="en-US" sz="1400" dirty="0" err="1"/>
              <a:t>Webex</a:t>
            </a:r>
            <a:r>
              <a:rPr lang="en-US" sz="1400" dirty="0"/>
              <a:t>: https://ietf.webex.com/ietf/j.php?MTID=m65d68455d1f9b342b9246b664fc8871d </a:t>
            </a:r>
          </a:p>
          <a:p>
            <a:pPr marL="800100" lvl="1">
              <a:lnSpc>
                <a:spcPct val="120000"/>
              </a:lnSpc>
              <a:spcBef>
                <a:spcPts val="600"/>
              </a:spcBef>
              <a:buSzPts val="1600"/>
            </a:pPr>
            <a:r>
              <a:rPr lang="en-US" sz="1400" dirty="0"/>
              <a:t>Notes: </a:t>
            </a:r>
            <a:r>
              <a:rPr lang="en-US" sz="1400" dirty="0">
                <a:hlinkClick r:id="rId4"/>
              </a:rPr>
              <a:t>https://codimd.ietf.org/notes-im-2021-nmrg</a:t>
            </a:r>
            <a:r>
              <a:rPr lang="en-US" sz="1400" dirty="0" smtClean="0">
                <a:hlinkClick r:id="rId4"/>
              </a:rPr>
              <a:t>#</a:t>
            </a:r>
            <a:r>
              <a:rPr lang="en-US" sz="1400" dirty="0" smtClean="0"/>
              <a:t> </a:t>
            </a:r>
            <a:r>
              <a:rPr lang="en-US" sz="1400" b="1" dirty="0" smtClean="0"/>
              <a:t>(Please add your name to the participant list)</a:t>
            </a:r>
            <a:endParaRPr lang="en-US" sz="1400" b="1" dirty="0"/>
          </a:p>
          <a:p>
            <a:pPr marL="800100" lvl="1">
              <a:lnSpc>
                <a:spcPct val="120000"/>
              </a:lnSpc>
              <a:spcBef>
                <a:spcPts val="600"/>
              </a:spcBef>
              <a:buSzPts val="1600"/>
            </a:pPr>
            <a:r>
              <a:rPr lang="en-US" sz="1400" dirty="0"/>
              <a:t>Video recording: </a:t>
            </a:r>
            <a:r>
              <a:rPr lang="en-US" sz="1400" dirty="0">
                <a:hlinkClick r:id="rId5"/>
              </a:rPr>
              <a:t>https://www.youtube.com/user/ietf/playlists</a:t>
            </a:r>
            <a:endParaRPr lang="en-US" sz="1400" dirty="0"/>
          </a:p>
          <a:p>
            <a:pPr marL="457200" lvl="1" indent="0">
              <a:lnSpc>
                <a:spcPct val="120000"/>
              </a:lnSpc>
              <a:spcBef>
                <a:spcPts val="600"/>
              </a:spcBef>
              <a:buSzPts val="1600"/>
              <a:buNone/>
            </a:pPr>
            <a:endParaRPr lang="en-US" sz="1400" dirty="0"/>
          </a:p>
          <a:p>
            <a:pPr marL="342900" lvl="0" indent="-342900" algn="l" rtl="0">
              <a:lnSpc>
                <a:spcPct val="120000"/>
              </a:lnSpc>
              <a:spcBef>
                <a:spcPts val="600"/>
              </a:spcBef>
              <a:spcAft>
                <a:spcPts val="0"/>
              </a:spcAft>
              <a:buClr>
                <a:schemeClr val="dk1"/>
              </a:buClr>
              <a:buSzPts val="1600"/>
              <a:buChar char="•"/>
            </a:pPr>
            <a:endParaRPr dirty="0"/>
          </a:p>
        </p:txBody>
      </p:sp>
      <p:sp>
        <p:nvSpPr>
          <p:cNvPr id="113" name="Google Shape;113;p4"/>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6</a:t>
            </a:fld>
            <a:endParaRPr sz="1200" b="0" i="0" u="none" strike="noStrike" cap="none">
              <a:solidFill>
                <a:srgbClr val="888888"/>
              </a:solidFill>
              <a:latin typeface="Calibri"/>
              <a:ea typeface="Calibri"/>
              <a:cs typeface="Calibri"/>
              <a:sym typeface="Calibri"/>
            </a:endParaRPr>
          </a:p>
        </p:txBody>
      </p:sp>
      <p:sp>
        <p:nvSpPr>
          <p:cNvPr id="6" name="Google Shape;106;p3"/>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888888"/>
              </a:buClr>
              <a:buSzPts val="1200"/>
              <a:buFont typeface="Calibri"/>
              <a:buNone/>
            </a:pPr>
            <a:r>
              <a:rPr lang="en-US" sz="1200" b="0" i="0" u="none" strike="noStrike" cap="none" dirty="0">
                <a:solidFill>
                  <a:srgbClr val="888888"/>
                </a:solidFill>
                <a:latin typeface="Calibri"/>
                <a:ea typeface="Calibri"/>
                <a:cs typeface="Calibri"/>
                <a:sym typeface="Calibri"/>
              </a:rPr>
              <a:t>IEEE/IFIP IM 2021 – NMRG 61</a:t>
            </a:r>
            <a:endParaRPr sz="1200" b="0" i="0" u="none" strike="noStrike" cap="none" dirty="0">
              <a:solidFill>
                <a:srgbClr val="888888"/>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Google Shape;139;p7"/>
          <p:cNvSpPr txBox="1">
            <a:spLocks noGrp="1"/>
          </p:cNvSpPr>
          <p:nvPr>
            <p:ph type="title"/>
          </p:nvPr>
        </p:nvSpPr>
        <p:spPr>
          <a:xfrm>
            <a:off x="609600" y="274638"/>
            <a:ext cx="10972800" cy="562074"/>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rgbClr val="7030A0"/>
              </a:buClr>
              <a:buSzPct val="100000"/>
              <a:buFont typeface="Calibri"/>
              <a:buNone/>
            </a:pPr>
            <a:r>
              <a:rPr lang="en-US">
                <a:solidFill>
                  <a:srgbClr val="7030A0"/>
                </a:solidFill>
              </a:rPr>
              <a:t>Agenda</a:t>
            </a:r>
            <a:endParaRPr/>
          </a:p>
        </p:txBody>
      </p:sp>
      <p:sp>
        <p:nvSpPr>
          <p:cNvPr id="140" name="Google Shape;140;p7"/>
          <p:cNvSpPr txBox="1">
            <a:spLocks noGrp="1"/>
          </p:cNvSpPr>
          <p:nvPr>
            <p:ph type="body" idx="1"/>
          </p:nvPr>
        </p:nvSpPr>
        <p:spPr>
          <a:xfrm>
            <a:off x="1631504" y="1052736"/>
            <a:ext cx="9577064" cy="5328592"/>
          </a:xfrm>
          <a:prstGeom prst="rect">
            <a:avLst/>
          </a:prstGeom>
          <a:noFill/>
          <a:ln>
            <a:noFill/>
          </a:ln>
        </p:spPr>
        <p:txBody>
          <a:bodyPr spcFirstLastPara="1" wrap="square" lIns="91425" tIns="45700" rIns="91425" bIns="45700" anchor="t" anchorCtr="0">
            <a:normAutofit/>
          </a:bodyPr>
          <a:lstStyle/>
          <a:p>
            <a:pPr marL="171450" indent="-171450">
              <a:lnSpc>
                <a:spcPct val="120000"/>
              </a:lnSpc>
              <a:spcBef>
                <a:spcPts val="0"/>
              </a:spcBef>
              <a:buSzPts val="1050"/>
            </a:pPr>
            <a:r>
              <a:rPr lang="en-US" sz="1800" dirty="0"/>
              <a:t>18:30	Introduction, NMRG Chairs</a:t>
            </a:r>
          </a:p>
          <a:p>
            <a:pPr marL="0" indent="0">
              <a:lnSpc>
                <a:spcPct val="120000"/>
              </a:lnSpc>
              <a:spcBef>
                <a:spcPts val="0"/>
              </a:spcBef>
              <a:buSzPts val="1050"/>
              <a:buNone/>
            </a:pPr>
            <a:endParaRPr lang="en-US" sz="1800" dirty="0"/>
          </a:p>
          <a:p>
            <a:pPr marL="171450" indent="-171450">
              <a:lnSpc>
                <a:spcPct val="120000"/>
              </a:lnSpc>
              <a:spcBef>
                <a:spcPts val="0"/>
              </a:spcBef>
              <a:buSzPts val="1050"/>
            </a:pPr>
            <a:r>
              <a:rPr lang="en-US" sz="1800" dirty="0"/>
              <a:t>18:35	IRTF and NMRG in a nutshell, NMRG Chairs</a:t>
            </a:r>
          </a:p>
          <a:p>
            <a:pPr marL="171450" indent="-171450">
              <a:lnSpc>
                <a:spcPct val="120000"/>
              </a:lnSpc>
              <a:spcBef>
                <a:spcPts val="0"/>
              </a:spcBef>
              <a:buSzPts val="1050"/>
            </a:pPr>
            <a:endParaRPr lang="en-US" sz="1800" dirty="0"/>
          </a:p>
          <a:p>
            <a:pPr marL="171450" indent="-171450">
              <a:lnSpc>
                <a:spcPct val="120000"/>
              </a:lnSpc>
              <a:spcBef>
                <a:spcPts val="0"/>
              </a:spcBef>
              <a:buSzPts val="1050"/>
            </a:pPr>
            <a:r>
              <a:rPr lang="en-US" sz="1800" dirty="0"/>
              <a:t>19:00	Distributed and zero-touch management of Network Slices in beyond 5G, Amina </a:t>
            </a:r>
            <a:r>
              <a:rPr lang="en-US" sz="1800" dirty="0" err="1"/>
              <a:t>Boubendir</a:t>
            </a:r>
            <a:endParaRPr lang="en-US" sz="1800" dirty="0"/>
          </a:p>
          <a:p>
            <a:pPr marL="628650" lvl="1" indent="-171450">
              <a:lnSpc>
                <a:spcPct val="120000"/>
              </a:lnSpc>
              <a:spcBef>
                <a:spcPts val="0"/>
              </a:spcBef>
              <a:buSzPts val="1050"/>
            </a:pPr>
            <a:r>
              <a:rPr lang="en-US" sz="1800" dirty="0"/>
              <a:t>https://www.monb5g.eu/</a:t>
            </a:r>
          </a:p>
          <a:p>
            <a:pPr marL="171450" indent="-171450">
              <a:lnSpc>
                <a:spcPct val="120000"/>
              </a:lnSpc>
              <a:spcBef>
                <a:spcPts val="0"/>
              </a:spcBef>
              <a:buSzPts val="1050"/>
            </a:pPr>
            <a:endParaRPr lang="en-US" sz="1800" dirty="0"/>
          </a:p>
          <a:p>
            <a:pPr marL="171450" indent="-171450">
              <a:lnSpc>
                <a:spcPct val="120000"/>
              </a:lnSpc>
              <a:spcBef>
                <a:spcPts val="0"/>
              </a:spcBef>
              <a:buSzPts val="1050"/>
            </a:pPr>
            <a:r>
              <a:rPr lang="en-US" sz="1800" dirty="0"/>
              <a:t>19:30	Concepts of Digital Twin Network, Diego Lopez</a:t>
            </a:r>
          </a:p>
          <a:p>
            <a:pPr marL="628650" lvl="1" indent="-171450">
              <a:lnSpc>
                <a:spcPct val="120000"/>
              </a:lnSpc>
              <a:spcBef>
                <a:spcPts val="0"/>
              </a:spcBef>
              <a:buSzPts val="1050"/>
            </a:pPr>
            <a:r>
              <a:rPr lang="en-US" sz="1800" dirty="0"/>
              <a:t>https://datatracker.ietf.org/doc/draft-zhou-nmrg-digitaltwin-network-concepts/</a:t>
            </a:r>
          </a:p>
          <a:p>
            <a:pPr marL="0" indent="0">
              <a:lnSpc>
                <a:spcPct val="120000"/>
              </a:lnSpc>
              <a:spcBef>
                <a:spcPts val="0"/>
              </a:spcBef>
              <a:buSzPts val="1050"/>
              <a:buNone/>
            </a:pPr>
            <a:r>
              <a:rPr lang="en-US" sz="1800" dirty="0"/>
              <a:t>	</a:t>
            </a:r>
          </a:p>
          <a:p>
            <a:pPr marL="171450" indent="-171450">
              <a:lnSpc>
                <a:spcPct val="120000"/>
              </a:lnSpc>
              <a:spcBef>
                <a:spcPts val="0"/>
              </a:spcBef>
              <a:buSzPts val="1050"/>
            </a:pPr>
            <a:r>
              <a:rPr lang="en-US" sz="1800" dirty="0"/>
              <a:t>20:00 	End</a:t>
            </a:r>
            <a:endParaRPr sz="1800" dirty="0"/>
          </a:p>
        </p:txBody>
      </p:sp>
      <p:sp>
        <p:nvSpPr>
          <p:cNvPr id="141" name="Google Shape;141;p7"/>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7</a:t>
            </a:fld>
            <a:endParaRPr sz="1200" b="0" i="0" u="none" strike="noStrike" cap="none">
              <a:solidFill>
                <a:srgbClr val="888888"/>
              </a:solidFill>
              <a:latin typeface="Calibri"/>
              <a:ea typeface="Calibri"/>
              <a:cs typeface="Calibri"/>
              <a:sym typeface="Calibri"/>
            </a:endParaRPr>
          </a:p>
        </p:txBody>
      </p:sp>
      <p:sp>
        <p:nvSpPr>
          <p:cNvPr id="6" name="Google Shape;106;p3"/>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888888"/>
              </a:buClr>
              <a:buSzPts val="1200"/>
              <a:buFont typeface="Calibri"/>
              <a:buNone/>
            </a:pPr>
            <a:r>
              <a:rPr lang="en-US" sz="1200" b="0" i="0" u="none" strike="noStrike" cap="none" dirty="0">
                <a:solidFill>
                  <a:srgbClr val="888888"/>
                </a:solidFill>
                <a:latin typeface="Calibri"/>
                <a:ea typeface="Calibri"/>
                <a:cs typeface="Calibri"/>
                <a:sym typeface="Calibri"/>
              </a:rPr>
              <a:t>IEEE/IFIP IM 2021 – NMRG 61</a:t>
            </a:r>
            <a:endParaRPr sz="1200" b="0" i="0" u="none" strike="noStrike" cap="none" dirty="0">
              <a:solidFill>
                <a:srgbClr val="888888"/>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name="Tema do Office">
  <a:themeElements>
    <a:clrScheme name="Escritório">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TotalTime>
  <Words>640</Words>
  <Application>Microsoft Office PowerPoint</Application>
  <PresentationFormat>Grand écran</PresentationFormat>
  <Paragraphs>70</Paragraphs>
  <Slides>7</Slides>
  <Notes>7</Notes>
  <HiddenSlides>0</HiddenSlides>
  <MMClips>0</MMClips>
  <ScaleCrop>false</ScaleCrop>
  <HeadingPairs>
    <vt:vector size="6" baseType="variant">
      <vt:variant>
        <vt:lpstr>Polices utilisées</vt:lpstr>
      </vt:variant>
      <vt:variant>
        <vt:i4>2</vt:i4>
      </vt:variant>
      <vt:variant>
        <vt:lpstr>Thème</vt:lpstr>
      </vt:variant>
      <vt:variant>
        <vt:i4>1</vt:i4>
      </vt:variant>
      <vt:variant>
        <vt:lpstr>Titres des diapositives</vt:lpstr>
      </vt:variant>
      <vt:variant>
        <vt:i4>7</vt:i4>
      </vt:variant>
    </vt:vector>
  </HeadingPairs>
  <TitlesOfParts>
    <vt:vector size="10" baseType="lpstr">
      <vt:lpstr>Arial</vt:lpstr>
      <vt:lpstr>Calibri</vt:lpstr>
      <vt:lpstr>Tema do Office</vt:lpstr>
      <vt:lpstr>61st NMRG Meeting IEEE/IFIP IM 2021, Online</vt:lpstr>
      <vt:lpstr>Note Well – Intellectual Property</vt:lpstr>
      <vt:lpstr>Note Well – Audio and Video Recordings</vt:lpstr>
      <vt:lpstr>Note Well – Privacy &amp; Code of Conduct</vt:lpstr>
      <vt:lpstr>Goals of the IRTF</vt:lpstr>
      <vt:lpstr>Online meeting etiquette</vt:lpstr>
      <vt:lpstr>Agenda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60th NMRG Meeting IETF 110, Online</dc:title>
  <dc:creator>Laurent Ciavaglia</dc:creator>
  <cp:lastModifiedBy>jerome</cp:lastModifiedBy>
  <cp:revision>9</cp:revision>
  <dcterms:created xsi:type="dcterms:W3CDTF">2021-03-05T11:57:06Z</dcterms:created>
  <dcterms:modified xsi:type="dcterms:W3CDTF">2021-05-17T14:29:10Z</dcterms:modified>
</cp:coreProperties>
</file>