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aveSubsetFonts="1" autoCompressPictures="0">
  <p:sldMasterIdLst>
    <p:sldMasterId id="2147483648" r:id="rId1"/>
  </p:sldMasterIdLst>
  <p:notesMasterIdLst>
    <p:notesMasterId r:id="rId13"/>
  </p:notesMasterIdLst>
  <p:sldIdLst>
    <p:sldId id="256" r:id="rId2"/>
    <p:sldId id="266" r:id="rId3"/>
    <p:sldId id="257" r:id="rId4"/>
    <p:sldId id="264" r:id="rId5"/>
    <p:sldId id="267" r:id="rId6"/>
    <p:sldId id="272" r:id="rId7"/>
    <p:sldId id="270" r:id="rId8"/>
    <p:sldId id="273" r:id="rId9"/>
    <p:sldId id="271" r:id="rId10"/>
    <p:sldId id="259" r:id="rId11"/>
    <p:sldId id="265" r:id="rId12"/>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270"/>
    <p:restoredTop sz="96327"/>
  </p:normalViewPr>
  <p:slideViewPr>
    <p:cSldViewPr snapToGrid="0" snapToObjects="1">
      <p:cViewPr varScale="1">
        <p:scale>
          <a:sx n="128" d="100"/>
          <a:sy n="128" d="100"/>
        </p:scale>
        <p:origin x="1136" y="176"/>
      </p:cViewPr>
      <p:guideLst/>
    </p:cSldViewPr>
  </p:slideViewPr>
  <p:outlineViewPr>
    <p:cViewPr>
      <p:scale>
        <a:sx n="33" d="100"/>
        <a:sy n="33" d="100"/>
      </p:scale>
      <p:origin x="0" y="-578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24A067-3591-C64A-A04B-B648340D62DE}" type="datetimeFigureOut">
              <a:rPr lang="en-US" smtClean="0"/>
              <a:t>1/12/21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115BAF-467B-BE43-8DA1-D842F09E2A23}" type="slidenum">
              <a:rPr lang="en-US" smtClean="0"/>
              <a:t>‹#›</a:t>
            </a:fld>
            <a:endParaRPr lang="en-US"/>
          </a:p>
        </p:txBody>
      </p:sp>
    </p:spTree>
    <p:extLst>
      <p:ext uri="{BB962C8B-B14F-4D97-AF65-F5344CB8AC3E}">
        <p14:creationId xmlns:p14="http://schemas.microsoft.com/office/powerpoint/2010/main" val="1507678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3115BAF-467B-BE43-8DA1-D842F09E2A23}" type="slidenum">
              <a:rPr lang="en-US" smtClean="0"/>
              <a:t>8</a:t>
            </a:fld>
            <a:endParaRPr lang="en-US"/>
          </a:p>
        </p:txBody>
      </p:sp>
    </p:spTree>
    <p:extLst>
      <p:ext uri="{BB962C8B-B14F-4D97-AF65-F5344CB8AC3E}">
        <p14:creationId xmlns:p14="http://schemas.microsoft.com/office/powerpoint/2010/main" val="2899197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E397A-B0B7-9F40-A854-8FE421997C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1A2D8CF-15E0-BA4A-B320-10039E8ADE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8790552-9A09-3D41-9EDF-CAD583E6DE1B}"/>
              </a:ext>
            </a:extLst>
          </p:cNvPr>
          <p:cNvSpPr>
            <a:spLocks noGrp="1"/>
          </p:cNvSpPr>
          <p:nvPr>
            <p:ph type="dt" sz="half" idx="10"/>
          </p:nvPr>
        </p:nvSpPr>
        <p:spPr/>
        <p:txBody>
          <a:bodyPr/>
          <a:lstStyle/>
          <a:p>
            <a:fld id="{67EE74F4-C920-C64C-8B91-F8C3E47797AE}" type="datetime1">
              <a:rPr lang="de-CH" smtClean="0"/>
              <a:t>12.01.21</a:t>
            </a:fld>
            <a:endParaRPr lang="en-US"/>
          </a:p>
        </p:txBody>
      </p:sp>
      <p:sp>
        <p:nvSpPr>
          <p:cNvPr id="5" name="Footer Placeholder 4">
            <a:extLst>
              <a:ext uri="{FF2B5EF4-FFF2-40B4-BE49-F238E27FC236}">
                <a16:creationId xmlns:a16="http://schemas.microsoft.com/office/drawing/2014/main" id="{312357ED-F085-F241-AA0F-A81C7953B7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3D06D8-017D-9446-938F-8F67AB06479B}"/>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675220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ED0DB-F04E-3748-969D-C90C0864BF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9E22D71-618B-D340-B833-66C2696702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9061E5-C823-C942-A43E-6C4C884E3B60}"/>
              </a:ext>
            </a:extLst>
          </p:cNvPr>
          <p:cNvSpPr>
            <a:spLocks noGrp="1"/>
          </p:cNvSpPr>
          <p:nvPr>
            <p:ph type="dt" sz="half" idx="10"/>
          </p:nvPr>
        </p:nvSpPr>
        <p:spPr/>
        <p:txBody>
          <a:bodyPr/>
          <a:lstStyle/>
          <a:p>
            <a:fld id="{22E91731-33E5-CF41-B608-FE6DBA333D01}" type="datetime1">
              <a:rPr lang="de-CH" smtClean="0"/>
              <a:t>12.01.21</a:t>
            </a:fld>
            <a:endParaRPr lang="en-US"/>
          </a:p>
        </p:txBody>
      </p:sp>
      <p:sp>
        <p:nvSpPr>
          <p:cNvPr id="5" name="Footer Placeholder 4">
            <a:extLst>
              <a:ext uri="{FF2B5EF4-FFF2-40B4-BE49-F238E27FC236}">
                <a16:creationId xmlns:a16="http://schemas.microsoft.com/office/drawing/2014/main" id="{E5F88C60-842F-3C41-A473-9BD240C6EB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57748F-A8B4-F046-ABB2-FD2870E975CC}"/>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404508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6FCF1C-8B83-B04E-B6F8-C35A5D477DB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30EEC71-D923-0B40-8516-6FC20E44E20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7F4B4E-0073-0942-823D-D17F5D501A50}"/>
              </a:ext>
            </a:extLst>
          </p:cNvPr>
          <p:cNvSpPr>
            <a:spLocks noGrp="1"/>
          </p:cNvSpPr>
          <p:nvPr>
            <p:ph type="dt" sz="half" idx="10"/>
          </p:nvPr>
        </p:nvSpPr>
        <p:spPr/>
        <p:txBody>
          <a:bodyPr/>
          <a:lstStyle/>
          <a:p>
            <a:fld id="{F34268F3-B49A-7042-802E-5B890BCADBDB}" type="datetime1">
              <a:rPr lang="de-CH" smtClean="0"/>
              <a:t>12.01.21</a:t>
            </a:fld>
            <a:endParaRPr lang="en-US"/>
          </a:p>
        </p:txBody>
      </p:sp>
      <p:sp>
        <p:nvSpPr>
          <p:cNvPr id="5" name="Footer Placeholder 4">
            <a:extLst>
              <a:ext uri="{FF2B5EF4-FFF2-40B4-BE49-F238E27FC236}">
                <a16:creationId xmlns:a16="http://schemas.microsoft.com/office/drawing/2014/main" id="{8661A280-28E8-2A43-B976-EEE4A96E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6345AF-BAE5-DB4C-8B79-83770A328B24}"/>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890185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0558-1E72-074D-9F58-888119E5F4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ABF8D2-C327-A942-82F3-2D39938783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D978D6-623B-0344-B605-48383CDDFE59}"/>
              </a:ext>
            </a:extLst>
          </p:cNvPr>
          <p:cNvSpPr>
            <a:spLocks noGrp="1"/>
          </p:cNvSpPr>
          <p:nvPr>
            <p:ph type="dt" sz="half" idx="10"/>
          </p:nvPr>
        </p:nvSpPr>
        <p:spPr/>
        <p:txBody>
          <a:bodyPr/>
          <a:lstStyle/>
          <a:p>
            <a:fld id="{8EA11B2F-39E5-F140-9400-3968E681B92D}" type="datetime1">
              <a:rPr lang="de-CH" smtClean="0"/>
              <a:t>12.01.21</a:t>
            </a:fld>
            <a:endParaRPr lang="en-US"/>
          </a:p>
        </p:txBody>
      </p:sp>
      <p:sp>
        <p:nvSpPr>
          <p:cNvPr id="5" name="Footer Placeholder 4">
            <a:extLst>
              <a:ext uri="{FF2B5EF4-FFF2-40B4-BE49-F238E27FC236}">
                <a16:creationId xmlns:a16="http://schemas.microsoft.com/office/drawing/2014/main" id="{34482046-B3CF-E14B-8E9E-FCA06C20A7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71309F-377E-504F-8239-06657443CF2C}"/>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112741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4A7FD-8329-EB42-8CCA-9CD939344B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5C46D8-68BA-A041-A78C-E53E86408A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C991279-32C5-9F40-93B5-002E001C44E2}"/>
              </a:ext>
            </a:extLst>
          </p:cNvPr>
          <p:cNvSpPr>
            <a:spLocks noGrp="1"/>
          </p:cNvSpPr>
          <p:nvPr>
            <p:ph type="dt" sz="half" idx="10"/>
          </p:nvPr>
        </p:nvSpPr>
        <p:spPr/>
        <p:txBody>
          <a:bodyPr/>
          <a:lstStyle/>
          <a:p>
            <a:fld id="{B78ACBC3-1898-934E-9C4C-36D49ABA0CF9}" type="datetime1">
              <a:rPr lang="de-CH" smtClean="0"/>
              <a:t>12.01.21</a:t>
            </a:fld>
            <a:endParaRPr lang="en-US"/>
          </a:p>
        </p:txBody>
      </p:sp>
      <p:sp>
        <p:nvSpPr>
          <p:cNvPr id="5" name="Footer Placeholder 4">
            <a:extLst>
              <a:ext uri="{FF2B5EF4-FFF2-40B4-BE49-F238E27FC236}">
                <a16:creationId xmlns:a16="http://schemas.microsoft.com/office/drawing/2014/main" id="{6EBDF91C-AFD9-624F-BE24-E894B5F52E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44FC7E-53B1-114B-9F9A-5F261C24FB01}"/>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385775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01BD7-9A5F-054C-A97C-D70C19972D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1E91F6-51DC-AD4C-A088-2251B4D1364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184C46-130D-9641-A739-2D39EA2978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2C4072-2963-DA4A-8C31-9A417DF2565E}"/>
              </a:ext>
            </a:extLst>
          </p:cNvPr>
          <p:cNvSpPr>
            <a:spLocks noGrp="1"/>
          </p:cNvSpPr>
          <p:nvPr>
            <p:ph type="dt" sz="half" idx="10"/>
          </p:nvPr>
        </p:nvSpPr>
        <p:spPr/>
        <p:txBody>
          <a:bodyPr/>
          <a:lstStyle/>
          <a:p>
            <a:fld id="{91C23A30-A980-5043-A745-26F07744534B}" type="datetime1">
              <a:rPr lang="de-CH" smtClean="0"/>
              <a:t>12.01.21</a:t>
            </a:fld>
            <a:endParaRPr lang="en-US"/>
          </a:p>
        </p:txBody>
      </p:sp>
      <p:sp>
        <p:nvSpPr>
          <p:cNvPr id="6" name="Footer Placeholder 5">
            <a:extLst>
              <a:ext uri="{FF2B5EF4-FFF2-40B4-BE49-F238E27FC236}">
                <a16:creationId xmlns:a16="http://schemas.microsoft.com/office/drawing/2014/main" id="{266FCC0E-28C9-C946-BDD5-750EE9EC80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5AC092-A796-664D-B095-CC759671F466}"/>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646770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E496E-3E70-2A47-8F44-5CF986CB958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B840CD-EB9C-E540-A4EF-0E9B6476D5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C9CB18-D148-E34C-AA5E-81ED4357F6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34D57B8-4134-8542-84C5-2E979B494A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EBFC27-1EB0-AF44-B125-E82494E662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D285C7C-0249-A342-8454-126B9C86211E}"/>
              </a:ext>
            </a:extLst>
          </p:cNvPr>
          <p:cNvSpPr>
            <a:spLocks noGrp="1"/>
          </p:cNvSpPr>
          <p:nvPr>
            <p:ph type="dt" sz="half" idx="10"/>
          </p:nvPr>
        </p:nvSpPr>
        <p:spPr/>
        <p:txBody>
          <a:bodyPr/>
          <a:lstStyle/>
          <a:p>
            <a:fld id="{0A2A2F1B-7027-FB4C-9FFB-22A6AB7CCAC5}" type="datetime1">
              <a:rPr lang="de-CH" smtClean="0"/>
              <a:t>12.01.21</a:t>
            </a:fld>
            <a:endParaRPr lang="en-US"/>
          </a:p>
        </p:txBody>
      </p:sp>
      <p:sp>
        <p:nvSpPr>
          <p:cNvPr id="8" name="Footer Placeholder 7">
            <a:extLst>
              <a:ext uri="{FF2B5EF4-FFF2-40B4-BE49-F238E27FC236}">
                <a16:creationId xmlns:a16="http://schemas.microsoft.com/office/drawing/2014/main" id="{E955C4D7-80D1-E147-AF76-408AB3B921A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1EA59ED-11B0-AA4E-9287-C4F9852B2E0C}"/>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2514612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EE0DB-F1C5-8249-9624-F7991508019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E8B82A-70C9-EC41-B9C4-ED712302D35C}"/>
              </a:ext>
            </a:extLst>
          </p:cNvPr>
          <p:cNvSpPr>
            <a:spLocks noGrp="1"/>
          </p:cNvSpPr>
          <p:nvPr>
            <p:ph type="dt" sz="half" idx="10"/>
          </p:nvPr>
        </p:nvSpPr>
        <p:spPr/>
        <p:txBody>
          <a:bodyPr/>
          <a:lstStyle/>
          <a:p>
            <a:fld id="{75BC777C-CBD2-CF48-924F-8DAEF18CF023}" type="datetime1">
              <a:rPr lang="de-CH" smtClean="0"/>
              <a:t>12.01.21</a:t>
            </a:fld>
            <a:endParaRPr lang="en-US"/>
          </a:p>
        </p:txBody>
      </p:sp>
      <p:sp>
        <p:nvSpPr>
          <p:cNvPr id="4" name="Footer Placeholder 3">
            <a:extLst>
              <a:ext uri="{FF2B5EF4-FFF2-40B4-BE49-F238E27FC236}">
                <a16:creationId xmlns:a16="http://schemas.microsoft.com/office/drawing/2014/main" id="{EE2F06BC-B421-9444-8D41-1D3C2F53B6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F0D3D68-C6B8-2744-8D56-F7FC1D341867}"/>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989780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66FA38-52E9-0D41-8045-EE84A3CFE97D}"/>
              </a:ext>
            </a:extLst>
          </p:cNvPr>
          <p:cNvSpPr>
            <a:spLocks noGrp="1"/>
          </p:cNvSpPr>
          <p:nvPr>
            <p:ph type="dt" sz="half" idx="10"/>
          </p:nvPr>
        </p:nvSpPr>
        <p:spPr/>
        <p:txBody>
          <a:bodyPr/>
          <a:lstStyle/>
          <a:p>
            <a:fld id="{9D703C84-27B1-9948-95B6-87D0415D1491}" type="datetime1">
              <a:rPr lang="de-CH" smtClean="0"/>
              <a:t>12.01.21</a:t>
            </a:fld>
            <a:endParaRPr lang="en-US"/>
          </a:p>
        </p:txBody>
      </p:sp>
      <p:sp>
        <p:nvSpPr>
          <p:cNvPr id="3" name="Footer Placeholder 2">
            <a:extLst>
              <a:ext uri="{FF2B5EF4-FFF2-40B4-BE49-F238E27FC236}">
                <a16:creationId xmlns:a16="http://schemas.microsoft.com/office/drawing/2014/main" id="{BFC05CEF-D70B-E24E-B6AB-FE4158A960A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0746508-E65B-9D42-A528-E103A103AA53}"/>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494600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40CD-5E3F-4547-948F-A7E2ACC0E5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9FE0796-6EBC-3447-8874-E08219C26D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5F9CE24-B8CA-F84E-B3EE-5A3EBF8431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83B4CBA-6634-4D4A-A2E9-B59089988AD0}"/>
              </a:ext>
            </a:extLst>
          </p:cNvPr>
          <p:cNvSpPr>
            <a:spLocks noGrp="1"/>
          </p:cNvSpPr>
          <p:nvPr>
            <p:ph type="dt" sz="half" idx="10"/>
          </p:nvPr>
        </p:nvSpPr>
        <p:spPr/>
        <p:txBody>
          <a:bodyPr/>
          <a:lstStyle/>
          <a:p>
            <a:fld id="{52496636-3405-244D-8B02-6B186B75EA3B}" type="datetime1">
              <a:rPr lang="de-CH" smtClean="0"/>
              <a:t>12.01.21</a:t>
            </a:fld>
            <a:endParaRPr lang="en-US"/>
          </a:p>
        </p:txBody>
      </p:sp>
      <p:sp>
        <p:nvSpPr>
          <p:cNvPr id="6" name="Footer Placeholder 5">
            <a:extLst>
              <a:ext uri="{FF2B5EF4-FFF2-40B4-BE49-F238E27FC236}">
                <a16:creationId xmlns:a16="http://schemas.microsoft.com/office/drawing/2014/main" id="{47E785AF-4E70-3346-90AA-48A5CE2C59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13DC78-4BFF-8F42-9398-179E766F46E6}"/>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3223995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8C7E7-839E-0A48-AC09-97F6187910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470487-7617-DB40-8A1F-ABA7E08C1F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DC0160-EFA8-AD4F-9216-C9B03695A6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4DCD55-0480-5045-9E17-720005CB1608}"/>
              </a:ext>
            </a:extLst>
          </p:cNvPr>
          <p:cNvSpPr>
            <a:spLocks noGrp="1"/>
          </p:cNvSpPr>
          <p:nvPr>
            <p:ph type="dt" sz="half" idx="10"/>
          </p:nvPr>
        </p:nvSpPr>
        <p:spPr/>
        <p:txBody>
          <a:bodyPr/>
          <a:lstStyle/>
          <a:p>
            <a:fld id="{83EE96C9-9177-EF47-9F38-857AEBD9F0FF}" type="datetime1">
              <a:rPr lang="de-CH" smtClean="0"/>
              <a:t>12.01.21</a:t>
            </a:fld>
            <a:endParaRPr lang="en-US"/>
          </a:p>
        </p:txBody>
      </p:sp>
      <p:sp>
        <p:nvSpPr>
          <p:cNvPr id="6" name="Footer Placeholder 5">
            <a:extLst>
              <a:ext uri="{FF2B5EF4-FFF2-40B4-BE49-F238E27FC236}">
                <a16:creationId xmlns:a16="http://schemas.microsoft.com/office/drawing/2014/main" id="{28F2AE49-9555-A84A-BC86-5056ABAD90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3441BD-DE6D-564B-8553-FDB045EFD2D5}"/>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2724943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739047-9778-4D4A-91D2-FEC0F43FC2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698E70-1985-454A-834E-6418339C4E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994784-D4F0-AE4C-AEDD-C878930C82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7D1E4-C7E4-9248-840A-FB6F9100F017}" type="datetime1">
              <a:rPr lang="de-CH" smtClean="0"/>
              <a:t>12.01.21</a:t>
            </a:fld>
            <a:endParaRPr lang="en-US"/>
          </a:p>
        </p:txBody>
      </p:sp>
      <p:sp>
        <p:nvSpPr>
          <p:cNvPr id="5" name="Footer Placeholder 4">
            <a:extLst>
              <a:ext uri="{FF2B5EF4-FFF2-40B4-BE49-F238E27FC236}">
                <a16:creationId xmlns:a16="http://schemas.microsoft.com/office/drawing/2014/main" id="{A0A34458-28C7-E047-A95D-53BEF7D951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3FEB9F3-D9C9-104B-952E-46F9B57118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5FD271-7F76-0A42-847C-B0640608FCD5}" type="slidenum">
              <a:rPr lang="en-US" smtClean="0"/>
              <a:t>‹#›</a:t>
            </a:fld>
            <a:endParaRPr lang="en-US"/>
          </a:p>
        </p:txBody>
      </p:sp>
    </p:spTree>
    <p:extLst>
      <p:ext uri="{BB962C8B-B14F-4D97-AF65-F5344CB8AC3E}">
        <p14:creationId xmlns:p14="http://schemas.microsoft.com/office/powerpoint/2010/main" val="2629131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B5098-2411-FC47-98BC-C7CE121822A7}"/>
              </a:ext>
            </a:extLst>
          </p:cNvPr>
          <p:cNvSpPr>
            <a:spLocks noGrp="1"/>
          </p:cNvSpPr>
          <p:nvPr>
            <p:ph type="ctrTitle"/>
          </p:nvPr>
        </p:nvSpPr>
        <p:spPr/>
        <p:txBody>
          <a:bodyPr/>
          <a:lstStyle/>
          <a:p>
            <a:r>
              <a:rPr lang="en-US" dirty="0"/>
              <a:t>RFC Editor Future Development Program</a:t>
            </a:r>
          </a:p>
        </p:txBody>
      </p:sp>
      <p:sp>
        <p:nvSpPr>
          <p:cNvPr id="3" name="Subtitle 2">
            <a:extLst>
              <a:ext uri="{FF2B5EF4-FFF2-40B4-BE49-F238E27FC236}">
                <a16:creationId xmlns:a16="http://schemas.microsoft.com/office/drawing/2014/main" id="{57829FC4-C3E1-124C-9083-FB9A70CAF520}"/>
              </a:ext>
            </a:extLst>
          </p:cNvPr>
          <p:cNvSpPr>
            <a:spLocks noGrp="1"/>
          </p:cNvSpPr>
          <p:nvPr>
            <p:ph type="subTitle" idx="1"/>
          </p:nvPr>
        </p:nvSpPr>
        <p:spPr/>
        <p:txBody>
          <a:bodyPr>
            <a:normAutofit fontScale="77500" lnSpcReduction="20000"/>
          </a:bodyPr>
          <a:lstStyle/>
          <a:p>
            <a:r>
              <a:rPr lang="en-US" dirty="0"/>
              <a:t>Brian Rosen</a:t>
            </a:r>
          </a:p>
          <a:p>
            <a:r>
              <a:rPr lang="en-US" dirty="0"/>
              <a:t>Eliot Lear</a:t>
            </a:r>
          </a:p>
          <a:p>
            <a:r>
              <a:rPr lang="en-US" dirty="0"/>
              <a:t>(chairs)</a:t>
            </a:r>
          </a:p>
          <a:p>
            <a:r>
              <a:rPr lang="en-US" dirty="0"/>
              <a:t>Interim Meeting</a:t>
            </a:r>
          </a:p>
          <a:p>
            <a:r>
              <a:rPr lang="en-US" dirty="0"/>
              <a:t>12 Feb. 2021</a:t>
            </a:r>
          </a:p>
        </p:txBody>
      </p:sp>
    </p:spTree>
    <p:extLst>
      <p:ext uri="{BB962C8B-B14F-4D97-AF65-F5344CB8AC3E}">
        <p14:creationId xmlns:p14="http://schemas.microsoft.com/office/powerpoint/2010/main" val="24933589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D004F-1580-8B45-9587-7BE699038E67}"/>
              </a:ext>
            </a:extLst>
          </p:cNvPr>
          <p:cNvSpPr>
            <a:spLocks noGrp="1"/>
          </p:cNvSpPr>
          <p:nvPr>
            <p:ph type="title"/>
          </p:nvPr>
        </p:nvSpPr>
        <p:spPr/>
        <p:txBody>
          <a:bodyPr/>
          <a:lstStyle/>
          <a:p>
            <a:r>
              <a:rPr lang="en-US" dirty="0"/>
              <a:t>Next Meeting</a:t>
            </a:r>
          </a:p>
        </p:txBody>
      </p:sp>
      <p:sp>
        <p:nvSpPr>
          <p:cNvPr id="3" name="Content Placeholder 2">
            <a:extLst>
              <a:ext uri="{FF2B5EF4-FFF2-40B4-BE49-F238E27FC236}">
                <a16:creationId xmlns:a16="http://schemas.microsoft.com/office/drawing/2014/main" id="{2721D45A-BE48-9A4E-BCC1-EA9ABC00A64F}"/>
              </a:ext>
            </a:extLst>
          </p:cNvPr>
          <p:cNvSpPr>
            <a:spLocks noGrp="1"/>
          </p:cNvSpPr>
          <p:nvPr>
            <p:ph idx="1"/>
          </p:nvPr>
        </p:nvSpPr>
        <p:spPr/>
        <p:txBody>
          <a:bodyPr>
            <a:normAutofit/>
          </a:bodyPr>
          <a:lstStyle/>
          <a:p>
            <a:r>
              <a:rPr lang="en-US" dirty="0"/>
              <a:t>Doodling now</a:t>
            </a:r>
          </a:p>
          <a:p>
            <a:r>
              <a:rPr lang="en-US" dirty="0"/>
              <a:t>Next proposed meeting date: w/o 15 Feb 2021</a:t>
            </a:r>
          </a:p>
          <a:p>
            <a:endParaRPr lang="en-US" dirty="0"/>
          </a:p>
        </p:txBody>
      </p:sp>
      <p:sp>
        <p:nvSpPr>
          <p:cNvPr id="4" name="Date Placeholder 3">
            <a:extLst>
              <a:ext uri="{FF2B5EF4-FFF2-40B4-BE49-F238E27FC236}">
                <a16:creationId xmlns:a16="http://schemas.microsoft.com/office/drawing/2014/main" id="{01124B3B-282B-2644-BD8A-D71E697FDC06}"/>
              </a:ext>
            </a:extLst>
          </p:cNvPr>
          <p:cNvSpPr>
            <a:spLocks noGrp="1"/>
          </p:cNvSpPr>
          <p:nvPr>
            <p:ph type="dt" sz="half" idx="10"/>
          </p:nvPr>
        </p:nvSpPr>
        <p:spPr/>
        <p:txBody>
          <a:bodyPr/>
          <a:lstStyle/>
          <a:p>
            <a:fld id="{3E16C832-1F95-FC48-B4D3-BB3FFDD290AE}" type="datetime1">
              <a:rPr lang="de-CH" smtClean="0"/>
              <a:t>12.01.21</a:t>
            </a:fld>
            <a:endParaRPr lang="en-US"/>
          </a:p>
        </p:txBody>
      </p:sp>
      <p:sp>
        <p:nvSpPr>
          <p:cNvPr id="5" name="Slide Number Placeholder 4">
            <a:extLst>
              <a:ext uri="{FF2B5EF4-FFF2-40B4-BE49-F238E27FC236}">
                <a16:creationId xmlns:a16="http://schemas.microsoft.com/office/drawing/2014/main" id="{96D01EFB-DAE0-284F-954B-61BAE9FAADA4}"/>
              </a:ext>
            </a:extLst>
          </p:cNvPr>
          <p:cNvSpPr>
            <a:spLocks noGrp="1"/>
          </p:cNvSpPr>
          <p:nvPr>
            <p:ph type="sldNum" sz="quarter" idx="12"/>
          </p:nvPr>
        </p:nvSpPr>
        <p:spPr/>
        <p:txBody>
          <a:bodyPr/>
          <a:lstStyle/>
          <a:p>
            <a:fld id="{B85FD271-7F76-0A42-847C-B0640608FCD5}" type="slidenum">
              <a:rPr lang="en-US" smtClean="0"/>
              <a:t>11</a:t>
            </a:fld>
            <a:endParaRPr lang="en-US"/>
          </a:p>
        </p:txBody>
      </p:sp>
    </p:spTree>
    <p:extLst>
      <p:ext uri="{BB962C8B-B14F-4D97-AF65-F5344CB8AC3E}">
        <p14:creationId xmlns:p14="http://schemas.microsoft.com/office/powerpoint/2010/main" val="3867138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EC3F8-9C71-EF41-91B3-617E3C14CFC1}"/>
              </a:ext>
            </a:extLst>
          </p:cNvPr>
          <p:cNvSpPr>
            <a:spLocks noGrp="1"/>
          </p:cNvSpPr>
          <p:nvPr>
            <p:ph type="title"/>
          </p:nvPr>
        </p:nvSpPr>
        <p:spPr/>
        <p:txBody>
          <a:bodyPr/>
          <a:lstStyle/>
          <a:p>
            <a:r>
              <a:rPr lang="en-US" dirty="0"/>
              <a:t>AOB</a:t>
            </a:r>
          </a:p>
        </p:txBody>
      </p:sp>
      <p:sp>
        <p:nvSpPr>
          <p:cNvPr id="3" name="Content Placeholder 2">
            <a:extLst>
              <a:ext uri="{FF2B5EF4-FFF2-40B4-BE49-F238E27FC236}">
                <a16:creationId xmlns:a16="http://schemas.microsoft.com/office/drawing/2014/main" id="{926E7C24-D802-F543-84C5-798A5D5E4D89}"/>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77405DBC-950D-8F40-865C-571D8A67C733}"/>
              </a:ext>
            </a:extLst>
          </p:cNvPr>
          <p:cNvSpPr>
            <a:spLocks noGrp="1"/>
          </p:cNvSpPr>
          <p:nvPr>
            <p:ph type="dt" sz="half" idx="10"/>
          </p:nvPr>
        </p:nvSpPr>
        <p:spPr/>
        <p:txBody>
          <a:bodyPr/>
          <a:lstStyle/>
          <a:p>
            <a:fld id="{5F1E2361-BF8F-4E43-957A-7445AEAD10F4}" type="datetime1">
              <a:rPr lang="de-CH" smtClean="0"/>
              <a:t>12.01.21</a:t>
            </a:fld>
            <a:endParaRPr lang="en-US"/>
          </a:p>
        </p:txBody>
      </p:sp>
      <p:sp>
        <p:nvSpPr>
          <p:cNvPr id="5" name="Slide Number Placeholder 4">
            <a:extLst>
              <a:ext uri="{FF2B5EF4-FFF2-40B4-BE49-F238E27FC236}">
                <a16:creationId xmlns:a16="http://schemas.microsoft.com/office/drawing/2014/main" id="{CC727798-4408-7947-AC9E-E62C81E0632C}"/>
              </a:ext>
            </a:extLst>
          </p:cNvPr>
          <p:cNvSpPr>
            <a:spLocks noGrp="1"/>
          </p:cNvSpPr>
          <p:nvPr>
            <p:ph type="sldNum" sz="quarter" idx="12"/>
          </p:nvPr>
        </p:nvSpPr>
        <p:spPr/>
        <p:txBody>
          <a:bodyPr/>
          <a:lstStyle/>
          <a:p>
            <a:fld id="{B85FD271-7F76-0A42-847C-B0640608FCD5}" type="slidenum">
              <a:rPr lang="en-US" smtClean="0"/>
              <a:t>12</a:t>
            </a:fld>
            <a:endParaRPr lang="en-US"/>
          </a:p>
        </p:txBody>
      </p:sp>
    </p:spTree>
    <p:extLst>
      <p:ext uri="{BB962C8B-B14F-4D97-AF65-F5344CB8AC3E}">
        <p14:creationId xmlns:p14="http://schemas.microsoft.com/office/powerpoint/2010/main" val="2276068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6AD20-2CF7-0847-8807-F0E0732CB277}"/>
              </a:ext>
            </a:extLst>
          </p:cNvPr>
          <p:cNvSpPr>
            <a:spLocks noGrp="1"/>
          </p:cNvSpPr>
          <p:nvPr>
            <p:ph type="title"/>
          </p:nvPr>
        </p:nvSpPr>
        <p:spPr/>
        <p:txBody>
          <a:bodyPr/>
          <a:lstStyle/>
          <a:p>
            <a:r>
              <a:rPr lang="en-US" dirty="0"/>
              <a:t>Note Well (Break out the reading glasses)</a:t>
            </a:r>
          </a:p>
        </p:txBody>
      </p:sp>
      <p:sp>
        <p:nvSpPr>
          <p:cNvPr id="3" name="Content Placeholder 2">
            <a:extLst>
              <a:ext uri="{FF2B5EF4-FFF2-40B4-BE49-F238E27FC236}">
                <a16:creationId xmlns:a16="http://schemas.microsoft.com/office/drawing/2014/main" id="{C07A5D85-87EB-EF41-BF41-A54CFC59B995}"/>
              </a:ext>
            </a:extLst>
          </p:cNvPr>
          <p:cNvSpPr>
            <a:spLocks noGrp="1"/>
          </p:cNvSpPr>
          <p:nvPr>
            <p:ph idx="1"/>
          </p:nvPr>
        </p:nvSpPr>
        <p:spPr>
          <a:xfrm>
            <a:off x="248477" y="1825625"/>
            <a:ext cx="11767931" cy="4351338"/>
          </a:xfrm>
        </p:spPr>
        <p:txBody>
          <a:bodyPr>
            <a:noAutofit/>
          </a:bodyPr>
          <a:lstStyle/>
          <a:p>
            <a:pPr marL="0" indent="0">
              <a:spcBef>
                <a:spcPts val="0"/>
              </a:spcBef>
              <a:buNone/>
            </a:pPr>
            <a:r>
              <a:rPr lang="en-US" sz="160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spcBef>
                <a:spcPts val="0"/>
              </a:spcBef>
              <a:buNone/>
            </a:pPr>
            <a:r>
              <a:rPr lang="en-US" sz="1600" dirty="0"/>
              <a:t>As a reminder:</a:t>
            </a:r>
          </a:p>
          <a:p>
            <a:pPr marL="0" indent="0">
              <a:spcBef>
                <a:spcPts val="0"/>
              </a:spcBef>
              <a:buNone/>
            </a:pPr>
            <a:r>
              <a:rPr lang="en-US" sz="1600" dirty="0"/>
              <a:t>By participating in the IETF, you agree to follow IETF processes and policies.</a:t>
            </a:r>
          </a:p>
          <a:p>
            <a:pPr marL="0" indent="0">
              <a:spcBef>
                <a:spcPts val="0"/>
              </a:spcBef>
              <a:buNone/>
            </a:pPr>
            <a:r>
              <a:rPr lang="en-US" sz="1600" dirty="0"/>
              <a:t>If you are aware that any IETF contribution is covered by patents or patent applications that are owned or controlled by you or your sponsor, you must disclose that fact, or not participate in the discussion.</a:t>
            </a:r>
          </a:p>
          <a:p>
            <a:pPr marL="0" indent="0">
              <a:spcBef>
                <a:spcPts val="0"/>
              </a:spcBef>
              <a:buNone/>
            </a:pPr>
            <a:r>
              <a:rPr lang="en-US" sz="1600" dirty="0"/>
              <a:t>As a participant in or attendee to any IETF activity you acknowledge that written, audio, video, and photographic records of meetings may be made public.</a:t>
            </a:r>
          </a:p>
          <a:p>
            <a:pPr marL="0" indent="0">
              <a:spcBef>
                <a:spcPts val="0"/>
              </a:spcBef>
              <a:buNone/>
            </a:pPr>
            <a:r>
              <a:rPr lang="en-US" sz="1600" dirty="0"/>
              <a:t>Personal information that you provide to IETF will be handled in accordance with the IETF Privacy Statement</a:t>
            </a:r>
          </a:p>
          <a:p>
            <a:pPr marL="0" indent="0">
              <a:spcBef>
                <a:spcPts val="0"/>
              </a:spcBef>
              <a:buNone/>
            </a:pPr>
            <a:r>
              <a:rPr lang="en-US" sz="1600" dirty="0"/>
              <a:t>As a participant or attendee, you agree to work respectfully with other participants; please contact the </a:t>
            </a:r>
            <a:r>
              <a:rPr lang="en-US" sz="1600" dirty="0" err="1"/>
              <a:t>ombudsteam</a:t>
            </a:r>
            <a:r>
              <a:rPr lang="en-US" sz="1600" dirty="0"/>
              <a:t>. (</a:t>
            </a:r>
            <a:r>
              <a:rPr lang="en-US" sz="1600" dirty="0">
                <a:hlinkClick r:id="rId2"/>
              </a:rPr>
              <a:t>https://www.ietf.org/contact/ombudsteam/</a:t>
            </a:r>
            <a:r>
              <a:rPr lang="en-US" sz="1600" dirty="0"/>
              <a:t>) if you have questions or concerns about this.</a:t>
            </a:r>
          </a:p>
          <a:p>
            <a:pPr marL="0" indent="0">
              <a:spcBef>
                <a:spcPts val="0"/>
              </a:spcBef>
              <a:buNone/>
            </a:pPr>
            <a:r>
              <a:rPr lang="en-US" sz="1600" dirty="0"/>
              <a:t>Definitive information is in the documents listed below and other IETF BCPs. For advice, please talk to WG chairs or ADs:</a:t>
            </a:r>
          </a:p>
          <a:p>
            <a:pPr marL="0" indent="0">
              <a:spcBef>
                <a:spcPts val="0"/>
              </a:spcBef>
              <a:buNone/>
            </a:pPr>
            <a:r>
              <a:rPr lang="en-US" sz="1600" dirty="0">
                <a:hlinkClick r:id="rId3"/>
              </a:rPr>
              <a:t>BCP 9</a:t>
            </a:r>
            <a:r>
              <a:rPr lang="en-US" sz="1600" dirty="0"/>
              <a:t> (Internet Standards Process)</a:t>
            </a:r>
          </a:p>
          <a:p>
            <a:pPr marL="0" indent="0">
              <a:spcBef>
                <a:spcPts val="0"/>
              </a:spcBef>
              <a:buNone/>
            </a:pPr>
            <a:r>
              <a:rPr lang="en-US" sz="1600" dirty="0">
                <a:hlinkClick r:id="rId4"/>
              </a:rPr>
              <a:t>BCP 25</a:t>
            </a:r>
            <a:r>
              <a:rPr lang="en-US" sz="1600" dirty="0"/>
              <a:t> (Working Group processes)</a:t>
            </a:r>
          </a:p>
          <a:p>
            <a:pPr marL="0" indent="0">
              <a:spcBef>
                <a:spcPts val="0"/>
              </a:spcBef>
              <a:buNone/>
            </a:pPr>
            <a:r>
              <a:rPr lang="en-US" sz="1600" dirty="0">
                <a:hlinkClick r:id="rId4"/>
              </a:rPr>
              <a:t>BCP 25</a:t>
            </a:r>
            <a:r>
              <a:rPr lang="en-US" sz="1600" dirty="0"/>
              <a:t> (Anti-Harassment Procedures) </a:t>
            </a:r>
          </a:p>
          <a:p>
            <a:pPr marL="0" indent="0">
              <a:spcBef>
                <a:spcPts val="0"/>
              </a:spcBef>
              <a:buNone/>
            </a:pPr>
            <a:r>
              <a:rPr lang="en-US" sz="1600" dirty="0">
                <a:hlinkClick r:id="rId5"/>
              </a:rPr>
              <a:t>BCP 54</a:t>
            </a:r>
            <a:r>
              <a:rPr lang="en-US" sz="1600" dirty="0"/>
              <a:t> (Code of Conduct)</a:t>
            </a:r>
          </a:p>
          <a:p>
            <a:pPr marL="0" indent="0">
              <a:spcBef>
                <a:spcPts val="0"/>
              </a:spcBef>
              <a:buNone/>
            </a:pPr>
            <a:r>
              <a:rPr lang="en-US" sz="1600" dirty="0">
                <a:hlinkClick r:id="rId6"/>
              </a:rPr>
              <a:t>BCP 78</a:t>
            </a:r>
            <a:r>
              <a:rPr lang="en-US" sz="1600" dirty="0"/>
              <a:t> (Copyright)</a:t>
            </a:r>
          </a:p>
          <a:p>
            <a:pPr marL="0" indent="0">
              <a:spcBef>
                <a:spcPts val="0"/>
              </a:spcBef>
              <a:buNone/>
            </a:pPr>
            <a:r>
              <a:rPr lang="en-US" sz="1600" dirty="0">
                <a:hlinkClick r:id="rId7"/>
              </a:rPr>
              <a:t>BCP 79</a:t>
            </a:r>
            <a:r>
              <a:rPr lang="en-US" sz="1600" dirty="0"/>
              <a:t> (Patents, Participation)</a:t>
            </a:r>
          </a:p>
          <a:p>
            <a:pPr marL="0" indent="0">
              <a:spcBef>
                <a:spcPts val="0"/>
              </a:spcBef>
              <a:buNone/>
            </a:pPr>
            <a:r>
              <a:rPr lang="en-US" sz="1600" dirty="0">
                <a:hlinkClick r:id="rId8"/>
              </a:rPr>
              <a:t>https://www.ietf.org/privacy-policy/</a:t>
            </a:r>
            <a:r>
              <a:rPr lang="en-US" sz="1600" dirty="0"/>
              <a:t> (Privacy Policy)</a:t>
            </a:r>
          </a:p>
          <a:p>
            <a:pPr marL="0" indent="0">
              <a:buNone/>
            </a:pPr>
            <a:endParaRPr lang="en-US" sz="1000" dirty="0"/>
          </a:p>
        </p:txBody>
      </p:sp>
      <p:sp>
        <p:nvSpPr>
          <p:cNvPr id="4" name="Date Placeholder 3">
            <a:extLst>
              <a:ext uri="{FF2B5EF4-FFF2-40B4-BE49-F238E27FC236}">
                <a16:creationId xmlns:a16="http://schemas.microsoft.com/office/drawing/2014/main" id="{CFBB789D-F741-E947-9D10-0C0D0B991E31}"/>
              </a:ext>
            </a:extLst>
          </p:cNvPr>
          <p:cNvSpPr>
            <a:spLocks noGrp="1"/>
          </p:cNvSpPr>
          <p:nvPr>
            <p:ph type="dt" sz="half" idx="10"/>
          </p:nvPr>
        </p:nvSpPr>
        <p:spPr/>
        <p:txBody>
          <a:bodyPr/>
          <a:lstStyle/>
          <a:p>
            <a:fld id="{96B532FF-58B1-3140-8A8E-96DD19832572}" type="datetime1">
              <a:rPr lang="de-CH" smtClean="0"/>
              <a:t>12.01.21</a:t>
            </a:fld>
            <a:endParaRPr lang="en-US"/>
          </a:p>
        </p:txBody>
      </p:sp>
      <p:sp>
        <p:nvSpPr>
          <p:cNvPr id="5" name="Slide Number Placeholder 4">
            <a:extLst>
              <a:ext uri="{FF2B5EF4-FFF2-40B4-BE49-F238E27FC236}">
                <a16:creationId xmlns:a16="http://schemas.microsoft.com/office/drawing/2014/main" id="{F0DF6D50-E44E-FA44-B672-57F4E983830E}"/>
              </a:ext>
            </a:extLst>
          </p:cNvPr>
          <p:cNvSpPr>
            <a:spLocks noGrp="1"/>
          </p:cNvSpPr>
          <p:nvPr>
            <p:ph type="sldNum" sz="quarter" idx="12"/>
          </p:nvPr>
        </p:nvSpPr>
        <p:spPr/>
        <p:txBody>
          <a:bodyPr/>
          <a:lstStyle/>
          <a:p>
            <a:fld id="{B85FD271-7F76-0A42-847C-B0640608FCD5}" type="slidenum">
              <a:rPr lang="en-US" smtClean="0"/>
              <a:t>3</a:t>
            </a:fld>
            <a:endParaRPr lang="en-US"/>
          </a:p>
        </p:txBody>
      </p:sp>
    </p:spTree>
    <p:extLst>
      <p:ext uri="{BB962C8B-B14F-4D97-AF65-F5344CB8AC3E}">
        <p14:creationId xmlns:p14="http://schemas.microsoft.com/office/powerpoint/2010/main" val="3784474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E84-C7AE-EF4E-94D1-8FB8E7C91DBA}"/>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02172C25-9665-8A4E-BFB0-32255CC1C2C9}"/>
              </a:ext>
            </a:extLst>
          </p:cNvPr>
          <p:cNvSpPr>
            <a:spLocks noGrp="1"/>
          </p:cNvSpPr>
          <p:nvPr>
            <p:ph idx="1"/>
          </p:nvPr>
        </p:nvSpPr>
        <p:spPr/>
        <p:txBody>
          <a:bodyPr/>
          <a:lstStyle/>
          <a:p>
            <a:pPr marL="514350" indent="-514350">
              <a:buFont typeface="+mj-lt"/>
              <a:buAutoNum type="arabicPeriod"/>
            </a:pPr>
            <a:r>
              <a:rPr lang="en-US" dirty="0"/>
              <a:t>Note Well</a:t>
            </a:r>
          </a:p>
          <a:p>
            <a:pPr marL="514350" indent="-514350">
              <a:buFont typeface="+mj-lt"/>
              <a:buAutoNum type="arabicPeriod"/>
            </a:pPr>
            <a:r>
              <a:rPr lang="en-US" dirty="0"/>
              <a:t>Bash</a:t>
            </a:r>
          </a:p>
          <a:p>
            <a:pPr marL="514350" indent="-514350">
              <a:buFont typeface="+mj-lt"/>
              <a:buAutoNum type="arabicPeriod"/>
            </a:pPr>
            <a:r>
              <a:rPr lang="en-US" dirty="0"/>
              <a:t>Review Issues 13, 15, RSEA Responsibility table</a:t>
            </a:r>
          </a:p>
          <a:p>
            <a:pPr marL="457200" lvl="1" indent="0">
              <a:buNone/>
            </a:pPr>
            <a:r>
              <a:rPr lang="en-US" dirty="0"/>
              <a:t>– don’t expect to get through them all</a:t>
            </a:r>
          </a:p>
          <a:p>
            <a:pPr marL="514350" indent="-514350">
              <a:buFont typeface="+mj-lt"/>
              <a:buAutoNum type="arabicPeriod"/>
            </a:pPr>
            <a:r>
              <a:rPr lang="en-US" dirty="0"/>
              <a:t>Next Meeting</a:t>
            </a:r>
          </a:p>
          <a:p>
            <a:pPr marL="514350" indent="-514350">
              <a:buFont typeface="+mj-lt"/>
              <a:buAutoNum type="arabicPeriod"/>
            </a:pPr>
            <a:r>
              <a:rPr lang="en-US" dirty="0"/>
              <a:t>AOB</a:t>
            </a:r>
          </a:p>
          <a:p>
            <a:pPr marL="514350" indent="-514350">
              <a:buFont typeface="+mj-lt"/>
              <a:buAutoNum type="arabicPeriod"/>
            </a:pPr>
            <a:endParaRPr lang="en-US" dirty="0"/>
          </a:p>
          <a:p>
            <a:pPr marL="514350" indent="-514350">
              <a:buFont typeface="+mj-lt"/>
              <a:buAutoNum type="arabicPeriod"/>
            </a:pPr>
            <a:endParaRPr lang="en-US" dirty="0"/>
          </a:p>
        </p:txBody>
      </p:sp>
      <p:sp>
        <p:nvSpPr>
          <p:cNvPr id="4" name="Date Placeholder 3">
            <a:extLst>
              <a:ext uri="{FF2B5EF4-FFF2-40B4-BE49-F238E27FC236}">
                <a16:creationId xmlns:a16="http://schemas.microsoft.com/office/drawing/2014/main" id="{5A85A7F2-B754-4643-8D70-29DFEE136CB8}"/>
              </a:ext>
            </a:extLst>
          </p:cNvPr>
          <p:cNvSpPr>
            <a:spLocks noGrp="1"/>
          </p:cNvSpPr>
          <p:nvPr>
            <p:ph type="dt" sz="half" idx="10"/>
          </p:nvPr>
        </p:nvSpPr>
        <p:spPr/>
        <p:txBody>
          <a:bodyPr/>
          <a:lstStyle/>
          <a:p>
            <a:fld id="{B7538AA6-9698-D94C-92FB-CB7C80CB826D}" type="datetime1">
              <a:rPr lang="de-CH" smtClean="0"/>
              <a:t>12.01.21</a:t>
            </a:fld>
            <a:endParaRPr lang="en-US"/>
          </a:p>
        </p:txBody>
      </p:sp>
      <p:sp>
        <p:nvSpPr>
          <p:cNvPr id="5" name="Slide Number Placeholder 4">
            <a:extLst>
              <a:ext uri="{FF2B5EF4-FFF2-40B4-BE49-F238E27FC236}">
                <a16:creationId xmlns:a16="http://schemas.microsoft.com/office/drawing/2014/main" id="{9D437A85-5A3A-224F-87EE-96D2EC52E5C4}"/>
              </a:ext>
            </a:extLst>
          </p:cNvPr>
          <p:cNvSpPr>
            <a:spLocks noGrp="1"/>
          </p:cNvSpPr>
          <p:nvPr>
            <p:ph type="sldNum" sz="quarter" idx="12"/>
          </p:nvPr>
        </p:nvSpPr>
        <p:spPr/>
        <p:txBody>
          <a:bodyPr/>
          <a:lstStyle/>
          <a:p>
            <a:fld id="{B85FD271-7F76-0A42-847C-B0640608FCD5}" type="slidenum">
              <a:rPr lang="en-US" smtClean="0"/>
              <a:t>4</a:t>
            </a:fld>
            <a:endParaRPr lang="en-US"/>
          </a:p>
        </p:txBody>
      </p:sp>
    </p:spTree>
    <p:extLst>
      <p:ext uri="{BB962C8B-B14F-4D97-AF65-F5344CB8AC3E}">
        <p14:creationId xmlns:p14="http://schemas.microsoft.com/office/powerpoint/2010/main" val="858558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A4FCC-B123-8645-A617-458DDD1D676C}"/>
              </a:ext>
            </a:extLst>
          </p:cNvPr>
          <p:cNvSpPr>
            <a:spLocks noGrp="1"/>
          </p:cNvSpPr>
          <p:nvPr>
            <p:ph type="title"/>
          </p:nvPr>
        </p:nvSpPr>
        <p:spPr/>
        <p:txBody>
          <a:bodyPr/>
          <a:lstStyle/>
          <a:p>
            <a:r>
              <a:rPr lang="en-US" dirty="0"/>
              <a:t>Issue 13: Is participation in the strategy body is open to all?</a:t>
            </a:r>
          </a:p>
        </p:txBody>
      </p:sp>
      <p:sp>
        <p:nvSpPr>
          <p:cNvPr id="3" name="Content Placeholder 2">
            <a:extLst>
              <a:ext uri="{FF2B5EF4-FFF2-40B4-BE49-F238E27FC236}">
                <a16:creationId xmlns:a16="http://schemas.microsoft.com/office/drawing/2014/main" id="{CF8E4DD8-DC0D-EA4B-8021-9F660E864665}"/>
              </a:ext>
            </a:extLst>
          </p:cNvPr>
          <p:cNvSpPr>
            <a:spLocks noGrp="1"/>
          </p:cNvSpPr>
          <p:nvPr>
            <p:ph idx="1"/>
          </p:nvPr>
        </p:nvSpPr>
        <p:spPr>
          <a:xfrm>
            <a:off x="768626" y="1835564"/>
            <a:ext cx="10515600" cy="4351338"/>
          </a:xfrm>
        </p:spPr>
        <p:txBody>
          <a:bodyPr>
            <a:normAutofit fontScale="92500" lnSpcReduction="10000"/>
          </a:bodyPr>
          <a:lstStyle/>
          <a:p>
            <a:pPr marL="0" indent="0">
              <a:buNone/>
            </a:pPr>
            <a:r>
              <a:rPr lang="en-US" b="1" dirty="0"/>
              <a:t>We need to do a consensus check on the following text:</a:t>
            </a:r>
          </a:p>
          <a:p>
            <a:r>
              <a:rPr lang="en-US" dirty="0"/>
              <a:t>The RSE, stream managers, and a representative of the RPC are expected to participate in all meetings and in online discussions.</a:t>
            </a:r>
          </a:p>
          <a:p>
            <a:pPr marL="0" indent="0">
              <a:buNone/>
            </a:pPr>
            <a:r>
              <a:rPr lang="en-US" b="1" dirty="0"/>
              <a:t>We think we have </a:t>
            </a:r>
            <a:r>
              <a:rPr lang="en-US" b="1" u="sng" dirty="0"/>
              <a:t>rough</a:t>
            </a:r>
            <a:r>
              <a:rPr lang="en-US" b="1" dirty="0"/>
              <a:t> consensus on the following text (we’ll check):</a:t>
            </a:r>
          </a:p>
          <a:p>
            <a:pPr marL="0" indent="0">
              <a:buNone/>
            </a:pPr>
            <a:r>
              <a:rPr lang="en-US" dirty="0"/>
              <a:t>All strategic body meetings are open to the public. At body's initial formation, all discussions are to take place on open mailing lists, and anyone is welcome to comment / discuss. The strategic body may decide by rough consensus to use additional forms of communication (for example, </a:t>
            </a:r>
            <a:r>
              <a:rPr lang="en-US" dirty="0" err="1"/>
              <a:t>Github</a:t>
            </a:r>
            <a:r>
              <a:rPr lang="en-US" dirty="0"/>
              <a:t> Issue Tracking[RFC8874]) that are consistent with [RFC2418].</a:t>
            </a:r>
            <a:endParaRPr lang="en-US" b="1" dirty="0"/>
          </a:p>
          <a:p>
            <a:pPr marL="0" indent="0">
              <a:buNone/>
            </a:pPr>
            <a:r>
              <a:rPr lang="en-US" b="1" dirty="0"/>
              <a:t>We do not yet have consensus on this point:</a:t>
            </a:r>
          </a:p>
          <a:p>
            <a:r>
              <a:rPr lang="en-US" dirty="0"/>
              <a:t>Who has decision-making power: is it the board or an open WG?</a:t>
            </a:r>
          </a:p>
          <a:p>
            <a:pPr marL="0" indent="0">
              <a:buNone/>
            </a:pPr>
            <a:endParaRPr lang="en-US" b="1" dirty="0"/>
          </a:p>
          <a:p>
            <a:pPr marL="0" indent="0">
              <a:buNone/>
            </a:pPr>
            <a:endParaRPr lang="en-US" dirty="0"/>
          </a:p>
        </p:txBody>
      </p:sp>
      <p:sp>
        <p:nvSpPr>
          <p:cNvPr id="4" name="Date Placeholder 3">
            <a:extLst>
              <a:ext uri="{FF2B5EF4-FFF2-40B4-BE49-F238E27FC236}">
                <a16:creationId xmlns:a16="http://schemas.microsoft.com/office/drawing/2014/main" id="{A6A2798A-EB08-4646-A7C3-9B4B92BFA1F4}"/>
              </a:ext>
            </a:extLst>
          </p:cNvPr>
          <p:cNvSpPr>
            <a:spLocks noGrp="1"/>
          </p:cNvSpPr>
          <p:nvPr>
            <p:ph type="dt" sz="half" idx="10"/>
          </p:nvPr>
        </p:nvSpPr>
        <p:spPr/>
        <p:txBody>
          <a:bodyPr/>
          <a:lstStyle/>
          <a:p>
            <a:fld id="{6236D14A-7872-4648-806E-1ECE0380DD66}" type="datetime1">
              <a:rPr lang="de-CH" smtClean="0"/>
              <a:t>12.01.21</a:t>
            </a:fld>
            <a:endParaRPr lang="en-US"/>
          </a:p>
        </p:txBody>
      </p:sp>
      <p:sp>
        <p:nvSpPr>
          <p:cNvPr id="5" name="Slide Number Placeholder 4">
            <a:extLst>
              <a:ext uri="{FF2B5EF4-FFF2-40B4-BE49-F238E27FC236}">
                <a16:creationId xmlns:a16="http://schemas.microsoft.com/office/drawing/2014/main" id="{CC9941BA-CAAA-0049-A1E1-EE7D3CEC13D0}"/>
              </a:ext>
            </a:extLst>
          </p:cNvPr>
          <p:cNvSpPr>
            <a:spLocks noGrp="1"/>
          </p:cNvSpPr>
          <p:nvPr>
            <p:ph type="sldNum" sz="quarter" idx="12"/>
          </p:nvPr>
        </p:nvSpPr>
        <p:spPr/>
        <p:txBody>
          <a:bodyPr/>
          <a:lstStyle/>
          <a:p>
            <a:fld id="{B85FD271-7F76-0A42-847C-B0640608FCD5}" type="slidenum">
              <a:rPr lang="en-US" smtClean="0"/>
              <a:t>5</a:t>
            </a:fld>
            <a:endParaRPr lang="en-US"/>
          </a:p>
        </p:txBody>
      </p:sp>
    </p:spTree>
    <p:extLst>
      <p:ext uri="{BB962C8B-B14F-4D97-AF65-F5344CB8AC3E}">
        <p14:creationId xmlns:p14="http://schemas.microsoft.com/office/powerpoint/2010/main" val="1660309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E1D81-1C70-B24B-8850-1C6773C750E4}"/>
              </a:ext>
            </a:extLst>
          </p:cNvPr>
          <p:cNvSpPr>
            <a:spLocks noGrp="1"/>
          </p:cNvSpPr>
          <p:nvPr>
            <p:ph type="title"/>
          </p:nvPr>
        </p:nvSpPr>
        <p:spPr/>
        <p:txBody>
          <a:bodyPr>
            <a:normAutofit fontScale="90000"/>
          </a:bodyPr>
          <a:lstStyle/>
          <a:p>
            <a:r>
              <a:rPr lang="en-US" dirty="0"/>
              <a:t>Issue 15: Who makes final decisions on strategy?</a:t>
            </a:r>
            <a:br>
              <a:rPr lang="en-US" dirty="0"/>
            </a:br>
            <a:endParaRPr lang="en-US" dirty="0"/>
          </a:p>
        </p:txBody>
      </p:sp>
      <p:sp>
        <p:nvSpPr>
          <p:cNvPr id="3" name="Content Placeholder 2">
            <a:extLst>
              <a:ext uri="{FF2B5EF4-FFF2-40B4-BE49-F238E27FC236}">
                <a16:creationId xmlns:a16="http://schemas.microsoft.com/office/drawing/2014/main" id="{4E4530F6-DCE7-0545-92D7-6226A61C1369}"/>
              </a:ext>
            </a:extLst>
          </p:cNvPr>
          <p:cNvSpPr>
            <a:spLocks noGrp="1"/>
          </p:cNvSpPr>
          <p:nvPr>
            <p:ph idx="1"/>
          </p:nvPr>
        </p:nvSpPr>
        <p:spPr/>
        <p:txBody>
          <a:bodyPr>
            <a:normAutofit lnSpcReduction="10000"/>
          </a:bodyPr>
          <a:lstStyle/>
          <a:p>
            <a:pPr marL="0" indent="0">
              <a:buNone/>
            </a:pPr>
            <a:r>
              <a:rPr lang="en-US" dirty="0"/>
              <a:t>Now discussing hybrid model</a:t>
            </a:r>
          </a:p>
          <a:p>
            <a:r>
              <a:rPr lang="en-US" dirty="0"/>
              <a:t>A Working group</a:t>
            </a:r>
          </a:p>
          <a:p>
            <a:pPr lvl="1"/>
            <a:r>
              <a:rPr lang="en-US" dirty="0"/>
              <a:t>Open to all (see previous slide)</a:t>
            </a:r>
          </a:p>
          <a:p>
            <a:pPr lvl="1"/>
            <a:r>
              <a:rPr lang="en-US" dirty="0"/>
              <a:t>Operates like a working group, re consensus</a:t>
            </a:r>
          </a:p>
          <a:p>
            <a:r>
              <a:rPr lang="en-US" dirty="0"/>
              <a:t>An oversight body</a:t>
            </a:r>
          </a:p>
          <a:p>
            <a:pPr lvl="1"/>
            <a:r>
              <a:rPr lang="en-US" dirty="0"/>
              <a:t>Approves output of working group</a:t>
            </a:r>
          </a:p>
          <a:p>
            <a:pPr lvl="1"/>
            <a:r>
              <a:rPr lang="en-US" dirty="0"/>
              <a:t>Members may participate in WG</a:t>
            </a:r>
          </a:p>
          <a:p>
            <a:pPr lvl="1"/>
            <a:r>
              <a:rPr lang="en-US" dirty="0"/>
              <a:t>Is made up of… [See Slide 8]</a:t>
            </a:r>
          </a:p>
          <a:p>
            <a:pPr lvl="1"/>
            <a:r>
              <a:rPr lang="en-US" dirty="0"/>
              <a:t>Can approve or disapprove output because…</a:t>
            </a:r>
          </a:p>
          <a:p>
            <a:pPr lvl="1"/>
            <a:r>
              <a:rPr lang="en-US" dirty="0"/>
              <a:t>[Does/Does not] select/oversee WG chairs</a:t>
            </a:r>
          </a:p>
          <a:p>
            <a:pPr lvl="1"/>
            <a:r>
              <a:rPr lang="en-US" dirty="0"/>
              <a:t>Decisions [can/cannot] be appealed to [ISOC </a:t>
            </a:r>
            <a:r>
              <a:rPr lang="en-US" dirty="0" err="1"/>
              <a:t>BoT</a:t>
            </a:r>
            <a:r>
              <a:rPr lang="en-US" dirty="0"/>
              <a:t>/IAB/Some Other Body]</a:t>
            </a:r>
          </a:p>
        </p:txBody>
      </p:sp>
      <p:sp>
        <p:nvSpPr>
          <p:cNvPr id="4" name="Date Placeholder 3">
            <a:extLst>
              <a:ext uri="{FF2B5EF4-FFF2-40B4-BE49-F238E27FC236}">
                <a16:creationId xmlns:a16="http://schemas.microsoft.com/office/drawing/2014/main" id="{DBBC0ED1-430D-7E4B-9EB7-29983AE4A398}"/>
              </a:ext>
            </a:extLst>
          </p:cNvPr>
          <p:cNvSpPr>
            <a:spLocks noGrp="1"/>
          </p:cNvSpPr>
          <p:nvPr>
            <p:ph type="dt" sz="half" idx="10"/>
          </p:nvPr>
        </p:nvSpPr>
        <p:spPr/>
        <p:txBody>
          <a:bodyPr/>
          <a:lstStyle/>
          <a:p>
            <a:fld id="{8EA11B2F-39E5-F140-9400-3968E681B92D}" type="datetime1">
              <a:rPr lang="de-CH" smtClean="0"/>
              <a:t>12.01.21</a:t>
            </a:fld>
            <a:endParaRPr lang="en-US"/>
          </a:p>
        </p:txBody>
      </p:sp>
      <p:sp>
        <p:nvSpPr>
          <p:cNvPr id="5" name="Slide Number Placeholder 4">
            <a:extLst>
              <a:ext uri="{FF2B5EF4-FFF2-40B4-BE49-F238E27FC236}">
                <a16:creationId xmlns:a16="http://schemas.microsoft.com/office/drawing/2014/main" id="{D225019C-4AE0-7842-96BC-57DDA8379606}"/>
              </a:ext>
            </a:extLst>
          </p:cNvPr>
          <p:cNvSpPr>
            <a:spLocks noGrp="1"/>
          </p:cNvSpPr>
          <p:nvPr>
            <p:ph type="sldNum" sz="quarter" idx="12"/>
          </p:nvPr>
        </p:nvSpPr>
        <p:spPr/>
        <p:txBody>
          <a:bodyPr/>
          <a:lstStyle/>
          <a:p>
            <a:fld id="{B85FD271-7F76-0A42-847C-B0640608FCD5}" type="slidenum">
              <a:rPr lang="en-US" smtClean="0"/>
              <a:t>6</a:t>
            </a:fld>
            <a:endParaRPr lang="en-US"/>
          </a:p>
        </p:txBody>
      </p:sp>
    </p:spTree>
    <p:extLst>
      <p:ext uri="{BB962C8B-B14F-4D97-AF65-F5344CB8AC3E}">
        <p14:creationId xmlns:p14="http://schemas.microsoft.com/office/powerpoint/2010/main" val="897751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96AEE-E537-E842-9568-909144181354}"/>
              </a:ext>
            </a:extLst>
          </p:cNvPr>
          <p:cNvSpPr>
            <a:spLocks noGrp="1"/>
          </p:cNvSpPr>
          <p:nvPr>
            <p:ph type="title"/>
          </p:nvPr>
        </p:nvSpPr>
        <p:spPr/>
        <p:txBody>
          <a:bodyPr/>
          <a:lstStyle/>
          <a:p>
            <a:r>
              <a:rPr lang="en-US" dirty="0"/>
              <a:t>The Details</a:t>
            </a:r>
          </a:p>
        </p:txBody>
      </p:sp>
      <p:sp>
        <p:nvSpPr>
          <p:cNvPr id="3" name="Content Placeholder 2">
            <a:extLst>
              <a:ext uri="{FF2B5EF4-FFF2-40B4-BE49-F238E27FC236}">
                <a16:creationId xmlns:a16="http://schemas.microsoft.com/office/drawing/2014/main" id="{AA8108C4-1DFD-534F-8091-3302ECC1BD78}"/>
              </a:ext>
            </a:extLst>
          </p:cNvPr>
          <p:cNvSpPr>
            <a:spLocks noGrp="1"/>
          </p:cNvSpPr>
          <p:nvPr>
            <p:ph idx="1"/>
          </p:nvPr>
        </p:nvSpPr>
        <p:spPr/>
        <p:txBody>
          <a:bodyPr/>
          <a:lstStyle/>
          <a:p>
            <a:r>
              <a:rPr lang="en-US" dirty="0"/>
              <a:t>Can approve or disapprove output because…</a:t>
            </a:r>
          </a:p>
          <a:p>
            <a:endParaRPr lang="en-US" dirty="0"/>
          </a:p>
          <a:p>
            <a:endParaRPr lang="en-US" dirty="0"/>
          </a:p>
          <a:p>
            <a:r>
              <a:rPr lang="en-US" dirty="0"/>
              <a:t>[Does/Does not] select/oversee WG chairs</a:t>
            </a:r>
          </a:p>
          <a:p>
            <a:endParaRPr lang="en-US" dirty="0"/>
          </a:p>
          <a:p>
            <a:endParaRPr lang="en-US" dirty="0"/>
          </a:p>
          <a:p>
            <a:r>
              <a:rPr lang="en-US" dirty="0"/>
              <a:t>Decisions [can/cannot] be appealed to [ISOC </a:t>
            </a:r>
            <a:r>
              <a:rPr lang="en-US" dirty="0" err="1"/>
              <a:t>BoT</a:t>
            </a:r>
            <a:r>
              <a:rPr lang="en-US" dirty="0"/>
              <a:t>/IAB/Some Other Body]</a:t>
            </a:r>
          </a:p>
          <a:p>
            <a:pPr marL="0" indent="0">
              <a:buNone/>
            </a:pPr>
            <a:endParaRPr lang="en-US" dirty="0"/>
          </a:p>
          <a:p>
            <a:endParaRPr lang="en-US" dirty="0"/>
          </a:p>
        </p:txBody>
      </p:sp>
      <p:sp>
        <p:nvSpPr>
          <p:cNvPr id="4" name="Date Placeholder 3">
            <a:extLst>
              <a:ext uri="{FF2B5EF4-FFF2-40B4-BE49-F238E27FC236}">
                <a16:creationId xmlns:a16="http://schemas.microsoft.com/office/drawing/2014/main" id="{491D648B-01B5-F74A-955C-DB0AA8363B5E}"/>
              </a:ext>
            </a:extLst>
          </p:cNvPr>
          <p:cNvSpPr>
            <a:spLocks noGrp="1"/>
          </p:cNvSpPr>
          <p:nvPr>
            <p:ph type="dt" sz="half" idx="10"/>
          </p:nvPr>
        </p:nvSpPr>
        <p:spPr/>
        <p:txBody>
          <a:bodyPr/>
          <a:lstStyle/>
          <a:p>
            <a:fld id="{8EA11B2F-39E5-F140-9400-3968E681B92D}" type="datetime1">
              <a:rPr lang="de-CH" smtClean="0"/>
              <a:t>12.01.21</a:t>
            </a:fld>
            <a:endParaRPr lang="en-US"/>
          </a:p>
        </p:txBody>
      </p:sp>
      <p:sp>
        <p:nvSpPr>
          <p:cNvPr id="5" name="Slide Number Placeholder 4">
            <a:extLst>
              <a:ext uri="{FF2B5EF4-FFF2-40B4-BE49-F238E27FC236}">
                <a16:creationId xmlns:a16="http://schemas.microsoft.com/office/drawing/2014/main" id="{F14B48BE-D3C9-A74E-9461-B615CF0F52CA}"/>
              </a:ext>
            </a:extLst>
          </p:cNvPr>
          <p:cNvSpPr>
            <a:spLocks noGrp="1"/>
          </p:cNvSpPr>
          <p:nvPr>
            <p:ph type="sldNum" sz="quarter" idx="12"/>
          </p:nvPr>
        </p:nvSpPr>
        <p:spPr/>
        <p:txBody>
          <a:bodyPr/>
          <a:lstStyle/>
          <a:p>
            <a:fld id="{B85FD271-7F76-0A42-847C-B0640608FCD5}" type="slidenum">
              <a:rPr lang="en-US" smtClean="0"/>
              <a:t>7</a:t>
            </a:fld>
            <a:endParaRPr lang="en-US"/>
          </a:p>
        </p:txBody>
      </p:sp>
    </p:spTree>
    <p:extLst>
      <p:ext uri="{BB962C8B-B14F-4D97-AF65-F5344CB8AC3E}">
        <p14:creationId xmlns:p14="http://schemas.microsoft.com/office/powerpoint/2010/main" val="739185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48546-F4B2-0C42-A25C-3C2B5FD7314F}"/>
              </a:ext>
            </a:extLst>
          </p:cNvPr>
          <p:cNvSpPr>
            <a:spLocks noGrp="1"/>
          </p:cNvSpPr>
          <p:nvPr>
            <p:ph type="title"/>
          </p:nvPr>
        </p:nvSpPr>
        <p:spPr/>
        <p:txBody>
          <a:bodyPr/>
          <a:lstStyle/>
          <a:p>
            <a:r>
              <a:rPr lang="en-US" dirty="0"/>
              <a:t>Oversight Body Members</a:t>
            </a:r>
          </a:p>
        </p:txBody>
      </p:sp>
      <p:graphicFrame>
        <p:nvGraphicFramePr>
          <p:cNvPr id="7" name="Table 7">
            <a:extLst>
              <a:ext uri="{FF2B5EF4-FFF2-40B4-BE49-F238E27FC236}">
                <a16:creationId xmlns:a16="http://schemas.microsoft.com/office/drawing/2014/main" id="{838F4C51-B896-E64E-BFD5-C6CB71C80782}"/>
              </a:ext>
            </a:extLst>
          </p:cNvPr>
          <p:cNvGraphicFramePr>
            <a:graphicFrameLocks noGrp="1"/>
          </p:cNvGraphicFramePr>
          <p:nvPr>
            <p:ph idx="1"/>
            <p:extLst>
              <p:ext uri="{D42A27DB-BD31-4B8C-83A1-F6EECF244321}">
                <p14:modId xmlns:p14="http://schemas.microsoft.com/office/powerpoint/2010/main" val="2811430079"/>
              </p:ext>
            </p:extLst>
          </p:nvPr>
        </p:nvGraphicFramePr>
        <p:xfrm>
          <a:off x="1442832" y="1691724"/>
          <a:ext cx="4479235" cy="4785360"/>
        </p:xfrm>
        <a:graphic>
          <a:graphicData uri="http://schemas.openxmlformats.org/drawingml/2006/table">
            <a:tbl>
              <a:tblPr firstRow="1" bandRow="1">
                <a:tableStyleId>{5C22544A-7EE6-4342-B048-85BDC9FD1C3A}</a:tableStyleId>
              </a:tblPr>
              <a:tblGrid>
                <a:gridCol w="2203175">
                  <a:extLst>
                    <a:ext uri="{9D8B030D-6E8A-4147-A177-3AD203B41FA5}">
                      <a16:colId xmlns:a16="http://schemas.microsoft.com/office/drawing/2014/main" val="818068979"/>
                    </a:ext>
                  </a:extLst>
                </a:gridCol>
                <a:gridCol w="2276060">
                  <a:extLst>
                    <a:ext uri="{9D8B030D-6E8A-4147-A177-3AD203B41FA5}">
                      <a16:colId xmlns:a16="http://schemas.microsoft.com/office/drawing/2014/main" val="1362250420"/>
                    </a:ext>
                  </a:extLst>
                </a:gridCol>
              </a:tblGrid>
              <a:tr h="370840">
                <a:tc>
                  <a:txBody>
                    <a:bodyPr/>
                    <a:lstStyle/>
                    <a:p>
                      <a:r>
                        <a:rPr lang="en-US" dirty="0"/>
                        <a:t>Who?</a:t>
                      </a:r>
                    </a:p>
                  </a:txBody>
                  <a:tcPr/>
                </a:tc>
                <a:tc>
                  <a:txBody>
                    <a:bodyPr/>
                    <a:lstStyle/>
                    <a:p>
                      <a:r>
                        <a:rPr lang="en-US" dirty="0"/>
                        <a:t>Yes/No</a:t>
                      </a:r>
                    </a:p>
                  </a:txBody>
                  <a:tcPr/>
                </a:tc>
                <a:extLst>
                  <a:ext uri="{0D108BD9-81ED-4DB2-BD59-A6C34878D82A}">
                    <a16:rowId xmlns:a16="http://schemas.microsoft.com/office/drawing/2014/main" val="445507728"/>
                  </a:ext>
                </a:extLst>
              </a:tr>
              <a:tr h="370840">
                <a:tc>
                  <a:txBody>
                    <a:bodyPr/>
                    <a:lstStyle/>
                    <a:p>
                      <a:r>
                        <a:rPr lang="en-US" dirty="0"/>
                        <a:t>IETF Stream Representative</a:t>
                      </a:r>
                    </a:p>
                  </a:txBody>
                  <a:tcPr/>
                </a:tc>
                <a:tc>
                  <a:txBody>
                    <a:bodyPr/>
                    <a:lstStyle/>
                    <a:p>
                      <a:endParaRPr lang="en-US"/>
                    </a:p>
                  </a:txBody>
                  <a:tcPr/>
                </a:tc>
                <a:extLst>
                  <a:ext uri="{0D108BD9-81ED-4DB2-BD59-A6C34878D82A}">
                    <a16:rowId xmlns:a16="http://schemas.microsoft.com/office/drawing/2014/main" val="3562581948"/>
                  </a:ext>
                </a:extLst>
              </a:tr>
              <a:tr h="370840">
                <a:tc>
                  <a:txBody>
                    <a:bodyPr/>
                    <a:lstStyle/>
                    <a:p>
                      <a:r>
                        <a:rPr lang="en-US" dirty="0"/>
                        <a:t>IRTF Stream Representative</a:t>
                      </a:r>
                    </a:p>
                  </a:txBody>
                  <a:tcPr/>
                </a:tc>
                <a:tc>
                  <a:txBody>
                    <a:bodyPr/>
                    <a:lstStyle/>
                    <a:p>
                      <a:endParaRPr lang="en-US"/>
                    </a:p>
                  </a:txBody>
                  <a:tcPr/>
                </a:tc>
                <a:extLst>
                  <a:ext uri="{0D108BD9-81ED-4DB2-BD59-A6C34878D82A}">
                    <a16:rowId xmlns:a16="http://schemas.microsoft.com/office/drawing/2014/main" val="4073781576"/>
                  </a:ext>
                </a:extLst>
              </a:tr>
              <a:tr h="370840">
                <a:tc>
                  <a:txBody>
                    <a:bodyPr/>
                    <a:lstStyle/>
                    <a:p>
                      <a:r>
                        <a:rPr lang="en-US" dirty="0"/>
                        <a:t>IAB Stream Representative</a:t>
                      </a:r>
                    </a:p>
                  </a:txBody>
                  <a:tcPr/>
                </a:tc>
                <a:tc>
                  <a:txBody>
                    <a:bodyPr/>
                    <a:lstStyle/>
                    <a:p>
                      <a:endParaRPr lang="en-US"/>
                    </a:p>
                  </a:txBody>
                  <a:tcPr/>
                </a:tc>
                <a:extLst>
                  <a:ext uri="{0D108BD9-81ED-4DB2-BD59-A6C34878D82A}">
                    <a16:rowId xmlns:a16="http://schemas.microsoft.com/office/drawing/2014/main" val="1171565815"/>
                  </a:ext>
                </a:extLst>
              </a:tr>
              <a:tr h="370840">
                <a:tc>
                  <a:txBody>
                    <a:bodyPr/>
                    <a:lstStyle/>
                    <a:p>
                      <a:r>
                        <a:rPr lang="en-US" dirty="0"/>
                        <a:t>ISE or representative</a:t>
                      </a:r>
                    </a:p>
                  </a:txBody>
                  <a:tcPr/>
                </a:tc>
                <a:tc>
                  <a:txBody>
                    <a:bodyPr/>
                    <a:lstStyle/>
                    <a:p>
                      <a:endParaRPr lang="en-US" dirty="0"/>
                    </a:p>
                  </a:txBody>
                  <a:tcPr/>
                </a:tc>
                <a:extLst>
                  <a:ext uri="{0D108BD9-81ED-4DB2-BD59-A6C34878D82A}">
                    <a16:rowId xmlns:a16="http://schemas.microsoft.com/office/drawing/2014/main" val="1556108035"/>
                  </a:ext>
                </a:extLst>
              </a:tr>
              <a:tr h="370840">
                <a:tc>
                  <a:txBody>
                    <a:bodyPr/>
                    <a:lstStyle/>
                    <a:p>
                      <a:r>
                        <a:rPr lang="en-US" dirty="0"/>
                        <a:t>RS[EA]</a:t>
                      </a:r>
                    </a:p>
                  </a:txBody>
                  <a:tcPr/>
                </a:tc>
                <a:tc>
                  <a:txBody>
                    <a:bodyPr/>
                    <a:lstStyle/>
                    <a:p>
                      <a:endParaRPr lang="en-US" dirty="0"/>
                    </a:p>
                  </a:txBody>
                  <a:tcPr/>
                </a:tc>
                <a:extLst>
                  <a:ext uri="{0D108BD9-81ED-4DB2-BD59-A6C34878D82A}">
                    <a16:rowId xmlns:a16="http://schemas.microsoft.com/office/drawing/2014/main" val="1179349238"/>
                  </a:ext>
                </a:extLst>
              </a:tr>
              <a:tr h="370840">
                <a:tc>
                  <a:txBody>
                    <a:bodyPr/>
                    <a:lstStyle/>
                    <a:p>
                      <a:r>
                        <a:rPr lang="en-US" dirty="0"/>
                        <a:t>LLC</a:t>
                      </a:r>
                    </a:p>
                  </a:txBody>
                  <a:tcPr/>
                </a:tc>
                <a:tc>
                  <a:txBody>
                    <a:bodyPr/>
                    <a:lstStyle/>
                    <a:p>
                      <a:endParaRPr lang="en-US" dirty="0"/>
                    </a:p>
                  </a:txBody>
                  <a:tcPr/>
                </a:tc>
                <a:extLst>
                  <a:ext uri="{0D108BD9-81ED-4DB2-BD59-A6C34878D82A}">
                    <a16:rowId xmlns:a16="http://schemas.microsoft.com/office/drawing/2014/main" val="1979048342"/>
                  </a:ext>
                </a:extLst>
              </a:tr>
              <a:tr h="370840">
                <a:tc>
                  <a:txBody>
                    <a:bodyPr/>
                    <a:lstStyle/>
                    <a:p>
                      <a:r>
                        <a:rPr lang="en-US" dirty="0"/>
                        <a:t>NOMCOM additions</a:t>
                      </a:r>
                    </a:p>
                  </a:txBody>
                  <a:tcPr/>
                </a:tc>
                <a:tc>
                  <a:txBody>
                    <a:bodyPr/>
                    <a:lstStyle/>
                    <a:p>
                      <a:endParaRPr lang="en-US" dirty="0"/>
                    </a:p>
                  </a:txBody>
                  <a:tcPr/>
                </a:tc>
                <a:extLst>
                  <a:ext uri="{0D108BD9-81ED-4DB2-BD59-A6C34878D82A}">
                    <a16:rowId xmlns:a16="http://schemas.microsoft.com/office/drawing/2014/main" val="317409190"/>
                  </a:ext>
                </a:extLst>
              </a:tr>
              <a:tr h="370840">
                <a:tc>
                  <a:txBody>
                    <a:bodyPr/>
                    <a:lstStyle/>
                    <a:p>
                      <a:r>
                        <a:rPr lang="en-US" dirty="0"/>
                        <a:t>ISOC </a:t>
                      </a:r>
                      <a:r>
                        <a:rPr lang="en-US" dirty="0" err="1"/>
                        <a:t>BoT</a:t>
                      </a:r>
                      <a:r>
                        <a:rPr lang="en-US" dirty="0"/>
                        <a:t> representative</a:t>
                      </a:r>
                    </a:p>
                  </a:txBody>
                  <a:tcPr/>
                </a:tc>
                <a:tc>
                  <a:txBody>
                    <a:bodyPr/>
                    <a:lstStyle/>
                    <a:p>
                      <a:endParaRPr lang="en-US" dirty="0"/>
                    </a:p>
                  </a:txBody>
                  <a:tcPr/>
                </a:tc>
                <a:extLst>
                  <a:ext uri="{0D108BD9-81ED-4DB2-BD59-A6C34878D82A}">
                    <a16:rowId xmlns:a16="http://schemas.microsoft.com/office/drawing/2014/main" val="3069563302"/>
                  </a:ext>
                </a:extLst>
              </a:tr>
              <a:tr h="370840">
                <a:tc>
                  <a:txBody>
                    <a:bodyPr/>
                    <a:lstStyle/>
                    <a:p>
                      <a:r>
                        <a:rPr lang="en-US" dirty="0"/>
                        <a:t>Other?</a:t>
                      </a:r>
                    </a:p>
                  </a:txBody>
                  <a:tcPr/>
                </a:tc>
                <a:tc>
                  <a:txBody>
                    <a:bodyPr/>
                    <a:lstStyle/>
                    <a:p>
                      <a:endParaRPr lang="en-US" dirty="0"/>
                    </a:p>
                  </a:txBody>
                  <a:tcPr/>
                </a:tc>
                <a:extLst>
                  <a:ext uri="{0D108BD9-81ED-4DB2-BD59-A6C34878D82A}">
                    <a16:rowId xmlns:a16="http://schemas.microsoft.com/office/drawing/2014/main" val="2269227586"/>
                  </a:ext>
                </a:extLst>
              </a:tr>
            </a:tbl>
          </a:graphicData>
        </a:graphic>
      </p:graphicFrame>
      <p:sp>
        <p:nvSpPr>
          <p:cNvPr id="4" name="Date Placeholder 3">
            <a:extLst>
              <a:ext uri="{FF2B5EF4-FFF2-40B4-BE49-F238E27FC236}">
                <a16:creationId xmlns:a16="http://schemas.microsoft.com/office/drawing/2014/main" id="{42507FC8-1965-204E-84CB-EA08E070D2A6}"/>
              </a:ext>
            </a:extLst>
          </p:cNvPr>
          <p:cNvSpPr>
            <a:spLocks noGrp="1"/>
          </p:cNvSpPr>
          <p:nvPr>
            <p:ph type="dt" sz="half" idx="10"/>
          </p:nvPr>
        </p:nvSpPr>
        <p:spPr/>
        <p:txBody>
          <a:bodyPr/>
          <a:lstStyle/>
          <a:p>
            <a:fld id="{8EA11B2F-39E5-F140-9400-3968E681B92D}" type="datetime1">
              <a:rPr lang="de-CH" smtClean="0"/>
              <a:t>12.01.21</a:t>
            </a:fld>
            <a:endParaRPr lang="en-US"/>
          </a:p>
        </p:txBody>
      </p:sp>
      <p:sp>
        <p:nvSpPr>
          <p:cNvPr id="5" name="Slide Number Placeholder 4">
            <a:extLst>
              <a:ext uri="{FF2B5EF4-FFF2-40B4-BE49-F238E27FC236}">
                <a16:creationId xmlns:a16="http://schemas.microsoft.com/office/drawing/2014/main" id="{3B1FF5CB-EDAF-414D-BCB1-5B596ACBE2E9}"/>
              </a:ext>
            </a:extLst>
          </p:cNvPr>
          <p:cNvSpPr>
            <a:spLocks noGrp="1"/>
          </p:cNvSpPr>
          <p:nvPr>
            <p:ph type="sldNum" sz="quarter" idx="12"/>
          </p:nvPr>
        </p:nvSpPr>
        <p:spPr/>
        <p:txBody>
          <a:bodyPr/>
          <a:lstStyle/>
          <a:p>
            <a:fld id="{B85FD271-7F76-0A42-847C-B0640608FCD5}" type="slidenum">
              <a:rPr lang="en-US" smtClean="0"/>
              <a:t>8</a:t>
            </a:fld>
            <a:endParaRPr lang="en-US"/>
          </a:p>
        </p:txBody>
      </p:sp>
      <p:sp>
        <p:nvSpPr>
          <p:cNvPr id="8" name="Text Placeholder 7">
            <a:extLst>
              <a:ext uri="{FF2B5EF4-FFF2-40B4-BE49-F238E27FC236}">
                <a16:creationId xmlns:a16="http://schemas.microsoft.com/office/drawing/2014/main" id="{A91EA4F5-53E9-E74D-8A69-DEBBE73432CC}"/>
              </a:ext>
            </a:extLst>
          </p:cNvPr>
          <p:cNvSpPr>
            <a:spLocks noGrp="1"/>
          </p:cNvSpPr>
          <p:nvPr>
            <p:ph type="body" idx="4294967295"/>
          </p:nvPr>
        </p:nvSpPr>
        <p:spPr>
          <a:xfrm>
            <a:off x="6526698" y="1690688"/>
            <a:ext cx="4694583" cy="4351338"/>
          </a:xfrm>
        </p:spPr>
        <p:txBody>
          <a:bodyPr/>
          <a:lstStyle/>
          <a:p>
            <a:r>
              <a:rPr lang="en-US" dirty="0"/>
              <a:t>To concentrate responsibility, say “no” more often ;-)</a:t>
            </a:r>
          </a:p>
          <a:p>
            <a:r>
              <a:rPr lang="en-US" dirty="0"/>
              <a:t>Do we strong enough representation of “the customer”/“reader”?</a:t>
            </a:r>
          </a:p>
          <a:p>
            <a:pPr marL="0" indent="0">
              <a:buNone/>
            </a:pPr>
            <a:endParaRPr lang="en-US" dirty="0"/>
          </a:p>
          <a:p>
            <a:endParaRPr lang="en-US" dirty="0"/>
          </a:p>
        </p:txBody>
      </p:sp>
    </p:spTree>
    <p:extLst>
      <p:ext uri="{BB962C8B-B14F-4D97-AF65-F5344CB8AC3E}">
        <p14:creationId xmlns:p14="http://schemas.microsoft.com/office/powerpoint/2010/main" val="3711420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2E932-7089-BC48-B87B-A989DED03D0C}"/>
              </a:ext>
            </a:extLst>
          </p:cNvPr>
          <p:cNvSpPr>
            <a:spLocks noGrp="1"/>
          </p:cNvSpPr>
          <p:nvPr>
            <p:ph type="title"/>
          </p:nvPr>
        </p:nvSpPr>
        <p:spPr/>
        <p:txBody>
          <a:bodyPr/>
          <a:lstStyle/>
          <a:p>
            <a:r>
              <a:rPr lang="en-US" dirty="0"/>
              <a:t>One open question</a:t>
            </a:r>
          </a:p>
        </p:txBody>
      </p:sp>
      <p:sp>
        <p:nvSpPr>
          <p:cNvPr id="3" name="Content Placeholder 2">
            <a:extLst>
              <a:ext uri="{FF2B5EF4-FFF2-40B4-BE49-F238E27FC236}">
                <a16:creationId xmlns:a16="http://schemas.microsoft.com/office/drawing/2014/main" id="{B5979408-5C73-6D4A-8A78-90E7B53A1FAB}"/>
              </a:ext>
            </a:extLst>
          </p:cNvPr>
          <p:cNvSpPr>
            <a:spLocks noGrp="1"/>
          </p:cNvSpPr>
          <p:nvPr>
            <p:ph idx="1"/>
          </p:nvPr>
        </p:nvSpPr>
        <p:spPr/>
        <p:txBody>
          <a:bodyPr/>
          <a:lstStyle/>
          <a:p>
            <a:r>
              <a:rPr lang="en-US" dirty="0"/>
              <a:t>Who writes the Statement Of Work?</a:t>
            </a:r>
          </a:p>
          <a:p>
            <a:pPr marL="0" indent="0">
              <a:buNone/>
            </a:pPr>
            <a:endParaRPr lang="en-US" dirty="0"/>
          </a:p>
          <a:p>
            <a:pPr lvl="1"/>
            <a:r>
              <a:rPr lang="en-US" dirty="0"/>
              <a:t>The LLC/ED?</a:t>
            </a:r>
          </a:p>
          <a:p>
            <a:pPr lvl="1"/>
            <a:r>
              <a:rPr lang="en-US" dirty="0"/>
              <a:t>The oversight group?</a:t>
            </a:r>
          </a:p>
          <a:p>
            <a:pPr lvl="1"/>
            <a:r>
              <a:rPr lang="en-US" dirty="0"/>
              <a:t>The working group?</a:t>
            </a:r>
          </a:p>
        </p:txBody>
      </p:sp>
      <p:sp>
        <p:nvSpPr>
          <p:cNvPr id="4" name="Date Placeholder 3">
            <a:extLst>
              <a:ext uri="{FF2B5EF4-FFF2-40B4-BE49-F238E27FC236}">
                <a16:creationId xmlns:a16="http://schemas.microsoft.com/office/drawing/2014/main" id="{921431CB-090C-5748-AD1E-6E395F7A405B}"/>
              </a:ext>
            </a:extLst>
          </p:cNvPr>
          <p:cNvSpPr>
            <a:spLocks noGrp="1"/>
          </p:cNvSpPr>
          <p:nvPr>
            <p:ph type="dt" sz="half" idx="10"/>
          </p:nvPr>
        </p:nvSpPr>
        <p:spPr/>
        <p:txBody>
          <a:bodyPr/>
          <a:lstStyle/>
          <a:p>
            <a:fld id="{8EA11B2F-39E5-F140-9400-3968E681B92D}" type="datetime1">
              <a:rPr lang="de-CH" smtClean="0"/>
              <a:t>12.01.21</a:t>
            </a:fld>
            <a:endParaRPr lang="en-US"/>
          </a:p>
        </p:txBody>
      </p:sp>
      <p:sp>
        <p:nvSpPr>
          <p:cNvPr id="5" name="Slide Number Placeholder 4">
            <a:extLst>
              <a:ext uri="{FF2B5EF4-FFF2-40B4-BE49-F238E27FC236}">
                <a16:creationId xmlns:a16="http://schemas.microsoft.com/office/drawing/2014/main" id="{7354496B-0792-124F-9C40-D95BCF1B69A9}"/>
              </a:ext>
            </a:extLst>
          </p:cNvPr>
          <p:cNvSpPr>
            <a:spLocks noGrp="1"/>
          </p:cNvSpPr>
          <p:nvPr>
            <p:ph type="sldNum" sz="quarter" idx="12"/>
          </p:nvPr>
        </p:nvSpPr>
        <p:spPr/>
        <p:txBody>
          <a:bodyPr/>
          <a:lstStyle/>
          <a:p>
            <a:fld id="{B85FD271-7F76-0A42-847C-B0640608FCD5}" type="slidenum">
              <a:rPr lang="en-US" smtClean="0"/>
              <a:t>9</a:t>
            </a:fld>
            <a:endParaRPr lang="en-US"/>
          </a:p>
        </p:txBody>
      </p:sp>
    </p:spTree>
    <p:extLst>
      <p:ext uri="{BB962C8B-B14F-4D97-AF65-F5344CB8AC3E}">
        <p14:creationId xmlns:p14="http://schemas.microsoft.com/office/powerpoint/2010/main" val="3807305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C63AC-8AE0-DD4B-8325-CE84B15B3D26}"/>
              </a:ext>
            </a:extLst>
          </p:cNvPr>
          <p:cNvSpPr>
            <a:spLocks noGrp="1"/>
          </p:cNvSpPr>
          <p:nvPr>
            <p:ph type="title"/>
          </p:nvPr>
        </p:nvSpPr>
        <p:spPr>
          <a:xfrm>
            <a:off x="838200" y="0"/>
            <a:ext cx="10515600" cy="1325563"/>
          </a:xfrm>
        </p:spPr>
        <p:txBody>
          <a:bodyPr/>
          <a:lstStyle/>
          <a:p>
            <a:r>
              <a:rPr lang="en-US" dirty="0"/>
              <a:t>RFC Editor Responsibility Table</a:t>
            </a:r>
          </a:p>
        </p:txBody>
      </p:sp>
      <p:sp>
        <p:nvSpPr>
          <p:cNvPr id="4" name="Date Placeholder 3">
            <a:extLst>
              <a:ext uri="{FF2B5EF4-FFF2-40B4-BE49-F238E27FC236}">
                <a16:creationId xmlns:a16="http://schemas.microsoft.com/office/drawing/2014/main" id="{E1E39D47-4ED5-524B-ADEA-933E7BBC9F8D}"/>
              </a:ext>
            </a:extLst>
          </p:cNvPr>
          <p:cNvSpPr>
            <a:spLocks noGrp="1"/>
          </p:cNvSpPr>
          <p:nvPr>
            <p:ph type="dt" sz="half" idx="10"/>
          </p:nvPr>
        </p:nvSpPr>
        <p:spPr/>
        <p:txBody>
          <a:bodyPr/>
          <a:lstStyle/>
          <a:p>
            <a:fld id="{8EA11B2F-39E5-F140-9400-3968E681B92D}" type="datetime1">
              <a:rPr lang="de-CH" smtClean="0"/>
              <a:t>12.01.21</a:t>
            </a:fld>
            <a:endParaRPr lang="en-US"/>
          </a:p>
        </p:txBody>
      </p:sp>
      <p:sp>
        <p:nvSpPr>
          <p:cNvPr id="5" name="Slide Number Placeholder 4">
            <a:extLst>
              <a:ext uri="{FF2B5EF4-FFF2-40B4-BE49-F238E27FC236}">
                <a16:creationId xmlns:a16="http://schemas.microsoft.com/office/drawing/2014/main" id="{53A3A3D9-1E19-844C-8DC2-4C2BC68FD284}"/>
              </a:ext>
            </a:extLst>
          </p:cNvPr>
          <p:cNvSpPr>
            <a:spLocks noGrp="1"/>
          </p:cNvSpPr>
          <p:nvPr>
            <p:ph type="sldNum" sz="quarter" idx="12"/>
          </p:nvPr>
        </p:nvSpPr>
        <p:spPr/>
        <p:txBody>
          <a:bodyPr/>
          <a:lstStyle/>
          <a:p>
            <a:fld id="{B85FD271-7F76-0A42-847C-B0640608FCD5}" type="slidenum">
              <a:rPr lang="en-US" smtClean="0"/>
              <a:t>10</a:t>
            </a:fld>
            <a:endParaRPr lang="en-US"/>
          </a:p>
        </p:txBody>
      </p:sp>
      <p:graphicFrame>
        <p:nvGraphicFramePr>
          <p:cNvPr id="7" name="Table 7">
            <a:extLst>
              <a:ext uri="{FF2B5EF4-FFF2-40B4-BE49-F238E27FC236}">
                <a16:creationId xmlns:a16="http://schemas.microsoft.com/office/drawing/2014/main" id="{DE6A50A3-8FB5-1749-8FB7-4F45AAF48B80}"/>
              </a:ext>
            </a:extLst>
          </p:cNvPr>
          <p:cNvGraphicFramePr>
            <a:graphicFrameLocks noGrp="1"/>
          </p:cNvGraphicFramePr>
          <p:nvPr>
            <p:extLst>
              <p:ext uri="{D42A27DB-BD31-4B8C-83A1-F6EECF244321}">
                <p14:modId xmlns:p14="http://schemas.microsoft.com/office/powerpoint/2010/main" val="1123773894"/>
              </p:ext>
            </p:extLst>
          </p:nvPr>
        </p:nvGraphicFramePr>
        <p:xfrm>
          <a:off x="1745977" y="967367"/>
          <a:ext cx="9057858" cy="5571545"/>
        </p:xfrm>
        <a:graphic>
          <a:graphicData uri="http://schemas.openxmlformats.org/drawingml/2006/table">
            <a:tbl>
              <a:tblPr firstRow="1" bandRow="1">
                <a:tableStyleId>{5C22544A-7EE6-4342-B048-85BDC9FD1C3A}</a:tableStyleId>
              </a:tblPr>
              <a:tblGrid>
                <a:gridCol w="1110104">
                  <a:extLst>
                    <a:ext uri="{9D8B030D-6E8A-4147-A177-3AD203B41FA5}">
                      <a16:colId xmlns:a16="http://schemas.microsoft.com/office/drawing/2014/main" val="2946299346"/>
                    </a:ext>
                  </a:extLst>
                </a:gridCol>
                <a:gridCol w="5781023">
                  <a:extLst>
                    <a:ext uri="{9D8B030D-6E8A-4147-A177-3AD203B41FA5}">
                      <a16:colId xmlns:a16="http://schemas.microsoft.com/office/drawing/2014/main" val="2832868678"/>
                    </a:ext>
                  </a:extLst>
                </a:gridCol>
                <a:gridCol w="2166731">
                  <a:extLst>
                    <a:ext uri="{9D8B030D-6E8A-4147-A177-3AD203B41FA5}">
                      <a16:colId xmlns:a16="http://schemas.microsoft.com/office/drawing/2014/main" val="4247926910"/>
                    </a:ext>
                  </a:extLst>
                </a:gridCol>
              </a:tblGrid>
              <a:tr h="372108">
                <a:tc>
                  <a:txBody>
                    <a:bodyPr/>
                    <a:lstStyle/>
                    <a:p>
                      <a:pPr rtl="0" fontAlgn="b"/>
                      <a:r>
                        <a:rPr lang="en-US" sz="1200">
                          <a:effectLst/>
                          <a:latin typeface="+mj-lt"/>
                        </a:rPr>
                        <a:t>Section</a:t>
                      </a:r>
                    </a:p>
                  </a:txBody>
                  <a:tcPr marL="28575" marR="28575" marT="19050" marB="19050" anchor="b"/>
                </a:tc>
                <a:tc>
                  <a:txBody>
                    <a:bodyPr/>
                    <a:lstStyle/>
                    <a:p>
                      <a:pPr rtl="0" fontAlgn="b"/>
                      <a:r>
                        <a:rPr lang="en-US" sz="1200">
                          <a:effectLst/>
                          <a:latin typeface="+mj-lt"/>
                        </a:rPr>
                        <a:t>Responsibility</a:t>
                      </a:r>
                    </a:p>
                  </a:txBody>
                  <a:tcPr marL="28575" marR="28575" marT="19050" marB="19050" anchor="b"/>
                </a:tc>
                <a:tc>
                  <a:txBody>
                    <a:bodyPr/>
                    <a:lstStyle/>
                    <a:p>
                      <a:pPr rtl="0" fontAlgn="b"/>
                      <a:r>
                        <a:rPr lang="en-US" sz="1200" dirty="0">
                          <a:effectLst/>
                          <a:latin typeface="+mj-lt"/>
                        </a:rPr>
                        <a:t>Who?</a:t>
                      </a:r>
                    </a:p>
                  </a:txBody>
                  <a:tcPr marL="28575" marR="28575" marT="19050" marB="19050" anchor="b"/>
                </a:tc>
                <a:extLst>
                  <a:ext uri="{0D108BD9-81ED-4DB2-BD59-A6C34878D82A}">
                    <a16:rowId xmlns:a16="http://schemas.microsoft.com/office/drawing/2014/main" val="447228630"/>
                  </a:ext>
                </a:extLst>
              </a:tr>
              <a:tr h="372108">
                <a:tc>
                  <a:txBody>
                    <a:bodyPr/>
                    <a:lstStyle/>
                    <a:p>
                      <a:pPr rtl="0" fontAlgn="b"/>
                      <a:r>
                        <a:rPr lang="en-CH" sz="1200" dirty="0">
                          <a:effectLst/>
                          <a:latin typeface="+mj-lt"/>
                        </a:rPr>
                        <a:t>2</a:t>
                      </a:r>
                    </a:p>
                  </a:txBody>
                  <a:tcPr marL="28575" marR="28575" marT="19050" marB="19050" anchor="b"/>
                </a:tc>
                <a:tc>
                  <a:txBody>
                    <a:bodyPr/>
                    <a:lstStyle/>
                    <a:p>
                      <a:pPr rtl="0" fontAlgn="b"/>
                      <a:r>
                        <a:rPr lang="en-US" sz="1200">
                          <a:solidFill>
                            <a:srgbClr val="000000"/>
                          </a:solidFill>
                          <a:effectLst/>
                          <a:latin typeface="+mj-lt"/>
                        </a:rPr>
                        <a:t>rfc-editor.org</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3277238653"/>
                  </a:ext>
                </a:extLst>
              </a:tr>
              <a:tr h="329210">
                <a:tc>
                  <a:txBody>
                    <a:bodyPr/>
                    <a:lstStyle/>
                    <a:p>
                      <a:pPr rtl="0" fontAlgn="b"/>
                      <a:r>
                        <a:rPr lang="en-CH" sz="1200" dirty="0">
                          <a:effectLst/>
                          <a:latin typeface="+mj-lt"/>
                        </a:rPr>
                        <a:t>2.1</a:t>
                      </a:r>
                    </a:p>
                  </a:txBody>
                  <a:tcPr marL="28575" marR="28575" marT="19050" marB="19050" anchor="b"/>
                </a:tc>
                <a:tc>
                  <a:txBody>
                    <a:bodyPr/>
                    <a:lstStyle/>
                    <a:p>
                      <a:pPr rtl="0" fontAlgn="b"/>
                      <a:r>
                        <a:rPr lang="en-US" sz="1200">
                          <a:effectLst/>
                          <a:latin typeface="+mj-lt"/>
                        </a:rPr>
                        <a:t>Quality, continuity, and evolution of the series</a:t>
                      </a:r>
                    </a:p>
                  </a:txBody>
                  <a:tcPr marL="28575" marR="28575" marT="19050" marB="19050" anchor="b"/>
                </a:tc>
                <a:tc>
                  <a:txBody>
                    <a:bodyPr/>
                    <a:lstStyle/>
                    <a:p>
                      <a:pPr rtl="0" fontAlgn="b"/>
                      <a:endParaRPr lang="en-CH" sz="1200" dirty="0">
                        <a:effectLst/>
                        <a:latin typeface="+mj-lt"/>
                      </a:endParaRPr>
                    </a:p>
                  </a:txBody>
                  <a:tcPr marL="28575" marR="28575" marT="19050" marB="19050" anchor="b"/>
                </a:tc>
                <a:extLst>
                  <a:ext uri="{0D108BD9-81ED-4DB2-BD59-A6C34878D82A}">
                    <a16:rowId xmlns:a16="http://schemas.microsoft.com/office/drawing/2014/main" val="1881442436"/>
                  </a:ext>
                </a:extLst>
              </a:tr>
              <a:tr h="327991">
                <a:tc>
                  <a:txBody>
                    <a:bodyPr/>
                    <a:lstStyle/>
                    <a:p>
                      <a:pPr rtl="0" fontAlgn="b"/>
                      <a:r>
                        <a:rPr lang="en-CH" sz="1200">
                          <a:effectLst/>
                          <a:latin typeface="+mj-lt"/>
                        </a:rPr>
                        <a:t>2.1.1</a:t>
                      </a:r>
                    </a:p>
                  </a:txBody>
                  <a:tcPr marL="28575" marR="28575" marT="19050" marB="19050" anchor="b"/>
                </a:tc>
                <a:tc>
                  <a:txBody>
                    <a:bodyPr/>
                    <a:lstStyle/>
                    <a:p>
                      <a:pPr rtl="0" fontAlgn="b"/>
                      <a:r>
                        <a:rPr lang="en-US" sz="1200" dirty="0">
                          <a:effectLst/>
                          <a:latin typeface="+mj-lt"/>
                        </a:rPr>
                        <a:t>Performance of the RPC and Publisher function</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1249189420"/>
                  </a:ext>
                </a:extLst>
              </a:tr>
              <a:tr h="496957">
                <a:tc>
                  <a:txBody>
                    <a:bodyPr/>
                    <a:lstStyle/>
                    <a:p>
                      <a:pPr rtl="0" fontAlgn="b"/>
                      <a:r>
                        <a:rPr lang="en-CH" sz="1200">
                          <a:effectLst/>
                          <a:latin typeface="+mj-lt"/>
                        </a:rPr>
                        <a:t>2.1.1</a:t>
                      </a:r>
                    </a:p>
                  </a:txBody>
                  <a:tcPr marL="28575" marR="28575" marT="19050" marB="19050" anchor="b"/>
                </a:tc>
                <a:tc>
                  <a:txBody>
                    <a:bodyPr/>
                    <a:lstStyle/>
                    <a:p>
                      <a:pPr rtl="0" fontAlgn="b"/>
                      <a:r>
                        <a:rPr lang="en-US" sz="1200" dirty="0">
                          <a:effectLst/>
                          <a:latin typeface="+mj-lt"/>
                        </a:rPr>
                        <a:t>Creates documentation and structures that will allow for continuity of the RFC Series in the face of changes in contracts and personnel.</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1575081025"/>
                  </a:ext>
                </a:extLst>
              </a:tr>
              <a:tr h="506895">
                <a:tc>
                  <a:txBody>
                    <a:bodyPr/>
                    <a:lstStyle/>
                    <a:p>
                      <a:pPr rtl="0" fontAlgn="b"/>
                      <a:r>
                        <a:rPr lang="en-CH" sz="1200">
                          <a:effectLst/>
                          <a:latin typeface="+mj-lt"/>
                        </a:rPr>
                        <a:t>2.1.1</a:t>
                      </a:r>
                    </a:p>
                  </a:txBody>
                  <a:tcPr marL="28575" marR="28575" marT="19050" marB="19050" anchor="b"/>
                </a:tc>
                <a:tc>
                  <a:txBody>
                    <a:bodyPr/>
                    <a:lstStyle/>
                    <a:p>
                      <a:pPr rtl="0" fontAlgn="b"/>
                      <a:r>
                        <a:rPr lang="en-US" sz="1200">
                          <a:effectLst/>
                          <a:latin typeface="+mj-lt"/>
                        </a:rPr>
                        <a:t>Issues that go beyond the RFC Production Center or Publisher functions, such as cross-stream coordination of priorities.</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1474367324"/>
                  </a:ext>
                </a:extLst>
              </a:tr>
              <a:tr h="417444">
                <a:tc>
                  <a:txBody>
                    <a:bodyPr/>
                    <a:lstStyle/>
                    <a:p>
                      <a:pPr rtl="0" fontAlgn="b"/>
                      <a:r>
                        <a:rPr lang="en-CH" sz="1200">
                          <a:effectLst/>
                          <a:latin typeface="+mj-lt"/>
                        </a:rPr>
                        <a:t>2.1.2.1</a:t>
                      </a:r>
                    </a:p>
                  </a:txBody>
                  <a:tcPr marL="28575" marR="28575" marT="19050" marB="19050" anchor="b"/>
                </a:tc>
                <a:tc>
                  <a:txBody>
                    <a:bodyPr/>
                    <a:lstStyle/>
                    <a:p>
                      <a:pPr rtl="0" fontAlgn="b"/>
                      <a:r>
                        <a:rPr lang="en-US" sz="1200">
                          <a:effectLst/>
                          <a:latin typeface="+mj-lt"/>
                        </a:rPr>
                        <a:t>Primary point of contact to the IETF on matters relating to the RFC Series in general, or policy matters relating to specific documents</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3850514358"/>
                  </a:ext>
                </a:extLst>
              </a:tr>
              <a:tr h="260737">
                <a:tc>
                  <a:txBody>
                    <a:bodyPr/>
                    <a:lstStyle/>
                    <a:p>
                      <a:pPr rtl="0" fontAlgn="b"/>
                      <a:r>
                        <a:rPr lang="en-CH" sz="1200">
                          <a:effectLst/>
                          <a:latin typeface="+mj-lt"/>
                        </a:rPr>
                        <a:t>2.1.2.1.1</a:t>
                      </a:r>
                    </a:p>
                  </a:txBody>
                  <a:tcPr marL="28575" marR="28575" marT="19050" marB="19050" anchor="b"/>
                </a:tc>
                <a:tc>
                  <a:txBody>
                    <a:bodyPr/>
                    <a:lstStyle/>
                    <a:p>
                      <a:pPr rtl="0" fontAlgn="b"/>
                      <a:r>
                        <a:rPr lang="en-US" sz="1200" dirty="0">
                          <a:effectLst/>
                          <a:latin typeface="+mj-lt"/>
                        </a:rPr>
                        <a:t>Supports volunteerism</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146234072"/>
                  </a:ext>
                </a:extLst>
              </a:tr>
              <a:tr h="402813">
                <a:tc>
                  <a:txBody>
                    <a:bodyPr/>
                    <a:lstStyle/>
                    <a:p>
                      <a:pPr rtl="0" fontAlgn="b"/>
                      <a:r>
                        <a:rPr lang="en-CH" sz="1200">
                          <a:effectLst/>
                          <a:latin typeface="+mj-lt"/>
                        </a:rPr>
                        <a:t>2.1.2.1.2</a:t>
                      </a:r>
                    </a:p>
                  </a:txBody>
                  <a:tcPr marL="28575" marR="28575" marT="19050" marB="19050" anchor="b"/>
                </a:tc>
                <a:tc>
                  <a:txBody>
                    <a:bodyPr/>
                    <a:lstStyle/>
                    <a:p>
                      <a:pPr rtl="0" fontAlgn="b"/>
                      <a:r>
                        <a:rPr lang="en-US" sz="1200">
                          <a:effectLst/>
                          <a:latin typeface="+mj-lt"/>
                        </a:rPr>
                        <a:t>Identifies materially concerned interest groups within the Internet community and reaching out to them</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1866848959"/>
                  </a:ext>
                </a:extLst>
              </a:tr>
              <a:tr h="445220">
                <a:tc>
                  <a:txBody>
                    <a:bodyPr/>
                    <a:lstStyle/>
                    <a:p>
                      <a:pPr rtl="0" fontAlgn="b"/>
                      <a:r>
                        <a:rPr lang="en-CH" sz="1200">
                          <a:effectLst/>
                          <a:latin typeface="+mj-lt"/>
                        </a:rPr>
                        <a:t>2.1.2.1.2</a:t>
                      </a:r>
                    </a:p>
                  </a:txBody>
                  <a:tcPr marL="28575" marR="28575" marT="19050" marB="19050" anchor="b"/>
                </a:tc>
                <a:tc>
                  <a:txBody>
                    <a:bodyPr/>
                    <a:lstStyle/>
                    <a:p>
                      <a:pPr rtl="0" fontAlgn="b"/>
                      <a:r>
                        <a:rPr lang="en-US" sz="1200">
                          <a:effectLst/>
                          <a:latin typeface="+mj-lt"/>
                        </a:rPr>
                        <a:t>Works with the community to achieve policy that meets the overall quality, continuity, and evolution goals the RSE is charged with meeting.</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3391449698"/>
                  </a:ext>
                </a:extLst>
              </a:tr>
              <a:tr h="318330">
                <a:tc>
                  <a:txBody>
                    <a:bodyPr/>
                    <a:lstStyle/>
                    <a:p>
                      <a:pPr rtl="0" fontAlgn="b"/>
                      <a:r>
                        <a:rPr lang="en-CH" sz="1200">
                          <a:effectLst/>
                          <a:latin typeface="+mj-lt"/>
                        </a:rPr>
                        <a:t>2.1.2.2</a:t>
                      </a:r>
                    </a:p>
                  </a:txBody>
                  <a:tcPr marL="28575" marR="28575" marT="19050" marB="19050" anchor="b"/>
                </a:tc>
                <a:tc>
                  <a:txBody>
                    <a:bodyPr/>
                    <a:lstStyle/>
                    <a:p>
                      <a:pPr rtl="0" fontAlgn="b"/>
                      <a:r>
                        <a:rPr lang="en-US" sz="1200">
                          <a:effectLst/>
                          <a:latin typeface="+mj-lt"/>
                        </a:rPr>
                        <a:t>Represents the Series externally.</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2087625255"/>
                  </a:ext>
                </a:extLst>
              </a:tr>
              <a:tr h="288235">
                <a:tc>
                  <a:txBody>
                    <a:bodyPr/>
                    <a:lstStyle/>
                    <a:p>
                      <a:pPr rtl="0" fontAlgn="b"/>
                      <a:r>
                        <a:rPr lang="en-CH" sz="1200">
                          <a:effectLst/>
                          <a:latin typeface="+mj-lt"/>
                        </a:rPr>
                        <a:t>2.1.3</a:t>
                      </a:r>
                    </a:p>
                  </a:txBody>
                  <a:tcPr marL="28575" marR="28575" marT="19050" marB="19050" anchor="b"/>
                </a:tc>
                <a:tc>
                  <a:txBody>
                    <a:bodyPr/>
                    <a:lstStyle/>
                    <a:p>
                      <a:pPr rtl="0" fontAlgn="b"/>
                      <a:r>
                        <a:rPr lang="en-US" sz="1200">
                          <a:effectLst/>
                          <a:latin typeface="+mj-lt"/>
                        </a:rPr>
                        <a:t>Ongoing development of production and publication</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3147718796"/>
                  </a:ext>
                </a:extLst>
              </a:tr>
              <a:tr h="322412">
                <a:tc>
                  <a:txBody>
                    <a:bodyPr/>
                    <a:lstStyle/>
                    <a:p>
                      <a:pPr rtl="0" fontAlgn="b"/>
                      <a:r>
                        <a:rPr lang="en-CH" sz="1200">
                          <a:effectLst/>
                          <a:latin typeface="+mj-lt"/>
                        </a:rPr>
                        <a:t>2.1.4</a:t>
                      </a:r>
                    </a:p>
                  </a:txBody>
                  <a:tcPr marL="28575" marR="28575" marT="19050" marB="19050" anchor="b"/>
                </a:tc>
                <a:tc>
                  <a:txBody>
                    <a:bodyPr/>
                    <a:lstStyle/>
                    <a:p>
                      <a:pPr rtl="0" fontAlgn="b"/>
                      <a:r>
                        <a:rPr lang="en-US" sz="1200">
                          <a:effectLst/>
                          <a:latin typeface="+mj-lt"/>
                        </a:rPr>
                        <a:t>Broad community engagement</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1924183056"/>
                  </a:ext>
                </a:extLst>
              </a:tr>
              <a:tr h="337930">
                <a:tc>
                  <a:txBody>
                    <a:bodyPr/>
                    <a:lstStyle/>
                    <a:p>
                      <a:pPr rtl="0" fontAlgn="b"/>
                      <a:r>
                        <a:rPr lang="en-CH" sz="1200">
                          <a:effectLst/>
                          <a:latin typeface="+mj-lt"/>
                        </a:rPr>
                        <a:t>2.1.4</a:t>
                      </a:r>
                    </a:p>
                  </a:txBody>
                  <a:tcPr marL="28575" marR="28575" marT="19050" marB="19050" anchor="b"/>
                </a:tc>
                <a:tc>
                  <a:txBody>
                    <a:bodyPr/>
                    <a:lstStyle/>
                    <a:p>
                      <a:pPr rtl="0" fontAlgn="b"/>
                      <a:r>
                        <a:rPr lang="en-US" sz="1200" dirty="0">
                          <a:effectLst/>
                          <a:latin typeface="+mj-lt"/>
                        </a:rPr>
                        <a:t>Provide vision for evolution of the publication environment</a:t>
                      </a:r>
                    </a:p>
                  </a:txBody>
                  <a:tcPr marL="28575" marR="28575" marT="19050" marB="19050" anchor="b"/>
                </a:tc>
                <a:tc>
                  <a:txBody>
                    <a:bodyPr/>
                    <a:lstStyle/>
                    <a:p>
                      <a:pPr rtl="0" fontAlgn="b"/>
                      <a:endParaRPr lang="en-CH" sz="1200">
                        <a:effectLst/>
                        <a:latin typeface="+mj-lt"/>
                      </a:endParaRPr>
                    </a:p>
                  </a:txBody>
                  <a:tcPr marL="28575" marR="28575" marT="19050" marB="19050" anchor="b"/>
                </a:tc>
                <a:extLst>
                  <a:ext uri="{0D108BD9-81ED-4DB2-BD59-A6C34878D82A}">
                    <a16:rowId xmlns:a16="http://schemas.microsoft.com/office/drawing/2014/main" val="3950243029"/>
                  </a:ext>
                </a:extLst>
              </a:tr>
              <a:tr h="372108">
                <a:tc>
                  <a:txBody>
                    <a:bodyPr/>
                    <a:lstStyle/>
                    <a:p>
                      <a:pPr rtl="0" fontAlgn="b"/>
                      <a:r>
                        <a:rPr lang="en-CH" sz="1200">
                          <a:effectLst/>
                          <a:latin typeface="+mj-lt"/>
                        </a:rPr>
                        <a:t>2.1.4</a:t>
                      </a:r>
                    </a:p>
                  </a:txBody>
                  <a:tcPr marL="28575" marR="28575" marT="19050" marB="19050" anchor="b"/>
                </a:tc>
                <a:tc>
                  <a:txBody>
                    <a:bodyPr/>
                    <a:lstStyle/>
                    <a:p>
                      <a:pPr rtl="0" fontAlgn="b"/>
                      <a:r>
                        <a:rPr lang="en-US" sz="1200" b="0">
                          <a:solidFill>
                            <a:srgbClr val="000000"/>
                          </a:solidFill>
                          <a:effectLst/>
                          <a:latin typeface="+mj-lt"/>
                        </a:rPr>
                        <a:t>Ensure long-term archive of RFCs is maintained</a:t>
                      </a:r>
                    </a:p>
                  </a:txBody>
                  <a:tcPr marL="0" marR="0" marT="19050" marB="19050" anchor="b"/>
                </a:tc>
                <a:tc>
                  <a:txBody>
                    <a:bodyPr/>
                    <a:lstStyle/>
                    <a:p>
                      <a:pPr rtl="0" fontAlgn="b"/>
                      <a:endParaRPr lang="en-CH" sz="1200" dirty="0">
                        <a:effectLst/>
                        <a:latin typeface="+mj-lt"/>
                      </a:endParaRPr>
                    </a:p>
                  </a:txBody>
                  <a:tcPr marL="28575" marR="28575" marT="19050" marB="19050" anchor="b"/>
                </a:tc>
                <a:extLst>
                  <a:ext uri="{0D108BD9-81ED-4DB2-BD59-A6C34878D82A}">
                    <a16:rowId xmlns:a16="http://schemas.microsoft.com/office/drawing/2014/main" val="1528235042"/>
                  </a:ext>
                </a:extLst>
              </a:tr>
            </a:tbl>
          </a:graphicData>
        </a:graphic>
      </p:graphicFrame>
    </p:spTree>
    <p:extLst>
      <p:ext uri="{BB962C8B-B14F-4D97-AF65-F5344CB8AC3E}">
        <p14:creationId xmlns:p14="http://schemas.microsoft.com/office/powerpoint/2010/main" val="17704043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6233</TotalTime>
  <Words>918</Words>
  <Application>Microsoft Macintosh PowerPoint</Application>
  <PresentationFormat>Widescreen</PresentationFormat>
  <Paragraphs>133</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RFC Editor Future Development Program</vt:lpstr>
      <vt:lpstr>Note Well (Break out the reading glasses)</vt:lpstr>
      <vt:lpstr>Agenda</vt:lpstr>
      <vt:lpstr>Issue 13: Is participation in the strategy body is open to all?</vt:lpstr>
      <vt:lpstr>Issue 15: Who makes final decisions on strategy? </vt:lpstr>
      <vt:lpstr>The Details</vt:lpstr>
      <vt:lpstr>Oversight Body Members</vt:lpstr>
      <vt:lpstr>One open question</vt:lpstr>
      <vt:lpstr>RFC Editor Responsibility Table</vt:lpstr>
      <vt:lpstr>Next Meeting</vt:lpstr>
      <vt:lpstr>AOB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RFC Editor Future Development Program</dc:title>
  <dc:creator>Eliot Lear (elear)</dc:creator>
  <cp:lastModifiedBy>Eliot Lear (elear)</cp:lastModifiedBy>
  <cp:revision>57</cp:revision>
  <dcterms:created xsi:type="dcterms:W3CDTF">2020-11-13T16:14:56Z</dcterms:created>
  <dcterms:modified xsi:type="dcterms:W3CDTF">2021-01-12T14:59:58Z</dcterms:modified>
</cp:coreProperties>
</file>