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648" r:id="rId1"/>
  </p:sldMasterIdLst>
  <p:notesMasterIdLst>
    <p:notesMasterId r:id="rId11"/>
  </p:notesMasterIdLst>
  <p:sldIdLst>
    <p:sldId id="256" r:id="rId2"/>
    <p:sldId id="266" r:id="rId3"/>
    <p:sldId id="257" r:id="rId4"/>
    <p:sldId id="270" r:id="rId5"/>
    <p:sldId id="268" r:id="rId6"/>
    <p:sldId id="274" r:id="rId7"/>
    <p:sldId id="276" r:id="rId8"/>
    <p:sldId id="275" r:id="rId9"/>
    <p:sldId id="265" r:id="rId10"/>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66"/>
    <p:restoredTop sz="96327"/>
  </p:normalViewPr>
  <p:slideViewPr>
    <p:cSldViewPr snapToGrid="0" snapToObjects="1">
      <p:cViewPr varScale="1">
        <p:scale>
          <a:sx n="128" d="100"/>
          <a:sy n="128" d="100"/>
        </p:scale>
        <p:origin x="1136" y="176"/>
      </p:cViewPr>
      <p:guideLst/>
    </p:cSldViewPr>
  </p:slideViewPr>
  <p:outlineViewPr>
    <p:cViewPr>
      <p:scale>
        <a:sx n="33" d="100"/>
        <a:sy n="33" d="100"/>
      </p:scale>
      <p:origin x="0" y="-578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24A067-3591-C64A-A04B-B648340D62DE}" type="datetimeFigureOut">
              <a:rPr lang="en-US" smtClean="0"/>
              <a:t>6/21/21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15BAF-467B-BE43-8DA1-D842F09E2A23}" type="slidenum">
              <a:rPr lang="en-US" smtClean="0"/>
              <a:t>‹#›</a:t>
            </a:fld>
            <a:endParaRPr lang="en-US"/>
          </a:p>
        </p:txBody>
      </p:sp>
    </p:spTree>
    <p:extLst>
      <p:ext uri="{BB962C8B-B14F-4D97-AF65-F5344CB8AC3E}">
        <p14:creationId xmlns:p14="http://schemas.microsoft.com/office/powerpoint/2010/main" val="1507678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E397A-B0B7-9F40-A854-8FE421997C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A2D8CF-15E0-BA4A-B320-10039E8ADE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8790552-9A09-3D41-9EDF-CAD583E6DE1B}"/>
              </a:ext>
            </a:extLst>
          </p:cNvPr>
          <p:cNvSpPr>
            <a:spLocks noGrp="1"/>
          </p:cNvSpPr>
          <p:nvPr>
            <p:ph type="dt" sz="half" idx="10"/>
          </p:nvPr>
        </p:nvSpPr>
        <p:spPr/>
        <p:txBody>
          <a:bodyPr/>
          <a:lstStyle/>
          <a:p>
            <a:fld id="{67EE74F4-C920-C64C-8B91-F8C3E47797AE}" type="datetime1">
              <a:rPr lang="de-CH" smtClean="0"/>
              <a:t>21.06.21</a:t>
            </a:fld>
            <a:endParaRPr lang="en-US"/>
          </a:p>
        </p:txBody>
      </p:sp>
      <p:sp>
        <p:nvSpPr>
          <p:cNvPr id="5" name="Footer Placeholder 4">
            <a:extLst>
              <a:ext uri="{FF2B5EF4-FFF2-40B4-BE49-F238E27FC236}">
                <a16:creationId xmlns:a16="http://schemas.microsoft.com/office/drawing/2014/main" id="{312357ED-F085-F241-AA0F-A81C7953B7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D06D8-017D-9446-938F-8F67AB06479B}"/>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675220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ED0DB-F04E-3748-969D-C90C0864BF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E22D71-618B-D340-B833-66C2696702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9061E5-C823-C942-A43E-6C4C884E3B60}"/>
              </a:ext>
            </a:extLst>
          </p:cNvPr>
          <p:cNvSpPr>
            <a:spLocks noGrp="1"/>
          </p:cNvSpPr>
          <p:nvPr>
            <p:ph type="dt" sz="half" idx="10"/>
          </p:nvPr>
        </p:nvSpPr>
        <p:spPr/>
        <p:txBody>
          <a:bodyPr/>
          <a:lstStyle/>
          <a:p>
            <a:fld id="{22E91731-33E5-CF41-B608-FE6DBA333D01}" type="datetime1">
              <a:rPr lang="de-CH" smtClean="0"/>
              <a:t>21.06.21</a:t>
            </a:fld>
            <a:endParaRPr lang="en-US"/>
          </a:p>
        </p:txBody>
      </p:sp>
      <p:sp>
        <p:nvSpPr>
          <p:cNvPr id="5" name="Footer Placeholder 4">
            <a:extLst>
              <a:ext uri="{FF2B5EF4-FFF2-40B4-BE49-F238E27FC236}">
                <a16:creationId xmlns:a16="http://schemas.microsoft.com/office/drawing/2014/main" id="{E5F88C60-842F-3C41-A473-9BD240C6EB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7748F-A8B4-F046-ABB2-FD2870E975C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0450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6FCF1C-8B83-B04E-B6F8-C35A5D477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0EEC71-D923-0B40-8516-6FC20E44E2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F4B4E-0073-0942-823D-D17F5D501A50}"/>
              </a:ext>
            </a:extLst>
          </p:cNvPr>
          <p:cNvSpPr>
            <a:spLocks noGrp="1"/>
          </p:cNvSpPr>
          <p:nvPr>
            <p:ph type="dt" sz="half" idx="10"/>
          </p:nvPr>
        </p:nvSpPr>
        <p:spPr/>
        <p:txBody>
          <a:bodyPr/>
          <a:lstStyle/>
          <a:p>
            <a:fld id="{F34268F3-B49A-7042-802E-5B890BCADBDB}" type="datetime1">
              <a:rPr lang="de-CH" smtClean="0"/>
              <a:t>21.06.21</a:t>
            </a:fld>
            <a:endParaRPr lang="en-US"/>
          </a:p>
        </p:txBody>
      </p:sp>
      <p:sp>
        <p:nvSpPr>
          <p:cNvPr id="5" name="Footer Placeholder 4">
            <a:extLst>
              <a:ext uri="{FF2B5EF4-FFF2-40B4-BE49-F238E27FC236}">
                <a16:creationId xmlns:a16="http://schemas.microsoft.com/office/drawing/2014/main" id="{8661A280-28E8-2A43-B976-EEE4A96E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6345AF-BAE5-DB4C-8B79-83770A328B24}"/>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890185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0558-1E72-074D-9F58-888119E5F4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ABF8D2-C327-A942-82F3-2D39938783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D978D6-623B-0344-B605-48383CDDFE59}"/>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Footer Placeholder 4">
            <a:extLst>
              <a:ext uri="{FF2B5EF4-FFF2-40B4-BE49-F238E27FC236}">
                <a16:creationId xmlns:a16="http://schemas.microsoft.com/office/drawing/2014/main" id="{34482046-B3CF-E14B-8E9E-FCA06C20A7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71309F-377E-504F-8239-06657443CF2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11274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4A7FD-8329-EB42-8CCA-9CD939344B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5C46D8-68BA-A041-A78C-E53E86408A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991279-32C5-9F40-93B5-002E001C44E2}"/>
              </a:ext>
            </a:extLst>
          </p:cNvPr>
          <p:cNvSpPr>
            <a:spLocks noGrp="1"/>
          </p:cNvSpPr>
          <p:nvPr>
            <p:ph type="dt" sz="half" idx="10"/>
          </p:nvPr>
        </p:nvSpPr>
        <p:spPr/>
        <p:txBody>
          <a:bodyPr/>
          <a:lstStyle/>
          <a:p>
            <a:fld id="{B78ACBC3-1898-934E-9C4C-36D49ABA0CF9}" type="datetime1">
              <a:rPr lang="de-CH" smtClean="0"/>
              <a:t>21.06.21</a:t>
            </a:fld>
            <a:endParaRPr lang="en-US"/>
          </a:p>
        </p:txBody>
      </p:sp>
      <p:sp>
        <p:nvSpPr>
          <p:cNvPr id="5" name="Footer Placeholder 4">
            <a:extLst>
              <a:ext uri="{FF2B5EF4-FFF2-40B4-BE49-F238E27FC236}">
                <a16:creationId xmlns:a16="http://schemas.microsoft.com/office/drawing/2014/main" id="{6EBDF91C-AFD9-624F-BE24-E894B5F52E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44FC7E-53B1-114B-9F9A-5F261C24FB01}"/>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8577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01BD7-9A5F-054C-A97C-D70C19972D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1E91F6-51DC-AD4C-A088-2251B4D136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184C46-130D-9641-A739-2D39EA2978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2C4072-2963-DA4A-8C31-9A417DF2565E}"/>
              </a:ext>
            </a:extLst>
          </p:cNvPr>
          <p:cNvSpPr>
            <a:spLocks noGrp="1"/>
          </p:cNvSpPr>
          <p:nvPr>
            <p:ph type="dt" sz="half" idx="10"/>
          </p:nvPr>
        </p:nvSpPr>
        <p:spPr/>
        <p:txBody>
          <a:bodyPr/>
          <a:lstStyle/>
          <a:p>
            <a:fld id="{91C23A30-A980-5043-A745-26F07744534B}" type="datetime1">
              <a:rPr lang="de-CH" smtClean="0"/>
              <a:t>21.06.21</a:t>
            </a:fld>
            <a:endParaRPr lang="en-US"/>
          </a:p>
        </p:txBody>
      </p:sp>
      <p:sp>
        <p:nvSpPr>
          <p:cNvPr id="6" name="Footer Placeholder 5">
            <a:extLst>
              <a:ext uri="{FF2B5EF4-FFF2-40B4-BE49-F238E27FC236}">
                <a16:creationId xmlns:a16="http://schemas.microsoft.com/office/drawing/2014/main" id="{266FCC0E-28C9-C946-BDD5-750EE9EC80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AC092-A796-664D-B095-CC759671F46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64677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E496E-3E70-2A47-8F44-5CF986CB95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B840CD-EB9C-E540-A4EF-0E9B6476D5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C9CB18-D148-E34C-AA5E-81ED4357F6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4D57B8-4134-8542-84C5-2E979B494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EBFC27-1EB0-AF44-B125-E82494E662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D285C7C-0249-A342-8454-126B9C86211E}"/>
              </a:ext>
            </a:extLst>
          </p:cNvPr>
          <p:cNvSpPr>
            <a:spLocks noGrp="1"/>
          </p:cNvSpPr>
          <p:nvPr>
            <p:ph type="dt" sz="half" idx="10"/>
          </p:nvPr>
        </p:nvSpPr>
        <p:spPr/>
        <p:txBody>
          <a:bodyPr/>
          <a:lstStyle/>
          <a:p>
            <a:fld id="{0A2A2F1B-7027-FB4C-9FFB-22A6AB7CCAC5}" type="datetime1">
              <a:rPr lang="de-CH" smtClean="0"/>
              <a:t>21.06.21</a:t>
            </a:fld>
            <a:endParaRPr lang="en-US"/>
          </a:p>
        </p:txBody>
      </p:sp>
      <p:sp>
        <p:nvSpPr>
          <p:cNvPr id="8" name="Footer Placeholder 7">
            <a:extLst>
              <a:ext uri="{FF2B5EF4-FFF2-40B4-BE49-F238E27FC236}">
                <a16:creationId xmlns:a16="http://schemas.microsoft.com/office/drawing/2014/main" id="{E955C4D7-80D1-E147-AF76-408AB3B921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EA59ED-11B0-AA4E-9287-C4F9852B2E0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51461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EE0DB-F1C5-8249-9624-F799150801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E8B82A-70C9-EC41-B9C4-ED712302D35C}"/>
              </a:ext>
            </a:extLst>
          </p:cNvPr>
          <p:cNvSpPr>
            <a:spLocks noGrp="1"/>
          </p:cNvSpPr>
          <p:nvPr>
            <p:ph type="dt" sz="half" idx="10"/>
          </p:nvPr>
        </p:nvSpPr>
        <p:spPr/>
        <p:txBody>
          <a:bodyPr/>
          <a:lstStyle/>
          <a:p>
            <a:fld id="{75BC777C-CBD2-CF48-924F-8DAEF18CF023}" type="datetime1">
              <a:rPr lang="de-CH" smtClean="0"/>
              <a:t>21.06.21</a:t>
            </a:fld>
            <a:endParaRPr lang="en-US"/>
          </a:p>
        </p:txBody>
      </p:sp>
      <p:sp>
        <p:nvSpPr>
          <p:cNvPr id="4" name="Footer Placeholder 3">
            <a:extLst>
              <a:ext uri="{FF2B5EF4-FFF2-40B4-BE49-F238E27FC236}">
                <a16:creationId xmlns:a16="http://schemas.microsoft.com/office/drawing/2014/main" id="{EE2F06BC-B421-9444-8D41-1D3C2F53B6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F0D3D68-C6B8-2744-8D56-F7FC1D341867}"/>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989780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66FA38-52E9-0D41-8045-EE84A3CFE97D}"/>
              </a:ext>
            </a:extLst>
          </p:cNvPr>
          <p:cNvSpPr>
            <a:spLocks noGrp="1"/>
          </p:cNvSpPr>
          <p:nvPr>
            <p:ph type="dt" sz="half" idx="10"/>
          </p:nvPr>
        </p:nvSpPr>
        <p:spPr/>
        <p:txBody>
          <a:bodyPr/>
          <a:lstStyle/>
          <a:p>
            <a:fld id="{9D703C84-27B1-9948-95B6-87D0415D1491}" type="datetime1">
              <a:rPr lang="de-CH" smtClean="0"/>
              <a:t>21.06.21</a:t>
            </a:fld>
            <a:endParaRPr lang="en-US"/>
          </a:p>
        </p:txBody>
      </p:sp>
      <p:sp>
        <p:nvSpPr>
          <p:cNvPr id="3" name="Footer Placeholder 2">
            <a:extLst>
              <a:ext uri="{FF2B5EF4-FFF2-40B4-BE49-F238E27FC236}">
                <a16:creationId xmlns:a16="http://schemas.microsoft.com/office/drawing/2014/main" id="{BFC05CEF-D70B-E24E-B6AB-FE4158A960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746508-E65B-9D42-A528-E103A103AA53}"/>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94600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40CD-5E3F-4547-948F-A7E2ACC0E5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FE0796-6EBC-3447-8874-E08219C26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F9CE24-B8CA-F84E-B3EE-5A3EBF843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3B4CBA-6634-4D4A-A2E9-B59089988AD0}"/>
              </a:ext>
            </a:extLst>
          </p:cNvPr>
          <p:cNvSpPr>
            <a:spLocks noGrp="1"/>
          </p:cNvSpPr>
          <p:nvPr>
            <p:ph type="dt" sz="half" idx="10"/>
          </p:nvPr>
        </p:nvSpPr>
        <p:spPr/>
        <p:txBody>
          <a:bodyPr/>
          <a:lstStyle/>
          <a:p>
            <a:fld id="{52496636-3405-244D-8B02-6B186B75EA3B}" type="datetime1">
              <a:rPr lang="de-CH" smtClean="0"/>
              <a:t>21.06.21</a:t>
            </a:fld>
            <a:endParaRPr lang="en-US"/>
          </a:p>
        </p:txBody>
      </p:sp>
      <p:sp>
        <p:nvSpPr>
          <p:cNvPr id="6" name="Footer Placeholder 5">
            <a:extLst>
              <a:ext uri="{FF2B5EF4-FFF2-40B4-BE49-F238E27FC236}">
                <a16:creationId xmlns:a16="http://schemas.microsoft.com/office/drawing/2014/main" id="{47E785AF-4E70-3346-90AA-48A5CE2C59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13DC78-4BFF-8F42-9398-179E766F46E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223995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8C7E7-839E-0A48-AC09-97F618791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470487-7617-DB40-8A1F-ABA7E08C1F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DC0160-EFA8-AD4F-9216-C9B03695A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4DCD55-0480-5045-9E17-720005CB1608}"/>
              </a:ext>
            </a:extLst>
          </p:cNvPr>
          <p:cNvSpPr>
            <a:spLocks noGrp="1"/>
          </p:cNvSpPr>
          <p:nvPr>
            <p:ph type="dt" sz="half" idx="10"/>
          </p:nvPr>
        </p:nvSpPr>
        <p:spPr/>
        <p:txBody>
          <a:bodyPr/>
          <a:lstStyle/>
          <a:p>
            <a:fld id="{83EE96C9-9177-EF47-9F38-857AEBD9F0FF}" type="datetime1">
              <a:rPr lang="de-CH" smtClean="0"/>
              <a:t>21.06.21</a:t>
            </a:fld>
            <a:endParaRPr lang="en-US"/>
          </a:p>
        </p:txBody>
      </p:sp>
      <p:sp>
        <p:nvSpPr>
          <p:cNvPr id="6" name="Footer Placeholder 5">
            <a:extLst>
              <a:ext uri="{FF2B5EF4-FFF2-40B4-BE49-F238E27FC236}">
                <a16:creationId xmlns:a16="http://schemas.microsoft.com/office/drawing/2014/main" id="{28F2AE49-9555-A84A-BC86-5056ABAD90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3441BD-DE6D-564B-8553-FDB045EFD2D5}"/>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724943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739047-9778-4D4A-91D2-FEC0F43FC2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698E70-1985-454A-834E-6418339C4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994784-D4F0-AE4C-AEDD-C878930C82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7D1E4-C7E4-9248-840A-FB6F9100F017}" type="datetime1">
              <a:rPr lang="de-CH" smtClean="0"/>
              <a:t>21.06.21</a:t>
            </a:fld>
            <a:endParaRPr lang="en-US"/>
          </a:p>
        </p:txBody>
      </p:sp>
      <p:sp>
        <p:nvSpPr>
          <p:cNvPr id="5" name="Footer Placeholder 4">
            <a:extLst>
              <a:ext uri="{FF2B5EF4-FFF2-40B4-BE49-F238E27FC236}">
                <a16:creationId xmlns:a16="http://schemas.microsoft.com/office/drawing/2014/main" id="{A0A34458-28C7-E047-A95D-53BEF7D951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FEB9F3-D9C9-104B-952E-46F9B57118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FD271-7F76-0A42-847C-B0640608FCD5}" type="slidenum">
              <a:rPr lang="en-US" smtClean="0"/>
              <a:t>‹#›</a:t>
            </a:fld>
            <a:endParaRPr lang="en-US"/>
          </a:p>
        </p:txBody>
      </p:sp>
    </p:spTree>
    <p:extLst>
      <p:ext uri="{BB962C8B-B14F-4D97-AF65-F5344CB8AC3E}">
        <p14:creationId xmlns:p14="http://schemas.microsoft.com/office/powerpoint/2010/main" val="2629131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github.com/intarchboard/program-rfced-future/issues/62" TargetMode="External"/><Relationship Id="rId3" Type="http://schemas.openxmlformats.org/officeDocument/2006/relationships/hyperlink" Target="https://github.com/intarchboard/program-rfced-future/issues/57" TargetMode="External"/><Relationship Id="rId7" Type="http://schemas.openxmlformats.org/officeDocument/2006/relationships/hyperlink" Target="https://github.com/intarchboard/program-rfced-future/issues/61" TargetMode="External"/><Relationship Id="rId2" Type="http://schemas.openxmlformats.org/officeDocument/2006/relationships/hyperlink" Target="https://github.com/intarchboard/program-rfced-future/issues/56" TargetMode="External"/><Relationship Id="rId1" Type="http://schemas.openxmlformats.org/officeDocument/2006/relationships/slideLayout" Target="../slideLayouts/slideLayout2.xml"/><Relationship Id="rId6" Type="http://schemas.openxmlformats.org/officeDocument/2006/relationships/hyperlink" Target="https://github.com/intarchboard/program-rfced-future/issues/60" TargetMode="External"/><Relationship Id="rId5" Type="http://schemas.openxmlformats.org/officeDocument/2006/relationships/hyperlink" Target="https://github.com/intarchboard/program-rfced-future/issues/59" TargetMode="External"/><Relationship Id="rId4" Type="http://schemas.openxmlformats.org/officeDocument/2006/relationships/hyperlink" Target="https://github.com/intarchboard/program-rfced-future/issues/5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B5098-2411-FC47-98BC-C7CE121822A7}"/>
              </a:ext>
            </a:extLst>
          </p:cNvPr>
          <p:cNvSpPr>
            <a:spLocks noGrp="1"/>
          </p:cNvSpPr>
          <p:nvPr>
            <p:ph type="ctrTitle"/>
          </p:nvPr>
        </p:nvSpPr>
        <p:spPr/>
        <p:txBody>
          <a:bodyPr/>
          <a:lstStyle/>
          <a:p>
            <a:r>
              <a:rPr lang="en-US" dirty="0"/>
              <a:t>RFC Editor Future Development Program</a:t>
            </a:r>
          </a:p>
        </p:txBody>
      </p:sp>
      <p:sp>
        <p:nvSpPr>
          <p:cNvPr id="3" name="Subtitle 2">
            <a:extLst>
              <a:ext uri="{FF2B5EF4-FFF2-40B4-BE49-F238E27FC236}">
                <a16:creationId xmlns:a16="http://schemas.microsoft.com/office/drawing/2014/main" id="{57829FC4-C3E1-124C-9083-FB9A70CAF520}"/>
              </a:ext>
            </a:extLst>
          </p:cNvPr>
          <p:cNvSpPr>
            <a:spLocks noGrp="1"/>
          </p:cNvSpPr>
          <p:nvPr>
            <p:ph type="subTitle" idx="1"/>
          </p:nvPr>
        </p:nvSpPr>
        <p:spPr/>
        <p:txBody>
          <a:bodyPr>
            <a:normAutofit lnSpcReduction="10000"/>
          </a:bodyPr>
          <a:lstStyle/>
          <a:p>
            <a:r>
              <a:rPr lang="en-US" dirty="0"/>
              <a:t>Brian Rosen</a:t>
            </a:r>
          </a:p>
          <a:p>
            <a:r>
              <a:rPr lang="en-US" dirty="0"/>
              <a:t>Eliot Lear</a:t>
            </a:r>
          </a:p>
          <a:p>
            <a:r>
              <a:rPr lang="en-US" dirty="0"/>
              <a:t>(chairs)</a:t>
            </a:r>
          </a:p>
          <a:p>
            <a:r>
              <a:rPr lang="en-US" dirty="0"/>
              <a:t>21 June 2021</a:t>
            </a:r>
          </a:p>
        </p:txBody>
      </p:sp>
    </p:spTree>
    <p:extLst>
      <p:ext uri="{BB962C8B-B14F-4D97-AF65-F5344CB8AC3E}">
        <p14:creationId xmlns:p14="http://schemas.microsoft.com/office/powerpoint/2010/main" val="249335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6AD20-2CF7-0847-8807-F0E0732CB277}"/>
              </a:ext>
            </a:extLst>
          </p:cNvPr>
          <p:cNvSpPr>
            <a:spLocks noGrp="1"/>
          </p:cNvSpPr>
          <p:nvPr>
            <p:ph type="title"/>
          </p:nvPr>
        </p:nvSpPr>
        <p:spPr/>
        <p:txBody>
          <a:bodyPr/>
          <a:lstStyle/>
          <a:p>
            <a:r>
              <a:rPr lang="en-US" dirty="0"/>
              <a:t>Note Well (Break out the reading glasses)</a:t>
            </a:r>
          </a:p>
        </p:txBody>
      </p:sp>
      <p:sp>
        <p:nvSpPr>
          <p:cNvPr id="3" name="Content Placeholder 2">
            <a:extLst>
              <a:ext uri="{FF2B5EF4-FFF2-40B4-BE49-F238E27FC236}">
                <a16:creationId xmlns:a16="http://schemas.microsoft.com/office/drawing/2014/main" id="{C07A5D85-87EB-EF41-BF41-A54CFC59B995}"/>
              </a:ext>
            </a:extLst>
          </p:cNvPr>
          <p:cNvSpPr>
            <a:spLocks noGrp="1"/>
          </p:cNvSpPr>
          <p:nvPr>
            <p:ph idx="1"/>
          </p:nvPr>
        </p:nvSpPr>
        <p:spPr>
          <a:xfrm>
            <a:off x="248477" y="1825625"/>
            <a:ext cx="11767931" cy="4351338"/>
          </a:xfrm>
        </p:spPr>
        <p:txBody>
          <a:bodyPr>
            <a:noAutofit/>
          </a:bodyPr>
          <a:lstStyle/>
          <a:p>
            <a:pPr marL="0" indent="0">
              <a:spcBef>
                <a:spcPts val="0"/>
              </a:spcBef>
              <a:buNone/>
            </a:pPr>
            <a:r>
              <a:rPr lang="en-US" sz="16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spcBef>
                <a:spcPts val="0"/>
              </a:spcBef>
              <a:buNone/>
            </a:pPr>
            <a:r>
              <a:rPr lang="en-US" sz="1600" dirty="0"/>
              <a:t>As a reminder:</a:t>
            </a:r>
          </a:p>
          <a:p>
            <a:pPr marL="0" indent="0">
              <a:spcBef>
                <a:spcPts val="0"/>
              </a:spcBef>
              <a:buNone/>
            </a:pPr>
            <a:r>
              <a:rPr lang="en-US" sz="1600" dirty="0"/>
              <a:t>By participating in the IETF, you agree to follow IETF processes and policies.</a:t>
            </a:r>
          </a:p>
          <a:p>
            <a:pPr marL="0" indent="0">
              <a:spcBef>
                <a:spcPts val="0"/>
              </a:spcBef>
              <a:buNone/>
            </a:pPr>
            <a:r>
              <a:rPr lang="en-US" sz="1600" dirty="0"/>
              <a:t>If you are aware that any IETF contribution is covered by patents or patent applications that are owned or controlled by you or your sponsor, you must disclose that fact, or not participate in the discussion.</a:t>
            </a:r>
          </a:p>
          <a:p>
            <a:pPr marL="0" indent="0">
              <a:spcBef>
                <a:spcPts val="0"/>
              </a:spcBef>
              <a:buNone/>
            </a:pPr>
            <a:r>
              <a:rPr lang="en-US" sz="1600" dirty="0"/>
              <a:t>As a participant in or attendee to any IETF activity you acknowledge that written, audio, video, and photographic records of meetings may be made public.</a:t>
            </a:r>
          </a:p>
          <a:p>
            <a:pPr marL="0" indent="0">
              <a:spcBef>
                <a:spcPts val="0"/>
              </a:spcBef>
              <a:buNone/>
            </a:pPr>
            <a:r>
              <a:rPr lang="en-US" sz="1600" dirty="0"/>
              <a:t>Personal information that you provide to IETF will be handled in accordance with the IETF Privacy Statement</a:t>
            </a:r>
          </a:p>
          <a:p>
            <a:pPr marL="0" indent="0">
              <a:spcBef>
                <a:spcPts val="0"/>
              </a:spcBef>
              <a:buNone/>
            </a:pPr>
            <a:r>
              <a:rPr lang="en-US" sz="1600" dirty="0"/>
              <a:t>As a participant or attendee, you agree to work respectfully with other participants; please contact the </a:t>
            </a:r>
            <a:r>
              <a:rPr lang="en-US" sz="1600" dirty="0" err="1"/>
              <a:t>ombudsteam</a:t>
            </a:r>
            <a:r>
              <a:rPr lang="en-US" sz="1600" dirty="0"/>
              <a:t>. (</a:t>
            </a:r>
            <a:r>
              <a:rPr lang="en-US" sz="1600" dirty="0">
                <a:hlinkClick r:id="rId2"/>
              </a:rPr>
              <a:t>https://www.ietf.org/contact/ombudsteam/</a:t>
            </a:r>
            <a:r>
              <a:rPr lang="en-US" sz="1600" dirty="0"/>
              <a:t>) if you have questions or concerns about this.</a:t>
            </a:r>
          </a:p>
          <a:p>
            <a:pPr marL="0" indent="0">
              <a:spcBef>
                <a:spcPts val="0"/>
              </a:spcBef>
              <a:buNone/>
            </a:pPr>
            <a:r>
              <a:rPr lang="en-US" sz="1600" dirty="0"/>
              <a:t>Definitive information is in the documents listed below and other IETF BCPs. For advice, please talk to WG chairs or ADs:</a:t>
            </a:r>
          </a:p>
          <a:p>
            <a:pPr marL="0" indent="0">
              <a:spcBef>
                <a:spcPts val="0"/>
              </a:spcBef>
              <a:buNone/>
            </a:pPr>
            <a:r>
              <a:rPr lang="en-US" sz="1600" dirty="0">
                <a:hlinkClick r:id="rId3"/>
              </a:rPr>
              <a:t>BCP 9</a:t>
            </a:r>
            <a:r>
              <a:rPr lang="en-US" sz="1600" dirty="0"/>
              <a:t> (Internet Standards Process)</a:t>
            </a:r>
          </a:p>
          <a:p>
            <a:pPr marL="0" indent="0">
              <a:spcBef>
                <a:spcPts val="0"/>
              </a:spcBef>
              <a:buNone/>
            </a:pPr>
            <a:r>
              <a:rPr lang="en-US" sz="1600" dirty="0">
                <a:hlinkClick r:id="rId4"/>
              </a:rPr>
              <a:t>BCP 25</a:t>
            </a:r>
            <a:r>
              <a:rPr lang="en-US" sz="1600" dirty="0"/>
              <a:t> (Working Group processes)</a:t>
            </a:r>
          </a:p>
          <a:p>
            <a:pPr marL="0" indent="0">
              <a:spcBef>
                <a:spcPts val="0"/>
              </a:spcBef>
              <a:buNone/>
            </a:pPr>
            <a:r>
              <a:rPr lang="en-US" sz="1600" dirty="0">
                <a:hlinkClick r:id="rId4"/>
              </a:rPr>
              <a:t>BCP 25</a:t>
            </a:r>
            <a:r>
              <a:rPr lang="en-US" sz="1600" dirty="0"/>
              <a:t> (Anti-Harassment Procedures) </a:t>
            </a:r>
          </a:p>
          <a:p>
            <a:pPr marL="0" indent="0">
              <a:spcBef>
                <a:spcPts val="0"/>
              </a:spcBef>
              <a:buNone/>
            </a:pPr>
            <a:r>
              <a:rPr lang="en-US" sz="1600" dirty="0">
                <a:hlinkClick r:id="rId5"/>
              </a:rPr>
              <a:t>BCP 54</a:t>
            </a:r>
            <a:r>
              <a:rPr lang="en-US" sz="1600" dirty="0"/>
              <a:t> (Code of Conduct)</a:t>
            </a:r>
          </a:p>
          <a:p>
            <a:pPr marL="0" indent="0">
              <a:spcBef>
                <a:spcPts val="0"/>
              </a:spcBef>
              <a:buNone/>
            </a:pPr>
            <a:r>
              <a:rPr lang="en-US" sz="1600" dirty="0">
                <a:hlinkClick r:id="rId6"/>
              </a:rPr>
              <a:t>BCP 78</a:t>
            </a:r>
            <a:r>
              <a:rPr lang="en-US" sz="1600" dirty="0"/>
              <a:t> (Copyright)</a:t>
            </a:r>
          </a:p>
          <a:p>
            <a:pPr marL="0" indent="0">
              <a:spcBef>
                <a:spcPts val="0"/>
              </a:spcBef>
              <a:buNone/>
            </a:pPr>
            <a:r>
              <a:rPr lang="en-US" sz="1600" dirty="0">
                <a:hlinkClick r:id="rId7"/>
              </a:rPr>
              <a:t>BCP 79</a:t>
            </a:r>
            <a:r>
              <a:rPr lang="en-US" sz="1600" dirty="0"/>
              <a:t> (Patents, Participation)</a:t>
            </a:r>
          </a:p>
          <a:p>
            <a:pPr marL="0" indent="0">
              <a:spcBef>
                <a:spcPts val="0"/>
              </a:spcBef>
              <a:buNone/>
            </a:pPr>
            <a:r>
              <a:rPr lang="en-US" sz="1600" dirty="0">
                <a:hlinkClick r:id="rId8"/>
              </a:rPr>
              <a:t>https://www.ietf.org/privacy-policy/</a:t>
            </a:r>
            <a:r>
              <a:rPr lang="en-US" sz="1600" dirty="0"/>
              <a:t> (Privacy Policy)</a:t>
            </a:r>
          </a:p>
          <a:p>
            <a:pPr marL="0" indent="0">
              <a:buNone/>
            </a:pPr>
            <a:endParaRPr lang="en-US" sz="1000" dirty="0"/>
          </a:p>
        </p:txBody>
      </p:sp>
      <p:sp>
        <p:nvSpPr>
          <p:cNvPr id="4" name="Date Placeholder 3">
            <a:extLst>
              <a:ext uri="{FF2B5EF4-FFF2-40B4-BE49-F238E27FC236}">
                <a16:creationId xmlns:a16="http://schemas.microsoft.com/office/drawing/2014/main" id="{CFBB789D-F741-E947-9D10-0C0D0B991E31}"/>
              </a:ext>
            </a:extLst>
          </p:cNvPr>
          <p:cNvSpPr>
            <a:spLocks noGrp="1"/>
          </p:cNvSpPr>
          <p:nvPr>
            <p:ph type="dt" sz="half" idx="10"/>
          </p:nvPr>
        </p:nvSpPr>
        <p:spPr/>
        <p:txBody>
          <a:bodyPr/>
          <a:lstStyle/>
          <a:p>
            <a:fld id="{96B532FF-58B1-3140-8A8E-96DD19832572}" type="datetime1">
              <a:rPr lang="de-CH" smtClean="0"/>
              <a:t>21.06.21</a:t>
            </a:fld>
            <a:endParaRPr lang="en-US"/>
          </a:p>
        </p:txBody>
      </p:sp>
      <p:sp>
        <p:nvSpPr>
          <p:cNvPr id="5" name="Slide Number Placeholder 4">
            <a:extLst>
              <a:ext uri="{FF2B5EF4-FFF2-40B4-BE49-F238E27FC236}">
                <a16:creationId xmlns:a16="http://schemas.microsoft.com/office/drawing/2014/main" id="{F0DF6D50-E44E-FA44-B672-57F4E983830E}"/>
              </a:ext>
            </a:extLst>
          </p:cNvPr>
          <p:cNvSpPr>
            <a:spLocks noGrp="1"/>
          </p:cNvSpPr>
          <p:nvPr>
            <p:ph type="sldNum" sz="quarter" idx="12"/>
          </p:nvPr>
        </p:nvSpPr>
        <p:spPr/>
        <p:txBody>
          <a:bodyPr/>
          <a:lstStyle/>
          <a:p>
            <a:fld id="{B85FD271-7F76-0A42-847C-B0640608FCD5}" type="slidenum">
              <a:rPr lang="en-US" smtClean="0"/>
              <a:t>3</a:t>
            </a:fld>
            <a:endParaRPr lang="en-US"/>
          </a:p>
        </p:txBody>
      </p:sp>
    </p:spTree>
    <p:extLst>
      <p:ext uri="{BB962C8B-B14F-4D97-AF65-F5344CB8AC3E}">
        <p14:creationId xmlns:p14="http://schemas.microsoft.com/office/powerpoint/2010/main" val="378447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E84-C7AE-EF4E-94D1-8FB8E7C91DBA}"/>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02172C25-9665-8A4E-BFB0-32255CC1C2C9}"/>
              </a:ext>
            </a:extLst>
          </p:cNvPr>
          <p:cNvSpPr>
            <a:spLocks noGrp="1"/>
          </p:cNvSpPr>
          <p:nvPr>
            <p:ph idx="1"/>
          </p:nvPr>
        </p:nvSpPr>
        <p:spPr/>
        <p:txBody>
          <a:bodyPr>
            <a:normAutofit/>
          </a:bodyPr>
          <a:lstStyle/>
          <a:p>
            <a:pPr marL="514350" indent="-514350">
              <a:buFont typeface="+mj-lt"/>
              <a:buAutoNum type="arabicPeriod"/>
            </a:pPr>
            <a:r>
              <a:rPr lang="en-US" dirty="0"/>
              <a:t>Note Well</a:t>
            </a:r>
          </a:p>
          <a:p>
            <a:pPr marL="514350" indent="-514350">
              <a:buFont typeface="+mj-lt"/>
              <a:buAutoNum type="arabicPeriod"/>
            </a:pPr>
            <a:r>
              <a:rPr lang="en-US" dirty="0"/>
              <a:t>Agenda Bashing</a:t>
            </a:r>
          </a:p>
          <a:p>
            <a:pPr marL="514350" indent="-514350">
              <a:buFont typeface="+mj-lt"/>
              <a:buAutoNum type="arabicPeriod"/>
            </a:pPr>
            <a:r>
              <a:rPr lang="en-US" dirty="0"/>
              <a:t>Issues</a:t>
            </a:r>
          </a:p>
          <a:p>
            <a:pPr marL="514350" indent="-514350">
              <a:buFont typeface="+mj-lt"/>
              <a:buAutoNum type="arabicPeriod"/>
            </a:pPr>
            <a:r>
              <a:rPr lang="en-US" dirty="0"/>
              <a:t>Editor Draft Planning</a:t>
            </a:r>
          </a:p>
          <a:p>
            <a:pPr marL="514350" indent="-514350">
              <a:buFont typeface="+mj-lt"/>
              <a:buAutoNum type="arabicPeriod"/>
            </a:pPr>
            <a:r>
              <a:rPr lang="en-US" dirty="0"/>
              <a:t>Next meeting</a:t>
            </a:r>
          </a:p>
          <a:p>
            <a:pPr marL="514350" indent="-514350">
              <a:buFont typeface="+mj-lt"/>
              <a:buAutoNum type="arabicPeriod"/>
            </a:pPr>
            <a:r>
              <a:rPr lang="en-US" dirty="0"/>
              <a:t>AOB</a:t>
            </a:r>
          </a:p>
          <a:p>
            <a:pPr marL="514350" indent="-514350">
              <a:buFont typeface="+mj-lt"/>
              <a:buAutoNum type="arabicPeriod"/>
            </a:pPr>
            <a:endParaRPr lang="en-US" dirty="0"/>
          </a:p>
          <a:p>
            <a:pPr marL="514350" indent="-514350">
              <a:buFont typeface="+mj-lt"/>
              <a:buAutoNum type="arabicPeriod"/>
            </a:pPr>
            <a:endParaRPr lang="en-US" dirty="0"/>
          </a:p>
        </p:txBody>
      </p:sp>
      <p:sp>
        <p:nvSpPr>
          <p:cNvPr id="4" name="Date Placeholder 3">
            <a:extLst>
              <a:ext uri="{FF2B5EF4-FFF2-40B4-BE49-F238E27FC236}">
                <a16:creationId xmlns:a16="http://schemas.microsoft.com/office/drawing/2014/main" id="{5A85A7F2-B754-4643-8D70-29DFEE136CB8}"/>
              </a:ext>
            </a:extLst>
          </p:cNvPr>
          <p:cNvSpPr>
            <a:spLocks noGrp="1"/>
          </p:cNvSpPr>
          <p:nvPr>
            <p:ph type="dt" sz="half" idx="10"/>
          </p:nvPr>
        </p:nvSpPr>
        <p:spPr/>
        <p:txBody>
          <a:bodyPr/>
          <a:lstStyle/>
          <a:p>
            <a:fld id="{B7538AA6-9698-D94C-92FB-CB7C80CB826D}" type="datetime1">
              <a:rPr lang="de-CH" smtClean="0"/>
              <a:t>21.06.21</a:t>
            </a:fld>
            <a:endParaRPr lang="en-US"/>
          </a:p>
        </p:txBody>
      </p:sp>
      <p:sp>
        <p:nvSpPr>
          <p:cNvPr id="5" name="Slide Number Placeholder 4">
            <a:extLst>
              <a:ext uri="{FF2B5EF4-FFF2-40B4-BE49-F238E27FC236}">
                <a16:creationId xmlns:a16="http://schemas.microsoft.com/office/drawing/2014/main" id="{9D437A85-5A3A-224F-87EE-96D2EC52E5C4}"/>
              </a:ext>
            </a:extLst>
          </p:cNvPr>
          <p:cNvSpPr>
            <a:spLocks noGrp="1"/>
          </p:cNvSpPr>
          <p:nvPr>
            <p:ph type="sldNum" sz="quarter" idx="12"/>
          </p:nvPr>
        </p:nvSpPr>
        <p:spPr/>
        <p:txBody>
          <a:bodyPr/>
          <a:lstStyle/>
          <a:p>
            <a:fld id="{B85FD271-7F76-0A42-847C-B0640608FCD5}" type="slidenum">
              <a:rPr lang="en-US" smtClean="0"/>
              <a:t>4</a:t>
            </a:fld>
            <a:endParaRPr lang="en-US"/>
          </a:p>
        </p:txBody>
      </p:sp>
    </p:spTree>
    <p:extLst>
      <p:ext uri="{BB962C8B-B14F-4D97-AF65-F5344CB8AC3E}">
        <p14:creationId xmlns:p14="http://schemas.microsoft.com/office/powerpoint/2010/main" val="858558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04EFD-DFAC-2743-99D8-8D5538B00059}"/>
              </a:ext>
            </a:extLst>
          </p:cNvPr>
          <p:cNvSpPr>
            <a:spLocks noGrp="1"/>
          </p:cNvSpPr>
          <p:nvPr>
            <p:ph type="title"/>
          </p:nvPr>
        </p:nvSpPr>
        <p:spPr/>
        <p:txBody>
          <a:bodyPr/>
          <a:lstStyle/>
          <a:p>
            <a:r>
              <a:rPr lang="en-US" dirty="0"/>
              <a:t>Status</a:t>
            </a:r>
          </a:p>
        </p:txBody>
      </p:sp>
      <p:sp>
        <p:nvSpPr>
          <p:cNvPr id="3" name="Content Placeholder 2">
            <a:extLst>
              <a:ext uri="{FF2B5EF4-FFF2-40B4-BE49-F238E27FC236}">
                <a16:creationId xmlns:a16="http://schemas.microsoft.com/office/drawing/2014/main" id="{30591911-0FF4-5241-841B-3987768057EA}"/>
              </a:ext>
            </a:extLst>
          </p:cNvPr>
          <p:cNvSpPr>
            <a:spLocks noGrp="1"/>
          </p:cNvSpPr>
          <p:nvPr>
            <p:ph idx="1"/>
          </p:nvPr>
        </p:nvSpPr>
        <p:spPr/>
        <p:txBody>
          <a:bodyPr/>
          <a:lstStyle/>
          <a:p>
            <a:r>
              <a:rPr lang="en-US" dirty="0"/>
              <a:t>54 open issues, 10 closed issues</a:t>
            </a:r>
          </a:p>
          <a:p>
            <a:r>
              <a:rPr lang="en-US" dirty="0"/>
              <a:t>2 new issues since last meeting</a:t>
            </a:r>
          </a:p>
          <a:p>
            <a:r>
              <a:rPr lang="en-US" dirty="0"/>
              <a:t>Now draft-saintandre-rfced-model-01.txt</a:t>
            </a:r>
          </a:p>
          <a:p>
            <a:r>
              <a:rPr lang="en-US" dirty="0"/>
              <a:t>Call for adoption to issue</a:t>
            </a:r>
          </a:p>
          <a:p>
            <a:endParaRPr lang="en-US" dirty="0"/>
          </a:p>
        </p:txBody>
      </p:sp>
      <p:sp>
        <p:nvSpPr>
          <p:cNvPr id="4" name="Date Placeholder 3">
            <a:extLst>
              <a:ext uri="{FF2B5EF4-FFF2-40B4-BE49-F238E27FC236}">
                <a16:creationId xmlns:a16="http://schemas.microsoft.com/office/drawing/2014/main" id="{D14D9CFB-807A-E84C-8606-EE0518231353}"/>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Slide Number Placeholder 4">
            <a:extLst>
              <a:ext uri="{FF2B5EF4-FFF2-40B4-BE49-F238E27FC236}">
                <a16:creationId xmlns:a16="http://schemas.microsoft.com/office/drawing/2014/main" id="{9915178E-C14E-244B-9864-5B57F4D62351}"/>
              </a:ext>
            </a:extLst>
          </p:cNvPr>
          <p:cNvSpPr>
            <a:spLocks noGrp="1"/>
          </p:cNvSpPr>
          <p:nvPr>
            <p:ph type="sldNum" sz="quarter" idx="12"/>
          </p:nvPr>
        </p:nvSpPr>
        <p:spPr/>
        <p:txBody>
          <a:bodyPr/>
          <a:lstStyle/>
          <a:p>
            <a:fld id="{B85FD271-7F76-0A42-847C-B0640608FCD5}" type="slidenum">
              <a:rPr lang="en-US" smtClean="0"/>
              <a:t>5</a:t>
            </a:fld>
            <a:endParaRPr lang="en-US"/>
          </a:p>
        </p:txBody>
      </p:sp>
    </p:spTree>
    <p:extLst>
      <p:ext uri="{BB962C8B-B14F-4D97-AF65-F5344CB8AC3E}">
        <p14:creationId xmlns:p14="http://schemas.microsoft.com/office/powerpoint/2010/main" val="2731657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2467E-D17A-5B48-8FE4-EE27106D307A}"/>
              </a:ext>
            </a:extLst>
          </p:cNvPr>
          <p:cNvSpPr>
            <a:spLocks noGrp="1"/>
          </p:cNvSpPr>
          <p:nvPr>
            <p:ph type="title"/>
          </p:nvPr>
        </p:nvSpPr>
        <p:spPr/>
        <p:txBody>
          <a:bodyPr/>
          <a:lstStyle/>
          <a:p>
            <a:r>
              <a:rPr lang="en-US" dirty="0"/>
              <a:t>Some more issues</a:t>
            </a:r>
          </a:p>
        </p:txBody>
      </p:sp>
      <p:graphicFrame>
        <p:nvGraphicFramePr>
          <p:cNvPr id="6" name="Table 6">
            <a:extLst>
              <a:ext uri="{FF2B5EF4-FFF2-40B4-BE49-F238E27FC236}">
                <a16:creationId xmlns:a16="http://schemas.microsoft.com/office/drawing/2014/main" id="{E9F1BC03-6599-1C4F-924A-370C326177DF}"/>
              </a:ext>
            </a:extLst>
          </p:cNvPr>
          <p:cNvGraphicFramePr>
            <a:graphicFrameLocks noGrp="1"/>
          </p:cNvGraphicFramePr>
          <p:nvPr>
            <p:ph idx="1"/>
            <p:extLst>
              <p:ext uri="{D42A27DB-BD31-4B8C-83A1-F6EECF244321}">
                <p14:modId xmlns:p14="http://schemas.microsoft.com/office/powerpoint/2010/main" val="2544227969"/>
              </p:ext>
            </p:extLst>
          </p:nvPr>
        </p:nvGraphicFramePr>
        <p:xfrm>
          <a:off x="540027" y="1402177"/>
          <a:ext cx="10515600" cy="4668520"/>
        </p:xfrm>
        <a:graphic>
          <a:graphicData uri="http://schemas.openxmlformats.org/drawingml/2006/table">
            <a:tbl>
              <a:tblPr firstRow="1" bandRow="1">
                <a:tableStyleId>{5C22544A-7EE6-4342-B048-85BDC9FD1C3A}</a:tableStyleId>
              </a:tblPr>
              <a:tblGrid>
                <a:gridCol w="1258957">
                  <a:extLst>
                    <a:ext uri="{9D8B030D-6E8A-4147-A177-3AD203B41FA5}">
                      <a16:colId xmlns:a16="http://schemas.microsoft.com/office/drawing/2014/main" val="2962216236"/>
                    </a:ext>
                  </a:extLst>
                </a:gridCol>
                <a:gridCol w="3998843">
                  <a:extLst>
                    <a:ext uri="{9D8B030D-6E8A-4147-A177-3AD203B41FA5}">
                      <a16:colId xmlns:a16="http://schemas.microsoft.com/office/drawing/2014/main" val="3641942738"/>
                    </a:ext>
                  </a:extLst>
                </a:gridCol>
                <a:gridCol w="2628900">
                  <a:extLst>
                    <a:ext uri="{9D8B030D-6E8A-4147-A177-3AD203B41FA5}">
                      <a16:colId xmlns:a16="http://schemas.microsoft.com/office/drawing/2014/main" val="2437800305"/>
                    </a:ext>
                  </a:extLst>
                </a:gridCol>
                <a:gridCol w="2628900">
                  <a:extLst>
                    <a:ext uri="{9D8B030D-6E8A-4147-A177-3AD203B41FA5}">
                      <a16:colId xmlns:a16="http://schemas.microsoft.com/office/drawing/2014/main" val="3520500001"/>
                    </a:ext>
                  </a:extLst>
                </a:gridCol>
              </a:tblGrid>
              <a:tr h="370840">
                <a:tc>
                  <a:txBody>
                    <a:bodyPr/>
                    <a:lstStyle/>
                    <a:p>
                      <a:r>
                        <a:rPr lang="en-US" sz="1400" dirty="0"/>
                        <a:t>Issue #</a:t>
                      </a:r>
                    </a:p>
                  </a:txBody>
                  <a:tcPr/>
                </a:tc>
                <a:tc>
                  <a:txBody>
                    <a:bodyPr/>
                    <a:lstStyle/>
                    <a:p>
                      <a:r>
                        <a:rPr lang="en-US" sz="1400" dirty="0"/>
                        <a:t>Heading</a:t>
                      </a:r>
                    </a:p>
                  </a:txBody>
                  <a:tcPr/>
                </a:tc>
                <a:tc>
                  <a:txBody>
                    <a:bodyPr/>
                    <a:lstStyle/>
                    <a:p>
                      <a:r>
                        <a:rPr lang="en-US" sz="1400" dirty="0"/>
                        <a:t>Status</a:t>
                      </a:r>
                    </a:p>
                  </a:txBody>
                  <a:tcPr/>
                </a:tc>
                <a:tc>
                  <a:txBody>
                    <a:bodyPr/>
                    <a:lstStyle/>
                    <a:p>
                      <a:r>
                        <a:rPr lang="en-US" sz="1400" dirty="0"/>
                        <a:t>Proposal</a:t>
                      </a:r>
                    </a:p>
                  </a:txBody>
                  <a:tcPr/>
                </a:tc>
                <a:extLst>
                  <a:ext uri="{0D108BD9-81ED-4DB2-BD59-A6C34878D82A}">
                    <a16:rowId xmlns:a16="http://schemas.microsoft.com/office/drawing/2014/main" val="904758428"/>
                  </a:ext>
                </a:extLst>
              </a:tr>
              <a:tr h="370840">
                <a:tc>
                  <a:txBody>
                    <a:bodyPr/>
                    <a:lstStyle/>
                    <a:p>
                      <a:r>
                        <a:rPr lang="en-US" sz="1400" dirty="0"/>
                        <a:t>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Strategy body meetings are public</a:t>
                      </a:r>
                    </a:p>
                  </a:txBody>
                  <a:tcPr/>
                </a:tc>
                <a:tc>
                  <a:txBody>
                    <a:bodyPr/>
                    <a:lstStyle/>
                    <a:p>
                      <a:r>
                        <a:rPr lang="en-US" sz="1400" dirty="0"/>
                        <a:t>Proposed Text</a:t>
                      </a:r>
                    </a:p>
                  </a:txBody>
                  <a:tcPr/>
                </a:tc>
                <a:tc>
                  <a:txBody>
                    <a:bodyPr/>
                    <a:lstStyle/>
                    <a:p>
                      <a:r>
                        <a:rPr lang="en-US" sz="1400" dirty="0"/>
                        <a:t>Start last call now</a:t>
                      </a:r>
                    </a:p>
                  </a:txBody>
                  <a:tcPr/>
                </a:tc>
                <a:extLst>
                  <a:ext uri="{0D108BD9-81ED-4DB2-BD59-A6C34878D82A}">
                    <a16:rowId xmlns:a16="http://schemas.microsoft.com/office/drawing/2014/main" val="2573484824"/>
                  </a:ext>
                </a:extLst>
              </a:tr>
              <a:tr h="370840">
                <a:tc>
                  <a:txBody>
                    <a:bodyPr/>
                    <a:lstStyle/>
                    <a:p>
                      <a:r>
                        <a:rPr lang="en-US" sz="1400" dirty="0"/>
                        <a:t>11</a:t>
                      </a:r>
                    </a:p>
                  </a:txBody>
                  <a:tcPr/>
                </a:tc>
                <a:tc>
                  <a:txBody>
                    <a:bodyPr/>
                    <a:lstStyle/>
                    <a:p>
                      <a:r>
                        <a:rPr lang="en-US" sz="1400" dirty="0"/>
                        <a:t>There is a figurehead</a:t>
                      </a:r>
                    </a:p>
                  </a:txBody>
                  <a:tcPr/>
                </a:tc>
                <a:tc>
                  <a:txBody>
                    <a:bodyPr/>
                    <a:lstStyle/>
                    <a:p>
                      <a:r>
                        <a:rPr lang="en-US" sz="1400" dirty="0"/>
                        <a:t>Open</a:t>
                      </a:r>
                    </a:p>
                  </a:txBody>
                  <a:tcPr/>
                </a:tc>
                <a:tc>
                  <a:txBody>
                    <a:bodyPr/>
                    <a:lstStyle/>
                    <a:p>
                      <a:r>
                        <a:rPr lang="en-US" sz="1400" dirty="0"/>
                        <a:t>Close, but allow specific issues on RS[EA]</a:t>
                      </a:r>
                    </a:p>
                  </a:txBody>
                  <a:tcPr/>
                </a:tc>
                <a:extLst>
                  <a:ext uri="{0D108BD9-81ED-4DB2-BD59-A6C34878D82A}">
                    <a16:rowId xmlns:a16="http://schemas.microsoft.com/office/drawing/2014/main" val="3870113266"/>
                  </a:ext>
                </a:extLst>
              </a:tr>
              <a:tr h="370840">
                <a:tc>
                  <a:txBody>
                    <a:bodyPr/>
                    <a:lstStyle/>
                    <a:p>
                      <a:r>
                        <a:rPr lang="en-US" sz="1400" dirty="0"/>
                        <a:t>14</a:t>
                      </a:r>
                    </a:p>
                  </a:txBody>
                  <a:tcPr/>
                </a:tc>
                <a:tc>
                  <a:txBody>
                    <a:bodyPr/>
                    <a:lstStyle/>
                    <a:p>
                      <a:r>
                        <a:rPr lang="en-US" sz="1400" dirty="0"/>
                        <a:t>Who chairs?</a:t>
                      </a:r>
                    </a:p>
                  </a:txBody>
                  <a:tcPr/>
                </a:tc>
                <a:tc>
                  <a:txBody>
                    <a:bodyPr/>
                    <a:lstStyle/>
                    <a:p>
                      <a:r>
                        <a:rPr lang="en-US" sz="1400" dirty="0"/>
                        <a:t>Proposal made, w/ Adrian’s tweak</a:t>
                      </a:r>
                    </a:p>
                  </a:txBody>
                  <a:tcPr/>
                </a:tc>
                <a:tc>
                  <a:txBody>
                    <a:bodyPr/>
                    <a:lstStyle/>
                    <a:p>
                      <a:r>
                        <a:rPr lang="en-US" sz="1400" dirty="0"/>
                        <a:t>Start last call now</a:t>
                      </a:r>
                    </a:p>
                  </a:txBody>
                  <a:tcPr/>
                </a:tc>
                <a:extLst>
                  <a:ext uri="{0D108BD9-81ED-4DB2-BD59-A6C34878D82A}">
                    <a16:rowId xmlns:a16="http://schemas.microsoft.com/office/drawing/2014/main" val="1216292566"/>
                  </a:ext>
                </a:extLst>
              </a:tr>
              <a:tr h="370840">
                <a:tc>
                  <a:txBody>
                    <a:bodyPr/>
                    <a:lstStyle/>
                    <a:p>
                      <a:r>
                        <a:rPr lang="en-US" sz="1400" dirty="0"/>
                        <a:t>16</a:t>
                      </a:r>
                    </a:p>
                  </a:txBody>
                  <a:tcPr/>
                </a:tc>
                <a:tc>
                  <a:txBody>
                    <a:bodyPr/>
                    <a:lstStyle/>
                    <a:p>
                      <a:r>
                        <a:rPr lang="en-US" sz="1400" dirty="0"/>
                        <a:t>Who handles oversight/appeals</a:t>
                      </a:r>
                    </a:p>
                  </a:txBody>
                  <a:tcPr/>
                </a:tc>
                <a:tc>
                  <a:txBody>
                    <a:bodyPr/>
                    <a:lstStyle/>
                    <a:p>
                      <a:r>
                        <a:rPr lang="en-US" sz="1400" dirty="0"/>
                        <a:t>Agreed on RSWG. Needs more work for RSAB</a:t>
                      </a:r>
                    </a:p>
                  </a:txBody>
                  <a:tcPr/>
                </a:tc>
                <a:tc>
                  <a:txBody>
                    <a:bodyPr/>
                    <a:lstStyle/>
                    <a:p>
                      <a:r>
                        <a:rPr lang="en-US" sz="1400" dirty="0"/>
                        <a:t>Proposal needed.</a:t>
                      </a:r>
                    </a:p>
                  </a:txBody>
                  <a:tcPr/>
                </a:tc>
                <a:extLst>
                  <a:ext uri="{0D108BD9-81ED-4DB2-BD59-A6C34878D82A}">
                    <a16:rowId xmlns:a16="http://schemas.microsoft.com/office/drawing/2014/main" val="3953323022"/>
                  </a:ext>
                </a:extLst>
              </a:tr>
              <a:tr h="370840">
                <a:tc>
                  <a:txBody>
                    <a:bodyPr/>
                    <a:lstStyle/>
                    <a:p>
                      <a:r>
                        <a:rPr lang="en-US" sz="1400" dirty="0"/>
                        <a:t>17</a:t>
                      </a:r>
                    </a:p>
                  </a:txBody>
                  <a:tcPr/>
                </a:tc>
                <a:tc>
                  <a:txBody>
                    <a:bodyPr/>
                    <a:lstStyle/>
                    <a:p>
                      <a:r>
                        <a:rPr lang="en-US" sz="1400" dirty="0"/>
                        <a:t>Single contract for REP v. </a:t>
                      </a:r>
                      <a:r>
                        <a:rPr lang="en-US" sz="1400" dirty="0" err="1"/>
                        <a:t>multipl</a:t>
                      </a:r>
                      <a:endParaRPr lang="en-US" sz="1400" dirty="0"/>
                    </a:p>
                  </a:txBody>
                  <a:tcPr/>
                </a:tc>
                <a:tc>
                  <a:txBody>
                    <a:bodyPr/>
                    <a:lstStyle/>
                    <a:p>
                      <a:r>
                        <a:rPr lang="en-US" sz="1400" dirty="0"/>
                        <a:t>Defer</a:t>
                      </a:r>
                    </a:p>
                  </a:txBody>
                  <a:tcPr/>
                </a:tc>
                <a:tc>
                  <a:txBody>
                    <a:bodyPr/>
                    <a:lstStyle/>
                    <a:p>
                      <a:r>
                        <a:rPr lang="en-US" sz="1400" dirty="0"/>
                        <a:t>Wait </a:t>
                      </a:r>
                      <a:r>
                        <a:rPr lang="en-US" sz="1400" dirty="0" err="1"/>
                        <a:t>til</a:t>
                      </a:r>
                      <a:r>
                        <a:rPr lang="en-US" sz="1400" dirty="0"/>
                        <a:t> after this meeting</a:t>
                      </a:r>
                    </a:p>
                  </a:txBody>
                  <a:tcPr/>
                </a:tc>
                <a:extLst>
                  <a:ext uri="{0D108BD9-81ED-4DB2-BD59-A6C34878D82A}">
                    <a16:rowId xmlns:a16="http://schemas.microsoft.com/office/drawing/2014/main" val="3670680692"/>
                  </a:ext>
                </a:extLst>
              </a:tr>
              <a:tr h="370840">
                <a:tc>
                  <a:txBody>
                    <a:bodyPr/>
                    <a:lstStyle/>
                    <a:p>
                      <a:r>
                        <a:rPr lang="en-US" sz="1400" dirty="0"/>
                        <a:t>18</a:t>
                      </a:r>
                    </a:p>
                  </a:txBody>
                  <a:tcPr/>
                </a:tc>
                <a:tc>
                  <a:txBody>
                    <a:bodyPr/>
                    <a:lstStyle/>
                    <a:p>
                      <a:r>
                        <a:rPr lang="en-US" sz="1400" dirty="0"/>
                        <a:t>Contract monitors outside LLC</a:t>
                      </a:r>
                    </a:p>
                  </a:txBody>
                  <a:tcPr/>
                </a:tc>
                <a:tc>
                  <a:txBody>
                    <a:bodyPr/>
                    <a:lstStyle/>
                    <a:p>
                      <a:r>
                        <a:rPr lang="en-US" sz="1400" dirty="0"/>
                        <a:t>Defer</a:t>
                      </a:r>
                    </a:p>
                  </a:txBody>
                  <a:tcPr/>
                </a:tc>
                <a:tc>
                  <a:txBody>
                    <a:bodyPr/>
                    <a:lstStyle/>
                    <a:p>
                      <a:r>
                        <a:rPr lang="en-US" sz="1400" dirty="0"/>
                        <a:t>Proposal needed</a:t>
                      </a:r>
                    </a:p>
                  </a:txBody>
                  <a:tcPr/>
                </a:tc>
                <a:extLst>
                  <a:ext uri="{0D108BD9-81ED-4DB2-BD59-A6C34878D82A}">
                    <a16:rowId xmlns:a16="http://schemas.microsoft.com/office/drawing/2014/main" val="1223758503"/>
                  </a:ext>
                </a:extLst>
              </a:tr>
              <a:tr h="370840">
                <a:tc>
                  <a:txBody>
                    <a:bodyPr/>
                    <a:lstStyle/>
                    <a:p>
                      <a:r>
                        <a:rPr lang="en-US" sz="1400" dirty="0"/>
                        <a:t>20</a:t>
                      </a:r>
                    </a:p>
                  </a:txBody>
                  <a:tcPr/>
                </a:tc>
                <a:tc>
                  <a:txBody>
                    <a:bodyPr/>
                    <a:lstStyle/>
                    <a:p>
                      <a:r>
                        <a:rPr lang="en-US" sz="1400" dirty="0"/>
                        <a:t>Decider for hiring RSEA</a:t>
                      </a:r>
                    </a:p>
                  </a:txBody>
                  <a:tcPr/>
                </a:tc>
                <a:tc>
                  <a:txBody>
                    <a:bodyPr/>
                    <a:lstStyle/>
                    <a:p>
                      <a:r>
                        <a:rPr lang="en-US" sz="1400" dirty="0"/>
                        <a:t>Text now in draft (§4.1)</a:t>
                      </a:r>
                    </a:p>
                  </a:txBody>
                  <a:tcPr/>
                </a:tc>
                <a:tc>
                  <a:txBody>
                    <a:bodyPr/>
                    <a:lstStyle/>
                    <a:p>
                      <a:r>
                        <a:rPr lang="en-US" sz="1400" dirty="0"/>
                        <a:t>Start last call now</a:t>
                      </a:r>
                    </a:p>
                  </a:txBody>
                  <a:tcPr/>
                </a:tc>
                <a:extLst>
                  <a:ext uri="{0D108BD9-81ED-4DB2-BD59-A6C34878D82A}">
                    <a16:rowId xmlns:a16="http://schemas.microsoft.com/office/drawing/2014/main" val="2235804935"/>
                  </a:ext>
                </a:extLst>
              </a:tr>
              <a:tr h="370840">
                <a:tc>
                  <a:txBody>
                    <a:bodyPr/>
                    <a:lstStyle/>
                    <a:p>
                      <a:r>
                        <a:rPr lang="en-US" sz="1400" dirty="0"/>
                        <a:t>21</a:t>
                      </a:r>
                    </a:p>
                  </a:txBody>
                  <a:tcPr/>
                </a:tc>
                <a:tc>
                  <a:txBody>
                    <a:bodyPr/>
                    <a:lstStyle/>
                    <a:p>
                      <a:r>
                        <a:rPr lang="en-US" sz="1400" dirty="0"/>
                        <a:t>Search committee</a:t>
                      </a:r>
                    </a:p>
                  </a:txBody>
                  <a:tcPr/>
                </a:tc>
                <a:tc>
                  <a:txBody>
                    <a:bodyPr/>
                    <a:lstStyle/>
                    <a:p>
                      <a:r>
                        <a:rPr lang="en-US" sz="1400" dirty="0"/>
                        <a:t>Text now in draft (§4.1)</a:t>
                      </a:r>
                    </a:p>
                  </a:txBody>
                  <a:tcPr/>
                </a:tc>
                <a:tc>
                  <a:txBody>
                    <a:bodyPr/>
                    <a:lstStyle/>
                    <a:p>
                      <a:r>
                        <a:rPr lang="en-US" sz="1400" dirty="0"/>
                        <a:t>Start last call now</a:t>
                      </a:r>
                    </a:p>
                  </a:txBody>
                  <a:tcPr/>
                </a:tc>
                <a:extLst>
                  <a:ext uri="{0D108BD9-81ED-4DB2-BD59-A6C34878D82A}">
                    <a16:rowId xmlns:a16="http://schemas.microsoft.com/office/drawing/2014/main" val="3550591470"/>
                  </a:ext>
                </a:extLst>
              </a:tr>
              <a:tr h="370840">
                <a:tc>
                  <a:txBody>
                    <a:bodyPr/>
                    <a:lstStyle/>
                    <a:p>
                      <a:r>
                        <a:rPr lang="en-US" sz="1400" dirty="0"/>
                        <a:t>22</a:t>
                      </a:r>
                    </a:p>
                  </a:txBody>
                  <a:tcPr/>
                </a:tc>
                <a:tc>
                  <a:txBody>
                    <a:bodyPr/>
                    <a:lstStyle/>
                    <a:p>
                      <a:r>
                        <a:rPr lang="en-US" sz="1400" dirty="0"/>
                        <a:t>Is there a separate editorial stream?</a:t>
                      </a:r>
                    </a:p>
                  </a:txBody>
                  <a:tcPr/>
                </a:tc>
                <a:tc>
                  <a:txBody>
                    <a:bodyPr/>
                    <a:lstStyle/>
                    <a:p>
                      <a:r>
                        <a:rPr lang="en-US" sz="1400" dirty="0"/>
                        <a:t>No consensus</a:t>
                      </a:r>
                    </a:p>
                  </a:txBody>
                  <a:tcPr/>
                </a:tc>
                <a:tc>
                  <a:txBody>
                    <a:bodyPr/>
                    <a:lstStyle/>
                    <a:p>
                      <a:r>
                        <a:rPr lang="en-US" sz="1400" dirty="0"/>
                        <a:t>Discussion needed</a:t>
                      </a:r>
                    </a:p>
                  </a:txBody>
                  <a:tcPr/>
                </a:tc>
                <a:extLst>
                  <a:ext uri="{0D108BD9-81ED-4DB2-BD59-A6C34878D82A}">
                    <a16:rowId xmlns:a16="http://schemas.microsoft.com/office/drawing/2014/main" val="2573776350"/>
                  </a:ext>
                </a:extLst>
              </a:tr>
              <a:tr h="370840">
                <a:tc>
                  <a:txBody>
                    <a:bodyPr/>
                    <a:lstStyle/>
                    <a:p>
                      <a:r>
                        <a:rPr lang="en-US" sz="1400" dirty="0"/>
                        <a:t>53</a:t>
                      </a:r>
                    </a:p>
                  </a:txBody>
                  <a:tcPr/>
                </a:tc>
                <a:tc>
                  <a:txBody>
                    <a:bodyPr/>
                    <a:lstStyle/>
                    <a:p>
                      <a:r>
                        <a:rPr lang="en-US" sz="1400" dirty="0"/>
                        <a:t>Do new streams necessarily imply new RSAB members?</a:t>
                      </a:r>
                    </a:p>
                  </a:txBody>
                  <a:tcPr/>
                </a:tc>
                <a:tc>
                  <a:txBody>
                    <a:bodyPr/>
                    <a:lstStyle/>
                    <a:p>
                      <a:r>
                        <a:rPr lang="en-US" sz="1400" dirty="0"/>
                        <a:t>No discussion</a:t>
                      </a:r>
                    </a:p>
                  </a:txBody>
                  <a:tcPr/>
                </a:tc>
                <a:tc>
                  <a:txBody>
                    <a:bodyPr/>
                    <a:lstStyle/>
                    <a:p>
                      <a:r>
                        <a:rPr lang="en-US" sz="1400" dirty="0"/>
                        <a:t>Discussion needed</a:t>
                      </a:r>
                    </a:p>
                  </a:txBody>
                  <a:tcPr/>
                </a:tc>
                <a:extLst>
                  <a:ext uri="{0D108BD9-81ED-4DB2-BD59-A6C34878D82A}">
                    <a16:rowId xmlns:a16="http://schemas.microsoft.com/office/drawing/2014/main" val="132081519"/>
                  </a:ext>
                </a:extLst>
              </a:tr>
            </a:tbl>
          </a:graphicData>
        </a:graphic>
      </p:graphicFrame>
      <p:sp>
        <p:nvSpPr>
          <p:cNvPr id="4" name="Date Placeholder 3">
            <a:extLst>
              <a:ext uri="{FF2B5EF4-FFF2-40B4-BE49-F238E27FC236}">
                <a16:creationId xmlns:a16="http://schemas.microsoft.com/office/drawing/2014/main" id="{0914A41E-1582-6C42-B6E6-2C9174606784}"/>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Slide Number Placeholder 4">
            <a:extLst>
              <a:ext uri="{FF2B5EF4-FFF2-40B4-BE49-F238E27FC236}">
                <a16:creationId xmlns:a16="http://schemas.microsoft.com/office/drawing/2014/main" id="{A45B4C25-2E3A-EC44-BF2B-7023062A00BD}"/>
              </a:ext>
            </a:extLst>
          </p:cNvPr>
          <p:cNvSpPr>
            <a:spLocks noGrp="1"/>
          </p:cNvSpPr>
          <p:nvPr>
            <p:ph type="sldNum" sz="quarter" idx="12"/>
          </p:nvPr>
        </p:nvSpPr>
        <p:spPr/>
        <p:txBody>
          <a:bodyPr/>
          <a:lstStyle/>
          <a:p>
            <a:fld id="{B85FD271-7F76-0A42-847C-B0640608FCD5}" type="slidenum">
              <a:rPr lang="en-US" smtClean="0"/>
              <a:t>6</a:t>
            </a:fld>
            <a:endParaRPr lang="en-US"/>
          </a:p>
        </p:txBody>
      </p:sp>
    </p:spTree>
    <p:extLst>
      <p:ext uri="{BB962C8B-B14F-4D97-AF65-F5344CB8AC3E}">
        <p14:creationId xmlns:p14="http://schemas.microsoft.com/office/powerpoint/2010/main" val="2904052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D0B83-BB18-2F49-B825-A112ED1AAC90}"/>
              </a:ext>
            </a:extLst>
          </p:cNvPr>
          <p:cNvSpPr>
            <a:spLocks noGrp="1"/>
          </p:cNvSpPr>
          <p:nvPr>
            <p:ph type="title"/>
          </p:nvPr>
        </p:nvSpPr>
        <p:spPr/>
        <p:txBody>
          <a:bodyPr/>
          <a:lstStyle/>
          <a:p>
            <a:r>
              <a:rPr lang="en-US" dirty="0"/>
              <a:t>Responsibilities of the RPC</a:t>
            </a:r>
          </a:p>
        </p:txBody>
      </p:sp>
      <p:graphicFrame>
        <p:nvGraphicFramePr>
          <p:cNvPr id="6" name="Table 6">
            <a:extLst>
              <a:ext uri="{FF2B5EF4-FFF2-40B4-BE49-F238E27FC236}">
                <a16:creationId xmlns:a16="http://schemas.microsoft.com/office/drawing/2014/main" id="{6BD4DF1A-9528-4442-8B37-654E77319410}"/>
              </a:ext>
            </a:extLst>
          </p:cNvPr>
          <p:cNvGraphicFramePr>
            <a:graphicFrameLocks noGrp="1"/>
          </p:cNvGraphicFramePr>
          <p:nvPr>
            <p:ph idx="1"/>
            <p:extLst>
              <p:ext uri="{D42A27DB-BD31-4B8C-83A1-F6EECF244321}">
                <p14:modId xmlns:p14="http://schemas.microsoft.com/office/powerpoint/2010/main" val="3108986274"/>
              </p:ext>
            </p:extLst>
          </p:nvPr>
        </p:nvGraphicFramePr>
        <p:xfrm>
          <a:off x="718931" y="1565793"/>
          <a:ext cx="10515600" cy="4312920"/>
        </p:xfrm>
        <a:graphic>
          <a:graphicData uri="http://schemas.openxmlformats.org/drawingml/2006/table">
            <a:tbl>
              <a:tblPr firstRow="1" bandRow="1">
                <a:tableStyleId>{5C22544A-7EE6-4342-B048-85BDC9FD1C3A}</a:tableStyleId>
              </a:tblPr>
              <a:tblGrid>
                <a:gridCol w="960783">
                  <a:extLst>
                    <a:ext uri="{9D8B030D-6E8A-4147-A177-3AD203B41FA5}">
                      <a16:colId xmlns:a16="http://schemas.microsoft.com/office/drawing/2014/main" val="4028739496"/>
                    </a:ext>
                  </a:extLst>
                </a:gridCol>
                <a:gridCol w="4979504">
                  <a:extLst>
                    <a:ext uri="{9D8B030D-6E8A-4147-A177-3AD203B41FA5}">
                      <a16:colId xmlns:a16="http://schemas.microsoft.com/office/drawing/2014/main" val="3548021462"/>
                    </a:ext>
                  </a:extLst>
                </a:gridCol>
                <a:gridCol w="1946413">
                  <a:extLst>
                    <a:ext uri="{9D8B030D-6E8A-4147-A177-3AD203B41FA5}">
                      <a16:colId xmlns:a16="http://schemas.microsoft.com/office/drawing/2014/main" val="2272490892"/>
                    </a:ext>
                  </a:extLst>
                </a:gridCol>
                <a:gridCol w="2628900">
                  <a:extLst>
                    <a:ext uri="{9D8B030D-6E8A-4147-A177-3AD203B41FA5}">
                      <a16:colId xmlns:a16="http://schemas.microsoft.com/office/drawing/2014/main" val="2126850412"/>
                    </a:ext>
                  </a:extLst>
                </a:gridCol>
              </a:tblGrid>
              <a:tr h="370840">
                <a:tc>
                  <a:txBody>
                    <a:bodyPr/>
                    <a:lstStyle/>
                    <a:p>
                      <a:r>
                        <a:rPr lang="en-US" dirty="0"/>
                        <a:t>Issue #</a:t>
                      </a:r>
                    </a:p>
                  </a:txBody>
                  <a:tcPr/>
                </a:tc>
                <a:tc>
                  <a:txBody>
                    <a:bodyPr/>
                    <a:lstStyle/>
                    <a:p>
                      <a:r>
                        <a:rPr lang="en-US" dirty="0"/>
                        <a:t>Heading</a:t>
                      </a:r>
                    </a:p>
                  </a:txBody>
                  <a:tcPr/>
                </a:tc>
                <a:tc>
                  <a:txBody>
                    <a:bodyPr/>
                    <a:lstStyle/>
                    <a:p>
                      <a:r>
                        <a:rPr lang="en-US" dirty="0"/>
                        <a:t>Status</a:t>
                      </a:r>
                    </a:p>
                  </a:txBody>
                  <a:tcPr/>
                </a:tc>
                <a:tc>
                  <a:txBody>
                    <a:bodyPr/>
                    <a:lstStyle/>
                    <a:p>
                      <a:r>
                        <a:rPr lang="en-US" dirty="0"/>
                        <a:t>Proposed Action</a:t>
                      </a:r>
                    </a:p>
                  </a:txBody>
                  <a:tcPr/>
                </a:tc>
                <a:extLst>
                  <a:ext uri="{0D108BD9-81ED-4DB2-BD59-A6C34878D82A}">
                    <a16:rowId xmlns:a16="http://schemas.microsoft.com/office/drawing/2014/main" val="3943281727"/>
                  </a:ext>
                </a:extLst>
              </a:tr>
              <a:tr h="370840">
                <a:tc>
                  <a:txBody>
                    <a:bodyPr/>
                    <a:lstStyle/>
                    <a:p>
                      <a:r>
                        <a:rPr lang="en-US" dirty="0"/>
                        <a:t>56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2"/>
                        </a:rPr>
                        <a:t>Process for RPC work not requiring consensus</a:t>
                      </a:r>
                      <a:endParaRPr lang="en-US" b="1"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3415579583"/>
                  </a:ext>
                </a:extLst>
              </a:tr>
              <a:tr h="370840">
                <a:tc>
                  <a:txBody>
                    <a:bodyPr/>
                    <a:lstStyle/>
                    <a:p>
                      <a:r>
                        <a:rPr lang="en-US" dirty="0"/>
                        <a:t>57</a:t>
                      </a:r>
                    </a:p>
                  </a:txBody>
                  <a:tcPr/>
                </a:tc>
                <a:tc>
                  <a:txBody>
                    <a:bodyPr/>
                    <a:lstStyle/>
                    <a:p>
                      <a:r>
                        <a:rPr lang="en-US" dirty="0">
                          <a:hlinkClick r:id="rId3"/>
                        </a:rPr>
                        <a:t>How are RPC priorities set?</a:t>
                      </a:r>
                      <a:endParaRPr lang="en-US"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2978039759"/>
                  </a:ext>
                </a:extLst>
              </a:tr>
              <a:tr h="370840">
                <a:tc>
                  <a:txBody>
                    <a:bodyPr/>
                    <a:lstStyle/>
                    <a:p>
                      <a:r>
                        <a:rPr lang="en-US" dirty="0"/>
                        <a:t>58</a:t>
                      </a:r>
                    </a:p>
                  </a:txBody>
                  <a:tcPr/>
                </a:tc>
                <a:tc>
                  <a:txBody>
                    <a:bodyPr/>
                    <a:lstStyle/>
                    <a:p>
                      <a:r>
                        <a:rPr lang="en-US" dirty="0">
                          <a:hlinkClick r:id="rId4"/>
                        </a:rPr>
                        <a:t>Can the RPC continue to make smaller changes to the style guide</a:t>
                      </a:r>
                      <a:endParaRPr lang="en-US"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2982375507"/>
                  </a:ext>
                </a:extLst>
              </a:tr>
              <a:tr h="370840">
                <a:tc>
                  <a:txBody>
                    <a:bodyPr/>
                    <a:lstStyle/>
                    <a:p>
                      <a:r>
                        <a:rPr lang="en-US" dirty="0"/>
                        <a:t>59</a:t>
                      </a:r>
                    </a:p>
                  </a:txBody>
                  <a:tcPr/>
                </a:tc>
                <a:tc>
                  <a:txBody>
                    <a:bodyPr/>
                    <a:lstStyle/>
                    <a:p>
                      <a:r>
                        <a:rPr lang="en-US" dirty="0">
                          <a:hlinkClick r:id="rId5"/>
                        </a:rPr>
                        <a:t>Who mediates disputes between the RPC and authors?</a:t>
                      </a:r>
                      <a:endParaRPr lang="en-US" dirty="0"/>
                    </a:p>
                  </a:txBody>
                  <a:tcPr/>
                </a:tc>
                <a:tc>
                  <a:txBody>
                    <a:bodyPr/>
                    <a:lstStyle/>
                    <a:p>
                      <a:r>
                        <a:rPr lang="en-US" dirty="0"/>
                        <a:t>Mentioned on previous slide</a:t>
                      </a:r>
                    </a:p>
                  </a:txBody>
                  <a:tcPr/>
                </a:tc>
                <a:tc>
                  <a:txBody>
                    <a:bodyPr/>
                    <a:lstStyle/>
                    <a:p>
                      <a:r>
                        <a:rPr lang="en-US" dirty="0"/>
                        <a:t>-</a:t>
                      </a:r>
                    </a:p>
                  </a:txBody>
                  <a:tcPr/>
                </a:tc>
                <a:extLst>
                  <a:ext uri="{0D108BD9-81ED-4DB2-BD59-A6C34878D82A}">
                    <a16:rowId xmlns:a16="http://schemas.microsoft.com/office/drawing/2014/main" val="3698561364"/>
                  </a:ext>
                </a:extLst>
              </a:tr>
              <a:tr h="370840">
                <a:tc>
                  <a:txBody>
                    <a:bodyPr/>
                    <a:lstStyle/>
                    <a:p>
                      <a:r>
                        <a:rPr lang="en-US" dirty="0"/>
                        <a:t>60</a:t>
                      </a:r>
                    </a:p>
                  </a:txBody>
                  <a:tcPr/>
                </a:tc>
                <a:tc>
                  <a:txBody>
                    <a:bodyPr/>
                    <a:lstStyle/>
                    <a:p>
                      <a:r>
                        <a:rPr lang="en-US" dirty="0">
                          <a:hlinkClick r:id="rId6"/>
                        </a:rPr>
                        <a:t>Resolution of disputes between the RPC and authors with cross-stream implications</a:t>
                      </a:r>
                      <a:endParaRPr lang="en-US"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873561649"/>
                  </a:ext>
                </a:extLst>
              </a:tr>
              <a:tr h="370840">
                <a:tc>
                  <a:txBody>
                    <a:bodyPr/>
                    <a:lstStyle/>
                    <a:p>
                      <a:r>
                        <a:rPr lang="en-US" dirty="0"/>
                        <a:t>61</a:t>
                      </a:r>
                    </a:p>
                  </a:txBody>
                  <a:tcPr/>
                </a:tc>
                <a:tc>
                  <a:txBody>
                    <a:bodyPr/>
                    <a:lstStyle/>
                    <a:p>
                      <a:r>
                        <a:rPr lang="en-US" dirty="0">
                          <a:hlinkClick r:id="rId7"/>
                        </a:rPr>
                        <a:t>Replacing the previous RSE role in gathering requirements for the RPC</a:t>
                      </a:r>
                      <a:endParaRPr lang="en-US"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1963433513"/>
                  </a:ext>
                </a:extLst>
              </a:tr>
              <a:tr h="370840">
                <a:tc>
                  <a:txBody>
                    <a:bodyPr/>
                    <a:lstStyle/>
                    <a:p>
                      <a:r>
                        <a:rPr lang="en-US" dirty="0"/>
                        <a:t>62</a:t>
                      </a:r>
                    </a:p>
                  </a:txBody>
                  <a:tcPr/>
                </a:tc>
                <a:tc>
                  <a:txBody>
                    <a:bodyPr/>
                    <a:lstStyle/>
                    <a:p>
                      <a:r>
                        <a:rPr lang="en-US" dirty="0">
                          <a:hlinkClick r:id="rId8"/>
                        </a:rPr>
                        <a:t>Communicating decisions about RPC projects/priorities to the community</a:t>
                      </a:r>
                      <a:endParaRPr lang="en-US" dirty="0"/>
                    </a:p>
                  </a:txBody>
                  <a:tcPr/>
                </a:tc>
                <a:tc>
                  <a:txBody>
                    <a:bodyPr/>
                    <a:lstStyle/>
                    <a:p>
                      <a:r>
                        <a:rPr lang="en-US" dirty="0"/>
                        <a:t>Open</a:t>
                      </a:r>
                    </a:p>
                  </a:txBody>
                  <a:tcPr/>
                </a:tc>
                <a:tc>
                  <a:txBody>
                    <a:bodyPr/>
                    <a:lstStyle/>
                    <a:p>
                      <a:r>
                        <a:rPr lang="en-US" dirty="0"/>
                        <a:t>Discuss</a:t>
                      </a:r>
                    </a:p>
                  </a:txBody>
                  <a:tcPr/>
                </a:tc>
                <a:extLst>
                  <a:ext uri="{0D108BD9-81ED-4DB2-BD59-A6C34878D82A}">
                    <a16:rowId xmlns:a16="http://schemas.microsoft.com/office/drawing/2014/main" val="3693139033"/>
                  </a:ext>
                </a:extLst>
              </a:tr>
            </a:tbl>
          </a:graphicData>
        </a:graphic>
      </p:graphicFrame>
      <p:sp>
        <p:nvSpPr>
          <p:cNvPr id="4" name="Date Placeholder 3">
            <a:extLst>
              <a:ext uri="{FF2B5EF4-FFF2-40B4-BE49-F238E27FC236}">
                <a16:creationId xmlns:a16="http://schemas.microsoft.com/office/drawing/2014/main" id="{39FD1029-8D58-014E-9A78-8B829517E9B1}"/>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Slide Number Placeholder 4">
            <a:extLst>
              <a:ext uri="{FF2B5EF4-FFF2-40B4-BE49-F238E27FC236}">
                <a16:creationId xmlns:a16="http://schemas.microsoft.com/office/drawing/2014/main" id="{2519A20B-E56D-4E4F-BA6F-39A4C46119CB}"/>
              </a:ext>
            </a:extLst>
          </p:cNvPr>
          <p:cNvSpPr>
            <a:spLocks noGrp="1"/>
          </p:cNvSpPr>
          <p:nvPr>
            <p:ph type="sldNum" sz="quarter" idx="12"/>
          </p:nvPr>
        </p:nvSpPr>
        <p:spPr/>
        <p:txBody>
          <a:bodyPr/>
          <a:lstStyle/>
          <a:p>
            <a:fld id="{B85FD271-7F76-0A42-847C-B0640608FCD5}" type="slidenum">
              <a:rPr lang="en-US" smtClean="0"/>
              <a:t>7</a:t>
            </a:fld>
            <a:endParaRPr lang="en-US"/>
          </a:p>
        </p:txBody>
      </p:sp>
    </p:spTree>
    <p:extLst>
      <p:ext uri="{BB962C8B-B14F-4D97-AF65-F5344CB8AC3E}">
        <p14:creationId xmlns:p14="http://schemas.microsoft.com/office/powerpoint/2010/main" val="2632451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6B999-C395-864D-9DC4-4582F6FC578D}"/>
              </a:ext>
            </a:extLst>
          </p:cNvPr>
          <p:cNvSpPr>
            <a:spLocks noGrp="1"/>
          </p:cNvSpPr>
          <p:nvPr>
            <p:ph type="title"/>
          </p:nvPr>
        </p:nvSpPr>
        <p:spPr/>
        <p:txBody>
          <a:bodyPr/>
          <a:lstStyle/>
          <a:p>
            <a:r>
              <a:rPr lang="en-US" dirty="0"/>
              <a:t>Editor’s Draft</a:t>
            </a:r>
          </a:p>
        </p:txBody>
      </p:sp>
      <p:sp>
        <p:nvSpPr>
          <p:cNvPr id="3" name="Content Placeholder 2">
            <a:extLst>
              <a:ext uri="{FF2B5EF4-FFF2-40B4-BE49-F238E27FC236}">
                <a16:creationId xmlns:a16="http://schemas.microsoft.com/office/drawing/2014/main" id="{49C1E153-8F2F-8D45-BB66-8C7C6A48A12A}"/>
              </a:ext>
            </a:extLst>
          </p:cNvPr>
          <p:cNvSpPr>
            <a:spLocks noGrp="1"/>
          </p:cNvSpPr>
          <p:nvPr>
            <p:ph idx="1"/>
          </p:nvPr>
        </p:nvSpPr>
        <p:spPr/>
        <p:txBody>
          <a:bodyPr/>
          <a:lstStyle/>
          <a:p>
            <a:r>
              <a:rPr lang="en-US" dirty="0"/>
              <a:t>Propose to adopt it</a:t>
            </a:r>
          </a:p>
          <a:p>
            <a:pPr lvl="1"/>
            <a:r>
              <a:rPr lang="en-US" dirty="0"/>
              <a:t>If the group agrees, ask IAB to approve it in their stream</a:t>
            </a:r>
          </a:p>
        </p:txBody>
      </p:sp>
      <p:sp>
        <p:nvSpPr>
          <p:cNvPr id="4" name="Date Placeholder 3">
            <a:extLst>
              <a:ext uri="{FF2B5EF4-FFF2-40B4-BE49-F238E27FC236}">
                <a16:creationId xmlns:a16="http://schemas.microsoft.com/office/drawing/2014/main" id="{A13570FD-D1AD-4442-B369-902297D2FC55}"/>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Slide Number Placeholder 4">
            <a:extLst>
              <a:ext uri="{FF2B5EF4-FFF2-40B4-BE49-F238E27FC236}">
                <a16:creationId xmlns:a16="http://schemas.microsoft.com/office/drawing/2014/main" id="{D3078262-5650-9C47-9A86-1007767A54FE}"/>
              </a:ext>
            </a:extLst>
          </p:cNvPr>
          <p:cNvSpPr>
            <a:spLocks noGrp="1"/>
          </p:cNvSpPr>
          <p:nvPr>
            <p:ph type="sldNum" sz="quarter" idx="12"/>
          </p:nvPr>
        </p:nvSpPr>
        <p:spPr/>
        <p:txBody>
          <a:bodyPr/>
          <a:lstStyle/>
          <a:p>
            <a:fld id="{B85FD271-7F76-0A42-847C-B0640608FCD5}" type="slidenum">
              <a:rPr lang="en-US" smtClean="0"/>
              <a:t>8</a:t>
            </a:fld>
            <a:endParaRPr lang="en-US"/>
          </a:p>
        </p:txBody>
      </p:sp>
    </p:spTree>
    <p:extLst>
      <p:ext uri="{BB962C8B-B14F-4D97-AF65-F5344CB8AC3E}">
        <p14:creationId xmlns:p14="http://schemas.microsoft.com/office/powerpoint/2010/main" val="855496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5F680-9C3B-F346-80BC-AB39B78675C1}"/>
              </a:ext>
            </a:extLst>
          </p:cNvPr>
          <p:cNvSpPr>
            <a:spLocks noGrp="1"/>
          </p:cNvSpPr>
          <p:nvPr>
            <p:ph type="title"/>
          </p:nvPr>
        </p:nvSpPr>
        <p:spPr/>
        <p:txBody>
          <a:bodyPr/>
          <a:lstStyle/>
          <a:p>
            <a:r>
              <a:rPr lang="en-US" dirty="0"/>
              <a:t>Next Meeting</a:t>
            </a:r>
          </a:p>
        </p:txBody>
      </p:sp>
      <p:sp>
        <p:nvSpPr>
          <p:cNvPr id="3" name="Content Placeholder 2">
            <a:extLst>
              <a:ext uri="{FF2B5EF4-FFF2-40B4-BE49-F238E27FC236}">
                <a16:creationId xmlns:a16="http://schemas.microsoft.com/office/drawing/2014/main" id="{9ACAD828-A402-4A47-9D82-546A98841897}"/>
              </a:ext>
            </a:extLst>
          </p:cNvPr>
          <p:cNvSpPr>
            <a:spLocks noGrp="1"/>
          </p:cNvSpPr>
          <p:nvPr>
            <p:ph idx="1"/>
          </p:nvPr>
        </p:nvSpPr>
        <p:spPr/>
        <p:txBody>
          <a:bodyPr/>
          <a:lstStyle/>
          <a:p>
            <a:r>
              <a:rPr lang="en-US" dirty="0"/>
              <a:t>IETF 111</a:t>
            </a:r>
          </a:p>
        </p:txBody>
      </p:sp>
      <p:sp>
        <p:nvSpPr>
          <p:cNvPr id="4" name="Date Placeholder 3">
            <a:extLst>
              <a:ext uri="{FF2B5EF4-FFF2-40B4-BE49-F238E27FC236}">
                <a16:creationId xmlns:a16="http://schemas.microsoft.com/office/drawing/2014/main" id="{64561729-16C0-6C4B-BEEC-8D3B18488AEE}"/>
              </a:ext>
            </a:extLst>
          </p:cNvPr>
          <p:cNvSpPr>
            <a:spLocks noGrp="1"/>
          </p:cNvSpPr>
          <p:nvPr>
            <p:ph type="dt" sz="half" idx="10"/>
          </p:nvPr>
        </p:nvSpPr>
        <p:spPr/>
        <p:txBody>
          <a:bodyPr/>
          <a:lstStyle/>
          <a:p>
            <a:fld id="{8EA11B2F-39E5-F140-9400-3968E681B92D}" type="datetime1">
              <a:rPr lang="de-CH" smtClean="0"/>
              <a:t>21.06.21</a:t>
            </a:fld>
            <a:endParaRPr lang="en-US"/>
          </a:p>
        </p:txBody>
      </p:sp>
      <p:sp>
        <p:nvSpPr>
          <p:cNvPr id="5" name="Slide Number Placeholder 4">
            <a:extLst>
              <a:ext uri="{FF2B5EF4-FFF2-40B4-BE49-F238E27FC236}">
                <a16:creationId xmlns:a16="http://schemas.microsoft.com/office/drawing/2014/main" id="{81C89E11-49AD-2C43-A42D-C4871013AF40}"/>
              </a:ext>
            </a:extLst>
          </p:cNvPr>
          <p:cNvSpPr>
            <a:spLocks noGrp="1"/>
          </p:cNvSpPr>
          <p:nvPr>
            <p:ph type="sldNum" sz="quarter" idx="12"/>
          </p:nvPr>
        </p:nvSpPr>
        <p:spPr/>
        <p:txBody>
          <a:bodyPr/>
          <a:lstStyle/>
          <a:p>
            <a:fld id="{B85FD271-7F76-0A42-847C-B0640608FCD5}" type="slidenum">
              <a:rPr lang="en-US" smtClean="0"/>
              <a:t>9</a:t>
            </a:fld>
            <a:endParaRPr lang="en-US"/>
          </a:p>
        </p:txBody>
      </p:sp>
    </p:spTree>
    <p:extLst>
      <p:ext uri="{BB962C8B-B14F-4D97-AF65-F5344CB8AC3E}">
        <p14:creationId xmlns:p14="http://schemas.microsoft.com/office/powerpoint/2010/main" val="4181787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EC3F8-9C71-EF41-91B3-617E3C14CFC1}"/>
              </a:ext>
            </a:extLst>
          </p:cNvPr>
          <p:cNvSpPr>
            <a:spLocks noGrp="1"/>
          </p:cNvSpPr>
          <p:nvPr>
            <p:ph type="title"/>
          </p:nvPr>
        </p:nvSpPr>
        <p:spPr/>
        <p:txBody>
          <a:bodyPr/>
          <a:lstStyle/>
          <a:p>
            <a:r>
              <a:rPr lang="en-US" dirty="0"/>
              <a:t>AOB</a:t>
            </a:r>
          </a:p>
        </p:txBody>
      </p:sp>
      <p:sp>
        <p:nvSpPr>
          <p:cNvPr id="3" name="Content Placeholder 2">
            <a:extLst>
              <a:ext uri="{FF2B5EF4-FFF2-40B4-BE49-F238E27FC236}">
                <a16:creationId xmlns:a16="http://schemas.microsoft.com/office/drawing/2014/main" id="{926E7C24-D802-F543-84C5-798A5D5E4D89}"/>
              </a:ext>
            </a:extLst>
          </p:cNvPr>
          <p:cNvSpPr>
            <a:spLocks noGrp="1"/>
          </p:cNvSpPr>
          <p:nvPr>
            <p:ph idx="1"/>
          </p:nvPr>
        </p:nvSpPr>
        <p:spPr>
          <a:xfrm>
            <a:off x="838200" y="1547329"/>
            <a:ext cx="10515600" cy="4351338"/>
          </a:xfrm>
        </p:spPr>
        <p:txBody>
          <a:bodyPr/>
          <a:lstStyle/>
          <a:p>
            <a:endParaRPr lang="en-US" dirty="0"/>
          </a:p>
        </p:txBody>
      </p:sp>
      <p:sp>
        <p:nvSpPr>
          <p:cNvPr id="4" name="Date Placeholder 3">
            <a:extLst>
              <a:ext uri="{FF2B5EF4-FFF2-40B4-BE49-F238E27FC236}">
                <a16:creationId xmlns:a16="http://schemas.microsoft.com/office/drawing/2014/main" id="{77405DBC-950D-8F40-865C-571D8A67C733}"/>
              </a:ext>
            </a:extLst>
          </p:cNvPr>
          <p:cNvSpPr>
            <a:spLocks noGrp="1"/>
          </p:cNvSpPr>
          <p:nvPr>
            <p:ph type="dt" sz="half" idx="10"/>
          </p:nvPr>
        </p:nvSpPr>
        <p:spPr/>
        <p:txBody>
          <a:bodyPr/>
          <a:lstStyle/>
          <a:p>
            <a:fld id="{5F1E2361-BF8F-4E43-957A-7445AEAD10F4}" type="datetime1">
              <a:rPr lang="de-CH" smtClean="0"/>
              <a:t>21.06.21</a:t>
            </a:fld>
            <a:endParaRPr lang="en-US"/>
          </a:p>
        </p:txBody>
      </p:sp>
      <p:sp>
        <p:nvSpPr>
          <p:cNvPr id="5" name="Slide Number Placeholder 4">
            <a:extLst>
              <a:ext uri="{FF2B5EF4-FFF2-40B4-BE49-F238E27FC236}">
                <a16:creationId xmlns:a16="http://schemas.microsoft.com/office/drawing/2014/main" id="{CC727798-4408-7947-AC9E-E62C81E0632C}"/>
              </a:ext>
            </a:extLst>
          </p:cNvPr>
          <p:cNvSpPr>
            <a:spLocks noGrp="1"/>
          </p:cNvSpPr>
          <p:nvPr>
            <p:ph type="sldNum" sz="quarter" idx="12"/>
          </p:nvPr>
        </p:nvSpPr>
        <p:spPr/>
        <p:txBody>
          <a:bodyPr/>
          <a:lstStyle/>
          <a:p>
            <a:fld id="{B85FD271-7F76-0A42-847C-B0640608FCD5}" type="slidenum">
              <a:rPr lang="en-US" smtClean="0"/>
              <a:t>10</a:t>
            </a:fld>
            <a:endParaRPr lang="en-US"/>
          </a:p>
        </p:txBody>
      </p:sp>
    </p:spTree>
    <p:extLst>
      <p:ext uri="{BB962C8B-B14F-4D97-AF65-F5344CB8AC3E}">
        <p14:creationId xmlns:p14="http://schemas.microsoft.com/office/powerpoint/2010/main" val="2276068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10669</TotalTime>
  <Words>635</Words>
  <Application>Microsoft Macintosh PowerPoint</Application>
  <PresentationFormat>Widescreen</PresentationFormat>
  <Paragraphs>133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RFC Editor Future Development Program</vt:lpstr>
      <vt:lpstr>Note Well (Break out the reading glasses)</vt:lpstr>
      <vt:lpstr>Agenda</vt:lpstr>
      <vt:lpstr>Status</vt:lpstr>
      <vt:lpstr>Some more issues</vt:lpstr>
      <vt:lpstr>Responsibilities of the RPC</vt:lpstr>
      <vt:lpstr>Editor’s Draft</vt:lpstr>
      <vt:lpstr>Next Meeting</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 Editor Future Development Program</dc:title>
  <dc:creator>Eliot Lear (elear)</dc:creator>
  <cp:lastModifiedBy>Eliot Lear (elear)</cp:lastModifiedBy>
  <cp:revision>118</cp:revision>
  <cp:lastPrinted>2021-05-24T18:22:07Z</cp:lastPrinted>
  <dcterms:created xsi:type="dcterms:W3CDTF">2020-11-13T16:14:56Z</dcterms:created>
  <dcterms:modified xsi:type="dcterms:W3CDTF">2021-06-21T18:58:37Z</dcterms:modified>
</cp:coreProperties>
</file>