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2"/>
    <p:restoredTop sz="94643"/>
  </p:normalViewPr>
  <p:slideViewPr>
    <p:cSldViewPr snapToGrid="0" snapToObjects="1">
      <p:cViewPr varScale="1">
        <p:scale>
          <a:sx n="125" d="100"/>
          <a:sy n="125" d="100"/>
        </p:scale>
        <p:origin x="62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9F97-E3B0-D840-A553-85FAFDCBE7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B1937-7F3C-3247-B1AA-F9B0FAA7B6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21A74-3273-8B40-87EA-01214D79D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4A6D8-653B-0440-8EEC-4CD43CED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AA7EB-EEED-E648-B596-793B02090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3646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95EC3-16BE-334F-A2A2-23330AF63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22195C-78BD-4548-85B4-C53DEE1AA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47844-DE6C-CC4D-8255-0302BF3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EA271-3934-0243-A66C-641576DC2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B6210-8F13-F741-9589-59BFED66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4936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205F69-828C-A74B-99AB-00F1084DD9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621748-17F4-6347-B9E4-93B233113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9200F-C695-3442-9BF3-4D6B8C0FB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D6140-DD6C-B348-82DE-21B8A2AF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0FA33-693D-4C4F-A2C8-70EAB2F7A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5405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CBE9A-A405-4E40-B906-06FAD0117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0649B-8C00-1343-95AC-3CE86E344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7CF37-54D8-CE48-88B5-27F6701FA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F7669-9BBE-0D43-8F85-A6CEC7FD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FD8C4-DDFD-4F40-8385-003DD5A06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5857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5C787-1027-8B4A-85DE-D0380E66D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2CE74-2D60-8D48-9929-B05F1C715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D3EFC-AABA-624A-B2B7-314BB6E45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3C4EB-4D39-734E-AFBB-785DB9A7B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92FA0-2C61-D941-9F0C-784A2E962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2476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334CC-A073-E449-B37A-90FB7696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C41EE-284B-F246-9106-6EEE175563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E122BB-1083-1340-A56B-F494D89B66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2200C-37A4-5748-9E0E-5BC24A0A7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F6403-AEEA-0942-8DBF-750AA3938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FB194-EF54-F849-BCEE-B1D37AF08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3593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44030-8362-B24D-BE81-D6ED03EBD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3F2A3-CA69-F048-84F1-D2DA0B6CC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21143-DC8B-F443-9926-5411348C9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8004E-C507-5847-B169-D900D815D1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EF3A8F-FF8D-0B4F-B394-D38FD33BC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71E33B-7511-3843-9C91-A2DFDAED7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F58AE2-EB9A-0E4C-9FAC-B9834A68D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D1DFA9-C913-E945-ACFD-2BFADBE08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81074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C7B8C-4FD4-554A-A251-0544A2BD5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01F5A-1DDF-DF46-9FC4-4C1BDE0CC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EDC6B6-8198-9C4A-B196-BDEC6652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296B2C-40A5-8840-AF1D-EA9BC41F6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96245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497CAD-75D9-354C-AACE-C94275A07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45AF04-7D0D-DF41-BD5E-0E0FCEF13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6F4E7-33BF-E146-BC88-872891395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39416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74988-9484-2548-B736-B7AAC0747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F9E64-6EB2-6B4A-A57F-FFACE242A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EC862-3AB2-5741-88F9-F41A4716E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DE819-6A58-AF49-9D69-8BD9F3046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93F7F-4873-A84A-A5AD-927E574D0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6502E-1C07-D242-AEBE-729785A43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7944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F5F9D-6768-6F44-81F2-2B705D69D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7F2609-EF77-5B40-AA78-71B96F2F73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12176-5F7E-9D4A-A232-9D3B9C269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0B3DFC-DF5B-964D-830C-5B2699C96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F2DE5-464D-0349-B84C-47CC22B8A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C6F94-644C-0F45-92A2-46125FFDC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6101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7A6C44-193E-3542-9C67-0AA33A489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C3C15-D74A-7149-BD49-2F5362EBED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DB1FD-E2FE-5C41-A387-C2A3B3ABA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2AE5C-0B3C-BF46-AECB-D663695B2A96}" type="datetimeFigureOut">
              <a:rPr lang="en-CN" smtClean="0"/>
              <a:t>2021/1/28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09962-4A9C-E748-9198-0957709D7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60A0B-5962-B149-8A23-BAF06EBBC7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39405-2B40-BD4D-A5B0-780B720EF28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2532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1584B-BC78-4443-906E-4D149C1318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DODAG Metric Used for DODAG Selection in LLNs</a:t>
            </a:r>
            <a:endParaRPr lang="en-C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856901-46E3-7848-A376-27A040CE4D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CN" dirty="0"/>
          </a:p>
          <a:p>
            <a:r>
              <a:rPr lang="en-CN" dirty="0"/>
              <a:t>Huimin She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altLang="zh-CN" dirty="0" err="1"/>
              <a:t>hushe@cisco.com</a:t>
            </a:r>
            <a:r>
              <a:rPr lang="en-US" altLang="zh-CN" dirty="0"/>
              <a:t>)</a:t>
            </a:r>
            <a:endParaRPr lang="en-CN" dirty="0"/>
          </a:p>
          <a:p>
            <a:r>
              <a:rPr lang="en-CN" dirty="0"/>
              <a:t>Li Zhao (liz3@cisco.com)</a:t>
            </a:r>
          </a:p>
          <a:p>
            <a:r>
              <a:rPr lang="en-CN" dirty="0"/>
              <a:t>Pascal Thubert (</a:t>
            </a:r>
            <a:r>
              <a:rPr lang="en-US" dirty="0" err="1"/>
              <a:t>pthubert@cisco.com</a:t>
            </a:r>
            <a:r>
              <a:rPr lang="en-CN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2058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DF3B1-BE93-D04B-BDA7-C50A2D3BD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53081-F417-7546-A088-F39FD7DD1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94534" cy="4351338"/>
          </a:xfrm>
        </p:spPr>
        <p:txBody>
          <a:bodyPr/>
          <a:lstStyle/>
          <a:p>
            <a:r>
              <a:rPr lang="en-CN" dirty="0"/>
              <a:t>LLNs consists of a border router (root) and nodes</a:t>
            </a:r>
          </a:p>
          <a:p>
            <a:pPr lvl="1"/>
            <a:r>
              <a:rPr lang="en-US" dirty="0"/>
              <a:t>Limited nodes managed by a root</a:t>
            </a:r>
          </a:p>
          <a:p>
            <a:pPr lvl="1"/>
            <a:r>
              <a:rPr lang="en-US" dirty="0"/>
              <a:t>L</a:t>
            </a:r>
            <a:r>
              <a:rPr lang="en-CN" dirty="0"/>
              <a:t>oad balance</a:t>
            </a:r>
          </a:p>
          <a:p>
            <a:pPr lvl="1"/>
            <a:endParaRPr lang="en-CN" dirty="0"/>
          </a:p>
          <a:p>
            <a:r>
              <a:rPr lang="en-CN" dirty="0"/>
              <a:t>Which DODAG to join for a new node?</a:t>
            </a:r>
          </a:p>
          <a:p>
            <a:pPr lvl="1"/>
            <a:r>
              <a:rPr lang="en-CN" dirty="0"/>
              <a:t>Already exist: Link ETX</a:t>
            </a:r>
          </a:p>
          <a:p>
            <a:pPr lvl="1"/>
            <a:r>
              <a:rPr lang="en-CN" dirty="0">
                <a:solidFill>
                  <a:srgbClr val="C00000"/>
                </a:solidFill>
              </a:rPr>
              <a:t>Missing: DODAG size</a:t>
            </a:r>
          </a:p>
          <a:p>
            <a:pPr lvl="1"/>
            <a:endParaRPr lang="en-CN" dirty="0"/>
          </a:p>
          <a:p>
            <a:pPr lvl="1"/>
            <a:endParaRPr lang="en-CN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9C4BD99-B3E3-9C49-A335-0183D4D30CBE}"/>
              </a:ext>
            </a:extLst>
          </p:cNvPr>
          <p:cNvSpPr/>
          <p:nvPr/>
        </p:nvSpPr>
        <p:spPr>
          <a:xfrm>
            <a:off x="7439378" y="1954735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65981E-C3D8-8841-BE2A-1A1EAC5882AE}"/>
              </a:ext>
            </a:extLst>
          </p:cNvPr>
          <p:cNvSpPr/>
          <p:nvPr/>
        </p:nvSpPr>
        <p:spPr>
          <a:xfrm>
            <a:off x="7834974" y="1439918"/>
            <a:ext cx="160711" cy="1655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C055915-9AE2-4447-BE61-344C005173B1}"/>
              </a:ext>
            </a:extLst>
          </p:cNvPr>
          <p:cNvSpPr/>
          <p:nvPr/>
        </p:nvSpPr>
        <p:spPr>
          <a:xfrm>
            <a:off x="8472444" y="1909880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461CED9-9461-3943-8B5F-E77144C810E3}"/>
              </a:ext>
            </a:extLst>
          </p:cNvPr>
          <p:cNvSpPr/>
          <p:nvPr/>
        </p:nvSpPr>
        <p:spPr>
          <a:xfrm>
            <a:off x="7995685" y="2107135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CE23F18-4BD6-664E-99E3-F9094AE45B1A}"/>
              </a:ext>
            </a:extLst>
          </p:cNvPr>
          <p:cNvSpPr/>
          <p:nvPr/>
        </p:nvSpPr>
        <p:spPr>
          <a:xfrm>
            <a:off x="7685330" y="2903910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FDD04BA-0C33-A342-98B6-6475A91F15EC}"/>
              </a:ext>
            </a:extLst>
          </p:cNvPr>
          <p:cNvSpPr/>
          <p:nvPr/>
        </p:nvSpPr>
        <p:spPr>
          <a:xfrm>
            <a:off x="7372957" y="2511726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37ECB32-8962-674C-AEBE-CA6C361EDA3F}"/>
              </a:ext>
            </a:extLst>
          </p:cNvPr>
          <p:cNvSpPr/>
          <p:nvPr/>
        </p:nvSpPr>
        <p:spPr>
          <a:xfrm>
            <a:off x="8157799" y="2635161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639CED0-BF61-CF42-88F2-60AF1C526B8D}"/>
              </a:ext>
            </a:extLst>
          </p:cNvPr>
          <p:cNvSpPr/>
          <p:nvPr/>
        </p:nvSpPr>
        <p:spPr>
          <a:xfrm>
            <a:off x="8730865" y="2511726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816F3D8-BEC9-8847-9316-AD39D45D5235}"/>
              </a:ext>
            </a:extLst>
          </p:cNvPr>
          <p:cNvSpPr/>
          <p:nvPr/>
        </p:nvSpPr>
        <p:spPr>
          <a:xfrm>
            <a:off x="7552488" y="3560198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A2FC8DE-D78E-E941-868A-3AE304191692}"/>
              </a:ext>
            </a:extLst>
          </p:cNvPr>
          <p:cNvSpPr/>
          <p:nvPr/>
        </p:nvSpPr>
        <p:spPr>
          <a:xfrm>
            <a:off x="7240115" y="3168014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C93DD37-2246-DE44-8276-6D7A15E1C951}"/>
              </a:ext>
            </a:extLst>
          </p:cNvPr>
          <p:cNvSpPr/>
          <p:nvPr/>
        </p:nvSpPr>
        <p:spPr>
          <a:xfrm>
            <a:off x="8024957" y="3291449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1F5FEAB-FC67-794D-B70C-839643C76E37}"/>
              </a:ext>
            </a:extLst>
          </p:cNvPr>
          <p:cNvSpPr/>
          <p:nvPr/>
        </p:nvSpPr>
        <p:spPr>
          <a:xfrm>
            <a:off x="8598023" y="3168014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36055A-9462-F146-9246-1AEA70D160B8}"/>
              </a:ext>
            </a:extLst>
          </p:cNvPr>
          <p:cNvSpPr/>
          <p:nvPr/>
        </p:nvSpPr>
        <p:spPr>
          <a:xfrm>
            <a:off x="10278572" y="1490718"/>
            <a:ext cx="160711" cy="1655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73D626D-270C-4B4A-831E-2EFC366AC5CB}"/>
              </a:ext>
            </a:extLst>
          </p:cNvPr>
          <p:cNvSpPr/>
          <p:nvPr/>
        </p:nvSpPr>
        <p:spPr>
          <a:xfrm>
            <a:off x="10314690" y="2073536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14955C0-88AF-CF42-AF85-41CF0E5135A4}"/>
              </a:ext>
            </a:extLst>
          </p:cNvPr>
          <p:cNvSpPr/>
          <p:nvPr/>
        </p:nvSpPr>
        <p:spPr>
          <a:xfrm>
            <a:off x="10800928" y="2321572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5D9A522-15EA-024C-AF61-FB5CD24A1E02}"/>
              </a:ext>
            </a:extLst>
          </p:cNvPr>
          <p:cNvSpPr/>
          <p:nvPr/>
        </p:nvSpPr>
        <p:spPr>
          <a:xfrm>
            <a:off x="9693178" y="3661756"/>
            <a:ext cx="132842" cy="133457"/>
          </a:xfrm>
          <a:prstGeom prst="ellipse">
            <a:avLst/>
          </a:prstGeom>
          <a:solidFill>
            <a:srgbClr val="C0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F672EF4-9323-AB45-8A8B-C29D28557AEC}"/>
              </a:ext>
            </a:extLst>
          </p:cNvPr>
          <p:cNvSpPr/>
          <p:nvPr/>
        </p:nvSpPr>
        <p:spPr>
          <a:xfrm>
            <a:off x="9998279" y="2502881"/>
            <a:ext cx="132842" cy="13345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5403EA-ABDE-C747-B3A7-1F0704E702BA}"/>
              </a:ext>
            </a:extLst>
          </p:cNvPr>
          <p:cNvSpPr txBox="1"/>
          <p:nvPr/>
        </p:nvSpPr>
        <p:spPr>
          <a:xfrm>
            <a:off x="7995685" y="1331990"/>
            <a:ext cx="73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root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29DC9E-F583-4244-B8AA-B81BC787D09F}"/>
              </a:ext>
            </a:extLst>
          </p:cNvPr>
          <p:cNvSpPr txBox="1"/>
          <p:nvPr/>
        </p:nvSpPr>
        <p:spPr>
          <a:xfrm>
            <a:off x="10439283" y="1378988"/>
            <a:ext cx="73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root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751E55C-C72A-2244-89C8-A3DE7AB70D07}"/>
              </a:ext>
            </a:extLst>
          </p:cNvPr>
          <p:cNvCxnSpPr>
            <a:cxnSpLocks/>
          </p:cNvCxnSpPr>
          <p:nvPr/>
        </p:nvCxnSpPr>
        <p:spPr>
          <a:xfrm flipH="1" flipV="1">
            <a:off x="9140281" y="3340088"/>
            <a:ext cx="457200" cy="236604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E68C3A8-88E0-EF41-9298-464595D0A2A9}"/>
              </a:ext>
            </a:extLst>
          </p:cNvPr>
          <p:cNvCxnSpPr>
            <a:cxnSpLocks/>
          </p:cNvCxnSpPr>
          <p:nvPr/>
        </p:nvCxnSpPr>
        <p:spPr>
          <a:xfrm flipV="1">
            <a:off x="9849015" y="3184508"/>
            <a:ext cx="429022" cy="392184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EC5D80D-3DF3-AF4C-853C-7FB11D6EF377}"/>
              </a:ext>
            </a:extLst>
          </p:cNvPr>
          <p:cNvSpPr txBox="1"/>
          <p:nvPr/>
        </p:nvSpPr>
        <p:spPr>
          <a:xfrm>
            <a:off x="9879709" y="3425629"/>
            <a:ext cx="1385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W</a:t>
            </a:r>
            <a:r>
              <a:rPr lang="en-CN" sz="1600" dirty="0">
                <a:solidFill>
                  <a:srgbClr val="C00000"/>
                </a:solidFill>
              </a:rPr>
              <a:t>hich PAN </a:t>
            </a:r>
          </a:p>
          <a:p>
            <a:pPr algn="ctr"/>
            <a:r>
              <a:rPr lang="en-CN" sz="1600" dirty="0">
                <a:solidFill>
                  <a:srgbClr val="C00000"/>
                </a:solidFill>
              </a:rPr>
              <a:t>to join?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5F72492-5D6F-684A-9E30-005D2C2DD618}"/>
              </a:ext>
            </a:extLst>
          </p:cNvPr>
          <p:cNvSpPr/>
          <p:nvPr/>
        </p:nvSpPr>
        <p:spPr>
          <a:xfrm>
            <a:off x="7010400" y="1198880"/>
            <a:ext cx="2099401" cy="28115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6F9C2B7-FA0B-4A48-A13C-CABD5AC3D79D}"/>
              </a:ext>
            </a:extLst>
          </p:cNvPr>
          <p:cNvSpPr/>
          <p:nvPr/>
        </p:nvSpPr>
        <p:spPr>
          <a:xfrm>
            <a:off x="9723771" y="1320800"/>
            <a:ext cx="1596938" cy="15697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1636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8A76B-ABD6-0F4D-A1F9-AAED4AAD1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RFC6550: DAG metric container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61AD6-5DA1-6E47-A6C6-9C41E5853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955465" cy="82188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RFC 6550: DAG metric Container Option</a:t>
            </a:r>
          </a:p>
          <a:p>
            <a:pPr lvl="1"/>
            <a:r>
              <a:rPr lang="en-US" dirty="0"/>
              <a:t>report metrics along the DODAG</a:t>
            </a:r>
            <a:endParaRPr lang="en-CN" dirty="0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5BD03929-A3DC-F347-9D81-BD49548AC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457" y="2666418"/>
            <a:ext cx="6260509" cy="120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9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A7F4F-F958-4742-A82D-C14049979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RFC6551: DAG metric container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078F7-EA5D-F149-A7C0-D8D7C8642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02905"/>
          </a:xfrm>
        </p:spPr>
        <p:txBody>
          <a:bodyPr/>
          <a:lstStyle/>
          <a:p>
            <a:r>
              <a:rPr lang="en-CN" dirty="0"/>
              <a:t>RFC 6551: </a:t>
            </a:r>
            <a:r>
              <a:rPr lang="en-US" dirty="0"/>
              <a:t>Routing Metric/Constraint Object Generic Format</a:t>
            </a:r>
            <a:endParaRPr lang="en-CN" dirty="0"/>
          </a:p>
          <a:p>
            <a:pPr marL="0" indent="0">
              <a:buNone/>
            </a:pPr>
            <a:endParaRPr lang="en-CN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73AD376-63A7-634B-96B3-B3E512EEC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714" y="2260075"/>
            <a:ext cx="8108566" cy="2176728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E8EEB8CE-395E-484D-9F96-11D73BB5A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200" y="4585580"/>
            <a:ext cx="6090492" cy="209476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D513A83-7F97-9E45-9ABE-426ED16A9E36}"/>
              </a:ext>
            </a:extLst>
          </p:cNvPr>
          <p:cNvSpPr/>
          <p:nvPr/>
        </p:nvSpPr>
        <p:spPr>
          <a:xfrm>
            <a:off x="1187657" y="2926095"/>
            <a:ext cx="2416780" cy="502905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76735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F5E8C-8AF5-DE4F-A1A1-B7478CC55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DODAG size object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1911F-E3B4-B244-B86F-518CA8FCC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7525"/>
            <a:ext cx="6912935" cy="1730375"/>
          </a:xfrm>
        </p:spPr>
        <p:txBody>
          <a:bodyPr/>
          <a:lstStyle/>
          <a:p>
            <a:r>
              <a:rPr lang="en-CN" dirty="0"/>
              <a:t>DODAG size object format</a:t>
            </a:r>
          </a:p>
          <a:p>
            <a:pPr lvl="1"/>
            <a:r>
              <a:rPr lang="en-US" dirty="0"/>
              <a:t>E</a:t>
            </a:r>
            <a:r>
              <a:rPr lang="en-CN" dirty="0"/>
              <a:t>xtends RFC 6551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C222937A-28B0-254F-B7B1-C9EE023FA9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555759"/>
              </p:ext>
            </p:extLst>
          </p:nvPr>
        </p:nvGraphicFramePr>
        <p:xfrm>
          <a:off x="622300" y="2863160"/>
          <a:ext cx="1080267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500">
                  <a:extLst>
                    <a:ext uri="{9D8B030D-6E8A-4147-A177-3AD203B41FA5}">
                      <a16:colId xmlns:a16="http://schemas.microsoft.com/office/drawing/2014/main" val="571941039"/>
                    </a:ext>
                  </a:extLst>
                </a:gridCol>
                <a:gridCol w="1059700">
                  <a:extLst>
                    <a:ext uri="{9D8B030D-6E8A-4147-A177-3AD203B41FA5}">
                      <a16:colId xmlns:a16="http://schemas.microsoft.com/office/drawing/2014/main" val="3581218181"/>
                    </a:ext>
                  </a:extLst>
                </a:gridCol>
                <a:gridCol w="420341">
                  <a:extLst>
                    <a:ext uri="{9D8B030D-6E8A-4147-A177-3AD203B41FA5}">
                      <a16:colId xmlns:a16="http://schemas.microsoft.com/office/drawing/2014/main" val="2873572414"/>
                    </a:ext>
                  </a:extLst>
                </a:gridCol>
                <a:gridCol w="374016">
                  <a:extLst>
                    <a:ext uri="{9D8B030D-6E8A-4147-A177-3AD203B41FA5}">
                      <a16:colId xmlns:a16="http://schemas.microsoft.com/office/drawing/2014/main" val="4160952325"/>
                    </a:ext>
                  </a:extLst>
                </a:gridCol>
                <a:gridCol w="374016">
                  <a:extLst>
                    <a:ext uri="{9D8B030D-6E8A-4147-A177-3AD203B41FA5}">
                      <a16:colId xmlns:a16="http://schemas.microsoft.com/office/drawing/2014/main" val="1774465418"/>
                    </a:ext>
                  </a:extLst>
                </a:gridCol>
                <a:gridCol w="489727">
                  <a:extLst>
                    <a:ext uri="{9D8B030D-6E8A-4147-A177-3AD203B41FA5}">
                      <a16:colId xmlns:a16="http://schemas.microsoft.com/office/drawing/2014/main" val="2845005329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270669180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84492198"/>
                    </a:ext>
                  </a:extLst>
                </a:gridCol>
                <a:gridCol w="1762085">
                  <a:extLst>
                    <a:ext uri="{9D8B030D-6E8A-4147-A177-3AD203B41FA5}">
                      <a16:colId xmlns:a16="http://schemas.microsoft.com/office/drawing/2014/main" val="2778659053"/>
                    </a:ext>
                  </a:extLst>
                </a:gridCol>
                <a:gridCol w="2703294">
                  <a:extLst>
                    <a:ext uri="{9D8B030D-6E8A-4147-A177-3AD203B41FA5}">
                      <a16:colId xmlns:a16="http://schemas.microsoft.com/office/drawing/2014/main" val="3583101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8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bits</a:t>
                      </a:r>
                      <a:endParaRPr lang="en-C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125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Res Flags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Prec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Length 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N" dirty="0"/>
                        <a:t>DODAG 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032517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499F09-3DA8-DD4D-9553-12710EC89348}"/>
              </a:ext>
            </a:extLst>
          </p:cNvPr>
          <p:cNvSpPr txBox="1">
            <a:spLocks/>
          </p:cNvSpPr>
          <p:nvPr/>
        </p:nvSpPr>
        <p:spPr>
          <a:xfrm>
            <a:off x="1016000" y="3875984"/>
            <a:ext cx="9486900" cy="26168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Type: 9 (suggested)</a:t>
            </a:r>
          </a:p>
          <a:p>
            <a:r>
              <a:rPr lang="en-CN" dirty="0"/>
              <a:t>Flags:</a:t>
            </a:r>
          </a:p>
          <a:p>
            <a:pPr lvl="1"/>
            <a:r>
              <a:rPr lang="en-CN" dirty="0"/>
              <a:t>P = 0,  C = 0, O = 0, R = 1, A = 0</a:t>
            </a:r>
          </a:p>
          <a:p>
            <a:pPr lvl="1"/>
            <a:r>
              <a:rPr lang="en-CN" dirty="0"/>
              <a:t>Prec: </a:t>
            </a:r>
            <a:r>
              <a:rPr lang="en-US" dirty="0"/>
              <a:t>useful when a DAG Metric Container contains several Routing Metric objects. Its value ranges from 0 to 15. The value 0 means the highest precedence.</a:t>
            </a:r>
            <a:r>
              <a:rPr lang="en-CN" dirty="0"/>
              <a:t> </a:t>
            </a:r>
          </a:p>
          <a:p>
            <a:pPr lvl="1"/>
            <a:r>
              <a:rPr lang="en-CN"/>
              <a:t>Length: 2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169963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05F9A-BC95-684B-994B-84A19F39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Disseminate DODAG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57A1F-494D-BE49-A35D-65685A5C5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N" dirty="0"/>
              <a:t>DODAG size</a:t>
            </a:r>
          </a:p>
          <a:p>
            <a:pPr lvl="1"/>
            <a:r>
              <a:rPr lang="en-US" dirty="0"/>
              <a:t>C</a:t>
            </a:r>
            <a:r>
              <a:rPr lang="en-CN" dirty="0"/>
              <a:t>ollected by the root</a:t>
            </a:r>
          </a:p>
          <a:p>
            <a:pPr lvl="1"/>
            <a:r>
              <a:rPr lang="en-US" dirty="0"/>
              <a:t>P</a:t>
            </a:r>
            <a:r>
              <a:rPr lang="en-CN" dirty="0"/>
              <a:t>eriodically disseminated to nodes in the PAN</a:t>
            </a:r>
          </a:p>
          <a:p>
            <a:r>
              <a:rPr lang="en-CN" dirty="0"/>
              <a:t>Two ways to disseminate DODAG Size</a:t>
            </a:r>
          </a:p>
          <a:p>
            <a:pPr lvl="1"/>
            <a:r>
              <a:rPr lang="en-CN" dirty="0"/>
              <a:t>DIO</a:t>
            </a:r>
          </a:p>
          <a:p>
            <a:pPr lvl="1"/>
            <a:r>
              <a:rPr lang="en-CN" dirty="0"/>
              <a:t>DAO-ACK</a:t>
            </a:r>
          </a:p>
        </p:txBody>
      </p:sp>
    </p:spTree>
    <p:extLst>
      <p:ext uri="{BB962C8B-B14F-4D97-AF65-F5344CB8AC3E}">
        <p14:creationId xmlns:p14="http://schemas.microsoft.com/office/powerpoint/2010/main" val="311648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238</Words>
  <Application>Microsoft Macintosh PowerPoint</Application>
  <PresentationFormat>Widescreen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 DODAG Metric Used for DODAG Selection in LLNs</vt:lpstr>
      <vt:lpstr>Motivation</vt:lpstr>
      <vt:lpstr>RFC6550: DAG metric container</vt:lpstr>
      <vt:lpstr>RFC6551: DAG metric container</vt:lpstr>
      <vt:lpstr>DODAG size object</vt:lpstr>
      <vt:lpstr>Disseminate DODAG Size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DODAG Metric Used for DODAG Selection in LLNs</dc:title>
  <dc:creator>Huimin She (hushe)</dc:creator>
  <cp:lastModifiedBy>Huimin She (hushe)</cp:lastModifiedBy>
  <cp:revision>46</cp:revision>
  <dcterms:created xsi:type="dcterms:W3CDTF">2021-01-26T05:15:46Z</dcterms:created>
  <dcterms:modified xsi:type="dcterms:W3CDTF">2021-01-29T02:14:59Z</dcterms:modified>
</cp:coreProperties>
</file>