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4142" r:id="rId1"/>
  </p:sldMasterIdLst>
  <p:notesMasterIdLst>
    <p:notesMasterId r:id="rId18"/>
  </p:notesMasterIdLst>
  <p:sldIdLst>
    <p:sldId id="1020" r:id="rId2"/>
    <p:sldId id="1021" r:id="rId3"/>
    <p:sldId id="1032" r:id="rId4"/>
    <p:sldId id="1024" r:id="rId5"/>
    <p:sldId id="1023" r:id="rId6"/>
    <p:sldId id="1028" r:id="rId7"/>
    <p:sldId id="1022" r:id="rId8"/>
    <p:sldId id="1029" r:id="rId9"/>
    <p:sldId id="1036" r:id="rId10"/>
    <p:sldId id="1040" r:id="rId11"/>
    <p:sldId id="1041" r:id="rId12"/>
    <p:sldId id="1037" r:id="rId13"/>
    <p:sldId id="1038" r:id="rId14"/>
    <p:sldId id="1031" r:id="rId15"/>
    <p:sldId id="1030" r:id="rId16"/>
    <p:sldId id="1039" r:id="rId17"/>
  </p:sldIdLst>
  <p:sldSz cx="12188825" cy="6858000"/>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29">
          <p15:clr>
            <a:srgbClr val="A4A3A4"/>
          </p15:clr>
        </p15:guide>
        <p15:guide id="2" pos="27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33"/>
    <a:srgbClr val="4B4B4B"/>
    <a:srgbClr val="7F7F7F"/>
    <a:srgbClr val="4220A0"/>
    <a:srgbClr val="000000"/>
    <a:srgbClr val="8BB8DD"/>
    <a:srgbClr val="8ABFC2"/>
    <a:srgbClr val="DBFDFF"/>
    <a:srgbClr val="17FF54"/>
    <a:srgbClr val="F68B1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825" autoAdjust="0"/>
    <p:restoredTop sz="95680" autoAdjust="0"/>
  </p:normalViewPr>
  <p:slideViewPr>
    <p:cSldViewPr snapToGrid="0" snapToObjects="1">
      <p:cViewPr varScale="1">
        <p:scale>
          <a:sx n="155" d="100"/>
          <a:sy n="155" d="100"/>
        </p:scale>
        <p:origin x="222" y="354"/>
      </p:cViewPr>
      <p:guideLst>
        <p:guide orient="horz" pos="429"/>
        <p:guide pos="279"/>
      </p:guideLst>
    </p:cSldViewPr>
  </p:slideViewPr>
  <p:outlineViewPr>
    <p:cViewPr>
      <p:scale>
        <a:sx n="33" d="100"/>
        <a:sy n="33" d="100"/>
      </p:scale>
      <p:origin x="0" y="32538"/>
    </p:cViewPr>
  </p:outlineViewPr>
  <p:notesTextViewPr>
    <p:cViewPr>
      <p:scale>
        <a:sx n="100" d="100"/>
        <a:sy n="100" d="100"/>
      </p:scale>
      <p:origin x="0" y="0"/>
    </p:cViewPr>
  </p:notesTextViewPr>
  <p:sorterViewPr>
    <p:cViewPr>
      <p:scale>
        <a:sx n="66" d="100"/>
        <a:sy n="66" d="100"/>
      </p:scale>
      <p:origin x="0" y="177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5138"/>
          </a:xfrm>
          <a:prstGeom prst="rect">
            <a:avLst/>
          </a:prstGeom>
        </p:spPr>
        <p:txBody>
          <a:bodyPr vert="horz" lIns="91440" tIns="45720" rIns="91440" bIns="45720" rtlCol="0"/>
          <a:lstStyle>
            <a:lvl1pPr algn="r">
              <a:defRPr sz="1200"/>
            </a:lvl1pPr>
          </a:lstStyle>
          <a:p>
            <a:fld id="{30E897D5-C396-4944-A86E-A2AAE0A4A06F}" type="datetimeFigureOut">
              <a:rPr lang="en-US" smtClean="0"/>
              <a:t>1/27/2021</a:t>
            </a:fld>
            <a:endParaRPr lang="en-US"/>
          </a:p>
        </p:txBody>
      </p:sp>
      <p:sp>
        <p:nvSpPr>
          <p:cNvPr id="4" name="Slide Image Placeholder 3"/>
          <p:cNvSpPr>
            <a:spLocks noGrp="1" noRot="1" noChangeAspect="1"/>
          </p:cNvSpPr>
          <p:nvPr>
            <p:ph type="sldImg" idx="2"/>
          </p:nvPr>
        </p:nvSpPr>
        <p:spPr>
          <a:xfrm>
            <a:off x="331788" y="696913"/>
            <a:ext cx="6194425"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6425"/>
            <a:ext cx="5486400" cy="41830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2971800"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675"/>
            <a:ext cx="2971800" cy="465138"/>
          </a:xfrm>
          <a:prstGeom prst="rect">
            <a:avLst/>
          </a:prstGeom>
        </p:spPr>
        <p:txBody>
          <a:bodyPr vert="horz" lIns="91440" tIns="45720" rIns="91440" bIns="45720" rtlCol="0" anchor="b"/>
          <a:lstStyle>
            <a:lvl1pPr algn="r">
              <a:defRPr sz="1200"/>
            </a:lvl1pPr>
          </a:lstStyle>
          <a:p>
            <a:fld id="{C3241518-0DAE-4D83-8FDF-A3233A4521BC}" type="slidenum">
              <a:rPr lang="en-US" smtClean="0"/>
              <a:t>‹#›</a:t>
            </a:fld>
            <a:endParaRPr lang="en-US"/>
          </a:p>
        </p:txBody>
      </p:sp>
    </p:spTree>
    <p:extLst>
      <p:ext uri="{BB962C8B-B14F-4D97-AF65-F5344CB8AC3E}">
        <p14:creationId xmlns:p14="http://schemas.microsoft.com/office/powerpoint/2010/main" val="18345660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241518-0DAE-4D83-8FDF-A3233A4521B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2608982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241518-0DAE-4D83-8FDF-A3233A4521B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844516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241518-0DAE-4D83-8FDF-A3233A4521B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615562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241518-0DAE-4D83-8FDF-A3233A4521B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0176378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241518-0DAE-4D83-8FDF-A3233A4521B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644338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241518-0DAE-4D83-8FDF-A3233A4521B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099385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241518-0DAE-4D83-8FDF-A3233A4521B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936566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241518-0DAE-4D83-8FDF-A3233A4521B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856319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241518-0DAE-4D83-8FDF-A3233A4521B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12022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241518-0DAE-4D83-8FDF-A3233A4521B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636635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241518-0DAE-4D83-8FDF-A3233A4521B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912442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241518-0DAE-4D83-8FDF-A3233A4521B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142675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241518-0DAE-4D83-8FDF-A3233A4521B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252304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241518-0DAE-4D83-8FDF-A3233A4521B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5514897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4_Title Slide gradient">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95115" y="1236694"/>
            <a:ext cx="10813350" cy="2918779"/>
          </a:xfrm>
        </p:spPr>
        <p:txBody>
          <a:bodyPr/>
          <a:lstStyle>
            <a:lvl1pPr>
              <a:lnSpc>
                <a:spcPct val="90000"/>
              </a:lnSpc>
              <a:defRPr sz="5998" b="0" spc="0" baseline="0">
                <a:solidFill>
                  <a:schemeClr val="bg1"/>
                </a:solidFill>
                <a:latin typeface="+mj-lt"/>
              </a:defRPr>
            </a:lvl1pPr>
          </a:lstStyle>
          <a:p>
            <a:r>
              <a:rPr lang="en-US" dirty="0"/>
              <a:t>Presentation Title Goes Here</a:t>
            </a:r>
          </a:p>
        </p:txBody>
      </p:sp>
      <p:sp>
        <p:nvSpPr>
          <p:cNvPr id="3" name="Subtitle 2"/>
          <p:cNvSpPr>
            <a:spLocks noGrp="1"/>
          </p:cNvSpPr>
          <p:nvPr>
            <p:ph type="subTitle" idx="1" hasCustomPrompt="1"/>
          </p:nvPr>
        </p:nvSpPr>
        <p:spPr>
          <a:xfrm>
            <a:off x="315095" y="4464073"/>
            <a:ext cx="10813351" cy="384175"/>
          </a:xfrm>
        </p:spPr>
        <p:txBody>
          <a:bodyPr anchor="b" anchorCtr="0">
            <a:noAutofit/>
          </a:bodyPr>
          <a:lstStyle>
            <a:lvl1pPr marL="0" indent="0" algn="l">
              <a:buNone/>
              <a:defRPr sz="1999" b="0">
                <a:solidFill>
                  <a:schemeClr val="bg1"/>
                </a:solidFill>
                <a:latin typeface="+mj-lt"/>
              </a:defRPr>
            </a:lvl1pPr>
            <a:lvl2pPr marL="457063" indent="0" algn="ctr">
              <a:buNone/>
              <a:defRPr>
                <a:solidFill>
                  <a:schemeClr val="tx1">
                    <a:tint val="75000"/>
                  </a:schemeClr>
                </a:solidFill>
              </a:defRPr>
            </a:lvl2pPr>
            <a:lvl3pPr marL="914126" indent="0" algn="ctr">
              <a:buNone/>
              <a:defRPr>
                <a:solidFill>
                  <a:schemeClr val="tx1">
                    <a:tint val="75000"/>
                  </a:schemeClr>
                </a:solidFill>
              </a:defRPr>
            </a:lvl3pPr>
            <a:lvl4pPr marL="1371189" indent="0" algn="ctr">
              <a:buNone/>
              <a:defRPr>
                <a:solidFill>
                  <a:schemeClr val="tx1">
                    <a:tint val="75000"/>
                  </a:schemeClr>
                </a:solidFill>
              </a:defRPr>
            </a:lvl4pPr>
            <a:lvl5pPr marL="1828251" indent="0" algn="ctr">
              <a:buNone/>
              <a:defRPr>
                <a:solidFill>
                  <a:schemeClr val="tx1">
                    <a:tint val="75000"/>
                  </a:schemeClr>
                </a:solidFill>
              </a:defRPr>
            </a:lvl5pPr>
            <a:lvl6pPr marL="2285314" indent="0" algn="ctr">
              <a:buNone/>
              <a:defRPr>
                <a:solidFill>
                  <a:schemeClr val="tx1">
                    <a:tint val="75000"/>
                  </a:schemeClr>
                </a:solidFill>
              </a:defRPr>
            </a:lvl6pPr>
            <a:lvl7pPr marL="2742377" indent="0" algn="ctr">
              <a:buNone/>
              <a:defRPr>
                <a:solidFill>
                  <a:schemeClr val="tx1">
                    <a:tint val="75000"/>
                  </a:schemeClr>
                </a:solidFill>
              </a:defRPr>
            </a:lvl7pPr>
            <a:lvl8pPr marL="3199440" indent="0" algn="ctr">
              <a:buNone/>
              <a:defRPr>
                <a:solidFill>
                  <a:schemeClr val="tx1">
                    <a:tint val="75000"/>
                  </a:schemeClr>
                </a:solidFill>
              </a:defRPr>
            </a:lvl8pPr>
            <a:lvl9pPr marL="3656503" indent="0" algn="ctr">
              <a:buNone/>
              <a:defRPr>
                <a:solidFill>
                  <a:schemeClr val="tx1">
                    <a:tint val="75000"/>
                  </a:schemeClr>
                </a:solidFill>
              </a:defRPr>
            </a:lvl9pPr>
          </a:lstStyle>
          <a:p>
            <a:r>
              <a:rPr lang="en-US" dirty="0"/>
              <a:t>Presenter Name</a:t>
            </a:r>
          </a:p>
        </p:txBody>
      </p:sp>
      <p:grpSp>
        <p:nvGrpSpPr>
          <p:cNvPr id="4" name="Group 5"/>
          <p:cNvGrpSpPr>
            <a:grpSpLocks/>
          </p:cNvGrpSpPr>
          <p:nvPr userDrawn="1"/>
        </p:nvGrpSpPr>
        <p:grpSpPr bwMode="auto">
          <a:xfrm>
            <a:off x="455614" y="304800"/>
            <a:ext cx="841815" cy="447676"/>
            <a:chOff x="384" y="331"/>
            <a:chExt cx="912" cy="485"/>
          </a:xfrm>
        </p:grpSpPr>
        <p:sp>
          <p:nvSpPr>
            <p:cNvPr id="54" name="AutoShape 6"/>
            <p:cNvSpPr>
              <a:spLocks noChangeAspect="1" noChangeArrowheads="1" noTextEdit="1"/>
            </p:cNvSpPr>
            <p:nvPr/>
          </p:nvSpPr>
          <p:spPr bwMode="invGray">
            <a:xfrm>
              <a:off x="384" y="331"/>
              <a:ext cx="912" cy="485"/>
            </a:xfrm>
            <a:prstGeom prst="rect">
              <a:avLst/>
            </a:prstGeom>
            <a:noFill/>
            <a:ln w="9525">
              <a:noFill/>
              <a:miter lim="800000"/>
              <a:headEnd/>
              <a:tailEnd/>
            </a:ln>
          </p:spPr>
          <p:txBody>
            <a:bodyPr/>
            <a:lstStyle/>
            <a:p>
              <a:pPr marL="0" marR="0" lvl="0" indent="0" algn="ctr" defTabSz="914126" rtl="0" eaLnBrk="0" fontAlgn="base" latinLnBrk="0" hangingPunct="0">
                <a:lnSpc>
                  <a:spcPct val="90000"/>
                </a:lnSpc>
                <a:spcBef>
                  <a:spcPct val="0"/>
                </a:spcBef>
                <a:spcAft>
                  <a:spcPct val="0"/>
                </a:spcAft>
                <a:buClrTx/>
                <a:buSzTx/>
                <a:buFontTx/>
                <a:buNone/>
                <a:tabLst/>
                <a:defRPr/>
              </a:pPr>
              <a:endParaRPr kumimoji="0" lang="en-US" sz="2399" b="0" i="0" u="none" strike="noStrike" kern="1200" cap="none" spc="0" normalizeH="0" baseline="0" noProof="0">
                <a:ln>
                  <a:noFill/>
                </a:ln>
                <a:solidFill>
                  <a:srgbClr val="FFFFFF"/>
                </a:solidFill>
                <a:effectLst/>
                <a:uLnTx/>
                <a:uFillTx/>
                <a:latin typeface="Arial" charset="0"/>
                <a:ea typeface="+mn-ea"/>
                <a:cs typeface="+mn-cs"/>
              </a:endParaRPr>
            </a:p>
          </p:txBody>
        </p:sp>
        <p:sp>
          <p:nvSpPr>
            <p:cNvPr id="55" name="Rectangle 7"/>
            <p:cNvSpPr>
              <a:spLocks noChangeArrowheads="1"/>
            </p:cNvSpPr>
            <p:nvPr/>
          </p:nvSpPr>
          <p:spPr bwMode="invGray">
            <a:xfrm>
              <a:off x="640" y="652"/>
              <a:ext cx="42" cy="158"/>
            </a:xfrm>
            <a:prstGeom prst="rect">
              <a:avLst/>
            </a:prstGeom>
            <a:solidFill>
              <a:srgbClr val="FFFFFF"/>
            </a:solidFill>
            <a:ln w="9525">
              <a:noFill/>
              <a:miter lim="800000"/>
              <a:headEnd/>
              <a:tailEnd/>
            </a:ln>
          </p:spPr>
          <p:txBody>
            <a:bodyPr/>
            <a:lstStyle/>
            <a:p>
              <a:pPr marL="0" marR="0" lvl="0" indent="0" algn="ctr" defTabSz="914126" rtl="0" eaLnBrk="0" fontAlgn="base" latinLnBrk="0" hangingPunct="0">
                <a:lnSpc>
                  <a:spcPct val="90000"/>
                </a:lnSpc>
                <a:spcBef>
                  <a:spcPct val="0"/>
                </a:spcBef>
                <a:spcAft>
                  <a:spcPct val="0"/>
                </a:spcAft>
                <a:buClrTx/>
                <a:buSzTx/>
                <a:buFontTx/>
                <a:buNone/>
                <a:tabLst/>
                <a:defRPr/>
              </a:pPr>
              <a:endParaRPr kumimoji="0" lang="en-US" sz="2399" b="0" i="0" u="none" strike="noStrike" kern="1200" cap="none" spc="0" normalizeH="0" baseline="0" noProof="0">
                <a:ln>
                  <a:noFill/>
                </a:ln>
                <a:solidFill>
                  <a:srgbClr val="FFFFFF"/>
                </a:solidFill>
                <a:effectLst/>
                <a:uLnTx/>
                <a:uFillTx/>
                <a:latin typeface="Arial" charset="0"/>
                <a:ea typeface="+mn-ea"/>
                <a:cs typeface="+mn-cs"/>
              </a:endParaRPr>
            </a:p>
          </p:txBody>
        </p:sp>
        <p:sp>
          <p:nvSpPr>
            <p:cNvPr id="56" name="Freeform 8"/>
            <p:cNvSpPr>
              <a:spLocks/>
            </p:cNvSpPr>
            <p:nvPr/>
          </p:nvSpPr>
          <p:spPr bwMode="invGray">
            <a:xfrm>
              <a:off x="882" y="648"/>
              <a:ext cx="120" cy="166"/>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rgbClr val="FFFFFF"/>
            </a:solidFill>
            <a:ln w="9525">
              <a:noFill/>
              <a:round/>
              <a:headEnd/>
              <a:tailEnd/>
            </a:ln>
          </p:spPr>
          <p:txBody>
            <a:bodyPr/>
            <a:lstStyle/>
            <a:p>
              <a:pPr marL="0" marR="0" lvl="0" indent="0" algn="ctr" defTabSz="914126" rtl="0" eaLnBrk="0" fontAlgn="base" latinLnBrk="0" hangingPunct="0">
                <a:lnSpc>
                  <a:spcPct val="90000"/>
                </a:lnSpc>
                <a:spcBef>
                  <a:spcPct val="0"/>
                </a:spcBef>
                <a:spcAft>
                  <a:spcPct val="0"/>
                </a:spcAft>
                <a:buClrTx/>
                <a:buSzTx/>
                <a:buFontTx/>
                <a:buNone/>
                <a:tabLst/>
                <a:defRPr/>
              </a:pPr>
              <a:endParaRPr kumimoji="0" lang="en-US" sz="2399" b="0" i="0" u="none" strike="noStrike" kern="1200" cap="none" spc="0" normalizeH="0" baseline="0" noProof="0">
                <a:ln>
                  <a:noFill/>
                </a:ln>
                <a:solidFill>
                  <a:srgbClr val="FFFFFF"/>
                </a:solidFill>
                <a:effectLst/>
                <a:uLnTx/>
                <a:uFillTx/>
                <a:latin typeface="Arial" charset="0"/>
                <a:ea typeface="+mn-ea"/>
                <a:cs typeface="+mn-cs"/>
              </a:endParaRPr>
            </a:p>
          </p:txBody>
        </p:sp>
        <p:sp>
          <p:nvSpPr>
            <p:cNvPr id="57" name="Freeform 9"/>
            <p:cNvSpPr>
              <a:spLocks/>
            </p:cNvSpPr>
            <p:nvPr/>
          </p:nvSpPr>
          <p:spPr bwMode="invGray">
            <a:xfrm>
              <a:off x="467" y="648"/>
              <a:ext cx="120" cy="166"/>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rgbClr val="FFFFFF"/>
            </a:solidFill>
            <a:ln w="9525">
              <a:noFill/>
              <a:round/>
              <a:headEnd/>
              <a:tailEnd/>
            </a:ln>
          </p:spPr>
          <p:txBody>
            <a:bodyPr/>
            <a:lstStyle/>
            <a:p>
              <a:pPr marL="0" marR="0" lvl="0" indent="0" algn="ctr" defTabSz="914126" rtl="0" eaLnBrk="0" fontAlgn="base" latinLnBrk="0" hangingPunct="0">
                <a:lnSpc>
                  <a:spcPct val="90000"/>
                </a:lnSpc>
                <a:spcBef>
                  <a:spcPct val="0"/>
                </a:spcBef>
                <a:spcAft>
                  <a:spcPct val="0"/>
                </a:spcAft>
                <a:buClrTx/>
                <a:buSzTx/>
                <a:buFontTx/>
                <a:buNone/>
                <a:tabLst/>
                <a:defRPr/>
              </a:pPr>
              <a:endParaRPr kumimoji="0" lang="en-US" sz="2399" b="0" i="0" u="none" strike="noStrike" kern="1200" cap="none" spc="0" normalizeH="0" baseline="0" noProof="0">
                <a:ln>
                  <a:noFill/>
                </a:ln>
                <a:solidFill>
                  <a:srgbClr val="FFFFFF"/>
                </a:solidFill>
                <a:effectLst/>
                <a:uLnTx/>
                <a:uFillTx/>
                <a:latin typeface="Arial" charset="0"/>
                <a:ea typeface="+mn-ea"/>
                <a:cs typeface="+mn-cs"/>
              </a:endParaRPr>
            </a:p>
          </p:txBody>
        </p:sp>
        <p:sp>
          <p:nvSpPr>
            <p:cNvPr id="60" name="Freeform 10"/>
            <p:cNvSpPr>
              <a:spLocks noEditPoints="1"/>
            </p:cNvSpPr>
            <p:nvPr/>
          </p:nvSpPr>
          <p:spPr bwMode="invGray">
            <a:xfrm>
              <a:off x="1046" y="648"/>
              <a:ext cx="165" cy="166"/>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rgbClr val="FFFFFF"/>
            </a:solidFill>
            <a:ln w="9525">
              <a:noFill/>
              <a:round/>
              <a:headEnd/>
              <a:tailEnd/>
            </a:ln>
          </p:spPr>
          <p:txBody>
            <a:bodyPr/>
            <a:lstStyle/>
            <a:p>
              <a:pPr marL="0" marR="0" lvl="0" indent="0" algn="ctr" defTabSz="914126" rtl="0" eaLnBrk="0" fontAlgn="base" latinLnBrk="0" hangingPunct="0">
                <a:lnSpc>
                  <a:spcPct val="90000"/>
                </a:lnSpc>
                <a:spcBef>
                  <a:spcPct val="0"/>
                </a:spcBef>
                <a:spcAft>
                  <a:spcPct val="0"/>
                </a:spcAft>
                <a:buClrTx/>
                <a:buSzTx/>
                <a:buFontTx/>
                <a:buNone/>
                <a:tabLst/>
                <a:defRPr/>
              </a:pPr>
              <a:endParaRPr kumimoji="0" lang="en-US" sz="2399" b="0" i="0" u="none" strike="noStrike" kern="1200" cap="none" spc="0" normalizeH="0" baseline="0" noProof="0">
                <a:ln>
                  <a:noFill/>
                </a:ln>
                <a:solidFill>
                  <a:srgbClr val="FFFFFF"/>
                </a:solidFill>
                <a:effectLst/>
                <a:uLnTx/>
                <a:uFillTx/>
                <a:latin typeface="Arial" charset="0"/>
                <a:ea typeface="+mn-ea"/>
                <a:cs typeface="+mn-cs"/>
              </a:endParaRPr>
            </a:p>
          </p:txBody>
        </p:sp>
        <p:sp>
          <p:nvSpPr>
            <p:cNvPr id="61" name="Freeform 11"/>
            <p:cNvSpPr>
              <a:spLocks/>
            </p:cNvSpPr>
            <p:nvPr/>
          </p:nvSpPr>
          <p:spPr bwMode="invGray">
            <a:xfrm>
              <a:off x="735" y="648"/>
              <a:ext cx="108" cy="166"/>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rgbClr val="FFFFFF"/>
            </a:solidFill>
            <a:ln w="9525">
              <a:noFill/>
              <a:round/>
              <a:headEnd/>
              <a:tailEnd/>
            </a:ln>
          </p:spPr>
          <p:txBody>
            <a:bodyPr/>
            <a:lstStyle/>
            <a:p>
              <a:pPr marL="0" marR="0" lvl="0" indent="0" algn="ctr" defTabSz="914126" rtl="0" eaLnBrk="0" fontAlgn="base" latinLnBrk="0" hangingPunct="0">
                <a:lnSpc>
                  <a:spcPct val="90000"/>
                </a:lnSpc>
                <a:spcBef>
                  <a:spcPct val="0"/>
                </a:spcBef>
                <a:spcAft>
                  <a:spcPct val="0"/>
                </a:spcAft>
                <a:buClrTx/>
                <a:buSzTx/>
                <a:buFontTx/>
                <a:buNone/>
                <a:tabLst/>
                <a:defRPr/>
              </a:pPr>
              <a:endParaRPr kumimoji="0" lang="en-US" sz="2399" b="0" i="0" u="none" strike="noStrike" kern="1200" cap="none" spc="0" normalizeH="0" baseline="0" noProof="0">
                <a:ln>
                  <a:noFill/>
                </a:ln>
                <a:solidFill>
                  <a:srgbClr val="FFFFFF"/>
                </a:solidFill>
                <a:effectLst/>
                <a:uLnTx/>
                <a:uFillTx/>
                <a:latin typeface="Arial" charset="0"/>
                <a:ea typeface="+mn-ea"/>
                <a:cs typeface="+mn-cs"/>
              </a:endParaRPr>
            </a:p>
          </p:txBody>
        </p:sp>
        <p:sp>
          <p:nvSpPr>
            <p:cNvPr id="62" name="Freeform 12"/>
            <p:cNvSpPr>
              <a:spLocks/>
            </p:cNvSpPr>
            <p:nvPr/>
          </p:nvSpPr>
          <p:spPr bwMode="invGray">
            <a:xfrm>
              <a:off x="384" y="462"/>
              <a:ext cx="39" cy="81"/>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rgbClr val="FFFFFF"/>
            </a:solidFill>
            <a:ln w="9525">
              <a:noFill/>
              <a:round/>
              <a:headEnd/>
              <a:tailEnd/>
            </a:ln>
          </p:spPr>
          <p:txBody>
            <a:bodyPr/>
            <a:lstStyle/>
            <a:p>
              <a:pPr marL="0" marR="0" lvl="0" indent="0" algn="ctr" defTabSz="914126" rtl="0" eaLnBrk="0" fontAlgn="base" latinLnBrk="0" hangingPunct="0">
                <a:lnSpc>
                  <a:spcPct val="90000"/>
                </a:lnSpc>
                <a:spcBef>
                  <a:spcPct val="0"/>
                </a:spcBef>
                <a:spcAft>
                  <a:spcPct val="0"/>
                </a:spcAft>
                <a:buClrTx/>
                <a:buSzTx/>
                <a:buFontTx/>
                <a:buNone/>
                <a:tabLst/>
                <a:defRPr/>
              </a:pPr>
              <a:endParaRPr kumimoji="0" lang="en-US" sz="2399" b="0" i="0" u="none" strike="noStrike" kern="1200" cap="none" spc="0" normalizeH="0" baseline="0" noProof="0">
                <a:ln>
                  <a:noFill/>
                </a:ln>
                <a:solidFill>
                  <a:srgbClr val="FFFFFF"/>
                </a:solidFill>
                <a:effectLst/>
                <a:uLnTx/>
                <a:uFillTx/>
                <a:latin typeface="Arial" charset="0"/>
                <a:ea typeface="+mn-ea"/>
                <a:cs typeface="+mn-cs"/>
              </a:endParaRPr>
            </a:p>
          </p:txBody>
        </p:sp>
        <p:sp>
          <p:nvSpPr>
            <p:cNvPr id="63" name="Freeform 13"/>
            <p:cNvSpPr>
              <a:spLocks/>
            </p:cNvSpPr>
            <p:nvPr/>
          </p:nvSpPr>
          <p:spPr bwMode="invGray">
            <a:xfrm>
              <a:off x="494" y="407"/>
              <a:ext cx="39" cy="136"/>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rgbClr val="FFFFFF"/>
            </a:solidFill>
            <a:ln w="9525">
              <a:noFill/>
              <a:round/>
              <a:headEnd/>
              <a:tailEnd/>
            </a:ln>
          </p:spPr>
          <p:txBody>
            <a:bodyPr/>
            <a:lstStyle/>
            <a:p>
              <a:pPr marL="0" marR="0" lvl="0" indent="0" algn="ctr" defTabSz="914126" rtl="0" eaLnBrk="0" fontAlgn="base" latinLnBrk="0" hangingPunct="0">
                <a:lnSpc>
                  <a:spcPct val="90000"/>
                </a:lnSpc>
                <a:spcBef>
                  <a:spcPct val="0"/>
                </a:spcBef>
                <a:spcAft>
                  <a:spcPct val="0"/>
                </a:spcAft>
                <a:buClrTx/>
                <a:buSzTx/>
                <a:buFontTx/>
                <a:buNone/>
                <a:tabLst/>
                <a:defRPr/>
              </a:pPr>
              <a:endParaRPr kumimoji="0" lang="en-US" sz="2399" b="0" i="0" u="none" strike="noStrike" kern="1200" cap="none" spc="0" normalizeH="0" baseline="0" noProof="0">
                <a:ln>
                  <a:noFill/>
                </a:ln>
                <a:solidFill>
                  <a:srgbClr val="FFFFFF"/>
                </a:solidFill>
                <a:effectLst/>
                <a:uLnTx/>
                <a:uFillTx/>
                <a:latin typeface="Arial" charset="0"/>
                <a:ea typeface="+mn-ea"/>
                <a:cs typeface="+mn-cs"/>
              </a:endParaRPr>
            </a:p>
          </p:txBody>
        </p:sp>
        <p:sp>
          <p:nvSpPr>
            <p:cNvPr id="78" name="Freeform 14"/>
            <p:cNvSpPr>
              <a:spLocks/>
            </p:cNvSpPr>
            <p:nvPr/>
          </p:nvSpPr>
          <p:spPr bwMode="invGray">
            <a:xfrm>
              <a:off x="601" y="333"/>
              <a:ext cx="39" cy="249"/>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rgbClr val="FFFFFF"/>
            </a:solidFill>
            <a:ln w="9525">
              <a:noFill/>
              <a:round/>
              <a:headEnd/>
              <a:tailEnd/>
            </a:ln>
          </p:spPr>
          <p:txBody>
            <a:bodyPr/>
            <a:lstStyle/>
            <a:p>
              <a:pPr marL="0" marR="0" lvl="0" indent="0" algn="ctr" defTabSz="914126" rtl="0" eaLnBrk="0" fontAlgn="base" latinLnBrk="0" hangingPunct="0">
                <a:lnSpc>
                  <a:spcPct val="90000"/>
                </a:lnSpc>
                <a:spcBef>
                  <a:spcPct val="0"/>
                </a:spcBef>
                <a:spcAft>
                  <a:spcPct val="0"/>
                </a:spcAft>
                <a:buClrTx/>
                <a:buSzTx/>
                <a:buFontTx/>
                <a:buNone/>
                <a:tabLst/>
                <a:defRPr/>
              </a:pPr>
              <a:endParaRPr kumimoji="0" lang="en-US" sz="2399" b="0" i="0" u="none" strike="noStrike" kern="1200" cap="none" spc="0" normalizeH="0" baseline="0" noProof="0">
                <a:ln>
                  <a:noFill/>
                </a:ln>
                <a:solidFill>
                  <a:srgbClr val="FFFFFF"/>
                </a:solidFill>
                <a:effectLst/>
                <a:uLnTx/>
                <a:uFillTx/>
                <a:latin typeface="Arial" charset="0"/>
                <a:ea typeface="+mn-ea"/>
                <a:cs typeface="+mn-cs"/>
              </a:endParaRPr>
            </a:p>
          </p:txBody>
        </p:sp>
        <p:sp>
          <p:nvSpPr>
            <p:cNvPr id="79" name="Freeform 15"/>
            <p:cNvSpPr>
              <a:spLocks/>
            </p:cNvSpPr>
            <p:nvPr/>
          </p:nvSpPr>
          <p:spPr bwMode="invGray">
            <a:xfrm>
              <a:off x="711" y="407"/>
              <a:ext cx="39" cy="136"/>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rgbClr val="FFFFFF"/>
            </a:solidFill>
            <a:ln w="9525">
              <a:noFill/>
              <a:round/>
              <a:headEnd/>
              <a:tailEnd/>
            </a:ln>
          </p:spPr>
          <p:txBody>
            <a:bodyPr/>
            <a:lstStyle/>
            <a:p>
              <a:pPr marL="0" marR="0" lvl="0" indent="0" algn="ctr" defTabSz="914126" rtl="0" eaLnBrk="0" fontAlgn="base" latinLnBrk="0" hangingPunct="0">
                <a:lnSpc>
                  <a:spcPct val="90000"/>
                </a:lnSpc>
                <a:spcBef>
                  <a:spcPct val="0"/>
                </a:spcBef>
                <a:spcAft>
                  <a:spcPct val="0"/>
                </a:spcAft>
                <a:buClrTx/>
                <a:buSzTx/>
                <a:buFontTx/>
                <a:buNone/>
                <a:tabLst/>
                <a:defRPr/>
              </a:pPr>
              <a:endParaRPr kumimoji="0" lang="en-US" sz="2399" b="0" i="0" u="none" strike="noStrike" kern="1200" cap="none" spc="0" normalizeH="0" baseline="0" noProof="0">
                <a:ln>
                  <a:noFill/>
                </a:ln>
                <a:solidFill>
                  <a:srgbClr val="FFFFFF"/>
                </a:solidFill>
                <a:effectLst/>
                <a:uLnTx/>
                <a:uFillTx/>
                <a:latin typeface="Arial" charset="0"/>
                <a:ea typeface="+mn-ea"/>
                <a:cs typeface="+mn-cs"/>
              </a:endParaRPr>
            </a:p>
          </p:txBody>
        </p:sp>
        <p:sp>
          <p:nvSpPr>
            <p:cNvPr id="80" name="Freeform 16"/>
            <p:cNvSpPr>
              <a:spLocks/>
            </p:cNvSpPr>
            <p:nvPr/>
          </p:nvSpPr>
          <p:spPr bwMode="invGray">
            <a:xfrm>
              <a:off x="818" y="462"/>
              <a:ext cx="42" cy="8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rgbClr val="FFFFFF"/>
            </a:solidFill>
            <a:ln w="9525">
              <a:noFill/>
              <a:round/>
              <a:headEnd/>
              <a:tailEnd/>
            </a:ln>
          </p:spPr>
          <p:txBody>
            <a:bodyPr/>
            <a:lstStyle/>
            <a:p>
              <a:pPr marL="0" marR="0" lvl="0" indent="0" algn="ctr" defTabSz="914126" rtl="0" eaLnBrk="0" fontAlgn="base" latinLnBrk="0" hangingPunct="0">
                <a:lnSpc>
                  <a:spcPct val="90000"/>
                </a:lnSpc>
                <a:spcBef>
                  <a:spcPct val="0"/>
                </a:spcBef>
                <a:spcAft>
                  <a:spcPct val="0"/>
                </a:spcAft>
                <a:buClrTx/>
                <a:buSzTx/>
                <a:buFontTx/>
                <a:buNone/>
                <a:tabLst/>
                <a:defRPr/>
              </a:pPr>
              <a:endParaRPr kumimoji="0" lang="en-US" sz="2399" b="0" i="0" u="none" strike="noStrike" kern="1200" cap="none" spc="0" normalizeH="0" baseline="0" noProof="0">
                <a:ln>
                  <a:noFill/>
                </a:ln>
                <a:solidFill>
                  <a:srgbClr val="FFFFFF"/>
                </a:solidFill>
                <a:effectLst/>
                <a:uLnTx/>
                <a:uFillTx/>
                <a:latin typeface="Arial" charset="0"/>
                <a:ea typeface="+mn-ea"/>
                <a:cs typeface="+mn-cs"/>
              </a:endParaRPr>
            </a:p>
          </p:txBody>
        </p:sp>
        <p:sp>
          <p:nvSpPr>
            <p:cNvPr id="81" name="Freeform 17"/>
            <p:cNvSpPr>
              <a:spLocks/>
            </p:cNvSpPr>
            <p:nvPr/>
          </p:nvSpPr>
          <p:spPr bwMode="invGray">
            <a:xfrm>
              <a:off x="928" y="407"/>
              <a:ext cx="39" cy="136"/>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rgbClr val="FFFFFF"/>
            </a:solidFill>
            <a:ln w="9525">
              <a:noFill/>
              <a:round/>
              <a:headEnd/>
              <a:tailEnd/>
            </a:ln>
          </p:spPr>
          <p:txBody>
            <a:bodyPr/>
            <a:lstStyle/>
            <a:p>
              <a:pPr marL="0" marR="0" lvl="0" indent="0" algn="ctr" defTabSz="914126" rtl="0" eaLnBrk="0" fontAlgn="base" latinLnBrk="0" hangingPunct="0">
                <a:lnSpc>
                  <a:spcPct val="90000"/>
                </a:lnSpc>
                <a:spcBef>
                  <a:spcPct val="0"/>
                </a:spcBef>
                <a:spcAft>
                  <a:spcPct val="0"/>
                </a:spcAft>
                <a:buClrTx/>
                <a:buSzTx/>
                <a:buFontTx/>
                <a:buNone/>
                <a:tabLst/>
                <a:defRPr/>
              </a:pPr>
              <a:endParaRPr kumimoji="0" lang="en-US" sz="2399" b="0" i="0" u="none" strike="noStrike" kern="1200" cap="none" spc="0" normalizeH="0" baseline="0" noProof="0">
                <a:ln>
                  <a:noFill/>
                </a:ln>
                <a:solidFill>
                  <a:srgbClr val="FFFFFF"/>
                </a:solidFill>
                <a:effectLst/>
                <a:uLnTx/>
                <a:uFillTx/>
                <a:latin typeface="Arial" charset="0"/>
                <a:ea typeface="+mn-ea"/>
                <a:cs typeface="+mn-cs"/>
              </a:endParaRPr>
            </a:p>
          </p:txBody>
        </p:sp>
        <p:sp>
          <p:nvSpPr>
            <p:cNvPr id="82" name="Freeform 18"/>
            <p:cNvSpPr>
              <a:spLocks/>
            </p:cNvSpPr>
            <p:nvPr/>
          </p:nvSpPr>
          <p:spPr bwMode="invGray">
            <a:xfrm>
              <a:off x="1037" y="333"/>
              <a:ext cx="40" cy="249"/>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rgbClr val="FFFFFF"/>
            </a:solidFill>
            <a:ln w="9525">
              <a:noFill/>
              <a:round/>
              <a:headEnd/>
              <a:tailEnd/>
            </a:ln>
          </p:spPr>
          <p:txBody>
            <a:bodyPr/>
            <a:lstStyle/>
            <a:p>
              <a:pPr marL="0" marR="0" lvl="0" indent="0" algn="ctr" defTabSz="914126" rtl="0" eaLnBrk="0" fontAlgn="base" latinLnBrk="0" hangingPunct="0">
                <a:lnSpc>
                  <a:spcPct val="90000"/>
                </a:lnSpc>
                <a:spcBef>
                  <a:spcPct val="0"/>
                </a:spcBef>
                <a:spcAft>
                  <a:spcPct val="0"/>
                </a:spcAft>
                <a:buClrTx/>
                <a:buSzTx/>
                <a:buFontTx/>
                <a:buNone/>
                <a:tabLst/>
                <a:defRPr/>
              </a:pPr>
              <a:endParaRPr kumimoji="0" lang="en-US" sz="2399" b="0" i="0" u="none" strike="noStrike" kern="1200" cap="none" spc="0" normalizeH="0" baseline="0" noProof="0">
                <a:ln>
                  <a:noFill/>
                </a:ln>
                <a:solidFill>
                  <a:srgbClr val="FFFFFF"/>
                </a:solidFill>
                <a:effectLst/>
                <a:uLnTx/>
                <a:uFillTx/>
                <a:latin typeface="Arial" charset="0"/>
                <a:ea typeface="+mn-ea"/>
                <a:cs typeface="+mn-cs"/>
              </a:endParaRPr>
            </a:p>
          </p:txBody>
        </p:sp>
        <p:sp>
          <p:nvSpPr>
            <p:cNvPr id="83" name="Freeform 19"/>
            <p:cNvSpPr>
              <a:spLocks/>
            </p:cNvSpPr>
            <p:nvPr/>
          </p:nvSpPr>
          <p:spPr bwMode="invGray">
            <a:xfrm>
              <a:off x="1145" y="407"/>
              <a:ext cx="39" cy="136"/>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rgbClr val="FFFFFF"/>
            </a:solidFill>
            <a:ln w="9525">
              <a:noFill/>
              <a:round/>
              <a:headEnd/>
              <a:tailEnd/>
            </a:ln>
          </p:spPr>
          <p:txBody>
            <a:bodyPr/>
            <a:lstStyle/>
            <a:p>
              <a:pPr marL="0" marR="0" lvl="0" indent="0" algn="ctr" defTabSz="914126" rtl="0" eaLnBrk="0" fontAlgn="base" latinLnBrk="0" hangingPunct="0">
                <a:lnSpc>
                  <a:spcPct val="90000"/>
                </a:lnSpc>
                <a:spcBef>
                  <a:spcPct val="0"/>
                </a:spcBef>
                <a:spcAft>
                  <a:spcPct val="0"/>
                </a:spcAft>
                <a:buClrTx/>
                <a:buSzTx/>
                <a:buFontTx/>
                <a:buNone/>
                <a:tabLst/>
                <a:defRPr/>
              </a:pPr>
              <a:endParaRPr kumimoji="0" lang="en-US" sz="2399" b="0" i="0" u="none" strike="noStrike" kern="1200" cap="none" spc="0" normalizeH="0" baseline="0" noProof="0">
                <a:ln>
                  <a:noFill/>
                </a:ln>
                <a:solidFill>
                  <a:srgbClr val="FFFFFF"/>
                </a:solidFill>
                <a:effectLst/>
                <a:uLnTx/>
                <a:uFillTx/>
                <a:latin typeface="Arial" charset="0"/>
                <a:ea typeface="+mn-ea"/>
                <a:cs typeface="+mn-cs"/>
              </a:endParaRPr>
            </a:p>
          </p:txBody>
        </p:sp>
        <p:sp>
          <p:nvSpPr>
            <p:cNvPr id="84" name="Freeform 20"/>
            <p:cNvSpPr>
              <a:spLocks/>
            </p:cNvSpPr>
            <p:nvPr/>
          </p:nvSpPr>
          <p:spPr bwMode="invGray">
            <a:xfrm>
              <a:off x="1254" y="462"/>
              <a:ext cx="40" cy="8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rgbClr val="FFFFFF"/>
            </a:solidFill>
            <a:ln w="9525">
              <a:noFill/>
              <a:round/>
              <a:headEnd/>
              <a:tailEnd/>
            </a:ln>
          </p:spPr>
          <p:txBody>
            <a:bodyPr/>
            <a:lstStyle/>
            <a:p>
              <a:pPr marL="0" marR="0" lvl="0" indent="0" algn="ctr" defTabSz="914126" rtl="0" eaLnBrk="0" fontAlgn="base" latinLnBrk="0" hangingPunct="0">
                <a:lnSpc>
                  <a:spcPct val="90000"/>
                </a:lnSpc>
                <a:spcBef>
                  <a:spcPct val="0"/>
                </a:spcBef>
                <a:spcAft>
                  <a:spcPct val="0"/>
                </a:spcAft>
                <a:buClrTx/>
                <a:buSzTx/>
                <a:buFontTx/>
                <a:buNone/>
                <a:tabLst/>
                <a:defRPr/>
              </a:pPr>
              <a:endParaRPr kumimoji="0" lang="en-US" sz="2399" b="0" i="0" u="none" strike="noStrike" kern="1200" cap="none" spc="0" normalizeH="0" baseline="0" noProof="0">
                <a:ln>
                  <a:noFill/>
                </a:ln>
                <a:solidFill>
                  <a:srgbClr val="FFFFFF"/>
                </a:solidFill>
                <a:effectLst/>
                <a:uLnTx/>
                <a:uFillTx/>
                <a:latin typeface="Arial" charset="0"/>
                <a:ea typeface="+mn-ea"/>
                <a:cs typeface="+mn-cs"/>
              </a:endParaRPr>
            </a:p>
          </p:txBody>
        </p:sp>
      </p:grpSp>
      <p:sp>
        <p:nvSpPr>
          <p:cNvPr id="38" name="Rectangle 7"/>
          <p:cNvSpPr>
            <a:spLocks noChangeArrowheads="1"/>
          </p:cNvSpPr>
          <p:nvPr userDrawn="1"/>
        </p:nvSpPr>
        <p:spPr bwMode="ltGray">
          <a:xfrm>
            <a:off x="11578314" y="6580413"/>
            <a:ext cx="260429" cy="175257"/>
          </a:xfrm>
          <a:prstGeom prst="rect">
            <a:avLst/>
          </a:prstGeom>
          <a:noFill/>
          <a:ln w="9525" algn="ctr">
            <a:noFill/>
            <a:miter lim="800000"/>
            <a:headEnd/>
            <a:tailEnd/>
          </a:ln>
          <a:effectLst/>
        </p:spPr>
        <p:txBody>
          <a:bodyPr wrap="none" lIns="82103" tIns="41050" rIns="82103" bIns="41050" anchor="b">
            <a:spAutoFit/>
          </a:bodyPr>
          <a:lstStyle/>
          <a:p>
            <a:pPr algn="r" defTabSz="814144">
              <a:lnSpc>
                <a:spcPct val="100000"/>
              </a:lnSpc>
            </a:pPr>
            <a:fld id="{DFCF27A5-1A5B-48D3-A060-2758FFBB1ADD}" type="slidenum">
              <a:rPr lang="en-US" sz="600">
                <a:solidFill>
                  <a:schemeClr val="bg2"/>
                </a:solidFill>
                <a:latin typeface="+mj-lt"/>
              </a:rPr>
              <a:pPr algn="r" defTabSz="814144">
                <a:lnSpc>
                  <a:spcPct val="100000"/>
                </a:lnSpc>
              </a:pPr>
              <a:t>‹#›</a:t>
            </a:fld>
            <a:endParaRPr lang="en-US" sz="600">
              <a:solidFill>
                <a:schemeClr val="bg2"/>
              </a:solidFill>
              <a:latin typeface="+mj-lt"/>
            </a:endParaRPr>
          </a:p>
        </p:txBody>
      </p:sp>
      <p:sp>
        <p:nvSpPr>
          <p:cNvPr id="39" name="Text Placeholder 38"/>
          <p:cNvSpPr>
            <a:spLocks noGrp="1"/>
          </p:cNvSpPr>
          <p:nvPr>
            <p:ph type="body" sz="quarter" idx="10" hasCustomPrompt="1"/>
          </p:nvPr>
        </p:nvSpPr>
        <p:spPr>
          <a:xfrm>
            <a:off x="314326" y="4782761"/>
            <a:ext cx="10814050" cy="384175"/>
          </a:xfrm>
        </p:spPr>
        <p:txBody>
          <a:bodyPr/>
          <a:lstStyle>
            <a:lvl1pPr marL="0" indent="0">
              <a:buFontTx/>
              <a:buNone/>
              <a:defRPr lang="en-US" sz="1799" kern="1200" dirty="0" smtClean="0">
                <a:solidFill>
                  <a:schemeClr val="bg1"/>
                </a:solidFill>
                <a:latin typeface="+mj-lt"/>
                <a:ea typeface="+mn-ea"/>
                <a:cs typeface="+mn-cs"/>
              </a:defRPr>
            </a:lvl1pPr>
            <a:lvl2pPr>
              <a:buFontTx/>
              <a:buNone/>
              <a:defRPr lang="en-US" sz="1999" kern="1200" dirty="0" smtClean="0">
                <a:solidFill>
                  <a:schemeClr val="bg1"/>
                </a:solidFill>
                <a:latin typeface="+mj-lt"/>
                <a:ea typeface="+mn-ea"/>
                <a:cs typeface="+mn-cs"/>
              </a:defRPr>
            </a:lvl2pPr>
            <a:lvl3pPr>
              <a:buFontTx/>
              <a:buNone/>
              <a:defRPr lang="en-US" sz="1999" kern="1200" dirty="0" smtClean="0">
                <a:solidFill>
                  <a:schemeClr val="bg1"/>
                </a:solidFill>
                <a:latin typeface="+mj-lt"/>
                <a:ea typeface="+mn-ea"/>
                <a:cs typeface="+mn-cs"/>
              </a:defRPr>
            </a:lvl3pPr>
            <a:lvl4pPr>
              <a:buFontTx/>
              <a:buNone/>
              <a:defRPr lang="en-US" sz="1999" kern="1200" dirty="0" smtClean="0">
                <a:solidFill>
                  <a:schemeClr val="bg1"/>
                </a:solidFill>
                <a:latin typeface="+mj-lt"/>
                <a:ea typeface="+mn-ea"/>
                <a:cs typeface="+mn-cs"/>
              </a:defRPr>
            </a:lvl4pPr>
            <a:lvl5pPr>
              <a:buFontTx/>
              <a:buNone/>
              <a:defRPr lang="en-US" sz="1999" kern="1200" dirty="0" smtClean="0">
                <a:solidFill>
                  <a:schemeClr val="bg1"/>
                </a:solidFill>
                <a:latin typeface="+mj-lt"/>
                <a:ea typeface="+mn-ea"/>
                <a:cs typeface="+mn-cs"/>
              </a:defRPr>
            </a:lvl5pPr>
          </a:lstStyle>
          <a:p>
            <a:pPr lvl="0"/>
            <a:r>
              <a:rPr lang="en-US" dirty="0"/>
              <a:t>Presenter Title</a:t>
            </a:r>
          </a:p>
        </p:txBody>
      </p:sp>
      <p:sp>
        <p:nvSpPr>
          <p:cNvPr id="41" name="Text Placeholder 40"/>
          <p:cNvSpPr>
            <a:spLocks noGrp="1"/>
          </p:cNvSpPr>
          <p:nvPr>
            <p:ph type="body" sz="quarter" idx="11" hasCustomPrompt="1"/>
          </p:nvPr>
        </p:nvSpPr>
        <p:spPr>
          <a:xfrm>
            <a:off x="314326" y="5273255"/>
            <a:ext cx="10814050" cy="384175"/>
          </a:xfrm>
        </p:spPr>
        <p:txBody>
          <a:bodyPr/>
          <a:lstStyle>
            <a:lvl1pPr marL="0" indent="0">
              <a:buFontTx/>
              <a:buNone/>
              <a:defRPr lang="en-US" sz="1400" kern="1200" dirty="0" smtClean="0">
                <a:solidFill>
                  <a:schemeClr val="bg1"/>
                </a:solidFill>
                <a:latin typeface="+mj-lt"/>
                <a:ea typeface="+mn-ea"/>
                <a:cs typeface="+mn-cs"/>
              </a:defRPr>
            </a:lvl1pPr>
            <a:lvl2pPr>
              <a:buFontTx/>
              <a:buNone/>
              <a:defRPr lang="en-US" sz="1999" kern="1200" dirty="0" smtClean="0">
                <a:solidFill>
                  <a:schemeClr val="bg1"/>
                </a:solidFill>
                <a:latin typeface="+mj-lt"/>
                <a:ea typeface="+mn-ea"/>
                <a:cs typeface="+mn-cs"/>
              </a:defRPr>
            </a:lvl2pPr>
            <a:lvl3pPr>
              <a:buFontTx/>
              <a:buNone/>
              <a:defRPr lang="en-US" sz="1999" kern="1200" dirty="0" smtClean="0">
                <a:solidFill>
                  <a:schemeClr val="bg1"/>
                </a:solidFill>
                <a:latin typeface="+mj-lt"/>
                <a:ea typeface="+mn-ea"/>
                <a:cs typeface="+mn-cs"/>
              </a:defRPr>
            </a:lvl3pPr>
            <a:lvl4pPr>
              <a:buFontTx/>
              <a:buNone/>
              <a:defRPr lang="en-US" sz="1999" kern="1200" dirty="0" smtClean="0">
                <a:solidFill>
                  <a:schemeClr val="bg1"/>
                </a:solidFill>
                <a:latin typeface="+mj-lt"/>
                <a:ea typeface="+mn-ea"/>
                <a:cs typeface="+mn-cs"/>
              </a:defRPr>
            </a:lvl4pPr>
            <a:lvl5pPr>
              <a:buFontTx/>
              <a:buNone/>
              <a:defRPr lang="en-US" sz="1999" kern="1200" dirty="0" smtClean="0">
                <a:solidFill>
                  <a:schemeClr val="bg1"/>
                </a:solidFill>
                <a:latin typeface="+mj-lt"/>
                <a:ea typeface="+mn-ea"/>
                <a:cs typeface="+mn-cs"/>
              </a:defRPr>
            </a:lvl5pPr>
          </a:lstStyle>
          <a:p>
            <a:pPr lvl="0"/>
            <a:r>
              <a:rPr lang="en-US" dirty="0"/>
              <a:t>Date</a:t>
            </a:r>
          </a:p>
        </p:txBody>
      </p:sp>
    </p:spTree>
    <p:extLst>
      <p:ext uri="{BB962C8B-B14F-4D97-AF65-F5344CB8AC3E}">
        <p14:creationId xmlns:p14="http://schemas.microsoft.com/office/powerpoint/2010/main" val="544217930"/>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73958" y="1520828"/>
            <a:ext cx="5190831"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67934" y="1520828"/>
            <a:ext cx="5190832"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C5E10B33-B4C9-48CD-B8E7-D5E77E8B274B}"/>
              </a:ext>
            </a:extLst>
          </p:cNvPr>
          <p:cNvSpPr txBox="1">
            <a:spLocks/>
          </p:cNvSpPr>
          <p:nvPr userDrawn="1"/>
        </p:nvSpPr>
        <p:spPr>
          <a:xfrm>
            <a:off x="298005" y="6320460"/>
            <a:ext cx="4113728" cy="365125"/>
          </a:xfrm>
          <a:prstGeom prst="rect">
            <a:avLst/>
          </a:prstGeom>
        </p:spPr>
        <p:txBody>
          <a:bodyPr vert="horz" lIns="91440" tIns="45720" rIns="91440" bIns="45720" rtlCol="0" anchor="ctr"/>
          <a:lstStyle>
            <a:defPPr>
              <a:defRPr lang="en-US"/>
            </a:defPPr>
            <a:lvl1pPr marL="0" algn="ctr" defTabSz="914400" rtl="0" eaLnBrk="1" latinLnBrk="0" hangingPunct="1">
              <a:defRPr sz="14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err="1">
                <a:ln>
                  <a:noFill/>
                </a:ln>
                <a:solidFill>
                  <a:prstClr val="black">
                    <a:tint val="75000"/>
                  </a:prstClr>
                </a:solidFill>
                <a:effectLst/>
                <a:uLnTx/>
                <a:uFillTx/>
                <a:latin typeface="Arial" panose="020B0604020202020204" pitchFamily="34" charset="0"/>
                <a:ea typeface="+mn-ea"/>
                <a:cs typeface="Arial" panose="020B0604020202020204" pitchFamily="34" charset="0"/>
              </a:rPr>
              <a:t>Interim</a:t>
            </a:r>
            <a:r>
              <a:rPr kumimoji="0" lang="fr-FR" sz="1400" b="1"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rPr>
              <a:t> 1/2021 - ROLL</a:t>
            </a:r>
            <a:endParaRPr kumimoji="0" lang="en-US" sz="1400" b="0"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endParaRPr>
          </a:p>
        </p:txBody>
      </p:sp>
      <p:sp>
        <p:nvSpPr>
          <p:cNvPr id="6" name="Footer Placeholder 4">
            <a:extLst>
              <a:ext uri="{FF2B5EF4-FFF2-40B4-BE49-F238E27FC236}">
                <a16:creationId xmlns:a16="http://schemas.microsoft.com/office/drawing/2014/main" id="{E3BFF0C8-FCEE-44B8-B7DC-01B145AF37A4}"/>
              </a:ext>
            </a:extLst>
          </p:cNvPr>
          <p:cNvSpPr txBox="1">
            <a:spLocks/>
          </p:cNvSpPr>
          <p:nvPr userDrawn="1"/>
        </p:nvSpPr>
        <p:spPr>
          <a:xfrm>
            <a:off x="4037549" y="6328767"/>
            <a:ext cx="4113728" cy="365125"/>
          </a:xfrm>
          <a:prstGeom prst="rect">
            <a:avLst/>
          </a:prstGeom>
        </p:spPr>
        <p:txBody>
          <a:bodyPr vert="horz" lIns="91440" tIns="45720" rIns="91440" bIns="45720" rtlCol="0" anchor="ctr"/>
          <a:lstStyle>
            <a:defPPr>
              <a:defRPr lang="en-US"/>
            </a:defPPr>
            <a:lvl1pPr marL="0" algn="ctr" defTabSz="914400" rtl="0" eaLnBrk="1" latinLnBrk="0" hangingPunct="1">
              <a:defRPr sz="14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draft-</a:t>
            </a:r>
            <a:r>
              <a:rPr lang="en-US" dirty="0" err="1"/>
              <a:t>ietf</a:t>
            </a:r>
            <a:r>
              <a:rPr lang="en-US" dirty="0"/>
              <a:t>-roll-</a:t>
            </a:r>
            <a:r>
              <a:rPr lang="en-US" dirty="0" err="1"/>
              <a:t>dao</a:t>
            </a:r>
            <a:r>
              <a:rPr lang="en-US" dirty="0"/>
              <a:t>-projection</a:t>
            </a:r>
            <a:endParaRPr kumimoji="0" lang="en-US" sz="1400" b="0"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6213570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4E7CEB-533C-4305-8DD2-DB49F51AE0B9}"/>
              </a:ext>
            </a:extLst>
          </p:cNvPr>
          <p:cNvSpPr>
            <a:spLocks noGrp="1"/>
          </p:cNvSpPr>
          <p:nvPr>
            <p:ph type="title"/>
          </p:nvPr>
        </p:nvSpPr>
        <p:spPr/>
        <p:txBody>
          <a:bodyPr/>
          <a:lstStyle/>
          <a:p>
            <a:r>
              <a:rPr lang="en-US"/>
              <a:t>Click to edit Master title style</a:t>
            </a:r>
            <a:endParaRPr lang="fr-FR"/>
          </a:p>
        </p:txBody>
      </p:sp>
      <p:sp>
        <p:nvSpPr>
          <p:cNvPr id="3" name="Date Placeholder 2">
            <a:extLst>
              <a:ext uri="{FF2B5EF4-FFF2-40B4-BE49-F238E27FC236}">
                <a16:creationId xmlns:a16="http://schemas.microsoft.com/office/drawing/2014/main" id="{31E93FFA-202C-4011-AB37-99C7245DC19D}"/>
              </a:ext>
            </a:extLst>
          </p:cNvPr>
          <p:cNvSpPr>
            <a:spLocks noGrp="1"/>
          </p:cNvSpPr>
          <p:nvPr>
            <p:ph type="dt" sz="half" idx="10"/>
          </p:nvPr>
        </p:nvSpPr>
        <p:spPr/>
        <p:txBody>
          <a:bodyPr/>
          <a:lstStyle>
            <a:lvl1pPr>
              <a:defRPr/>
            </a:lvl1pPr>
          </a:lstStyle>
          <a:p>
            <a:r>
              <a:rPr lang="en-US" dirty="0"/>
              <a:t>IETF 106 - ROLL</a:t>
            </a:r>
          </a:p>
        </p:txBody>
      </p:sp>
      <p:sp>
        <p:nvSpPr>
          <p:cNvPr id="4" name="Footer Placeholder 3">
            <a:extLst>
              <a:ext uri="{FF2B5EF4-FFF2-40B4-BE49-F238E27FC236}">
                <a16:creationId xmlns:a16="http://schemas.microsoft.com/office/drawing/2014/main" id="{7AB3FE71-1946-4807-B342-5C813AB2956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1C84BFB-B66B-40B8-A9B3-D7B0E2CA1B8D}"/>
              </a:ext>
            </a:extLst>
          </p:cNvPr>
          <p:cNvSpPr>
            <a:spLocks noGrp="1"/>
          </p:cNvSpPr>
          <p:nvPr>
            <p:ph type="sldNum" sz="quarter" idx="12"/>
          </p:nvPr>
        </p:nvSpPr>
        <p:spPr/>
        <p:txBody>
          <a:bodyPr/>
          <a:lstStyle/>
          <a:p>
            <a:fld id="{073010D7-F674-4B3B-B724-A97D09AD34BA}" type="slidenum">
              <a:rPr lang="en-US" smtClean="0"/>
              <a:t>‹#›</a:t>
            </a:fld>
            <a:endParaRPr lang="en-US"/>
          </a:p>
        </p:txBody>
      </p:sp>
      <p:sp>
        <p:nvSpPr>
          <p:cNvPr id="6" name="Footer Placeholder 4">
            <a:extLst>
              <a:ext uri="{FF2B5EF4-FFF2-40B4-BE49-F238E27FC236}">
                <a16:creationId xmlns:a16="http://schemas.microsoft.com/office/drawing/2014/main" id="{FB600820-2025-4F59-A416-26F74685349B}"/>
              </a:ext>
            </a:extLst>
          </p:cNvPr>
          <p:cNvSpPr txBox="1">
            <a:spLocks/>
          </p:cNvSpPr>
          <p:nvPr userDrawn="1"/>
        </p:nvSpPr>
        <p:spPr>
          <a:xfrm>
            <a:off x="298005" y="6320460"/>
            <a:ext cx="4113728" cy="365125"/>
          </a:xfrm>
          <a:prstGeom prst="rect">
            <a:avLst/>
          </a:prstGeom>
        </p:spPr>
        <p:txBody>
          <a:bodyPr vert="horz" lIns="91440" tIns="45720" rIns="91440" bIns="45720" rtlCol="0" anchor="ctr"/>
          <a:lstStyle>
            <a:defPPr>
              <a:defRPr lang="en-US"/>
            </a:defPPr>
            <a:lvl1pPr marL="0" algn="ctr" defTabSz="914400" rtl="0" eaLnBrk="1" latinLnBrk="0" hangingPunct="1">
              <a:defRPr sz="14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err="1">
                <a:ln>
                  <a:noFill/>
                </a:ln>
                <a:solidFill>
                  <a:prstClr val="black">
                    <a:tint val="75000"/>
                  </a:prstClr>
                </a:solidFill>
                <a:effectLst/>
                <a:uLnTx/>
                <a:uFillTx/>
                <a:latin typeface="Arial" panose="020B0604020202020204" pitchFamily="34" charset="0"/>
                <a:ea typeface="+mn-ea"/>
                <a:cs typeface="Arial" panose="020B0604020202020204" pitchFamily="34" charset="0"/>
              </a:rPr>
              <a:t>Interim</a:t>
            </a:r>
            <a:r>
              <a:rPr kumimoji="0" lang="fr-FR" sz="1400" b="1"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rPr>
              <a:t> 1/2021 - ROLL</a:t>
            </a:r>
            <a:endParaRPr kumimoji="0" lang="en-US" sz="1400" b="0"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endParaRPr>
          </a:p>
        </p:txBody>
      </p:sp>
      <p:sp>
        <p:nvSpPr>
          <p:cNvPr id="7" name="Footer Placeholder 4">
            <a:extLst>
              <a:ext uri="{FF2B5EF4-FFF2-40B4-BE49-F238E27FC236}">
                <a16:creationId xmlns:a16="http://schemas.microsoft.com/office/drawing/2014/main" id="{FE6E4880-85CE-4271-9ADE-90B95A818BDC}"/>
              </a:ext>
            </a:extLst>
          </p:cNvPr>
          <p:cNvSpPr txBox="1">
            <a:spLocks/>
          </p:cNvSpPr>
          <p:nvPr userDrawn="1"/>
        </p:nvSpPr>
        <p:spPr>
          <a:xfrm>
            <a:off x="450405" y="6472860"/>
            <a:ext cx="4113728" cy="365125"/>
          </a:xfrm>
          <a:prstGeom prst="rect">
            <a:avLst/>
          </a:prstGeom>
        </p:spPr>
        <p:txBody>
          <a:bodyPr vert="horz" lIns="91440" tIns="45720" rIns="91440" bIns="45720" rtlCol="0" anchor="ctr"/>
          <a:lstStyle>
            <a:defPPr>
              <a:defRPr lang="en-US"/>
            </a:defPPr>
            <a:lvl1pPr marL="0" algn="ctr" defTabSz="914400" rtl="0" eaLnBrk="1" latinLnBrk="0" hangingPunct="1">
              <a:defRPr sz="14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err="1">
                <a:ln>
                  <a:noFill/>
                </a:ln>
                <a:solidFill>
                  <a:prstClr val="black">
                    <a:tint val="75000"/>
                  </a:prstClr>
                </a:solidFill>
                <a:effectLst/>
                <a:uLnTx/>
                <a:uFillTx/>
                <a:latin typeface="Arial" panose="020B0604020202020204" pitchFamily="34" charset="0"/>
                <a:ea typeface="+mn-ea"/>
                <a:cs typeface="Arial" panose="020B0604020202020204" pitchFamily="34" charset="0"/>
              </a:rPr>
              <a:t>Interim</a:t>
            </a:r>
            <a:r>
              <a:rPr kumimoji="0" lang="fr-FR" sz="1400" b="1"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rPr>
              <a:t> 1/2021 - ROLL</a:t>
            </a:r>
            <a:endParaRPr kumimoji="0" lang="en-US" sz="1400" b="0"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endParaRPr>
          </a:p>
        </p:txBody>
      </p:sp>
      <p:sp>
        <p:nvSpPr>
          <p:cNvPr id="8" name="Footer Placeholder 4">
            <a:extLst>
              <a:ext uri="{FF2B5EF4-FFF2-40B4-BE49-F238E27FC236}">
                <a16:creationId xmlns:a16="http://schemas.microsoft.com/office/drawing/2014/main" id="{81AD4435-8EFA-4DC3-A815-52D468A1385F}"/>
              </a:ext>
            </a:extLst>
          </p:cNvPr>
          <p:cNvSpPr txBox="1">
            <a:spLocks/>
          </p:cNvSpPr>
          <p:nvPr userDrawn="1"/>
        </p:nvSpPr>
        <p:spPr>
          <a:xfrm>
            <a:off x="4037549" y="6328767"/>
            <a:ext cx="4113728" cy="365125"/>
          </a:xfrm>
          <a:prstGeom prst="rect">
            <a:avLst/>
          </a:prstGeom>
        </p:spPr>
        <p:txBody>
          <a:bodyPr vert="horz" lIns="91440" tIns="45720" rIns="91440" bIns="45720" rtlCol="0" anchor="ctr"/>
          <a:lstStyle>
            <a:defPPr>
              <a:defRPr lang="en-US"/>
            </a:defPPr>
            <a:lvl1pPr marL="0" algn="ctr" defTabSz="914400" rtl="0" eaLnBrk="1" latinLnBrk="0" hangingPunct="1">
              <a:defRPr sz="14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draft-</a:t>
            </a:r>
            <a:r>
              <a:rPr lang="en-US" dirty="0" err="1"/>
              <a:t>ietf</a:t>
            </a:r>
            <a:r>
              <a:rPr lang="en-US" dirty="0"/>
              <a:t>-roll-</a:t>
            </a:r>
            <a:r>
              <a:rPr lang="en-US" dirty="0" err="1"/>
              <a:t>dao</a:t>
            </a:r>
            <a:r>
              <a:rPr lang="en-US" dirty="0"/>
              <a:t>-projection</a:t>
            </a:r>
            <a:endParaRPr kumimoji="0" lang="en-US" sz="1400" b="0"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6996691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162" y="2130426"/>
            <a:ext cx="10360501" cy="1470025"/>
          </a:xfrm>
        </p:spPr>
        <p:txBody>
          <a:bodyPr/>
          <a:lstStyle/>
          <a:p>
            <a:r>
              <a:rPr lang="en-US"/>
              <a:t>Click to edit Master title style</a:t>
            </a:r>
          </a:p>
        </p:txBody>
      </p:sp>
      <p:sp>
        <p:nvSpPr>
          <p:cNvPr id="3" name="Subtitle 2"/>
          <p:cNvSpPr>
            <a:spLocks noGrp="1"/>
          </p:cNvSpPr>
          <p:nvPr>
            <p:ph type="subTitle" idx="1"/>
          </p:nvPr>
        </p:nvSpPr>
        <p:spPr>
          <a:xfrm>
            <a:off x="1828324" y="3886200"/>
            <a:ext cx="8532178"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609441" y="6356351"/>
            <a:ext cx="2844059" cy="365125"/>
          </a:xfrm>
          <a:prstGeom prst="rect">
            <a:avLst/>
          </a:prstGeom>
        </p:spPr>
        <p:txBody>
          <a:bodyPr/>
          <a:lstStyle>
            <a:lvl1pPr eaLnBrk="0" hangingPunct="0">
              <a:lnSpc>
                <a:spcPct val="90000"/>
              </a:lnSpc>
              <a:defRPr>
                <a:latin typeface="Arial" pitchFamily="34" charset="0"/>
              </a:defRPr>
            </a:lvl1pPr>
          </a:lstStyle>
          <a:p>
            <a:pPr>
              <a:defRPr/>
            </a:pPr>
            <a:fld id="{F07A42D0-C1C9-4159-B349-0E4B73277419}" type="datetime1">
              <a:rPr lang="en-US" altLang="en-US"/>
              <a:pPr>
                <a:defRPr/>
              </a:pPr>
              <a:t>1/27/2021</a:t>
            </a:fld>
            <a:endParaRPr lang="en-US" altLang="en-US"/>
          </a:p>
        </p:txBody>
      </p:sp>
      <p:sp>
        <p:nvSpPr>
          <p:cNvPr id="5" name="Footer Placeholder 4"/>
          <p:cNvSpPr>
            <a:spLocks noGrp="1"/>
          </p:cNvSpPr>
          <p:nvPr>
            <p:ph type="ftr" sz="quarter" idx="11"/>
          </p:nvPr>
        </p:nvSpPr>
        <p:spPr>
          <a:xfrm>
            <a:off x="4164515" y="6356351"/>
            <a:ext cx="3859795" cy="365125"/>
          </a:xfrm>
          <a:prstGeom prst="rect">
            <a:avLst/>
          </a:prstGeom>
        </p:spPr>
        <p:txBody>
          <a:bodyPr rtlCol="0"/>
          <a:lstStyle>
            <a:lvl1pPr eaLnBrk="0" hangingPunct="0">
              <a:lnSpc>
                <a:spcPct val="90000"/>
              </a:lnSpc>
              <a:defRPr>
                <a:solidFill>
                  <a:prstClr val="black">
                    <a:tint val="75000"/>
                  </a:prstClr>
                </a:solidFill>
                <a:latin typeface="Arial" pitchFamily="34" charset="0"/>
                <a:ea typeface="ＭＳ Ｐゴシック" pitchFamily="30" charset="-128"/>
                <a:cs typeface="ＭＳ Ｐゴシック" pitchFamily="30" charset="-128"/>
              </a:defRPr>
            </a:lvl1pPr>
          </a:lstStyle>
          <a:p>
            <a:pPr>
              <a:defRPr/>
            </a:pPr>
            <a:endParaRPr lang="en-US"/>
          </a:p>
        </p:txBody>
      </p:sp>
      <p:sp>
        <p:nvSpPr>
          <p:cNvPr id="6" name="Slide Number Placeholder 5"/>
          <p:cNvSpPr>
            <a:spLocks noGrp="1"/>
          </p:cNvSpPr>
          <p:nvPr>
            <p:ph type="sldNum" sz="quarter" idx="12"/>
          </p:nvPr>
        </p:nvSpPr>
        <p:spPr>
          <a:xfrm>
            <a:off x="8735325" y="6356351"/>
            <a:ext cx="2844059" cy="365125"/>
          </a:xfrm>
          <a:prstGeom prst="rect">
            <a:avLst/>
          </a:prstGeom>
        </p:spPr>
        <p:txBody>
          <a:bodyPr/>
          <a:lstStyle>
            <a:lvl1pPr eaLnBrk="0" hangingPunct="0">
              <a:lnSpc>
                <a:spcPct val="90000"/>
              </a:lnSpc>
              <a:defRPr>
                <a:latin typeface="Arial" panose="020B0604020202020204" pitchFamily="34" charset="0"/>
              </a:defRPr>
            </a:lvl1pPr>
          </a:lstStyle>
          <a:p>
            <a:fld id="{A90567E4-6650-4337-85C3-1222D145760C}" type="slidenum">
              <a:rPr lang="en-US" altLang="en-US"/>
              <a:pPr/>
              <a:t>‹#›</a:t>
            </a:fld>
            <a:endParaRPr lang="en-US" altLang="en-US"/>
          </a:p>
        </p:txBody>
      </p:sp>
      <p:sp>
        <p:nvSpPr>
          <p:cNvPr id="7" name="Footer Placeholder 4">
            <a:extLst>
              <a:ext uri="{FF2B5EF4-FFF2-40B4-BE49-F238E27FC236}">
                <a16:creationId xmlns:a16="http://schemas.microsoft.com/office/drawing/2014/main" id="{FCCABF22-2149-458C-9C6B-B3705AF47155}"/>
              </a:ext>
            </a:extLst>
          </p:cNvPr>
          <p:cNvSpPr txBox="1">
            <a:spLocks/>
          </p:cNvSpPr>
          <p:nvPr userDrawn="1"/>
        </p:nvSpPr>
        <p:spPr>
          <a:xfrm>
            <a:off x="298005" y="6320460"/>
            <a:ext cx="4113728" cy="365125"/>
          </a:xfrm>
          <a:prstGeom prst="rect">
            <a:avLst/>
          </a:prstGeom>
        </p:spPr>
        <p:txBody>
          <a:bodyPr vert="horz" lIns="91440" tIns="45720" rIns="91440" bIns="45720" rtlCol="0" anchor="ctr"/>
          <a:lstStyle>
            <a:defPPr>
              <a:defRPr lang="en-US"/>
            </a:defPPr>
            <a:lvl1pPr marL="0" algn="ctr" defTabSz="914400" rtl="0" eaLnBrk="1" latinLnBrk="0" hangingPunct="1">
              <a:defRPr sz="14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err="1">
                <a:ln>
                  <a:noFill/>
                </a:ln>
                <a:solidFill>
                  <a:prstClr val="black">
                    <a:tint val="75000"/>
                  </a:prstClr>
                </a:solidFill>
                <a:effectLst/>
                <a:uLnTx/>
                <a:uFillTx/>
                <a:latin typeface="Arial" panose="020B0604020202020204" pitchFamily="34" charset="0"/>
                <a:ea typeface="+mn-ea"/>
                <a:cs typeface="Arial" panose="020B0604020202020204" pitchFamily="34" charset="0"/>
              </a:rPr>
              <a:t>Interim</a:t>
            </a:r>
            <a:r>
              <a:rPr kumimoji="0" lang="fr-FR" sz="1400" b="1"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rPr>
              <a:t> 1/2021 - ROLL</a:t>
            </a:r>
            <a:endParaRPr kumimoji="0" lang="en-US" sz="1400" b="0"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endParaRPr>
          </a:p>
        </p:txBody>
      </p:sp>
      <p:sp>
        <p:nvSpPr>
          <p:cNvPr id="8" name="Footer Placeholder 4">
            <a:extLst>
              <a:ext uri="{FF2B5EF4-FFF2-40B4-BE49-F238E27FC236}">
                <a16:creationId xmlns:a16="http://schemas.microsoft.com/office/drawing/2014/main" id="{DC0DAA6D-F475-40D2-8BA5-D1C420E0CE3E}"/>
              </a:ext>
            </a:extLst>
          </p:cNvPr>
          <p:cNvSpPr txBox="1">
            <a:spLocks/>
          </p:cNvSpPr>
          <p:nvPr userDrawn="1"/>
        </p:nvSpPr>
        <p:spPr>
          <a:xfrm>
            <a:off x="4037549" y="6328767"/>
            <a:ext cx="4113728" cy="365125"/>
          </a:xfrm>
          <a:prstGeom prst="rect">
            <a:avLst/>
          </a:prstGeom>
        </p:spPr>
        <p:txBody>
          <a:bodyPr vert="horz" lIns="91440" tIns="45720" rIns="91440" bIns="45720" rtlCol="0" anchor="ctr"/>
          <a:lstStyle>
            <a:defPPr>
              <a:defRPr lang="en-US"/>
            </a:defPPr>
            <a:lvl1pPr marL="0" algn="ctr" defTabSz="914400" rtl="0" eaLnBrk="1" latinLnBrk="0" hangingPunct="1">
              <a:defRPr sz="14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draft-</a:t>
            </a:r>
            <a:r>
              <a:rPr lang="en-US" dirty="0" err="1"/>
              <a:t>ietf</a:t>
            </a:r>
            <a:r>
              <a:rPr lang="en-US" dirty="0"/>
              <a:t>-roll-</a:t>
            </a:r>
            <a:r>
              <a:rPr lang="en-US" dirty="0" err="1"/>
              <a:t>dao</a:t>
            </a:r>
            <a:r>
              <a:rPr lang="en-US" dirty="0"/>
              <a:t>-projection</a:t>
            </a:r>
            <a:endParaRPr kumimoji="0" lang="en-US" sz="1400" b="0"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29336514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7982" y="365126"/>
            <a:ext cx="10512862"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7982" y="1825625"/>
            <a:ext cx="10512862"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7982" y="6356351"/>
            <a:ext cx="2742486"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07DFB1-7452-43D9-B4B6-31F1690BBA2B}" type="datetimeFigureOut">
              <a:rPr lang="en-US" smtClean="0"/>
              <a:t>1/27/2021</a:t>
            </a:fld>
            <a:endParaRPr lang="en-US"/>
          </a:p>
        </p:txBody>
      </p:sp>
      <p:sp>
        <p:nvSpPr>
          <p:cNvPr id="5" name="Footer Placeholder 4"/>
          <p:cNvSpPr>
            <a:spLocks noGrp="1"/>
          </p:cNvSpPr>
          <p:nvPr>
            <p:ph type="ftr" sz="quarter" idx="3"/>
          </p:nvPr>
        </p:nvSpPr>
        <p:spPr>
          <a:xfrm>
            <a:off x="4037549" y="6356351"/>
            <a:ext cx="4113728"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08357" y="6356351"/>
            <a:ext cx="2742486"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3010D7-F674-4B3B-B724-A97D09AD34BA}" type="slidenum">
              <a:rPr lang="en-US" smtClean="0"/>
              <a:t>‹#›</a:t>
            </a:fld>
            <a:endParaRPr lang="en-US"/>
          </a:p>
        </p:txBody>
      </p:sp>
      <p:sp>
        <p:nvSpPr>
          <p:cNvPr id="8" name="Slide Number Placeholder 5">
            <a:extLst>
              <a:ext uri="{FF2B5EF4-FFF2-40B4-BE49-F238E27FC236}">
                <a16:creationId xmlns:a16="http://schemas.microsoft.com/office/drawing/2014/main" id="{83001D10-9B72-4DBB-8C9D-3D42A375C893}"/>
              </a:ext>
            </a:extLst>
          </p:cNvPr>
          <p:cNvSpPr txBox="1">
            <a:spLocks/>
          </p:cNvSpPr>
          <p:nvPr userDrawn="1"/>
        </p:nvSpPr>
        <p:spPr>
          <a:xfrm>
            <a:off x="9057045" y="6406644"/>
            <a:ext cx="2742486"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18BF9C3C-0004-4145-8BE2-5FBA8C817ACA}" type="slidenum">
              <a:rPr kumimoji="0" lang="en-US" sz="1200" b="0" i="0" u="none" strike="noStrike" kern="1200" cap="none" spc="0" normalizeH="0" baseline="0" noProof="0" smtClean="0">
                <a:ln>
                  <a:noFill/>
                </a:ln>
                <a:solidFill>
                  <a:schemeClr val="bg2">
                    <a:lumMod val="50000"/>
                  </a:scheme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schemeClr val="bg2">
                  <a:lumMod val="50000"/>
                </a:scheme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87983655"/>
      </p:ext>
    </p:extLst>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Lst>
  <p:txStyles>
    <p:titleStyle>
      <a:lvl1pPr algn="l" defTabSz="914126" rtl="0" eaLnBrk="1" latinLnBrk="0" hangingPunct="1">
        <a:lnSpc>
          <a:spcPct val="90000"/>
        </a:lnSpc>
        <a:spcBef>
          <a:spcPct val="0"/>
        </a:spcBef>
        <a:buNone/>
        <a:defRPr sz="4399" kern="1200">
          <a:solidFill>
            <a:schemeClr val="tx1"/>
          </a:solidFill>
          <a:latin typeface="+mj-lt"/>
          <a:ea typeface="+mj-ea"/>
          <a:cs typeface="+mj-cs"/>
        </a:defRPr>
      </a:lvl1pPr>
    </p:titleStyle>
    <p:bodyStyle>
      <a:lvl1pPr marL="228531" indent="-228531" algn="l" defTabSz="914126" rtl="0" eaLnBrk="1" latinLnBrk="0" hangingPunct="1">
        <a:lnSpc>
          <a:spcPct val="90000"/>
        </a:lnSpc>
        <a:spcBef>
          <a:spcPts val="1000"/>
        </a:spcBef>
        <a:buFont typeface="Arial" panose="020B0604020202020204" pitchFamily="34" charset="0"/>
        <a:buChar char="•"/>
        <a:defRPr sz="2799" kern="1200">
          <a:solidFill>
            <a:schemeClr val="tx1"/>
          </a:solidFill>
          <a:latin typeface="+mn-lt"/>
          <a:ea typeface="+mn-ea"/>
          <a:cs typeface="+mn-cs"/>
        </a:defRPr>
      </a:lvl1pPr>
      <a:lvl2pPr marL="685594" indent="-228531" algn="l" defTabSz="914126" rtl="0" eaLnBrk="1" latinLnBrk="0" hangingPunct="1">
        <a:lnSpc>
          <a:spcPct val="90000"/>
        </a:lnSpc>
        <a:spcBef>
          <a:spcPts val="500"/>
        </a:spcBef>
        <a:buFont typeface="Arial" panose="020B0604020202020204" pitchFamily="34" charset="0"/>
        <a:buChar char="•"/>
        <a:defRPr sz="2399" kern="1200">
          <a:solidFill>
            <a:schemeClr val="tx1"/>
          </a:solidFill>
          <a:latin typeface="+mn-lt"/>
          <a:ea typeface="+mn-ea"/>
          <a:cs typeface="+mn-cs"/>
        </a:defRPr>
      </a:lvl2pPr>
      <a:lvl3pPr marL="1142657" indent="-228531" algn="l" defTabSz="914126" rtl="0" eaLnBrk="1" latinLnBrk="0" hangingPunct="1">
        <a:lnSpc>
          <a:spcPct val="90000"/>
        </a:lnSpc>
        <a:spcBef>
          <a:spcPts val="500"/>
        </a:spcBef>
        <a:buFont typeface="Arial" panose="020B0604020202020204" pitchFamily="34" charset="0"/>
        <a:buChar char="•"/>
        <a:defRPr sz="1999" kern="1200">
          <a:solidFill>
            <a:schemeClr val="tx1"/>
          </a:solidFill>
          <a:latin typeface="+mn-lt"/>
          <a:ea typeface="+mn-ea"/>
          <a:cs typeface="+mn-cs"/>
        </a:defRPr>
      </a:lvl3pPr>
      <a:lvl4pPr marL="1599720"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4pPr>
      <a:lvl5pPr marL="2056783"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5pPr>
      <a:lvl6pPr marL="2513846"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6pPr>
      <a:lvl7pPr marL="2970908"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7pPr>
      <a:lvl8pPr marL="3427971"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8pPr>
      <a:lvl9pPr marL="3885034"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9pPr>
    </p:bodyStyle>
    <p:otherStyle>
      <a:defPPr>
        <a:defRPr lang="en-US"/>
      </a:defPPr>
      <a:lvl1pPr marL="0" algn="l" defTabSz="914126" rtl="0" eaLnBrk="1" latinLnBrk="0" hangingPunct="1">
        <a:defRPr sz="1799" kern="1200">
          <a:solidFill>
            <a:schemeClr val="tx1"/>
          </a:solidFill>
          <a:latin typeface="+mn-lt"/>
          <a:ea typeface="+mn-ea"/>
          <a:cs typeface="+mn-cs"/>
        </a:defRPr>
      </a:lvl1pPr>
      <a:lvl2pPr marL="457063" algn="l" defTabSz="914126" rtl="0" eaLnBrk="1" latinLnBrk="0" hangingPunct="1">
        <a:defRPr sz="1799" kern="1200">
          <a:solidFill>
            <a:schemeClr val="tx1"/>
          </a:solidFill>
          <a:latin typeface="+mn-lt"/>
          <a:ea typeface="+mn-ea"/>
          <a:cs typeface="+mn-cs"/>
        </a:defRPr>
      </a:lvl2pPr>
      <a:lvl3pPr marL="914126" algn="l" defTabSz="914126" rtl="0" eaLnBrk="1" latinLnBrk="0" hangingPunct="1">
        <a:defRPr sz="1799" kern="1200">
          <a:solidFill>
            <a:schemeClr val="tx1"/>
          </a:solidFill>
          <a:latin typeface="+mn-lt"/>
          <a:ea typeface="+mn-ea"/>
          <a:cs typeface="+mn-cs"/>
        </a:defRPr>
      </a:lvl3pPr>
      <a:lvl4pPr marL="1371189" algn="l" defTabSz="914126" rtl="0" eaLnBrk="1" latinLnBrk="0" hangingPunct="1">
        <a:defRPr sz="1799" kern="1200">
          <a:solidFill>
            <a:schemeClr val="tx1"/>
          </a:solidFill>
          <a:latin typeface="+mn-lt"/>
          <a:ea typeface="+mn-ea"/>
          <a:cs typeface="+mn-cs"/>
        </a:defRPr>
      </a:lvl4pPr>
      <a:lvl5pPr marL="1828251" algn="l" defTabSz="914126" rtl="0" eaLnBrk="1" latinLnBrk="0" hangingPunct="1">
        <a:defRPr sz="1799" kern="1200">
          <a:solidFill>
            <a:schemeClr val="tx1"/>
          </a:solidFill>
          <a:latin typeface="+mn-lt"/>
          <a:ea typeface="+mn-ea"/>
          <a:cs typeface="+mn-cs"/>
        </a:defRPr>
      </a:lvl5pPr>
      <a:lvl6pPr marL="2285314" algn="l" defTabSz="914126" rtl="0" eaLnBrk="1" latinLnBrk="0" hangingPunct="1">
        <a:defRPr sz="1799" kern="1200">
          <a:solidFill>
            <a:schemeClr val="tx1"/>
          </a:solidFill>
          <a:latin typeface="+mn-lt"/>
          <a:ea typeface="+mn-ea"/>
          <a:cs typeface="+mn-cs"/>
        </a:defRPr>
      </a:lvl6pPr>
      <a:lvl7pPr marL="2742377" algn="l" defTabSz="914126" rtl="0" eaLnBrk="1" latinLnBrk="0" hangingPunct="1">
        <a:defRPr sz="1799" kern="1200">
          <a:solidFill>
            <a:schemeClr val="tx1"/>
          </a:solidFill>
          <a:latin typeface="+mn-lt"/>
          <a:ea typeface="+mn-ea"/>
          <a:cs typeface="+mn-cs"/>
        </a:defRPr>
      </a:lvl7pPr>
      <a:lvl8pPr marL="3199440" algn="l" defTabSz="914126" rtl="0" eaLnBrk="1" latinLnBrk="0" hangingPunct="1">
        <a:defRPr sz="1799" kern="1200">
          <a:solidFill>
            <a:schemeClr val="tx1"/>
          </a:solidFill>
          <a:latin typeface="+mn-lt"/>
          <a:ea typeface="+mn-ea"/>
          <a:cs typeface="+mn-cs"/>
        </a:defRPr>
      </a:lvl8pPr>
      <a:lvl9pPr marL="3656503" algn="l" defTabSz="914126" rtl="0" eaLnBrk="1" latinLnBrk="0" hangingPunct="1">
        <a:defRPr sz="17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069075" y="1615005"/>
            <a:ext cx="10387820" cy="2513024"/>
          </a:xfrm>
        </p:spPr>
        <p:txBody>
          <a:bodyPr/>
          <a:lstStyle/>
          <a:p>
            <a:pPr lvl="0" algn="ctr" eaLnBrk="0" fontAlgn="base" hangingPunct="0">
              <a:lnSpc>
                <a:spcPct val="100000"/>
              </a:lnSpc>
              <a:spcAft>
                <a:spcPct val="0"/>
              </a:spcAft>
            </a:pPr>
            <a:r>
              <a:rPr lang="en-US" sz="5400" dirty="0">
                <a:solidFill>
                  <a:srgbClr val="4B4B4B"/>
                </a:solidFill>
              </a:rPr>
              <a:t>Root initiated routing state in RPL</a:t>
            </a:r>
            <a:endParaRPr lang="en-US" sz="1600" i="1" spc="0" dirty="0">
              <a:solidFill>
                <a:srgbClr val="333333"/>
              </a:solidFill>
            </a:endParaRPr>
          </a:p>
        </p:txBody>
      </p:sp>
      <p:sp>
        <p:nvSpPr>
          <p:cNvPr id="3" name="Subtitle 2"/>
          <p:cNvSpPr>
            <a:spLocks noGrp="1"/>
          </p:cNvSpPr>
          <p:nvPr>
            <p:ph type="subTitle" idx="1"/>
          </p:nvPr>
        </p:nvSpPr>
        <p:spPr>
          <a:xfrm>
            <a:off x="282713" y="4923137"/>
            <a:ext cx="9307444" cy="421293"/>
          </a:xfrm>
        </p:spPr>
        <p:txBody>
          <a:bodyPr/>
          <a:lstStyle/>
          <a:p>
            <a:r>
              <a:rPr lang="en-US" dirty="0">
                <a:solidFill>
                  <a:srgbClr val="4B4B4B"/>
                </a:solidFill>
              </a:rPr>
              <a:t>Pascal Thubert</a:t>
            </a:r>
          </a:p>
        </p:txBody>
      </p:sp>
      <p:sp>
        <p:nvSpPr>
          <p:cNvPr id="4" name="Rectangle 1"/>
          <p:cNvSpPr>
            <a:spLocks noGrp="1" noChangeArrowheads="1"/>
          </p:cNvSpPr>
          <p:nvPr>
            <p:ph type="body" sz="quarter" idx="10"/>
          </p:nvPr>
        </p:nvSpPr>
        <p:spPr bwMode="auto">
          <a:xfrm>
            <a:off x="531532" y="3940671"/>
            <a:ext cx="10790545" cy="17230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gn="ctr" eaLnBrk="0" fontAlgn="base" hangingPunct="0">
              <a:lnSpc>
                <a:spcPct val="100000"/>
              </a:lnSpc>
              <a:spcBef>
                <a:spcPct val="0"/>
              </a:spcBef>
              <a:spcAft>
                <a:spcPct val="0"/>
              </a:spcAft>
              <a:buClrTx/>
              <a:buSzTx/>
            </a:pPr>
            <a:r>
              <a:rPr lang="en-US" altLang="en-US" b="1" dirty="0">
                <a:solidFill>
                  <a:srgbClr val="000000"/>
                </a:solidFill>
                <a:latin typeface="Arial Unicode MS"/>
              </a:rPr>
              <a:t>draft-</a:t>
            </a:r>
            <a:r>
              <a:rPr lang="en-US" altLang="en-US" b="1" dirty="0" err="1">
                <a:solidFill>
                  <a:srgbClr val="000000"/>
                </a:solidFill>
                <a:latin typeface="Arial Unicode MS"/>
              </a:rPr>
              <a:t>ietf</a:t>
            </a:r>
            <a:r>
              <a:rPr lang="en-US" altLang="en-US" b="1" dirty="0">
                <a:solidFill>
                  <a:srgbClr val="000000"/>
                </a:solidFill>
                <a:latin typeface="Arial Unicode MS"/>
              </a:rPr>
              <a:t>-roll-</a:t>
            </a:r>
            <a:r>
              <a:rPr lang="en-US" altLang="en-US" b="1" dirty="0" err="1">
                <a:solidFill>
                  <a:srgbClr val="000000"/>
                </a:solidFill>
                <a:latin typeface="Arial Unicode MS"/>
              </a:rPr>
              <a:t>dao</a:t>
            </a:r>
            <a:r>
              <a:rPr lang="en-US" altLang="en-US" b="1" dirty="0">
                <a:solidFill>
                  <a:srgbClr val="000000"/>
                </a:solidFill>
                <a:latin typeface="Arial Unicode MS"/>
              </a:rPr>
              <a:t>-projection</a:t>
            </a:r>
          </a:p>
          <a:p>
            <a:pPr lvl="0" algn="ctr" eaLnBrk="0" fontAlgn="base" hangingPunct="0">
              <a:lnSpc>
                <a:spcPct val="100000"/>
              </a:lnSpc>
              <a:spcBef>
                <a:spcPct val="0"/>
              </a:spcBef>
              <a:spcAft>
                <a:spcPct val="0"/>
              </a:spcAft>
              <a:buClrTx/>
              <a:buSzTx/>
            </a:pPr>
            <a:endParaRPr lang="en-US" altLang="en-US" b="1" dirty="0">
              <a:solidFill>
                <a:srgbClr val="000000"/>
              </a:solidFill>
              <a:latin typeface="Arial Unicode MS"/>
            </a:endParaRPr>
          </a:p>
          <a:p>
            <a:pPr lvl="0" algn="ctr" eaLnBrk="0" fontAlgn="base" hangingPunct="0">
              <a:lnSpc>
                <a:spcPct val="100000"/>
              </a:lnSpc>
              <a:spcBef>
                <a:spcPct val="0"/>
              </a:spcBef>
              <a:spcAft>
                <a:spcPct val="0"/>
              </a:spcAft>
              <a:buClrTx/>
              <a:buSzTx/>
            </a:pPr>
            <a:endParaRPr lang="en-US" altLang="en-US" b="1" dirty="0">
              <a:solidFill>
                <a:srgbClr val="000000"/>
              </a:solidFill>
              <a:latin typeface="Arial Unicode MS"/>
            </a:endParaRPr>
          </a:p>
          <a:p>
            <a:pPr lvl="0" algn="ctr" eaLnBrk="0" fontAlgn="base" hangingPunct="0">
              <a:lnSpc>
                <a:spcPct val="100000"/>
              </a:lnSpc>
              <a:spcBef>
                <a:spcPct val="0"/>
              </a:spcBef>
              <a:spcAft>
                <a:spcPct val="0"/>
              </a:spcAft>
              <a:buClrTx/>
              <a:buSzTx/>
            </a:pPr>
            <a:r>
              <a:rPr lang="en-US" altLang="en-US" b="1" dirty="0">
                <a:solidFill>
                  <a:srgbClr val="000000"/>
                </a:solidFill>
                <a:latin typeface="Arial Unicode MS"/>
              </a:rPr>
              <a:t> </a:t>
            </a:r>
          </a:p>
          <a:p>
            <a:pPr lvl="0" algn="ctr" eaLnBrk="0" fontAlgn="base" hangingPunct="0">
              <a:lnSpc>
                <a:spcPct val="100000"/>
              </a:lnSpc>
              <a:spcBef>
                <a:spcPct val="0"/>
              </a:spcBef>
              <a:spcAft>
                <a:spcPct val="0"/>
              </a:spcAft>
              <a:buClrTx/>
              <a:buSzTx/>
            </a:pPr>
            <a:endParaRPr lang="en-US" altLang="en-US" sz="1600" dirty="0">
              <a:solidFill>
                <a:srgbClr val="000000"/>
              </a:solidFill>
              <a:latin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rgbClr val="000000"/>
              </a:solidFill>
              <a:effectLst/>
              <a:latin typeface="Arial" panose="020B0604020202020204" pitchFamily="34" charset="0"/>
            </a:endParaRPr>
          </a:p>
        </p:txBody>
      </p:sp>
      <p:sp>
        <p:nvSpPr>
          <p:cNvPr id="8" name="Text Placeholder 3"/>
          <p:cNvSpPr txBox="1">
            <a:spLocks/>
          </p:cNvSpPr>
          <p:nvPr/>
        </p:nvSpPr>
        <p:spPr>
          <a:xfrm>
            <a:off x="314325" y="5471578"/>
            <a:ext cx="1805420" cy="384175"/>
          </a:xfrm>
          <a:prstGeom prst="rect">
            <a:avLst/>
          </a:prstGeom>
        </p:spPr>
        <p:txBody>
          <a:bodyPr vert="horz" lIns="91440" tIns="45720" rIns="91440" bIns="45720" rtlCol="0">
            <a:noAutofit/>
          </a:bodyPr>
          <a:lstStyle>
            <a:lvl1pPr marL="0" indent="0" algn="l" defTabSz="914400" rtl="0" eaLnBrk="1" latinLnBrk="0" hangingPunct="1">
              <a:lnSpc>
                <a:spcPct val="95000"/>
              </a:lnSpc>
              <a:spcBef>
                <a:spcPts val="1440"/>
              </a:spcBef>
              <a:buClr>
                <a:schemeClr val="tx2"/>
              </a:buClr>
              <a:buSzPct val="90000"/>
              <a:buFontTx/>
              <a:buNone/>
              <a:tabLst/>
              <a:defRPr lang="en-US" sz="1800" kern="1200" dirty="0" smtClean="0">
                <a:solidFill>
                  <a:schemeClr val="bg1"/>
                </a:solidFill>
                <a:latin typeface="+mj-lt"/>
                <a:ea typeface="+mn-ea"/>
                <a:cs typeface="+mn-cs"/>
              </a:defRPr>
            </a:lvl1pPr>
            <a:lvl2pPr marL="406400" indent="0" algn="l" defTabSz="914400" rtl="0" eaLnBrk="1" latinLnBrk="0" hangingPunct="1">
              <a:lnSpc>
                <a:spcPct val="95000"/>
              </a:lnSpc>
              <a:spcBef>
                <a:spcPts val="840"/>
              </a:spcBef>
              <a:buClr>
                <a:schemeClr val="tx2"/>
              </a:buClr>
              <a:buFontTx/>
              <a:buNone/>
              <a:defRPr lang="en-US" sz="2000" kern="1200" dirty="0" smtClean="0">
                <a:solidFill>
                  <a:schemeClr val="bg1"/>
                </a:solidFill>
                <a:latin typeface="+mj-lt"/>
                <a:ea typeface="+mn-ea"/>
                <a:cs typeface="+mn-cs"/>
              </a:defRPr>
            </a:lvl2pPr>
            <a:lvl3pPr marL="571500" indent="-1588" algn="l" defTabSz="914400" rtl="0" eaLnBrk="1" latinLnBrk="0" hangingPunct="1">
              <a:lnSpc>
                <a:spcPct val="95000"/>
              </a:lnSpc>
              <a:spcBef>
                <a:spcPts val="840"/>
              </a:spcBef>
              <a:buFontTx/>
              <a:buNone/>
              <a:defRPr lang="en-US" sz="2000" kern="1200" dirty="0" smtClean="0">
                <a:solidFill>
                  <a:schemeClr val="bg1"/>
                </a:solidFill>
                <a:latin typeface="+mj-lt"/>
                <a:ea typeface="+mn-ea"/>
                <a:cs typeface="+mn-cs"/>
              </a:defRPr>
            </a:lvl3pPr>
            <a:lvl4pPr marL="688975" indent="0" algn="l" defTabSz="914400" rtl="0" eaLnBrk="1" latinLnBrk="0" hangingPunct="1">
              <a:lnSpc>
                <a:spcPct val="95000"/>
              </a:lnSpc>
              <a:spcBef>
                <a:spcPts val="840"/>
              </a:spcBef>
              <a:buFontTx/>
              <a:buNone/>
              <a:defRPr lang="en-US" sz="2000" kern="1200" dirty="0" smtClean="0">
                <a:solidFill>
                  <a:schemeClr val="bg1"/>
                </a:solidFill>
                <a:latin typeface="+mj-lt"/>
                <a:ea typeface="+mn-ea"/>
                <a:cs typeface="+mn-cs"/>
              </a:defRPr>
            </a:lvl4pPr>
            <a:lvl5pPr marL="801688" indent="0" algn="l" defTabSz="914400" rtl="0" eaLnBrk="1" latinLnBrk="0" hangingPunct="1">
              <a:lnSpc>
                <a:spcPct val="95000"/>
              </a:lnSpc>
              <a:spcBef>
                <a:spcPts val="840"/>
              </a:spcBef>
              <a:buFontTx/>
              <a:buNone/>
              <a:defRPr lang="en-US" sz="2000" kern="1200" dirty="0" smtClean="0">
                <a:solidFill>
                  <a:schemeClr val="bg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95000"/>
              </a:lnSpc>
              <a:spcBef>
                <a:spcPts val="1440"/>
              </a:spcBef>
              <a:spcAft>
                <a:spcPts val="0"/>
              </a:spcAft>
              <a:buClr>
                <a:srgbClr val="44546A"/>
              </a:buClr>
              <a:buSzPct val="90000"/>
              <a:buFontTx/>
              <a:buNone/>
              <a:tabLst/>
              <a:defRPr/>
            </a:pPr>
            <a:r>
              <a:rPr kumimoji="0" lang="en-US" sz="1800" b="0" i="0" u="none" strike="noStrike" kern="1200" cap="none" spc="0" normalizeH="0" baseline="0" noProof="0" dirty="0">
                <a:ln>
                  <a:noFill/>
                </a:ln>
                <a:solidFill>
                  <a:srgbClr val="4B4B4B"/>
                </a:solidFill>
                <a:effectLst/>
                <a:uLnTx/>
                <a:uFillTx/>
                <a:latin typeface="Calibri Light" panose="020F0302020204030204"/>
                <a:ea typeface="+mn-ea"/>
                <a:cs typeface="+mn-cs"/>
              </a:rPr>
              <a:t>Interim Jan. 2021</a:t>
            </a:r>
          </a:p>
        </p:txBody>
      </p:sp>
      <p:sp>
        <p:nvSpPr>
          <p:cNvPr id="9" name="Text Placeholder 4"/>
          <p:cNvSpPr txBox="1">
            <a:spLocks/>
          </p:cNvSpPr>
          <p:nvPr/>
        </p:nvSpPr>
        <p:spPr>
          <a:xfrm>
            <a:off x="315095" y="6007544"/>
            <a:ext cx="10814050" cy="384175"/>
          </a:xfrm>
          <a:prstGeom prst="rect">
            <a:avLst/>
          </a:prstGeom>
        </p:spPr>
        <p:txBody>
          <a:bodyPr vert="horz" lIns="91440" tIns="45720" rIns="91440" bIns="45720" rtlCol="0">
            <a:noAutofit/>
          </a:bodyPr>
          <a:lstStyle>
            <a:lvl1pPr marL="0" indent="0" algn="l" defTabSz="914400" rtl="0" eaLnBrk="1" latinLnBrk="0" hangingPunct="1">
              <a:lnSpc>
                <a:spcPct val="95000"/>
              </a:lnSpc>
              <a:spcBef>
                <a:spcPts val="1440"/>
              </a:spcBef>
              <a:buClr>
                <a:schemeClr val="tx2"/>
              </a:buClr>
              <a:buSzPct val="90000"/>
              <a:buFontTx/>
              <a:buNone/>
              <a:tabLst/>
              <a:defRPr lang="en-US" sz="1400" kern="1200" dirty="0" smtClean="0">
                <a:solidFill>
                  <a:schemeClr val="bg1"/>
                </a:solidFill>
                <a:latin typeface="+mj-lt"/>
                <a:ea typeface="+mn-ea"/>
                <a:cs typeface="+mn-cs"/>
              </a:defRPr>
            </a:lvl1pPr>
            <a:lvl2pPr marL="406400" indent="0" algn="l" defTabSz="914400" rtl="0" eaLnBrk="1" latinLnBrk="0" hangingPunct="1">
              <a:lnSpc>
                <a:spcPct val="95000"/>
              </a:lnSpc>
              <a:spcBef>
                <a:spcPts val="840"/>
              </a:spcBef>
              <a:buClr>
                <a:schemeClr val="tx2"/>
              </a:buClr>
              <a:buFontTx/>
              <a:buNone/>
              <a:defRPr lang="en-US" sz="2000" kern="1200" dirty="0" smtClean="0">
                <a:solidFill>
                  <a:schemeClr val="bg1"/>
                </a:solidFill>
                <a:latin typeface="+mj-lt"/>
                <a:ea typeface="+mn-ea"/>
                <a:cs typeface="+mn-cs"/>
              </a:defRPr>
            </a:lvl2pPr>
            <a:lvl3pPr marL="571500" indent="-1588" algn="l" defTabSz="914400" rtl="0" eaLnBrk="1" latinLnBrk="0" hangingPunct="1">
              <a:lnSpc>
                <a:spcPct val="95000"/>
              </a:lnSpc>
              <a:spcBef>
                <a:spcPts val="840"/>
              </a:spcBef>
              <a:buFontTx/>
              <a:buNone/>
              <a:defRPr lang="en-US" sz="2000" kern="1200" dirty="0" smtClean="0">
                <a:solidFill>
                  <a:schemeClr val="bg1"/>
                </a:solidFill>
                <a:latin typeface="+mj-lt"/>
                <a:ea typeface="+mn-ea"/>
                <a:cs typeface="+mn-cs"/>
              </a:defRPr>
            </a:lvl3pPr>
            <a:lvl4pPr marL="688975" indent="0" algn="l" defTabSz="914400" rtl="0" eaLnBrk="1" latinLnBrk="0" hangingPunct="1">
              <a:lnSpc>
                <a:spcPct val="95000"/>
              </a:lnSpc>
              <a:spcBef>
                <a:spcPts val="840"/>
              </a:spcBef>
              <a:buFontTx/>
              <a:buNone/>
              <a:defRPr lang="en-US" sz="2000" kern="1200" dirty="0" smtClean="0">
                <a:solidFill>
                  <a:schemeClr val="bg1"/>
                </a:solidFill>
                <a:latin typeface="+mj-lt"/>
                <a:ea typeface="+mn-ea"/>
                <a:cs typeface="+mn-cs"/>
              </a:defRPr>
            </a:lvl4pPr>
            <a:lvl5pPr marL="801688" indent="0" algn="l" defTabSz="914400" rtl="0" eaLnBrk="1" latinLnBrk="0" hangingPunct="1">
              <a:lnSpc>
                <a:spcPct val="95000"/>
              </a:lnSpc>
              <a:spcBef>
                <a:spcPts val="840"/>
              </a:spcBef>
              <a:buFontTx/>
              <a:buNone/>
              <a:defRPr lang="en-US" sz="2000" kern="1200" dirty="0" smtClean="0">
                <a:solidFill>
                  <a:schemeClr val="bg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95000"/>
              </a:lnSpc>
              <a:spcBef>
                <a:spcPts val="1440"/>
              </a:spcBef>
              <a:spcAft>
                <a:spcPts val="0"/>
              </a:spcAft>
              <a:buClr>
                <a:srgbClr val="44546A"/>
              </a:buClr>
              <a:buSzPct val="90000"/>
              <a:buFontTx/>
              <a:buNone/>
              <a:tabLst/>
              <a:defRPr/>
            </a:pPr>
            <a:r>
              <a:rPr kumimoji="0" lang="en-US" sz="1400" b="0" i="0" u="none" strike="noStrike" kern="1200" cap="none" spc="0" normalizeH="0" baseline="0" noProof="0" dirty="0">
                <a:ln>
                  <a:noFill/>
                </a:ln>
                <a:solidFill>
                  <a:srgbClr val="4B4B4B"/>
                </a:solidFill>
                <a:effectLst/>
                <a:uLnTx/>
                <a:uFillTx/>
                <a:latin typeface="Calibri Light" panose="020F0302020204030204"/>
                <a:ea typeface="+mn-ea"/>
                <a:cs typeface="+mn-cs"/>
              </a:rPr>
              <a:t>ROLL Virtual Meeting</a:t>
            </a:r>
          </a:p>
        </p:txBody>
      </p:sp>
      <p:sp>
        <p:nvSpPr>
          <p:cNvPr id="10" name="TextBox 9">
            <a:extLst>
              <a:ext uri="{FF2B5EF4-FFF2-40B4-BE49-F238E27FC236}">
                <a16:creationId xmlns:a16="http://schemas.microsoft.com/office/drawing/2014/main" id="{92B458DE-D602-451B-AF33-8C2DC1F973EA}"/>
              </a:ext>
            </a:extLst>
          </p:cNvPr>
          <p:cNvSpPr txBox="1"/>
          <p:nvPr/>
        </p:nvSpPr>
        <p:spPr>
          <a:xfrm>
            <a:off x="3948393" y="4670277"/>
            <a:ext cx="6094878" cy="369332"/>
          </a:xfrm>
          <a:prstGeom prst="rect">
            <a:avLst/>
          </a:prstGeom>
          <a:noFill/>
        </p:spPr>
        <p:txBody>
          <a:bodyPr wrap="square">
            <a:spAutoFit/>
          </a:bodyPr>
          <a:lstStyle/>
          <a:p>
            <a:r>
              <a:rPr lang="en-US" dirty="0"/>
              <a:t> P. Thubert, Ed.; R.A. Jadhav, M. Gillmore</a:t>
            </a:r>
          </a:p>
        </p:txBody>
      </p:sp>
    </p:spTree>
    <p:extLst>
      <p:ext uri="{BB962C8B-B14F-4D97-AF65-F5344CB8AC3E}">
        <p14:creationId xmlns:p14="http://schemas.microsoft.com/office/powerpoint/2010/main" val="2229441735"/>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43D2D259-8BA9-4779-8AD5-7D107F971452}"/>
              </a:ext>
            </a:extLst>
          </p:cNvPr>
          <p:cNvSpPr/>
          <p:nvPr/>
        </p:nvSpPr>
        <p:spPr>
          <a:xfrm>
            <a:off x="237076" y="4056892"/>
            <a:ext cx="1002904"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err="1"/>
              <a:t>External</a:t>
            </a:r>
            <a:r>
              <a:rPr lang="fr-FR" dirty="0"/>
              <a:t> </a:t>
            </a:r>
            <a:r>
              <a:rPr lang="fr-FR" dirty="0" err="1"/>
              <a:t>node</a:t>
            </a:r>
            <a:r>
              <a:rPr lang="fr-FR" dirty="0"/>
              <a:t> S </a:t>
            </a:r>
            <a:endParaRPr lang="en-US" dirty="0"/>
          </a:p>
        </p:txBody>
      </p:sp>
      <p:sp>
        <p:nvSpPr>
          <p:cNvPr id="4" name="Title 3"/>
          <p:cNvSpPr>
            <a:spLocks noGrp="1"/>
          </p:cNvSpPr>
          <p:nvPr>
            <p:ph type="title"/>
          </p:nvPr>
        </p:nvSpPr>
        <p:spPr>
          <a:xfrm>
            <a:off x="254419" y="103213"/>
            <a:ext cx="11934406" cy="1325563"/>
          </a:xfrm>
        </p:spPr>
        <p:txBody>
          <a:bodyPr/>
          <a:lstStyle/>
          <a:p>
            <a:r>
              <a:rPr lang="en-US" dirty="0"/>
              <a:t>Profile 3: Implicit Track with Strict SM Segments, </a:t>
            </a:r>
          </a:p>
        </p:txBody>
      </p:sp>
      <p:sp>
        <p:nvSpPr>
          <p:cNvPr id="29" name="Arrow: Up 28">
            <a:extLst>
              <a:ext uri="{FF2B5EF4-FFF2-40B4-BE49-F238E27FC236}">
                <a16:creationId xmlns:a16="http://schemas.microsoft.com/office/drawing/2014/main" id="{59224791-C49D-46E0-98DA-E0D3E954B14D}"/>
              </a:ext>
            </a:extLst>
          </p:cNvPr>
          <p:cNvSpPr/>
          <p:nvPr/>
        </p:nvSpPr>
        <p:spPr>
          <a:xfrm rot="5400000">
            <a:off x="10344189" y="4024888"/>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C4053528-6F46-4524-8D80-577BD8833383}"/>
              </a:ext>
            </a:extLst>
          </p:cNvPr>
          <p:cNvSpPr/>
          <p:nvPr/>
        </p:nvSpPr>
        <p:spPr>
          <a:xfrm>
            <a:off x="9144007" y="4050997"/>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err="1"/>
              <a:t>Implicit</a:t>
            </a:r>
            <a:r>
              <a:rPr lang="fr-FR" dirty="0"/>
              <a:t> </a:t>
            </a:r>
            <a:r>
              <a:rPr lang="fr-FR" dirty="0" err="1"/>
              <a:t>Egress</a:t>
            </a:r>
            <a:r>
              <a:rPr lang="fr-FR" dirty="0"/>
              <a:t> = E</a:t>
            </a:r>
          </a:p>
        </p:txBody>
      </p:sp>
      <p:sp>
        <p:nvSpPr>
          <p:cNvPr id="18" name="Rectangle 17">
            <a:extLst>
              <a:ext uri="{FF2B5EF4-FFF2-40B4-BE49-F238E27FC236}">
                <a16:creationId xmlns:a16="http://schemas.microsoft.com/office/drawing/2014/main" id="{BBF670C7-0B14-4A74-97DA-30F566A0B56C}"/>
              </a:ext>
            </a:extLst>
          </p:cNvPr>
          <p:cNvSpPr/>
          <p:nvPr/>
        </p:nvSpPr>
        <p:spPr>
          <a:xfrm>
            <a:off x="11068009" y="4061046"/>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Dest = F</a:t>
            </a:r>
            <a:endParaRPr lang="en-US" dirty="0"/>
          </a:p>
        </p:txBody>
      </p:sp>
      <p:pic>
        <p:nvPicPr>
          <p:cNvPr id="1026" name="Picture 2" descr="Router Icons - Download Free Vector Icons | Noun Project">
            <a:extLst>
              <a:ext uri="{FF2B5EF4-FFF2-40B4-BE49-F238E27FC236}">
                <a16:creationId xmlns:a16="http://schemas.microsoft.com/office/drawing/2014/main" id="{258DAB23-1452-4BA7-B334-1F9FAE622DA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64028" y="3314291"/>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Router Icons - Download Free Vector Icons | Noun Project">
            <a:extLst>
              <a:ext uri="{FF2B5EF4-FFF2-40B4-BE49-F238E27FC236}">
                <a16:creationId xmlns:a16="http://schemas.microsoft.com/office/drawing/2014/main" id="{A184694D-4C72-4943-9126-353044EEDB3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4142" y="3314291"/>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Router Icons - Download Free Vector Icons | Noun Project">
            <a:extLst>
              <a:ext uri="{FF2B5EF4-FFF2-40B4-BE49-F238E27FC236}">
                <a16:creationId xmlns:a16="http://schemas.microsoft.com/office/drawing/2014/main" id="{41D90C9B-8BD4-4BAD-B7EC-0DFCD83B054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73902" y="3314291"/>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Router Icons - Download Free Vector Icons | Noun Project">
            <a:extLst>
              <a:ext uri="{FF2B5EF4-FFF2-40B4-BE49-F238E27FC236}">
                <a16:creationId xmlns:a16="http://schemas.microsoft.com/office/drawing/2014/main" id="{D0D0BF4B-AA8E-4CF0-9E07-7491F6CF44D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68397" y="3311637"/>
            <a:ext cx="617334" cy="617334"/>
          </a:xfrm>
          <a:prstGeom prst="rect">
            <a:avLst/>
          </a:prstGeom>
          <a:noFill/>
          <a:extLst>
            <a:ext uri="{909E8E84-426E-40DD-AFC4-6F175D3DCCD1}">
              <a14:hiddenFill xmlns:a14="http://schemas.microsoft.com/office/drawing/2010/main">
                <a:solidFill>
                  <a:srgbClr val="FFFFFF"/>
                </a:solidFill>
              </a14:hiddenFill>
            </a:ext>
          </a:extLst>
        </p:spPr>
      </p:pic>
      <p:sp>
        <p:nvSpPr>
          <p:cNvPr id="26" name="Callout: Line 25">
            <a:extLst>
              <a:ext uri="{FF2B5EF4-FFF2-40B4-BE49-F238E27FC236}">
                <a16:creationId xmlns:a16="http://schemas.microsoft.com/office/drawing/2014/main" id="{2C1884BC-661C-48AA-B1D3-A110778852DE}"/>
              </a:ext>
            </a:extLst>
          </p:cNvPr>
          <p:cNvSpPr/>
          <p:nvPr/>
        </p:nvSpPr>
        <p:spPr>
          <a:xfrm>
            <a:off x="3627248" y="5224097"/>
            <a:ext cx="1483165" cy="663171"/>
          </a:xfrm>
          <a:prstGeom prst="borderCallout1">
            <a:avLst>
              <a:gd name="adj1" fmla="val -9679"/>
              <a:gd name="adj2" fmla="val 93166"/>
              <a:gd name="adj3" fmla="val -83061"/>
              <a:gd name="adj4" fmla="val 12132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SRC=A</a:t>
            </a:r>
          </a:p>
          <a:p>
            <a:pPr algn="ctr"/>
            <a:r>
              <a:rPr lang="fr-FR" dirty="0"/>
              <a:t>TrackID=129</a:t>
            </a:r>
            <a:endParaRPr lang="en-US" dirty="0"/>
          </a:p>
        </p:txBody>
      </p:sp>
      <p:sp>
        <p:nvSpPr>
          <p:cNvPr id="38" name="TextBox 37">
            <a:extLst>
              <a:ext uri="{FF2B5EF4-FFF2-40B4-BE49-F238E27FC236}">
                <a16:creationId xmlns:a16="http://schemas.microsoft.com/office/drawing/2014/main" id="{E866CB13-9D56-45EB-BCE4-E6D8820AEC52}"/>
              </a:ext>
            </a:extLst>
          </p:cNvPr>
          <p:cNvSpPr txBox="1"/>
          <p:nvPr/>
        </p:nvSpPr>
        <p:spPr>
          <a:xfrm>
            <a:off x="2614318" y="3024448"/>
            <a:ext cx="317716" cy="369332"/>
          </a:xfrm>
          <a:prstGeom prst="rect">
            <a:avLst/>
          </a:prstGeom>
          <a:noFill/>
        </p:spPr>
        <p:txBody>
          <a:bodyPr wrap="none" rtlCol="0">
            <a:spAutoFit/>
          </a:bodyPr>
          <a:lstStyle/>
          <a:p>
            <a:r>
              <a:rPr lang="fr-FR" dirty="0"/>
              <a:t>A</a:t>
            </a:r>
            <a:endParaRPr lang="en-US" dirty="0"/>
          </a:p>
        </p:txBody>
      </p:sp>
      <p:sp>
        <p:nvSpPr>
          <p:cNvPr id="40" name="TextBox 39">
            <a:extLst>
              <a:ext uri="{FF2B5EF4-FFF2-40B4-BE49-F238E27FC236}">
                <a16:creationId xmlns:a16="http://schemas.microsoft.com/office/drawing/2014/main" id="{68F16067-5A19-4758-9CF9-07BB71B68BF6}"/>
              </a:ext>
            </a:extLst>
          </p:cNvPr>
          <p:cNvSpPr txBox="1"/>
          <p:nvPr/>
        </p:nvSpPr>
        <p:spPr>
          <a:xfrm>
            <a:off x="7757452" y="3024448"/>
            <a:ext cx="327334" cy="369332"/>
          </a:xfrm>
          <a:prstGeom prst="rect">
            <a:avLst/>
          </a:prstGeom>
          <a:noFill/>
        </p:spPr>
        <p:txBody>
          <a:bodyPr wrap="none" rtlCol="0">
            <a:spAutoFit/>
          </a:bodyPr>
          <a:lstStyle/>
          <a:p>
            <a:r>
              <a:rPr lang="fr-FR" dirty="0"/>
              <a:t>D</a:t>
            </a:r>
            <a:endParaRPr lang="en-US" dirty="0"/>
          </a:p>
        </p:txBody>
      </p:sp>
      <p:sp>
        <p:nvSpPr>
          <p:cNvPr id="41" name="TextBox 40">
            <a:extLst>
              <a:ext uri="{FF2B5EF4-FFF2-40B4-BE49-F238E27FC236}">
                <a16:creationId xmlns:a16="http://schemas.microsoft.com/office/drawing/2014/main" id="{1FD58B2D-2D6D-46BE-A16C-CFD0AFC45CCA}"/>
              </a:ext>
            </a:extLst>
          </p:cNvPr>
          <p:cNvSpPr txBox="1"/>
          <p:nvPr/>
        </p:nvSpPr>
        <p:spPr>
          <a:xfrm>
            <a:off x="11361259" y="3024448"/>
            <a:ext cx="290464" cy="369332"/>
          </a:xfrm>
          <a:prstGeom prst="rect">
            <a:avLst/>
          </a:prstGeom>
          <a:noFill/>
        </p:spPr>
        <p:txBody>
          <a:bodyPr wrap="none" rtlCol="0">
            <a:spAutoFit/>
          </a:bodyPr>
          <a:lstStyle/>
          <a:p>
            <a:r>
              <a:rPr lang="fr-FR" dirty="0"/>
              <a:t>F</a:t>
            </a:r>
            <a:endParaRPr lang="en-US" dirty="0"/>
          </a:p>
        </p:txBody>
      </p:sp>
      <p:sp>
        <p:nvSpPr>
          <p:cNvPr id="44" name="TextBox 43">
            <a:extLst>
              <a:ext uri="{FF2B5EF4-FFF2-40B4-BE49-F238E27FC236}">
                <a16:creationId xmlns:a16="http://schemas.microsoft.com/office/drawing/2014/main" id="{DE9A69DF-2408-417D-80D1-DA9E1089A4E2}"/>
              </a:ext>
            </a:extLst>
          </p:cNvPr>
          <p:cNvSpPr txBox="1"/>
          <p:nvPr/>
        </p:nvSpPr>
        <p:spPr>
          <a:xfrm>
            <a:off x="4408931" y="3024448"/>
            <a:ext cx="309700" cy="369332"/>
          </a:xfrm>
          <a:prstGeom prst="rect">
            <a:avLst/>
          </a:prstGeom>
          <a:noFill/>
        </p:spPr>
        <p:txBody>
          <a:bodyPr wrap="none" rtlCol="0">
            <a:spAutoFit/>
          </a:bodyPr>
          <a:lstStyle/>
          <a:p>
            <a:r>
              <a:rPr lang="fr-FR" dirty="0"/>
              <a:t>B</a:t>
            </a:r>
            <a:endParaRPr lang="en-US" dirty="0"/>
          </a:p>
        </p:txBody>
      </p:sp>
      <p:sp>
        <p:nvSpPr>
          <p:cNvPr id="45" name="TextBox 44">
            <a:extLst>
              <a:ext uri="{FF2B5EF4-FFF2-40B4-BE49-F238E27FC236}">
                <a16:creationId xmlns:a16="http://schemas.microsoft.com/office/drawing/2014/main" id="{2C8503EB-0225-4AB4-9543-1F3C2F64DA7D}"/>
              </a:ext>
            </a:extLst>
          </p:cNvPr>
          <p:cNvSpPr txBox="1"/>
          <p:nvPr/>
        </p:nvSpPr>
        <p:spPr>
          <a:xfrm>
            <a:off x="6002614" y="3024448"/>
            <a:ext cx="308098" cy="369332"/>
          </a:xfrm>
          <a:prstGeom prst="rect">
            <a:avLst/>
          </a:prstGeom>
          <a:noFill/>
        </p:spPr>
        <p:txBody>
          <a:bodyPr wrap="none" rtlCol="0">
            <a:spAutoFit/>
          </a:bodyPr>
          <a:lstStyle/>
          <a:p>
            <a:r>
              <a:rPr lang="fr-FR" dirty="0"/>
              <a:t>C</a:t>
            </a:r>
            <a:endParaRPr lang="en-US" dirty="0"/>
          </a:p>
        </p:txBody>
      </p:sp>
      <p:pic>
        <p:nvPicPr>
          <p:cNvPr id="46" name="Picture 2" descr="Router Icons - Download Free Vector Icons | Noun Project">
            <a:extLst>
              <a:ext uri="{FF2B5EF4-FFF2-40B4-BE49-F238E27FC236}">
                <a16:creationId xmlns:a16="http://schemas.microsoft.com/office/drawing/2014/main" id="{E6AE2929-F15B-4A60-8658-F2117A1E86E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5247" y="3314291"/>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Router Icons - Download Free Vector Icons | Noun Project">
            <a:extLst>
              <a:ext uri="{FF2B5EF4-FFF2-40B4-BE49-F238E27FC236}">
                <a16:creationId xmlns:a16="http://schemas.microsoft.com/office/drawing/2014/main" id="{FA0792FF-D2D8-4DF5-B68B-F79CC9999FC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64387" y="3311637"/>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2" descr="Router Icons - Download Free Vector Icons | Noun Project">
            <a:extLst>
              <a:ext uri="{FF2B5EF4-FFF2-40B4-BE49-F238E27FC236}">
                <a16:creationId xmlns:a16="http://schemas.microsoft.com/office/drawing/2014/main" id="{1F2B3C70-802E-44C6-BC7C-24930951B3A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53042" y="3311637"/>
            <a:ext cx="617334" cy="617334"/>
          </a:xfrm>
          <a:prstGeom prst="rect">
            <a:avLst/>
          </a:prstGeom>
          <a:noFill/>
          <a:extLst>
            <a:ext uri="{909E8E84-426E-40DD-AFC4-6F175D3DCCD1}">
              <a14:hiddenFill xmlns:a14="http://schemas.microsoft.com/office/drawing/2010/main">
                <a:solidFill>
                  <a:srgbClr val="FFFFFF"/>
                </a:solidFill>
              </a14:hiddenFill>
            </a:ext>
          </a:extLst>
        </p:spPr>
      </p:pic>
      <p:sp>
        <p:nvSpPr>
          <p:cNvPr id="49" name="TextBox 48">
            <a:extLst>
              <a:ext uri="{FF2B5EF4-FFF2-40B4-BE49-F238E27FC236}">
                <a16:creationId xmlns:a16="http://schemas.microsoft.com/office/drawing/2014/main" id="{C9E40783-25B5-4865-B0E2-7EBB18EBBB58}"/>
              </a:ext>
            </a:extLst>
          </p:cNvPr>
          <p:cNvSpPr txBox="1"/>
          <p:nvPr/>
        </p:nvSpPr>
        <p:spPr>
          <a:xfrm>
            <a:off x="9478674" y="3024448"/>
            <a:ext cx="296876" cy="369332"/>
          </a:xfrm>
          <a:prstGeom prst="rect">
            <a:avLst/>
          </a:prstGeom>
          <a:noFill/>
        </p:spPr>
        <p:txBody>
          <a:bodyPr wrap="none" rtlCol="0">
            <a:spAutoFit/>
          </a:bodyPr>
          <a:lstStyle/>
          <a:p>
            <a:r>
              <a:rPr lang="fr-FR" dirty="0"/>
              <a:t>E</a:t>
            </a:r>
            <a:endParaRPr lang="en-US" dirty="0"/>
          </a:p>
        </p:txBody>
      </p:sp>
      <p:sp>
        <p:nvSpPr>
          <p:cNvPr id="52" name="Callout: Line 51">
            <a:extLst>
              <a:ext uri="{FF2B5EF4-FFF2-40B4-BE49-F238E27FC236}">
                <a16:creationId xmlns:a16="http://schemas.microsoft.com/office/drawing/2014/main" id="{1C1EA6DC-E877-426E-96DC-0B83326B771B}"/>
              </a:ext>
            </a:extLst>
          </p:cNvPr>
          <p:cNvSpPr/>
          <p:nvPr/>
        </p:nvSpPr>
        <p:spPr>
          <a:xfrm>
            <a:off x="7187452" y="1220344"/>
            <a:ext cx="2181699" cy="1374571"/>
          </a:xfrm>
          <a:prstGeom prst="borderCallout1">
            <a:avLst>
              <a:gd name="adj1" fmla="val 104873"/>
              <a:gd name="adj2" fmla="val 24487"/>
              <a:gd name="adj3" fmla="val 160725"/>
              <a:gd name="adj4" fmla="val 12220"/>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dirty="0"/>
          </a:p>
          <a:p>
            <a:pPr algn="ctr"/>
            <a:r>
              <a:rPr lang="fr-FR" sz="2000" dirty="0" err="1"/>
              <a:t>Ingress</a:t>
            </a:r>
            <a:r>
              <a:rPr lang="fr-FR" sz="2000" dirty="0"/>
              <a:t>=A</a:t>
            </a:r>
          </a:p>
          <a:p>
            <a:pPr algn="ctr"/>
            <a:r>
              <a:rPr lang="fr-FR" sz="2000" dirty="0"/>
              <a:t>TrackID=129</a:t>
            </a:r>
          </a:p>
          <a:p>
            <a:pPr algn="ctr"/>
            <a:r>
              <a:rPr lang="fr-FR" sz="2000" dirty="0"/>
              <a:t>SF-VIO = A,B,C,D,E</a:t>
            </a:r>
          </a:p>
          <a:p>
            <a:pPr algn="ctr"/>
            <a:r>
              <a:rPr lang="fr-FR" sz="2000" dirty="0"/>
              <a:t>Target = E,F</a:t>
            </a:r>
            <a:endParaRPr lang="en-US" sz="2000" dirty="0"/>
          </a:p>
          <a:p>
            <a:pPr algn="ctr"/>
            <a:endParaRPr lang="en-US" sz="2000" dirty="0"/>
          </a:p>
        </p:txBody>
      </p:sp>
      <p:sp>
        <p:nvSpPr>
          <p:cNvPr id="9" name="TextBox 8">
            <a:extLst>
              <a:ext uri="{FF2B5EF4-FFF2-40B4-BE49-F238E27FC236}">
                <a16:creationId xmlns:a16="http://schemas.microsoft.com/office/drawing/2014/main" id="{8941A096-011F-4397-B509-A69E9BD86DF1}"/>
              </a:ext>
            </a:extLst>
          </p:cNvPr>
          <p:cNvSpPr txBox="1"/>
          <p:nvPr/>
        </p:nvSpPr>
        <p:spPr>
          <a:xfrm>
            <a:off x="7467436" y="5565806"/>
            <a:ext cx="4184287" cy="830997"/>
          </a:xfrm>
          <a:prstGeom prst="rect">
            <a:avLst/>
          </a:prstGeom>
          <a:noFill/>
        </p:spPr>
        <p:txBody>
          <a:bodyPr wrap="none" rtlCol="0">
            <a:spAutoFit/>
          </a:bodyPr>
          <a:lstStyle/>
          <a:p>
            <a:pPr marL="342900" indent="-342900">
              <a:buFont typeface="Arial" panose="020B0604020202020204" pitchFamily="34" charset="0"/>
              <a:buChar char="•"/>
            </a:pPr>
            <a:r>
              <a:rPr lang="fr-FR" sz="2400" dirty="0">
                <a:highlight>
                  <a:srgbClr val="FFFF00"/>
                </a:highlight>
              </a:rPr>
              <a:t>The </a:t>
            </a:r>
            <a:r>
              <a:rPr lang="fr-FR" sz="2400" dirty="0" err="1">
                <a:highlight>
                  <a:srgbClr val="FFFF00"/>
                </a:highlight>
              </a:rPr>
              <a:t>track</a:t>
            </a:r>
            <a:r>
              <a:rPr lang="fr-FR" sz="2400" dirty="0">
                <a:highlight>
                  <a:srgbClr val="FFFF00"/>
                </a:highlight>
              </a:rPr>
              <a:t> </a:t>
            </a:r>
            <a:r>
              <a:rPr lang="fr-FR" sz="2400" dirty="0" err="1">
                <a:highlight>
                  <a:srgbClr val="FFFF00"/>
                </a:highlight>
              </a:rPr>
              <a:t>is</a:t>
            </a:r>
            <a:r>
              <a:rPr lang="fr-FR" sz="2400" dirty="0">
                <a:highlight>
                  <a:srgbClr val="FFFF00"/>
                </a:highlight>
              </a:rPr>
              <a:t> </a:t>
            </a:r>
            <a:r>
              <a:rPr lang="fr-FR" sz="2400" dirty="0" err="1">
                <a:highlight>
                  <a:srgbClr val="FFFF00"/>
                </a:highlight>
              </a:rPr>
              <a:t>Implicit</a:t>
            </a:r>
            <a:endParaRPr lang="fr-FR" sz="2400" dirty="0">
              <a:highlight>
                <a:srgbClr val="FFFF00"/>
              </a:highlight>
            </a:endParaRPr>
          </a:p>
          <a:p>
            <a:pPr marL="342900" indent="-342900">
              <a:buFont typeface="Arial" panose="020B0604020202020204" pitchFamily="34" charset="0"/>
              <a:buChar char="•"/>
            </a:pPr>
            <a:r>
              <a:rPr lang="fr-FR" sz="2400" dirty="0"/>
              <a:t>Can </a:t>
            </a:r>
            <a:r>
              <a:rPr lang="fr-FR" sz="2400" dirty="0" err="1"/>
              <a:t>we</a:t>
            </a:r>
            <a:r>
              <a:rPr lang="fr-FR" sz="2400" dirty="0"/>
              <a:t> </a:t>
            </a:r>
            <a:r>
              <a:rPr lang="fr-FR" sz="2400" dirty="0" err="1"/>
              <a:t>inject</a:t>
            </a:r>
            <a:r>
              <a:rPr lang="fr-FR" sz="2400" dirty="0"/>
              <a:t> </a:t>
            </a:r>
            <a:r>
              <a:rPr lang="fr-FR" sz="2400" dirty="0" err="1"/>
              <a:t>packets</a:t>
            </a:r>
            <a:r>
              <a:rPr lang="fr-FR" sz="2400" dirty="0"/>
              <a:t> </a:t>
            </a:r>
            <a:r>
              <a:rPr lang="fr-FR" sz="2400" dirty="0" err="1"/>
              <a:t>along</a:t>
            </a:r>
            <a:r>
              <a:rPr lang="fr-FR" sz="2400" dirty="0"/>
              <a:t>?</a:t>
            </a:r>
            <a:r>
              <a:rPr lang="fr-FR" sz="2400" dirty="0">
                <a:highlight>
                  <a:srgbClr val="FFFF00"/>
                </a:highlight>
              </a:rPr>
              <a:t> </a:t>
            </a:r>
          </a:p>
        </p:txBody>
      </p:sp>
      <p:sp>
        <p:nvSpPr>
          <p:cNvPr id="11" name="Arrow: Left-Right 10">
            <a:extLst>
              <a:ext uri="{FF2B5EF4-FFF2-40B4-BE49-F238E27FC236}">
                <a16:creationId xmlns:a16="http://schemas.microsoft.com/office/drawing/2014/main" id="{54F2F02A-EF73-41F8-A29A-05B9A0B2A8BE}"/>
              </a:ext>
            </a:extLst>
          </p:cNvPr>
          <p:cNvSpPr/>
          <p:nvPr/>
        </p:nvSpPr>
        <p:spPr>
          <a:xfrm>
            <a:off x="3329896" y="3862444"/>
            <a:ext cx="5789310" cy="484632"/>
          </a:xfrm>
          <a:prstGeom prst="leftRightArrow">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dirty="0"/>
              <a:t>       Segment 1                                                   </a:t>
            </a:r>
            <a:endParaRPr lang="en-US" dirty="0"/>
          </a:p>
        </p:txBody>
      </p:sp>
      <p:sp>
        <p:nvSpPr>
          <p:cNvPr id="57" name="Arrow: Left 56">
            <a:extLst>
              <a:ext uri="{FF2B5EF4-FFF2-40B4-BE49-F238E27FC236}">
                <a16:creationId xmlns:a16="http://schemas.microsoft.com/office/drawing/2014/main" id="{AC9E845A-EADC-4E69-A9F6-A0010C3F4AC8}"/>
              </a:ext>
            </a:extLst>
          </p:cNvPr>
          <p:cNvSpPr/>
          <p:nvPr/>
        </p:nvSpPr>
        <p:spPr>
          <a:xfrm rot="17535618">
            <a:off x="9478598" y="2515703"/>
            <a:ext cx="1355588"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P-DAO 1</a:t>
            </a:r>
            <a:endParaRPr lang="en-US" dirty="0"/>
          </a:p>
        </p:txBody>
      </p:sp>
      <p:sp>
        <p:nvSpPr>
          <p:cNvPr id="59" name="Arrow: Left 58">
            <a:extLst>
              <a:ext uri="{FF2B5EF4-FFF2-40B4-BE49-F238E27FC236}">
                <a16:creationId xmlns:a16="http://schemas.microsoft.com/office/drawing/2014/main" id="{ED99225D-9E46-47E2-9F85-4B78F45D7B94}"/>
              </a:ext>
            </a:extLst>
          </p:cNvPr>
          <p:cNvSpPr/>
          <p:nvPr/>
        </p:nvSpPr>
        <p:spPr>
          <a:xfrm rot="4206458">
            <a:off x="1593443" y="2498817"/>
            <a:ext cx="1456915"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ACK 1</a:t>
            </a:r>
            <a:endParaRPr lang="en-US" dirty="0"/>
          </a:p>
        </p:txBody>
      </p:sp>
      <p:sp>
        <p:nvSpPr>
          <p:cNvPr id="43" name="Arrow: Up 42">
            <a:extLst>
              <a:ext uri="{FF2B5EF4-FFF2-40B4-BE49-F238E27FC236}">
                <a16:creationId xmlns:a16="http://schemas.microsoft.com/office/drawing/2014/main" id="{1DA53E36-7E34-466A-A9F3-7E60A8BBF7CF}"/>
              </a:ext>
            </a:extLst>
          </p:cNvPr>
          <p:cNvSpPr/>
          <p:nvPr/>
        </p:nvSpPr>
        <p:spPr>
          <a:xfrm rot="5400000">
            <a:off x="10344189" y="4024888"/>
            <a:ext cx="484632" cy="978408"/>
          </a:xfrm>
          <a:prstGeom prst="up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dirty="0"/>
          </a:p>
        </p:txBody>
      </p:sp>
      <p:sp>
        <p:nvSpPr>
          <p:cNvPr id="50" name="Arrow: Up 49">
            <a:extLst>
              <a:ext uri="{FF2B5EF4-FFF2-40B4-BE49-F238E27FC236}">
                <a16:creationId xmlns:a16="http://schemas.microsoft.com/office/drawing/2014/main" id="{D75F8F91-144B-4EF8-9E72-7D06AC27C8FA}"/>
              </a:ext>
            </a:extLst>
          </p:cNvPr>
          <p:cNvSpPr/>
          <p:nvPr/>
        </p:nvSpPr>
        <p:spPr>
          <a:xfrm rot="5400000">
            <a:off x="1436727" y="4140220"/>
            <a:ext cx="484632" cy="743266"/>
          </a:xfrm>
          <a:prstGeom prst="up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53" name="Flowchart: Stored Data 52">
            <a:extLst>
              <a:ext uri="{FF2B5EF4-FFF2-40B4-BE49-F238E27FC236}">
                <a16:creationId xmlns:a16="http://schemas.microsoft.com/office/drawing/2014/main" id="{A147605E-1D30-4B30-B99F-8FB7605D931C}"/>
              </a:ext>
            </a:extLst>
          </p:cNvPr>
          <p:cNvSpPr/>
          <p:nvPr/>
        </p:nvSpPr>
        <p:spPr>
          <a:xfrm rot="10800000">
            <a:off x="1997212" y="4376249"/>
            <a:ext cx="490438" cy="279838"/>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Flowchart: Stored Data 53">
            <a:extLst>
              <a:ext uri="{FF2B5EF4-FFF2-40B4-BE49-F238E27FC236}">
                <a16:creationId xmlns:a16="http://schemas.microsoft.com/office/drawing/2014/main" id="{DBC0A837-D47F-47B8-A492-0D2322C47C00}"/>
              </a:ext>
            </a:extLst>
          </p:cNvPr>
          <p:cNvSpPr/>
          <p:nvPr/>
        </p:nvSpPr>
        <p:spPr>
          <a:xfrm>
            <a:off x="9976489" y="4368278"/>
            <a:ext cx="490438" cy="279838"/>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Callout: Line 59">
            <a:extLst>
              <a:ext uri="{FF2B5EF4-FFF2-40B4-BE49-F238E27FC236}">
                <a16:creationId xmlns:a16="http://schemas.microsoft.com/office/drawing/2014/main" id="{79EB2CE6-178D-4A00-B14E-31109DAD3DC8}"/>
              </a:ext>
            </a:extLst>
          </p:cNvPr>
          <p:cNvSpPr/>
          <p:nvPr/>
        </p:nvSpPr>
        <p:spPr>
          <a:xfrm>
            <a:off x="1475581" y="5185170"/>
            <a:ext cx="803695" cy="484633"/>
          </a:xfrm>
          <a:prstGeom prst="borderCallout1">
            <a:avLst>
              <a:gd name="adj1" fmla="val -12721"/>
              <a:gd name="adj2" fmla="val 12474"/>
              <a:gd name="adj3" fmla="val -108407"/>
              <a:gd name="adj4" fmla="val -1982"/>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t>Src=S, Dst=F</a:t>
            </a:r>
          </a:p>
        </p:txBody>
      </p:sp>
      <p:sp>
        <p:nvSpPr>
          <p:cNvPr id="61" name="Callout: Line 60">
            <a:extLst>
              <a:ext uri="{FF2B5EF4-FFF2-40B4-BE49-F238E27FC236}">
                <a16:creationId xmlns:a16="http://schemas.microsoft.com/office/drawing/2014/main" id="{120293B3-030F-49B8-99C5-F9F6D58A6ED7}"/>
              </a:ext>
            </a:extLst>
          </p:cNvPr>
          <p:cNvSpPr/>
          <p:nvPr/>
        </p:nvSpPr>
        <p:spPr>
          <a:xfrm>
            <a:off x="10221708" y="5023285"/>
            <a:ext cx="970708" cy="484633"/>
          </a:xfrm>
          <a:prstGeom prst="borderCallout1">
            <a:avLst>
              <a:gd name="adj1" fmla="val -8097"/>
              <a:gd name="adj2" fmla="val 49569"/>
              <a:gd name="adj3" fmla="val -72490"/>
              <a:gd name="adj4" fmla="val 33472"/>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t>Src=S, Dst=F</a:t>
            </a:r>
          </a:p>
        </p:txBody>
      </p:sp>
      <p:sp>
        <p:nvSpPr>
          <p:cNvPr id="63" name="Callout: Line 62">
            <a:extLst>
              <a:ext uri="{FF2B5EF4-FFF2-40B4-BE49-F238E27FC236}">
                <a16:creationId xmlns:a16="http://schemas.microsoft.com/office/drawing/2014/main" id="{B391B5BC-D2F8-4AF0-9B5A-5B2D7BBA7D7D}"/>
              </a:ext>
            </a:extLst>
          </p:cNvPr>
          <p:cNvSpPr/>
          <p:nvPr/>
        </p:nvSpPr>
        <p:spPr>
          <a:xfrm>
            <a:off x="5923035" y="4956966"/>
            <a:ext cx="1569743" cy="408282"/>
          </a:xfrm>
          <a:prstGeom prst="borderCallout1">
            <a:avLst>
              <a:gd name="adj1" fmla="val -5624"/>
              <a:gd name="adj2" fmla="val 31404"/>
              <a:gd name="adj3" fmla="val -65829"/>
              <a:gd name="adj4" fmla="val 1876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Dest = E</a:t>
            </a:r>
            <a:endParaRPr lang="en-US" dirty="0"/>
          </a:p>
        </p:txBody>
      </p:sp>
      <p:sp>
        <p:nvSpPr>
          <p:cNvPr id="73" name="Arrow: Up 72">
            <a:extLst>
              <a:ext uri="{FF2B5EF4-FFF2-40B4-BE49-F238E27FC236}">
                <a16:creationId xmlns:a16="http://schemas.microsoft.com/office/drawing/2014/main" id="{1827D37E-CD85-4946-8DAF-2FFEBD0DCBF5}"/>
              </a:ext>
            </a:extLst>
          </p:cNvPr>
          <p:cNvSpPr/>
          <p:nvPr/>
        </p:nvSpPr>
        <p:spPr>
          <a:xfrm rot="5400000">
            <a:off x="6043174" y="1555038"/>
            <a:ext cx="484632" cy="592226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a:extLst>
              <a:ext uri="{FF2B5EF4-FFF2-40B4-BE49-F238E27FC236}">
                <a16:creationId xmlns:a16="http://schemas.microsoft.com/office/drawing/2014/main" id="{9D850716-51BF-4DED-A5BC-FCDDEBE2E3E2}"/>
              </a:ext>
            </a:extLst>
          </p:cNvPr>
          <p:cNvSpPr/>
          <p:nvPr/>
        </p:nvSpPr>
        <p:spPr>
          <a:xfrm>
            <a:off x="2415495" y="405689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err="1"/>
              <a:t>Implicit</a:t>
            </a:r>
            <a:r>
              <a:rPr lang="fr-FR" dirty="0"/>
              <a:t> </a:t>
            </a:r>
            <a:r>
              <a:rPr lang="fr-FR" dirty="0" err="1"/>
              <a:t>Ingress</a:t>
            </a:r>
            <a:r>
              <a:rPr lang="fr-FR" dirty="0"/>
              <a:t> = A</a:t>
            </a:r>
          </a:p>
        </p:txBody>
      </p:sp>
      <p:sp>
        <p:nvSpPr>
          <p:cNvPr id="75" name="Arrow: Left 74">
            <a:extLst>
              <a:ext uri="{FF2B5EF4-FFF2-40B4-BE49-F238E27FC236}">
                <a16:creationId xmlns:a16="http://schemas.microsoft.com/office/drawing/2014/main" id="{273E81F3-EABB-4500-A43C-89358FB9DC27}"/>
              </a:ext>
            </a:extLst>
          </p:cNvPr>
          <p:cNvSpPr/>
          <p:nvPr/>
        </p:nvSpPr>
        <p:spPr>
          <a:xfrm>
            <a:off x="6557380" y="3377988"/>
            <a:ext cx="1095948"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P-DAO 1</a:t>
            </a:r>
            <a:endParaRPr lang="en-US" dirty="0"/>
          </a:p>
        </p:txBody>
      </p:sp>
      <p:sp>
        <p:nvSpPr>
          <p:cNvPr id="76" name="Arrow: Left 75">
            <a:extLst>
              <a:ext uri="{FF2B5EF4-FFF2-40B4-BE49-F238E27FC236}">
                <a16:creationId xmlns:a16="http://schemas.microsoft.com/office/drawing/2014/main" id="{3BEB5698-9852-4E8A-A8D4-DD3F99B3BC3C}"/>
              </a:ext>
            </a:extLst>
          </p:cNvPr>
          <p:cNvSpPr/>
          <p:nvPr/>
        </p:nvSpPr>
        <p:spPr>
          <a:xfrm>
            <a:off x="4866023" y="3377988"/>
            <a:ext cx="1095948"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P-DAO 1</a:t>
            </a:r>
            <a:endParaRPr lang="en-US" dirty="0"/>
          </a:p>
        </p:txBody>
      </p:sp>
      <p:sp>
        <p:nvSpPr>
          <p:cNvPr id="77" name="Arrow: Left 76">
            <a:extLst>
              <a:ext uri="{FF2B5EF4-FFF2-40B4-BE49-F238E27FC236}">
                <a16:creationId xmlns:a16="http://schemas.microsoft.com/office/drawing/2014/main" id="{B054D39E-6801-4F4E-8E7E-099F169F8070}"/>
              </a:ext>
            </a:extLst>
          </p:cNvPr>
          <p:cNvSpPr/>
          <p:nvPr/>
        </p:nvSpPr>
        <p:spPr>
          <a:xfrm>
            <a:off x="3168698" y="3377988"/>
            <a:ext cx="1095948"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P-DAO 1</a:t>
            </a:r>
            <a:endParaRPr lang="en-US" dirty="0"/>
          </a:p>
        </p:txBody>
      </p:sp>
      <p:sp>
        <p:nvSpPr>
          <p:cNvPr id="78" name="Arrow: Left 77">
            <a:extLst>
              <a:ext uri="{FF2B5EF4-FFF2-40B4-BE49-F238E27FC236}">
                <a16:creationId xmlns:a16="http://schemas.microsoft.com/office/drawing/2014/main" id="{507F3EA0-68BC-4D88-8459-951A3888FA14}"/>
              </a:ext>
            </a:extLst>
          </p:cNvPr>
          <p:cNvSpPr/>
          <p:nvPr/>
        </p:nvSpPr>
        <p:spPr>
          <a:xfrm>
            <a:off x="8248718" y="3377988"/>
            <a:ext cx="1095948"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P-DAO 1</a:t>
            </a:r>
            <a:endParaRPr lang="en-US" dirty="0"/>
          </a:p>
        </p:txBody>
      </p:sp>
      <p:sp>
        <p:nvSpPr>
          <p:cNvPr id="79" name="TextBox 78">
            <a:extLst>
              <a:ext uri="{FF2B5EF4-FFF2-40B4-BE49-F238E27FC236}">
                <a16:creationId xmlns:a16="http://schemas.microsoft.com/office/drawing/2014/main" id="{3E7F187A-954B-4898-B8BB-9E6978E6D046}"/>
              </a:ext>
            </a:extLst>
          </p:cNvPr>
          <p:cNvSpPr txBox="1"/>
          <p:nvPr/>
        </p:nvSpPr>
        <p:spPr>
          <a:xfrm>
            <a:off x="2744180" y="1434931"/>
            <a:ext cx="3292953" cy="461665"/>
          </a:xfrm>
          <a:prstGeom prst="rect">
            <a:avLst/>
          </a:prstGeom>
          <a:noFill/>
        </p:spPr>
        <p:txBody>
          <a:bodyPr wrap="none" rtlCol="0">
            <a:spAutoFit/>
          </a:bodyPr>
          <a:lstStyle/>
          <a:p>
            <a:r>
              <a:rPr lang="fr-FR" sz="2400" dirty="0">
                <a:highlight>
                  <a:srgbClr val="FF0000"/>
                </a:highlight>
              </a:rPr>
              <a:t>Need Sibling Information</a:t>
            </a:r>
          </a:p>
        </p:txBody>
      </p:sp>
    </p:spTree>
    <p:extLst>
      <p:ext uri="{BB962C8B-B14F-4D97-AF65-F5344CB8AC3E}">
        <p14:creationId xmlns:p14="http://schemas.microsoft.com/office/powerpoint/2010/main" val="18530576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43D2D259-8BA9-4779-8AD5-7D107F971452}"/>
              </a:ext>
            </a:extLst>
          </p:cNvPr>
          <p:cNvSpPr/>
          <p:nvPr/>
        </p:nvSpPr>
        <p:spPr>
          <a:xfrm>
            <a:off x="237076" y="4056892"/>
            <a:ext cx="1002904"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err="1"/>
              <a:t>External</a:t>
            </a:r>
            <a:r>
              <a:rPr lang="fr-FR" dirty="0"/>
              <a:t> </a:t>
            </a:r>
            <a:r>
              <a:rPr lang="fr-FR" dirty="0" err="1"/>
              <a:t>node</a:t>
            </a:r>
            <a:r>
              <a:rPr lang="fr-FR" dirty="0"/>
              <a:t> S </a:t>
            </a:r>
            <a:endParaRPr lang="en-US" dirty="0"/>
          </a:p>
        </p:txBody>
      </p:sp>
      <p:sp>
        <p:nvSpPr>
          <p:cNvPr id="35" name="Rectangle 34">
            <a:extLst>
              <a:ext uri="{FF2B5EF4-FFF2-40B4-BE49-F238E27FC236}">
                <a16:creationId xmlns:a16="http://schemas.microsoft.com/office/drawing/2014/main" id="{1B9F4630-D1EC-489E-A758-8C321339FE25}"/>
              </a:ext>
            </a:extLst>
          </p:cNvPr>
          <p:cNvSpPr/>
          <p:nvPr/>
        </p:nvSpPr>
        <p:spPr>
          <a:xfrm>
            <a:off x="9158331" y="405689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err="1"/>
              <a:t>Egress</a:t>
            </a:r>
            <a:r>
              <a:rPr lang="fr-FR" dirty="0"/>
              <a:t> = E</a:t>
            </a:r>
            <a:endParaRPr lang="en-US" dirty="0"/>
          </a:p>
        </p:txBody>
      </p:sp>
      <p:sp>
        <p:nvSpPr>
          <p:cNvPr id="4" name="Title 3"/>
          <p:cNvSpPr>
            <a:spLocks noGrp="1"/>
          </p:cNvSpPr>
          <p:nvPr>
            <p:ph type="title"/>
          </p:nvPr>
        </p:nvSpPr>
        <p:spPr>
          <a:xfrm>
            <a:off x="254419" y="103213"/>
            <a:ext cx="11934406" cy="1325563"/>
          </a:xfrm>
        </p:spPr>
        <p:txBody>
          <a:bodyPr/>
          <a:lstStyle/>
          <a:p>
            <a:r>
              <a:rPr lang="en-US" dirty="0"/>
              <a:t>Profile 4: Strict NSM Explicit Track</a:t>
            </a:r>
          </a:p>
        </p:txBody>
      </p:sp>
      <p:sp>
        <p:nvSpPr>
          <p:cNvPr id="29" name="Arrow: Up 28">
            <a:extLst>
              <a:ext uri="{FF2B5EF4-FFF2-40B4-BE49-F238E27FC236}">
                <a16:creationId xmlns:a16="http://schemas.microsoft.com/office/drawing/2014/main" id="{59224791-C49D-46E0-98DA-E0D3E954B14D}"/>
              </a:ext>
            </a:extLst>
          </p:cNvPr>
          <p:cNvSpPr/>
          <p:nvPr/>
        </p:nvSpPr>
        <p:spPr>
          <a:xfrm rot="5400000">
            <a:off x="10344189" y="4024888"/>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C4053528-6F46-4524-8D80-577BD8833383}"/>
              </a:ext>
            </a:extLst>
          </p:cNvPr>
          <p:cNvSpPr/>
          <p:nvPr/>
        </p:nvSpPr>
        <p:spPr>
          <a:xfrm>
            <a:off x="2415495" y="405689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err="1"/>
              <a:t>Ingress</a:t>
            </a:r>
            <a:r>
              <a:rPr lang="fr-FR" dirty="0"/>
              <a:t> = A</a:t>
            </a:r>
          </a:p>
        </p:txBody>
      </p:sp>
      <p:sp>
        <p:nvSpPr>
          <p:cNvPr id="18" name="Rectangle 17">
            <a:extLst>
              <a:ext uri="{FF2B5EF4-FFF2-40B4-BE49-F238E27FC236}">
                <a16:creationId xmlns:a16="http://schemas.microsoft.com/office/drawing/2014/main" id="{BBF670C7-0B14-4A74-97DA-30F566A0B56C}"/>
              </a:ext>
            </a:extLst>
          </p:cNvPr>
          <p:cNvSpPr/>
          <p:nvPr/>
        </p:nvSpPr>
        <p:spPr>
          <a:xfrm>
            <a:off x="11068009" y="4061046"/>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Dest = F</a:t>
            </a:r>
            <a:endParaRPr lang="en-US" dirty="0"/>
          </a:p>
        </p:txBody>
      </p:sp>
      <p:pic>
        <p:nvPicPr>
          <p:cNvPr id="1026" name="Picture 2" descr="Router Icons - Download Free Vector Icons | Noun Project">
            <a:extLst>
              <a:ext uri="{FF2B5EF4-FFF2-40B4-BE49-F238E27FC236}">
                <a16:creationId xmlns:a16="http://schemas.microsoft.com/office/drawing/2014/main" id="{258DAB23-1452-4BA7-B334-1F9FAE622DA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64028" y="3314291"/>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Router Icons - Download Free Vector Icons | Noun Project">
            <a:extLst>
              <a:ext uri="{FF2B5EF4-FFF2-40B4-BE49-F238E27FC236}">
                <a16:creationId xmlns:a16="http://schemas.microsoft.com/office/drawing/2014/main" id="{A184694D-4C72-4943-9126-353044EEDB3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4142" y="3314291"/>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Router Icons - Download Free Vector Icons | Noun Project">
            <a:extLst>
              <a:ext uri="{FF2B5EF4-FFF2-40B4-BE49-F238E27FC236}">
                <a16:creationId xmlns:a16="http://schemas.microsoft.com/office/drawing/2014/main" id="{41D90C9B-8BD4-4BAD-B7EC-0DFCD83B054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73902" y="3314291"/>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Router Icons - Download Free Vector Icons | Noun Project">
            <a:extLst>
              <a:ext uri="{FF2B5EF4-FFF2-40B4-BE49-F238E27FC236}">
                <a16:creationId xmlns:a16="http://schemas.microsoft.com/office/drawing/2014/main" id="{D0D0BF4B-AA8E-4CF0-9E07-7491F6CF44D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68397" y="3311637"/>
            <a:ext cx="617334" cy="617334"/>
          </a:xfrm>
          <a:prstGeom prst="rect">
            <a:avLst/>
          </a:prstGeom>
          <a:noFill/>
          <a:extLst>
            <a:ext uri="{909E8E84-426E-40DD-AFC4-6F175D3DCCD1}">
              <a14:hiddenFill xmlns:a14="http://schemas.microsoft.com/office/drawing/2010/main">
                <a:solidFill>
                  <a:srgbClr val="FFFFFF"/>
                </a:solidFill>
              </a14:hiddenFill>
            </a:ext>
          </a:extLst>
        </p:spPr>
      </p:pic>
      <p:sp>
        <p:nvSpPr>
          <p:cNvPr id="26" name="Callout: Line 25">
            <a:extLst>
              <a:ext uri="{FF2B5EF4-FFF2-40B4-BE49-F238E27FC236}">
                <a16:creationId xmlns:a16="http://schemas.microsoft.com/office/drawing/2014/main" id="{2C1884BC-661C-48AA-B1D3-A110778852DE}"/>
              </a:ext>
            </a:extLst>
          </p:cNvPr>
          <p:cNvSpPr/>
          <p:nvPr/>
        </p:nvSpPr>
        <p:spPr>
          <a:xfrm>
            <a:off x="3627248" y="5224097"/>
            <a:ext cx="1483165" cy="663171"/>
          </a:xfrm>
          <a:prstGeom prst="borderCallout1">
            <a:avLst>
              <a:gd name="adj1" fmla="val -9679"/>
              <a:gd name="adj2" fmla="val 93166"/>
              <a:gd name="adj3" fmla="val -83061"/>
              <a:gd name="adj4" fmla="val 12132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SRC=A</a:t>
            </a:r>
          </a:p>
          <a:p>
            <a:pPr algn="ctr"/>
            <a:r>
              <a:rPr lang="fr-FR" dirty="0"/>
              <a:t>TrackID=129</a:t>
            </a:r>
            <a:endParaRPr lang="en-US" dirty="0"/>
          </a:p>
        </p:txBody>
      </p:sp>
      <p:sp>
        <p:nvSpPr>
          <p:cNvPr id="38" name="TextBox 37">
            <a:extLst>
              <a:ext uri="{FF2B5EF4-FFF2-40B4-BE49-F238E27FC236}">
                <a16:creationId xmlns:a16="http://schemas.microsoft.com/office/drawing/2014/main" id="{E866CB13-9D56-45EB-BCE4-E6D8820AEC52}"/>
              </a:ext>
            </a:extLst>
          </p:cNvPr>
          <p:cNvSpPr txBox="1"/>
          <p:nvPr/>
        </p:nvSpPr>
        <p:spPr>
          <a:xfrm>
            <a:off x="2614318" y="3024448"/>
            <a:ext cx="317716" cy="369332"/>
          </a:xfrm>
          <a:prstGeom prst="rect">
            <a:avLst/>
          </a:prstGeom>
          <a:noFill/>
        </p:spPr>
        <p:txBody>
          <a:bodyPr wrap="none" rtlCol="0">
            <a:spAutoFit/>
          </a:bodyPr>
          <a:lstStyle/>
          <a:p>
            <a:r>
              <a:rPr lang="fr-FR" dirty="0"/>
              <a:t>A</a:t>
            </a:r>
            <a:endParaRPr lang="en-US" dirty="0"/>
          </a:p>
        </p:txBody>
      </p:sp>
      <p:sp>
        <p:nvSpPr>
          <p:cNvPr id="40" name="TextBox 39">
            <a:extLst>
              <a:ext uri="{FF2B5EF4-FFF2-40B4-BE49-F238E27FC236}">
                <a16:creationId xmlns:a16="http://schemas.microsoft.com/office/drawing/2014/main" id="{68F16067-5A19-4758-9CF9-07BB71B68BF6}"/>
              </a:ext>
            </a:extLst>
          </p:cNvPr>
          <p:cNvSpPr txBox="1"/>
          <p:nvPr/>
        </p:nvSpPr>
        <p:spPr>
          <a:xfrm>
            <a:off x="7757452" y="3024448"/>
            <a:ext cx="327334" cy="369332"/>
          </a:xfrm>
          <a:prstGeom prst="rect">
            <a:avLst/>
          </a:prstGeom>
          <a:noFill/>
        </p:spPr>
        <p:txBody>
          <a:bodyPr wrap="none" rtlCol="0">
            <a:spAutoFit/>
          </a:bodyPr>
          <a:lstStyle/>
          <a:p>
            <a:r>
              <a:rPr lang="fr-FR" dirty="0"/>
              <a:t>D</a:t>
            </a:r>
            <a:endParaRPr lang="en-US" dirty="0"/>
          </a:p>
        </p:txBody>
      </p:sp>
      <p:sp>
        <p:nvSpPr>
          <p:cNvPr id="41" name="TextBox 40">
            <a:extLst>
              <a:ext uri="{FF2B5EF4-FFF2-40B4-BE49-F238E27FC236}">
                <a16:creationId xmlns:a16="http://schemas.microsoft.com/office/drawing/2014/main" id="{1FD58B2D-2D6D-46BE-A16C-CFD0AFC45CCA}"/>
              </a:ext>
            </a:extLst>
          </p:cNvPr>
          <p:cNvSpPr txBox="1"/>
          <p:nvPr/>
        </p:nvSpPr>
        <p:spPr>
          <a:xfrm>
            <a:off x="11361259" y="3024448"/>
            <a:ext cx="290464" cy="369332"/>
          </a:xfrm>
          <a:prstGeom prst="rect">
            <a:avLst/>
          </a:prstGeom>
          <a:noFill/>
        </p:spPr>
        <p:txBody>
          <a:bodyPr wrap="none" rtlCol="0">
            <a:spAutoFit/>
          </a:bodyPr>
          <a:lstStyle/>
          <a:p>
            <a:r>
              <a:rPr lang="fr-FR" dirty="0"/>
              <a:t>F</a:t>
            </a:r>
            <a:endParaRPr lang="en-US" dirty="0"/>
          </a:p>
        </p:txBody>
      </p:sp>
      <p:sp>
        <p:nvSpPr>
          <p:cNvPr id="44" name="TextBox 43">
            <a:extLst>
              <a:ext uri="{FF2B5EF4-FFF2-40B4-BE49-F238E27FC236}">
                <a16:creationId xmlns:a16="http://schemas.microsoft.com/office/drawing/2014/main" id="{DE9A69DF-2408-417D-80D1-DA9E1089A4E2}"/>
              </a:ext>
            </a:extLst>
          </p:cNvPr>
          <p:cNvSpPr txBox="1"/>
          <p:nvPr/>
        </p:nvSpPr>
        <p:spPr>
          <a:xfrm>
            <a:off x="4408931" y="3024448"/>
            <a:ext cx="309700" cy="369332"/>
          </a:xfrm>
          <a:prstGeom prst="rect">
            <a:avLst/>
          </a:prstGeom>
          <a:noFill/>
        </p:spPr>
        <p:txBody>
          <a:bodyPr wrap="none" rtlCol="0">
            <a:spAutoFit/>
          </a:bodyPr>
          <a:lstStyle/>
          <a:p>
            <a:r>
              <a:rPr lang="fr-FR" dirty="0"/>
              <a:t>B</a:t>
            </a:r>
            <a:endParaRPr lang="en-US" dirty="0"/>
          </a:p>
        </p:txBody>
      </p:sp>
      <p:sp>
        <p:nvSpPr>
          <p:cNvPr id="45" name="TextBox 44">
            <a:extLst>
              <a:ext uri="{FF2B5EF4-FFF2-40B4-BE49-F238E27FC236}">
                <a16:creationId xmlns:a16="http://schemas.microsoft.com/office/drawing/2014/main" id="{2C8503EB-0225-4AB4-9543-1F3C2F64DA7D}"/>
              </a:ext>
            </a:extLst>
          </p:cNvPr>
          <p:cNvSpPr txBox="1"/>
          <p:nvPr/>
        </p:nvSpPr>
        <p:spPr>
          <a:xfrm>
            <a:off x="6002614" y="3024448"/>
            <a:ext cx="308098" cy="369332"/>
          </a:xfrm>
          <a:prstGeom prst="rect">
            <a:avLst/>
          </a:prstGeom>
          <a:noFill/>
        </p:spPr>
        <p:txBody>
          <a:bodyPr wrap="none" rtlCol="0">
            <a:spAutoFit/>
          </a:bodyPr>
          <a:lstStyle/>
          <a:p>
            <a:r>
              <a:rPr lang="fr-FR" dirty="0"/>
              <a:t>C</a:t>
            </a:r>
            <a:endParaRPr lang="en-US" dirty="0"/>
          </a:p>
        </p:txBody>
      </p:sp>
      <p:pic>
        <p:nvPicPr>
          <p:cNvPr id="46" name="Picture 2" descr="Router Icons - Download Free Vector Icons | Noun Project">
            <a:extLst>
              <a:ext uri="{FF2B5EF4-FFF2-40B4-BE49-F238E27FC236}">
                <a16:creationId xmlns:a16="http://schemas.microsoft.com/office/drawing/2014/main" id="{E6AE2929-F15B-4A60-8658-F2117A1E86E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5247" y="3314291"/>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Router Icons - Download Free Vector Icons | Noun Project">
            <a:extLst>
              <a:ext uri="{FF2B5EF4-FFF2-40B4-BE49-F238E27FC236}">
                <a16:creationId xmlns:a16="http://schemas.microsoft.com/office/drawing/2014/main" id="{FA0792FF-D2D8-4DF5-B68B-F79CC9999FC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64387" y="3311637"/>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2" descr="Router Icons - Download Free Vector Icons | Noun Project">
            <a:extLst>
              <a:ext uri="{FF2B5EF4-FFF2-40B4-BE49-F238E27FC236}">
                <a16:creationId xmlns:a16="http://schemas.microsoft.com/office/drawing/2014/main" id="{1F2B3C70-802E-44C6-BC7C-24930951B3A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53042" y="3311637"/>
            <a:ext cx="617334" cy="617334"/>
          </a:xfrm>
          <a:prstGeom prst="rect">
            <a:avLst/>
          </a:prstGeom>
          <a:noFill/>
          <a:extLst>
            <a:ext uri="{909E8E84-426E-40DD-AFC4-6F175D3DCCD1}">
              <a14:hiddenFill xmlns:a14="http://schemas.microsoft.com/office/drawing/2010/main">
                <a:solidFill>
                  <a:srgbClr val="FFFFFF"/>
                </a:solidFill>
              </a14:hiddenFill>
            </a:ext>
          </a:extLst>
        </p:spPr>
      </p:pic>
      <p:sp>
        <p:nvSpPr>
          <p:cNvPr id="49" name="TextBox 48">
            <a:extLst>
              <a:ext uri="{FF2B5EF4-FFF2-40B4-BE49-F238E27FC236}">
                <a16:creationId xmlns:a16="http://schemas.microsoft.com/office/drawing/2014/main" id="{C9E40783-25B5-4865-B0E2-7EBB18EBBB58}"/>
              </a:ext>
            </a:extLst>
          </p:cNvPr>
          <p:cNvSpPr txBox="1"/>
          <p:nvPr/>
        </p:nvSpPr>
        <p:spPr>
          <a:xfrm>
            <a:off x="9478674" y="3024448"/>
            <a:ext cx="296876" cy="369332"/>
          </a:xfrm>
          <a:prstGeom prst="rect">
            <a:avLst/>
          </a:prstGeom>
          <a:noFill/>
        </p:spPr>
        <p:txBody>
          <a:bodyPr wrap="none" rtlCol="0">
            <a:spAutoFit/>
          </a:bodyPr>
          <a:lstStyle/>
          <a:p>
            <a:r>
              <a:rPr lang="fr-FR" dirty="0"/>
              <a:t>E</a:t>
            </a:r>
            <a:endParaRPr lang="en-US" dirty="0"/>
          </a:p>
        </p:txBody>
      </p:sp>
      <p:sp>
        <p:nvSpPr>
          <p:cNvPr id="52" name="Callout: Line 51">
            <a:extLst>
              <a:ext uri="{FF2B5EF4-FFF2-40B4-BE49-F238E27FC236}">
                <a16:creationId xmlns:a16="http://schemas.microsoft.com/office/drawing/2014/main" id="{1C1EA6DC-E877-426E-96DC-0B83326B771B}"/>
              </a:ext>
            </a:extLst>
          </p:cNvPr>
          <p:cNvSpPr/>
          <p:nvPr/>
        </p:nvSpPr>
        <p:spPr>
          <a:xfrm>
            <a:off x="5365983" y="1587036"/>
            <a:ext cx="2181699" cy="1374571"/>
          </a:xfrm>
          <a:prstGeom prst="borderCallout1">
            <a:avLst>
              <a:gd name="adj1" fmla="val 28786"/>
              <a:gd name="adj2" fmla="val -2358"/>
              <a:gd name="adj3" fmla="val 78985"/>
              <a:gd name="adj4" fmla="val -75987"/>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dirty="0"/>
          </a:p>
          <a:p>
            <a:pPr algn="ctr"/>
            <a:r>
              <a:rPr lang="fr-FR" sz="2000" dirty="0" err="1"/>
              <a:t>Ingress</a:t>
            </a:r>
            <a:r>
              <a:rPr lang="fr-FR" sz="2000" dirty="0"/>
              <a:t>=A</a:t>
            </a:r>
          </a:p>
          <a:p>
            <a:pPr algn="ctr"/>
            <a:r>
              <a:rPr lang="fr-FR" sz="2000" dirty="0"/>
              <a:t>TrackID=129</a:t>
            </a:r>
          </a:p>
          <a:p>
            <a:pPr algn="ctr"/>
            <a:r>
              <a:rPr lang="fr-FR" sz="2000" dirty="0"/>
              <a:t>SR-VIO = B,C,D,E</a:t>
            </a:r>
          </a:p>
          <a:p>
            <a:pPr algn="ctr"/>
            <a:r>
              <a:rPr lang="fr-FR" sz="2000" dirty="0"/>
              <a:t>Target = F</a:t>
            </a:r>
            <a:endParaRPr lang="en-US" sz="2000" dirty="0"/>
          </a:p>
          <a:p>
            <a:pPr algn="ctr"/>
            <a:endParaRPr lang="en-US" sz="2000" dirty="0"/>
          </a:p>
        </p:txBody>
      </p:sp>
      <p:sp>
        <p:nvSpPr>
          <p:cNvPr id="9" name="TextBox 8">
            <a:extLst>
              <a:ext uri="{FF2B5EF4-FFF2-40B4-BE49-F238E27FC236}">
                <a16:creationId xmlns:a16="http://schemas.microsoft.com/office/drawing/2014/main" id="{8941A096-011F-4397-B509-A69E9BD86DF1}"/>
              </a:ext>
            </a:extLst>
          </p:cNvPr>
          <p:cNvSpPr txBox="1"/>
          <p:nvPr/>
        </p:nvSpPr>
        <p:spPr>
          <a:xfrm>
            <a:off x="8379016" y="5771497"/>
            <a:ext cx="2974019" cy="461665"/>
          </a:xfrm>
          <a:prstGeom prst="rect">
            <a:avLst/>
          </a:prstGeom>
          <a:noFill/>
        </p:spPr>
        <p:txBody>
          <a:bodyPr wrap="none" rtlCol="0">
            <a:spAutoFit/>
          </a:bodyPr>
          <a:lstStyle/>
          <a:p>
            <a:pPr marL="342900" indent="-342900">
              <a:buFont typeface="Arial" panose="020B0604020202020204" pitchFamily="34" charset="0"/>
              <a:buChar char="•"/>
            </a:pPr>
            <a:r>
              <a:rPr lang="fr-FR" sz="2400" dirty="0">
                <a:highlight>
                  <a:srgbClr val="FFFF00"/>
                </a:highlight>
              </a:rPr>
              <a:t>The </a:t>
            </a:r>
            <a:r>
              <a:rPr lang="fr-FR" sz="2400" dirty="0" err="1">
                <a:highlight>
                  <a:srgbClr val="FFFF00"/>
                </a:highlight>
              </a:rPr>
              <a:t>track</a:t>
            </a:r>
            <a:r>
              <a:rPr lang="fr-FR" sz="2400" dirty="0">
                <a:highlight>
                  <a:srgbClr val="FFFF00"/>
                </a:highlight>
              </a:rPr>
              <a:t> </a:t>
            </a:r>
            <a:r>
              <a:rPr lang="fr-FR" sz="2400" dirty="0" err="1">
                <a:highlight>
                  <a:srgbClr val="FFFF00"/>
                </a:highlight>
              </a:rPr>
              <a:t>is</a:t>
            </a:r>
            <a:r>
              <a:rPr lang="fr-FR" sz="2400" dirty="0">
                <a:highlight>
                  <a:srgbClr val="FFFF00"/>
                </a:highlight>
              </a:rPr>
              <a:t> Explicit </a:t>
            </a:r>
          </a:p>
        </p:txBody>
      </p:sp>
      <p:sp>
        <p:nvSpPr>
          <p:cNvPr id="11" name="Arrow: Left-Right 10">
            <a:extLst>
              <a:ext uri="{FF2B5EF4-FFF2-40B4-BE49-F238E27FC236}">
                <a16:creationId xmlns:a16="http://schemas.microsoft.com/office/drawing/2014/main" id="{54F2F02A-EF73-41F8-A29A-05B9A0B2A8BE}"/>
              </a:ext>
            </a:extLst>
          </p:cNvPr>
          <p:cNvSpPr/>
          <p:nvPr/>
        </p:nvSpPr>
        <p:spPr>
          <a:xfrm>
            <a:off x="3329896" y="3862444"/>
            <a:ext cx="5789310" cy="484632"/>
          </a:xfrm>
          <a:prstGeom prst="leftRightArrow">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dirty="0"/>
              <a:t>                                     Track 1                                                   </a:t>
            </a:r>
            <a:endParaRPr lang="en-US" dirty="0"/>
          </a:p>
        </p:txBody>
      </p:sp>
      <p:sp>
        <p:nvSpPr>
          <p:cNvPr id="57" name="Arrow: Left 56">
            <a:extLst>
              <a:ext uri="{FF2B5EF4-FFF2-40B4-BE49-F238E27FC236}">
                <a16:creationId xmlns:a16="http://schemas.microsoft.com/office/drawing/2014/main" id="{AC9E845A-EADC-4E69-A9F6-A0010C3F4AC8}"/>
              </a:ext>
            </a:extLst>
          </p:cNvPr>
          <p:cNvSpPr/>
          <p:nvPr/>
        </p:nvSpPr>
        <p:spPr>
          <a:xfrm rot="17535618">
            <a:off x="2718976" y="2490883"/>
            <a:ext cx="1355588"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P-DAO 1</a:t>
            </a:r>
            <a:endParaRPr lang="en-US" dirty="0"/>
          </a:p>
        </p:txBody>
      </p:sp>
      <p:sp>
        <p:nvSpPr>
          <p:cNvPr id="43" name="Arrow: Up 42">
            <a:extLst>
              <a:ext uri="{FF2B5EF4-FFF2-40B4-BE49-F238E27FC236}">
                <a16:creationId xmlns:a16="http://schemas.microsoft.com/office/drawing/2014/main" id="{1DA53E36-7E34-466A-A9F3-7E60A8BBF7CF}"/>
              </a:ext>
            </a:extLst>
          </p:cNvPr>
          <p:cNvSpPr/>
          <p:nvPr/>
        </p:nvSpPr>
        <p:spPr>
          <a:xfrm rot="5400000">
            <a:off x="10344189" y="4024888"/>
            <a:ext cx="484632" cy="978408"/>
          </a:xfrm>
          <a:prstGeom prst="up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dirty="0"/>
          </a:p>
        </p:txBody>
      </p:sp>
      <p:sp>
        <p:nvSpPr>
          <p:cNvPr id="50" name="Arrow: Up 49">
            <a:extLst>
              <a:ext uri="{FF2B5EF4-FFF2-40B4-BE49-F238E27FC236}">
                <a16:creationId xmlns:a16="http://schemas.microsoft.com/office/drawing/2014/main" id="{D75F8F91-144B-4EF8-9E72-7D06AC27C8FA}"/>
              </a:ext>
            </a:extLst>
          </p:cNvPr>
          <p:cNvSpPr/>
          <p:nvPr/>
        </p:nvSpPr>
        <p:spPr>
          <a:xfrm rot="5400000">
            <a:off x="1406513" y="4110006"/>
            <a:ext cx="484632" cy="803694"/>
          </a:xfrm>
          <a:prstGeom prst="up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53" name="Flowchart: Stored Data 52">
            <a:extLst>
              <a:ext uri="{FF2B5EF4-FFF2-40B4-BE49-F238E27FC236}">
                <a16:creationId xmlns:a16="http://schemas.microsoft.com/office/drawing/2014/main" id="{A147605E-1D30-4B30-B99F-8FB7605D931C}"/>
              </a:ext>
            </a:extLst>
          </p:cNvPr>
          <p:cNvSpPr/>
          <p:nvPr/>
        </p:nvSpPr>
        <p:spPr>
          <a:xfrm rot="10800000">
            <a:off x="1997212" y="4376249"/>
            <a:ext cx="490438" cy="279838"/>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Flowchart: Stored Data 53">
            <a:extLst>
              <a:ext uri="{FF2B5EF4-FFF2-40B4-BE49-F238E27FC236}">
                <a16:creationId xmlns:a16="http://schemas.microsoft.com/office/drawing/2014/main" id="{DBC0A837-D47F-47B8-A492-0D2322C47C00}"/>
              </a:ext>
            </a:extLst>
          </p:cNvPr>
          <p:cNvSpPr/>
          <p:nvPr/>
        </p:nvSpPr>
        <p:spPr>
          <a:xfrm>
            <a:off x="9976489" y="4368278"/>
            <a:ext cx="490438" cy="279838"/>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Callout: Line 59">
            <a:extLst>
              <a:ext uri="{FF2B5EF4-FFF2-40B4-BE49-F238E27FC236}">
                <a16:creationId xmlns:a16="http://schemas.microsoft.com/office/drawing/2014/main" id="{79EB2CE6-178D-4A00-B14E-31109DAD3DC8}"/>
              </a:ext>
            </a:extLst>
          </p:cNvPr>
          <p:cNvSpPr/>
          <p:nvPr/>
        </p:nvSpPr>
        <p:spPr>
          <a:xfrm>
            <a:off x="1475581" y="5185170"/>
            <a:ext cx="803695" cy="484633"/>
          </a:xfrm>
          <a:prstGeom prst="borderCallout1">
            <a:avLst>
              <a:gd name="adj1" fmla="val -12721"/>
              <a:gd name="adj2" fmla="val 12474"/>
              <a:gd name="adj3" fmla="val -108407"/>
              <a:gd name="adj4" fmla="val -1982"/>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t>Src=S, Dst=F</a:t>
            </a:r>
          </a:p>
        </p:txBody>
      </p:sp>
      <p:sp>
        <p:nvSpPr>
          <p:cNvPr id="61" name="Callout: Line 60">
            <a:extLst>
              <a:ext uri="{FF2B5EF4-FFF2-40B4-BE49-F238E27FC236}">
                <a16:creationId xmlns:a16="http://schemas.microsoft.com/office/drawing/2014/main" id="{120293B3-030F-49B8-99C5-F9F6D58A6ED7}"/>
              </a:ext>
            </a:extLst>
          </p:cNvPr>
          <p:cNvSpPr/>
          <p:nvPr/>
        </p:nvSpPr>
        <p:spPr>
          <a:xfrm>
            <a:off x="10019512" y="3626865"/>
            <a:ext cx="970708" cy="484633"/>
          </a:xfrm>
          <a:prstGeom prst="borderCallout1">
            <a:avLst>
              <a:gd name="adj1" fmla="val 117689"/>
              <a:gd name="adj2" fmla="val 55726"/>
              <a:gd name="adj3" fmla="val 137153"/>
              <a:gd name="adj4" fmla="val 65487"/>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t>Src=S, Dst=F</a:t>
            </a:r>
          </a:p>
        </p:txBody>
      </p:sp>
      <p:sp>
        <p:nvSpPr>
          <p:cNvPr id="63" name="Callout: Line 62">
            <a:extLst>
              <a:ext uri="{FF2B5EF4-FFF2-40B4-BE49-F238E27FC236}">
                <a16:creationId xmlns:a16="http://schemas.microsoft.com/office/drawing/2014/main" id="{B391B5BC-D2F8-4AF0-9B5A-5B2D7BBA7D7D}"/>
              </a:ext>
            </a:extLst>
          </p:cNvPr>
          <p:cNvSpPr/>
          <p:nvPr/>
        </p:nvSpPr>
        <p:spPr>
          <a:xfrm>
            <a:off x="5222804" y="5108155"/>
            <a:ext cx="1569743" cy="663341"/>
          </a:xfrm>
          <a:prstGeom prst="borderCallout1">
            <a:avLst>
              <a:gd name="adj1" fmla="val -5624"/>
              <a:gd name="adj2" fmla="val 31404"/>
              <a:gd name="adj3" fmla="val -65829"/>
              <a:gd name="adj4" fmla="val 1876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Dest = C</a:t>
            </a:r>
          </a:p>
          <a:p>
            <a:pPr algn="ctr"/>
            <a:r>
              <a:rPr lang="fr-FR" dirty="0"/>
              <a:t>SRH = D, E</a:t>
            </a:r>
            <a:endParaRPr lang="en-US" dirty="0"/>
          </a:p>
        </p:txBody>
      </p:sp>
      <p:sp>
        <p:nvSpPr>
          <p:cNvPr id="67" name="Rectangle 66">
            <a:extLst>
              <a:ext uri="{FF2B5EF4-FFF2-40B4-BE49-F238E27FC236}">
                <a16:creationId xmlns:a16="http://schemas.microsoft.com/office/drawing/2014/main" id="{5352A4DF-3F91-42E5-ACA9-4123A91FF873}"/>
              </a:ext>
            </a:extLst>
          </p:cNvPr>
          <p:cNvSpPr/>
          <p:nvPr/>
        </p:nvSpPr>
        <p:spPr>
          <a:xfrm>
            <a:off x="5878147" y="4054653"/>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Loose hop 2 = C</a:t>
            </a:r>
            <a:endParaRPr lang="en-US" dirty="0"/>
          </a:p>
        </p:txBody>
      </p:sp>
      <p:sp>
        <p:nvSpPr>
          <p:cNvPr id="68" name="Rectangle 67">
            <a:extLst>
              <a:ext uri="{FF2B5EF4-FFF2-40B4-BE49-F238E27FC236}">
                <a16:creationId xmlns:a16="http://schemas.microsoft.com/office/drawing/2014/main" id="{654882FC-717F-4309-8CFE-F6C3C28B8093}"/>
              </a:ext>
            </a:extLst>
          </p:cNvPr>
          <p:cNvSpPr/>
          <p:nvPr/>
        </p:nvSpPr>
        <p:spPr>
          <a:xfrm>
            <a:off x="7559015" y="4054653"/>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Loose hop 3 = D</a:t>
            </a:r>
            <a:endParaRPr lang="en-US" dirty="0"/>
          </a:p>
        </p:txBody>
      </p:sp>
      <p:sp>
        <p:nvSpPr>
          <p:cNvPr id="69" name="Rectangle 68">
            <a:extLst>
              <a:ext uri="{FF2B5EF4-FFF2-40B4-BE49-F238E27FC236}">
                <a16:creationId xmlns:a16="http://schemas.microsoft.com/office/drawing/2014/main" id="{FB9A561A-0FDB-4978-ACD3-E1880B820628}"/>
              </a:ext>
            </a:extLst>
          </p:cNvPr>
          <p:cNvSpPr/>
          <p:nvPr/>
        </p:nvSpPr>
        <p:spPr>
          <a:xfrm>
            <a:off x="4143465" y="4054653"/>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Loose hop 1 = B</a:t>
            </a:r>
            <a:endParaRPr lang="en-US" dirty="0"/>
          </a:p>
        </p:txBody>
      </p:sp>
      <p:sp>
        <p:nvSpPr>
          <p:cNvPr id="70" name="Arrow: Up 69">
            <a:extLst>
              <a:ext uri="{FF2B5EF4-FFF2-40B4-BE49-F238E27FC236}">
                <a16:creationId xmlns:a16="http://schemas.microsoft.com/office/drawing/2014/main" id="{0B080CD7-80DC-47C6-B21D-9E3F7B7A8812}"/>
              </a:ext>
            </a:extLst>
          </p:cNvPr>
          <p:cNvSpPr/>
          <p:nvPr/>
        </p:nvSpPr>
        <p:spPr>
          <a:xfrm rot="5400000">
            <a:off x="5233573" y="4092586"/>
            <a:ext cx="484632" cy="84716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Arrow: Up 70">
            <a:extLst>
              <a:ext uri="{FF2B5EF4-FFF2-40B4-BE49-F238E27FC236}">
                <a16:creationId xmlns:a16="http://schemas.microsoft.com/office/drawing/2014/main" id="{3D3D3803-9FC3-48F6-B458-F1605558C0E7}"/>
              </a:ext>
            </a:extLst>
          </p:cNvPr>
          <p:cNvSpPr/>
          <p:nvPr/>
        </p:nvSpPr>
        <p:spPr>
          <a:xfrm rot="5400000">
            <a:off x="6974965" y="4092586"/>
            <a:ext cx="484632" cy="84716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Arrow: Up 71">
            <a:extLst>
              <a:ext uri="{FF2B5EF4-FFF2-40B4-BE49-F238E27FC236}">
                <a16:creationId xmlns:a16="http://schemas.microsoft.com/office/drawing/2014/main" id="{353B6B7F-9007-4475-80DD-F791ED6110DF}"/>
              </a:ext>
            </a:extLst>
          </p:cNvPr>
          <p:cNvSpPr/>
          <p:nvPr/>
        </p:nvSpPr>
        <p:spPr>
          <a:xfrm rot="5400000">
            <a:off x="8581881" y="4092586"/>
            <a:ext cx="484632" cy="84716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Arrow: Up 72">
            <a:extLst>
              <a:ext uri="{FF2B5EF4-FFF2-40B4-BE49-F238E27FC236}">
                <a16:creationId xmlns:a16="http://schemas.microsoft.com/office/drawing/2014/main" id="{1827D37E-CD85-4946-8DAF-2FFEBD0DCBF5}"/>
              </a:ext>
            </a:extLst>
          </p:cNvPr>
          <p:cNvSpPr/>
          <p:nvPr/>
        </p:nvSpPr>
        <p:spPr>
          <a:xfrm rot="5400000">
            <a:off x="3505626" y="4092586"/>
            <a:ext cx="484632" cy="84716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C8E03C0D-7F7F-49D3-B8AF-336A93B2BEFB}"/>
              </a:ext>
            </a:extLst>
          </p:cNvPr>
          <p:cNvSpPr txBox="1"/>
          <p:nvPr/>
        </p:nvSpPr>
        <p:spPr>
          <a:xfrm>
            <a:off x="2101465" y="1274193"/>
            <a:ext cx="3292953" cy="461665"/>
          </a:xfrm>
          <a:prstGeom prst="rect">
            <a:avLst/>
          </a:prstGeom>
          <a:noFill/>
        </p:spPr>
        <p:txBody>
          <a:bodyPr wrap="none" rtlCol="0">
            <a:spAutoFit/>
          </a:bodyPr>
          <a:lstStyle/>
          <a:p>
            <a:r>
              <a:rPr lang="fr-FR" sz="2400" dirty="0">
                <a:highlight>
                  <a:srgbClr val="FF0000"/>
                </a:highlight>
              </a:rPr>
              <a:t>Need Sibling Information</a:t>
            </a:r>
          </a:p>
        </p:txBody>
      </p:sp>
      <p:sp>
        <p:nvSpPr>
          <p:cNvPr id="51" name="Arrow: Left 50">
            <a:extLst>
              <a:ext uri="{FF2B5EF4-FFF2-40B4-BE49-F238E27FC236}">
                <a16:creationId xmlns:a16="http://schemas.microsoft.com/office/drawing/2014/main" id="{BC204C7F-F554-4864-B4CC-3C399418AB15}"/>
              </a:ext>
            </a:extLst>
          </p:cNvPr>
          <p:cNvSpPr/>
          <p:nvPr/>
        </p:nvSpPr>
        <p:spPr>
          <a:xfrm rot="3849274">
            <a:off x="1536094" y="2550741"/>
            <a:ext cx="1367753"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ACK 1</a:t>
            </a:r>
            <a:endParaRPr lang="en-US" dirty="0"/>
          </a:p>
        </p:txBody>
      </p:sp>
    </p:spTree>
    <p:extLst>
      <p:ext uri="{BB962C8B-B14F-4D97-AF65-F5344CB8AC3E}">
        <p14:creationId xmlns:p14="http://schemas.microsoft.com/office/powerpoint/2010/main" val="15740500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43D2D259-8BA9-4779-8AD5-7D107F971452}"/>
              </a:ext>
            </a:extLst>
          </p:cNvPr>
          <p:cNvSpPr/>
          <p:nvPr/>
        </p:nvSpPr>
        <p:spPr>
          <a:xfrm>
            <a:off x="237076" y="4056891"/>
            <a:ext cx="951300" cy="9185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err="1"/>
              <a:t>External</a:t>
            </a:r>
            <a:r>
              <a:rPr lang="fr-FR" dirty="0"/>
              <a:t> </a:t>
            </a:r>
            <a:r>
              <a:rPr lang="fr-FR" dirty="0" err="1"/>
              <a:t>node</a:t>
            </a:r>
            <a:r>
              <a:rPr lang="fr-FR" dirty="0"/>
              <a:t> S </a:t>
            </a:r>
            <a:endParaRPr lang="en-US" dirty="0"/>
          </a:p>
        </p:txBody>
      </p:sp>
      <p:sp>
        <p:nvSpPr>
          <p:cNvPr id="35" name="Rectangle 34">
            <a:extLst>
              <a:ext uri="{FF2B5EF4-FFF2-40B4-BE49-F238E27FC236}">
                <a16:creationId xmlns:a16="http://schemas.microsoft.com/office/drawing/2014/main" id="{1B9F4630-D1EC-489E-A758-8C321339FE25}"/>
              </a:ext>
            </a:extLst>
          </p:cNvPr>
          <p:cNvSpPr/>
          <p:nvPr/>
        </p:nvSpPr>
        <p:spPr>
          <a:xfrm>
            <a:off x="9158331" y="405689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Loose Hop 3 = E</a:t>
            </a:r>
            <a:endParaRPr lang="en-US" dirty="0"/>
          </a:p>
        </p:txBody>
      </p:sp>
      <p:sp>
        <p:nvSpPr>
          <p:cNvPr id="4" name="Title 3"/>
          <p:cNvSpPr>
            <a:spLocks noGrp="1"/>
          </p:cNvSpPr>
          <p:nvPr>
            <p:ph type="title"/>
          </p:nvPr>
        </p:nvSpPr>
        <p:spPr>
          <a:xfrm>
            <a:off x="254419" y="103213"/>
            <a:ext cx="11934406" cy="1325563"/>
          </a:xfrm>
        </p:spPr>
        <p:txBody>
          <a:bodyPr>
            <a:normAutofit/>
          </a:bodyPr>
          <a:lstStyle/>
          <a:p>
            <a:r>
              <a:rPr lang="en-US" dirty="0"/>
              <a:t>Profile 5: </a:t>
            </a:r>
            <a:br>
              <a:rPr lang="en-US" dirty="0"/>
            </a:br>
            <a:r>
              <a:rPr lang="en-US" dirty="0"/>
              <a:t>Compress SRH in Track with Strict SM Segments</a:t>
            </a:r>
          </a:p>
        </p:txBody>
      </p:sp>
      <p:sp>
        <p:nvSpPr>
          <p:cNvPr id="29" name="Arrow: Up 28">
            <a:extLst>
              <a:ext uri="{FF2B5EF4-FFF2-40B4-BE49-F238E27FC236}">
                <a16:creationId xmlns:a16="http://schemas.microsoft.com/office/drawing/2014/main" id="{59224791-C49D-46E0-98DA-E0D3E954B14D}"/>
              </a:ext>
            </a:extLst>
          </p:cNvPr>
          <p:cNvSpPr/>
          <p:nvPr/>
        </p:nvSpPr>
        <p:spPr>
          <a:xfrm rot="5400000">
            <a:off x="10344189" y="4024888"/>
            <a:ext cx="484632" cy="978408"/>
          </a:xfrm>
          <a:prstGeom prst="up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dirty="0"/>
          </a:p>
        </p:txBody>
      </p:sp>
      <p:sp>
        <p:nvSpPr>
          <p:cNvPr id="31" name="Arrow: Up 30">
            <a:extLst>
              <a:ext uri="{FF2B5EF4-FFF2-40B4-BE49-F238E27FC236}">
                <a16:creationId xmlns:a16="http://schemas.microsoft.com/office/drawing/2014/main" id="{9F23ACF5-849D-4CB9-B44E-BCC1B08FB84A}"/>
              </a:ext>
            </a:extLst>
          </p:cNvPr>
          <p:cNvSpPr/>
          <p:nvPr/>
        </p:nvSpPr>
        <p:spPr>
          <a:xfrm rot="5400000">
            <a:off x="1436727" y="4140220"/>
            <a:ext cx="484632" cy="743266"/>
          </a:xfrm>
          <a:prstGeom prst="up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 name="Rectangle 1">
            <a:extLst>
              <a:ext uri="{FF2B5EF4-FFF2-40B4-BE49-F238E27FC236}">
                <a16:creationId xmlns:a16="http://schemas.microsoft.com/office/drawing/2014/main" id="{9F8AD5AE-67FF-4BA4-B8FA-5C88987A79CF}"/>
              </a:ext>
            </a:extLst>
          </p:cNvPr>
          <p:cNvSpPr/>
          <p:nvPr/>
        </p:nvSpPr>
        <p:spPr>
          <a:xfrm>
            <a:off x="5768594" y="4054653"/>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Loose hop 2 = C</a:t>
            </a:r>
            <a:endParaRPr lang="en-US" dirty="0"/>
          </a:p>
        </p:txBody>
      </p:sp>
      <p:sp>
        <p:nvSpPr>
          <p:cNvPr id="10" name="Arrow: Left 9">
            <a:extLst>
              <a:ext uri="{FF2B5EF4-FFF2-40B4-BE49-F238E27FC236}">
                <a16:creationId xmlns:a16="http://schemas.microsoft.com/office/drawing/2014/main" id="{BA103ABE-21CA-4041-B0A7-C0EA19059897}"/>
              </a:ext>
            </a:extLst>
          </p:cNvPr>
          <p:cNvSpPr/>
          <p:nvPr/>
        </p:nvSpPr>
        <p:spPr>
          <a:xfrm>
            <a:off x="6586943" y="3374603"/>
            <a:ext cx="1130169"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P-DAO 1</a:t>
            </a:r>
            <a:endParaRPr lang="en-US" dirty="0"/>
          </a:p>
        </p:txBody>
      </p:sp>
      <p:sp>
        <p:nvSpPr>
          <p:cNvPr id="6" name="Callout: Line 5">
            <a:extLst>
              <a:ext uri="{FF2B5EF4-FFF2-40B4-BE49-F238E27FC236}">
                <a16:creationId xmlns:a16="http://schemas.microsoft.com/office/drawing/2014/main" id="{D53771C2-40AA-4D8C-8A7A-C49A8E2044BE}"/>
              </a:ext>
            </a:extLst>
          </p:cNvPr>
          <p:cNvSpPr/>
          <p:nvPr/>
        </p:nvSpPr>
        <p:spPr>
          <a:xfrm>
            <a:off x="3198292" y="5279295"/>
            <a:ext cx="1483165" cy="663171"/>
          </a:xfrm>
          <a:prstGeom prst="borderCallout1">
            <a:avLst>
              <a:gd name="adj1" fmla="val -5624"/>
              <a:gd name="adj2" fmla="val 52820"/>
              <a:gd name="adj3" fmla="val -87117"/>
              <a:gd name="adj4" fmla="val 3247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Src= A, RPI=129</a:t>
            </a:r>
          </a:p>
        </p:txBody>
      </p:sp>
      <p:sp>
        <p:nvSpPr>
          <p:cNvPr id="12" name="Arrow: Up 11">
            <a:extLst>
              <a:ext uri="{FF2B5EF4-FFF2-40B4-BE49-F238E27FC236}">
                <a16:creationId xmlns:a16="http://schemas.microsoft.com/office/drawing/2014/main" id="{D33F7D0D-E486-47E6-B592-437DBCBC1A55}"/>
              </a:ext>
            </a:extLst>
          </p:cNvPr>
          <p:cNvSpPr/>
          <p:nvPr/>
        </p:nvSpPr>
        <p:spPr>
          <a:xfrm rot="5400000">
            <a:off x="7706069" y="3316131"/>
            <a:ext cx="484632" cy="239592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Arrow: Up 15">
            <a:extLst>
              <a:ext uri="{FF2B5EF4-FFF2-40B4-BE49-F238E27FC236}">
                <a16:creationId xmlns:a16="http://schemas.microsoft.com/office/drawing/2014/main" id="{E3BC733E-18C6-4244-918C-8C6F725096DF}"/>
              </a:ext>
            </a:extLst>
          </p:cNvPr>
          <p:cNvSpPr/>
          <p:nvPr/>
        </p:nvSpPr>
        <p:spPr>
          <a:xfrm rot="5400000">
            <a:off x="4325687" y="3319494"/>
            <a:ext cx="484632" cy="238919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C4053528-6F46-4524-8D80-577BD8833383}"/>
              </a:ext>
            </a:extLst>
          </p:cNvPr>
          <p:cNvSpPr/>
          <p:nvPr/>
        </p:nvSpPr>
        <p:spPr>
          <a:xfrm>
            <a:off x="2415495" y="405689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Track </a:t>
            </a:r>
            <a:r>
              <a:rPr lang="fr-FR" dirty="0" err="1"/>
              <a:t>Ingress</a:t>
            </a:r>
            <a:r>
              <a:rPr lang="fr-FR" dirty="0"/>
              <a:t>  A</a:t>
            </a:r>
          </a:p>
        </p:txBody>
      </p:sp>
      <p:sp>
        <p:nvSpPr>
          <p:cNvPr id="18" name="Rectangle 17">
            <a:extLst>
              <a:ext uri="{FF2B5EF4-FFF2-40B4-BE49-F238E27FC236}">
                <a16:creationId xmlns:a16="http://schemas.microsoft.com/office/drawing/2014/main" id="{BBF670C7-0B14-4A74-97DA-30F566A0B56C}"/>
              </a:ext>
            </a:extLst>
          </p:cNvPr>
          <p:cNvSpPr/>
          <p:nvPr/>
        </p:nvSpPr>
        <p:spPr>
          <a:xfrm>
            <a:off x="11068009" y="4061046"/>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Dest = F</a:t>
            </a:r>
            <a:endParaRPr lang="en-US" dirty="0"/>
          </a:p>
        </p:txBody>
      </p:sp>
      <p:pic>
        <p:nvPicPr>
          <p:cNvPr id="1026" name="Picture 2" descr="Router Icons - Download Free Vector Icons | Noun Project">
            <a:extLst>
              <a:ext uri="{FF2B5EF4-FFF2-40B4-BE49-F238E27FC236}">
                <a16:creationId xmlns:a16="http://schemas.microsoft.com/office/drawing/2014/main" id="{258DAB23-1452-4BA7-B334-1F9FAE622DA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64028" y="3314291"/>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Router Icons - Download Free Vector Icons | Noun Project">
            <a:extLst>
              <a:ext uri="{FF2B5EF4-FFF2-40B4-BE49-F238E27FC236}">
                <a16:creationId xmlns:a16="http://schemas.microsoft.com/office/drawing/2014/main" id="{A184694D-4C72-4943-9126-353044EEDB3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4142" y="3314291"/>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Router Icons - Download Free Vector Icons | Noun Project">
            <a:extLst>
              <a:ext uri="{FF2B5EF4-FFF2-40B4-BE49-F238E27FC236}">
                <a16:creationId xmlns:a16="http://schemas.microsoft.com/office/drawing/2014/main" id="{41D90C9B-8BD4-4BAD-B7EC-0DFCD83B054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73902" y="3314291"/>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Router Icons - Download Free Vector Icons | Noun Project">
            <a:extLst>
              <a:ext uri="{FF2B5EF4-FFF2-40B4-BE49-F238E27FC236}">
                <a16:creationId xmlns:a16="http://schemas.microsoft.com/office/drawing/2014/main" id="{D0D0BF4B-AA8E-4CF0-9E07-7491F6CF44D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68397" y="1926588"/>
            <a:ext cx="617334" cy="617334"/>
          </a:xfrm>
          <a:prstGeom prst="rect">
            <a:avLst/>
          </a:prstGeom>
          <a:noFill/>
          <a:extLst>
            <a:ext uri="{909E8E84-426E-40DD-AFC4-6F175D3DCCD1}">
              <a14:hiddenFill xmlns:a14="http://schemas.microsoft.com/office/drawing/2010/main">
                <a:solidFill>
                  <a:srgbClr val="FFFFFF"/>
                </a:solidFill>
              </a14:hiddenFill>
            </a:ext>
          </a:extLst>
        </p:spPr>
      </p:pic>
      <p:sp>
        <p:nvSpPr>
          <p:cNvPr id="26" name="Callout: Line 25">
            <a:extLst>
              <a:ext uri="{FF2B5EF4-FFF2-40B4-BE49-F238E27FC236}">
                <a16:creationId xmlns:a16="http://schemas.microsoft.com/office/drawing/2014/main" id="{2C1884BC-661C-48AA-B1D3-A110778852DE}"/>
              </a:ext>
            </a:extLst>
          </p:cNvPr>
          <p:cNvSpPr/>
          <p:nvPr/>
        </p:nvSpPr>
        <p:spPr>
          <a:xfrm>
            <a:off x="1475581" y="5185170"/>
            <a:ext cx="803695" cy="484633"/>
          </a:xfrm>
          <a:prstGeom prst="borderCallout1">
            <a:avLst>
              <a:gd name="adj1" fmla="val -12721"/>
              <a:gd name="adj2" fmla="val 12474"/>
              <a:gd name="adj3" fmla="val -108407"/>
              <a:gd name="adj4" fmla="val -1982"/>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t>Src=S, Dst=F</a:t>
            </a:r>
          </a:p>
        </p:txBody>
      </p:sp>
      <p:sp>
        <p:nvSpPr>
          <p:cNvPr id="30" name="Arrow: Left 29">
            <a:extLst>
              <a:ext uri="{FF2B5EF4-FFF2-40B4-BE49-F238E27FC236}">
                <a16:creationId xmlns:a16="http://schemas.microsoft.com/office/drawing/2014/main" id="{DD76AF8F-A4A5-4602-A91A-DDE1F09D0812}"/>
              </a:ext>
            </a:extLst>
          </p:cNvPr>
          <p:cNvSpPr/>
          <p:nvPr/>
        </p:nvSpPr>
        <p:spPr>
          <a:xfrm>
            <a:off x="8238982" y="3353522"/>
            <a:ext cx="1130169"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P-DAO 1</a:t>
            </a:r>
            <a:endParaRPr lang="en-US" dirty="0"/>
          </a:p>
        </p:txBody>
      </p:sp>
      <p:sp>
        <p:nvSpPr>
          <p:cNvPr id="38" name="TextBox 37">
            <a:extLst>
              <a:ext uri="{FF2B5EF4-FFF2-40B4-BE49-F238E27FC236}">
                <a16:creationId xmlns:a16="http://schemas.microsoft.com/office/drawing/2014/main" id="{E866CB13-9D56-45EB-BCE4-E6D8820AEC52}"/>
              </a:ext>
            </a:extLst>
          </p:cNvPr>
          <p:cNvSpPr txBox="1"/>
          <p:nvPr/>
        </p:nvSpPr>
        <p:spPr>
          <a:xfrm>
            <a:off x="704839" y="3024448"/>
            <a:ext cx="290464" cy="369332"/>
          </a:xfrm>
          <a:prstGeom prst="rect">
            <a:avLst/>
          </a:prstGeom>
          <a:noFill/>
        </p:spPr>
        <p:txBody>
          <a:bodyPr wrap="none" rtlCol="0">
            <a:spAutoFit/>
          </a:bodyPr>
          <a:lstStyle/>
          <a:p>
            <a:r>
              <a:rPr lang="fr-FR" dirty="0"/>
              <a:t>S</a:t>
            </a:r>
            <a:endParaRPr lang="en-US" dirty="0"/>
          </a:p>
        </p:txBody>
      </p:sp>
      <p:sp>
        <p:nvSpPr>
          <p:cNvPr id="40" name="TextBox 39">
            <a:extLst>
              <a:ext uri="{FF2B5EF4-FFF2-40B4-BE49-F238E27FC236}">
                <a16:creationId xmlns:a16="http://schemas.microsoft.com/office/drawing/2014/main" id="{68F16067-5A19-4758-9CF9-07BB71B68BF6}"/>
              </a:ext>
            </a:extLst>
          </p:cNvPr>
          <p:cNvSpPr txBox="1"/>
          <p:nvPr/>
        </p:nvSpPr>
        <p:spPr>
          <a:xfrm>
            <a:off x="7757452" y="3024448"/>
            <a:ext cx="327334" cy="369332"/>
          </a:xfrm>
          <a:prstGeom prst="rect">
            <a:avLst/>
          </a:prstGeom>
          <a:noFill/>
        </p:spPr>
        <p:txBody>
          <a:bodyPr wrap="none" rtlCol="0">
            <a:spAutoFit/>
          </a:bodyPr>
          <a:lstStyle/>
          <a:p>
            <a:r>
              <a:rPr lang="fr-FR" dirty="0"/>
              <a:t>D</a:t>
            </a:r>
            <a:endParaRPr lang="en-US" dirty="0"/>
          </a:p>
        </p:txBody>
      </p:sp>
      <p:sp>
        <p:nvSpPr>
          <p:cNvPr id="41" name="TextBox 40">
            <a:extLst>
              <a:ext uri="{FF2B5EF4-FFF2-40B4-BE49-F238E27FC236}">
                <a16:creationId xmlns:a16="http://schemas.microsoft.com/office/drawing/2014/main" id="{1FD58B2D-2D6D-46BE-A16C-CFD0AFC45CCA}"/>
              </a:ext>
            </a:extLst>
          </p:cNvPr>
          <p:cNvSpPr txBox="1"/>
          <p:nvPr/>
        </p:nvSpPr>
        <p:spPr>
          <a:xfrm>
            <a:off x="11361259" y="1639399"/>
            <a:ext cx="330540" cy="369332"/>
          </a:xfrm>
          <a:prstGeom prst="rect">
            <a:avLst/>
          </a:prstGeom>
          <a:noFill/>
        </p:spPr>
        <p:txBody>
          <a:bodyPr wrap="none" rtlCol="0">
            <a:spAutoFit/>
          </a:bodyPr>
          <a:lstStyle/>
          <a:p>
            <a:r>
              <a:rPr lang="fr-FR" dirty="0"/>
              <a:t>G</a:t>
            </a:r>
            <a:endParaRPr lang="en-US" dirty="0"/>
          </a:p>
        </p:txBody>
      </p:sp>
      <p:sp>
        <p:nvSpPr>
          <p:cNvPr id="42" name="Arrow: Left 41">
            <a:extLst>
              <a:ext uri="{FF2B5EF4-FFF2-40B4-BE49-F238E27FC236}">
                <a16:creationId xmlns:a16="http://schemas.microsoft.com/office/drawing/2014/main" id="{7502C38A-88BB-467A-9745-D9B857D23FF3}"/>
              </a:ext>
            </a:extLst>
          </p:cNvPr>
          <p:cNvSpPr/>
          <p:nvPr/>
        </p:nvSpPr>
        <p:spPr>
          <a:xfrm>
            <a:off x="3198292" y="3374603"/>
            <a:ext cx="1130169"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P-DAO 2</a:t>
            </a:r>
            <a:endParaRPr lang="en-US" dirty="0"/>
          </a:p>
        </p:txBody>
      </p:sp>
      <p:sp>
        <p:nvSpPr>
          <p:cNvPr id="44" name="TextBox 43">
            <a:extLst>
              <a:ext uri="{FF2B5EF4-FFF2-40B4-BE49-F238E27FC236}">
                <a16:creationId xmlns:a16="http://schemas.microsoft.com/office/drawing/2014/main" id="{DE9A69DF-2408-417D-80D1-DA9E1089A4E2}"/>
              </a:ext>
            </a:extLst>
          </p:cNvPr>
          <p:cNvSpPr txBox="1"/>
          <p:nvPr/>
        </p:nvSpPr>
        <p:spPr>
          <a:xfrm>
            <a:off x="4408931" y="3024448"/>
            <a:ext cx="309700" cy="369332"/>
          </a:xfrm>
          <a:prstGeom prst="rect">
            <a:avLst/>
          </a:prstGeom>
          <a:noFill/>
        </p:spPr>
        <p:txBody>
          <a:bodyPr wrap="none" rtlCol="0">
            <a:spAutoFit/>
          </a:bodyPr>
          <a:lstStyle/>
          <a:p>
            <a:r>
              <a:rPr lang="fr-FR" dirty="0"/>
              <a:t>B</a:t>
            </a:r>
            <a:endParaRPr lang="en-US" dirty="0"/>
          </a:p>
        </p:txBody>
      </p:sp>
      <p:sp>
        <p:nvSpPr>
          <p:cNvPr id="45" name="TextBox 44">
            <a:extLst>
              <a:ext uri="{FF2B5EF4-FFF2-40B4-BE49-F238E27FC236}">
                <a16:creationId xmlns:a16="http://schemas.microsoft.com/office/drawing/2014/main" id="{2C8503EB-0225-4AB4-9543-1F3C2F64DA7D}"/>
              </a:ext>
            </a:extLst>
          </p:cNvPr>
          <p:cNvSpPr txBox="1"/>
          <p:nvPr/>
        </p:nvSpPr>
        <p:spPr>
          <a:xfrm>
            <a:off x="6002614" y="3024448"/>
            <a:ext cx="308098" cy="369332"/>
          </a:xfrm>
          <a:prstGeom prst="rect">
            <a:avLst/>
          </a:prstGeom>
          <a:noFill/>
        </p:spPr>
        <p:txBody>
          <a:bodyPr wrap="none" rtlCol="0">
            <a:spAutoFit/>
          </a:bodyPr>
          <a:lstStyle/>
          <a:p>
            <a:r>
              <a:rPr lang="fr-FR" dirty="0"/>
              <a:t>C</a:t>
            </a:r>
            <a:endParaRPr lang="en-US" dirty="0"/>
          </a:p>
        </p:txBody>
      </p:sp>
      <p:pic>
        <p:nvPicPr>
          <p:cNvPr id="46" name="Picture 2" descr="Router Icons - Download Free Vector Icons | Noun Project">
            <a:extLst>
              <a:ext uri="{FF2B5EF4-FFF2-40B4-BE49-F238E27FC236}">
                <a16:creationId xmlns:a16="http://schemas.microsoft.com/office/drawing/2014/main" id="{E6AE2929-F15B-4A60-8658-F2117A1E86E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5247" y="3314291"/>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Router Icons - Download Free Vector Icons | Noun Project">
            <a:extLst>
              <a:ext uri="{FF2B5EF4-FFF2-40B4-BE49-F238E27FC236}">
                <a16:creationId xmlns:a16="http://schemas.microsoft.com/office/drawing/2014/main" id="{FA0792FF-D2D8-4DF5-B68B-F79CC9999FC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64387" y="3311637"/>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2" descr="Router Icons - Download Free Vector Icons | Noun Project">
            <a:extLst>
              <a:ext uri="{FF2B5EF4-FFF2-40B4-BE49-F238E27FC236}">
                <a16:creationId xmlns:a16="http://schemas.microsoft.com/office/drawing/2014/main" id="{1F2B3C70-802E-44C6-BC7C-24930951B3A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53042" y="3311637"/>
            <a:ext cx="617334" cy="617334"/>
          </a:xfrm>
          <a:prstGeom prst="rect">
            <a:avLst/>
          </a:prstGeom>
          <a:noFill/>
          <a:extLst>
            <a:ext uri="{909E8E84-426E-40DD-AFC4-6F175D3DCCD1}">
              <a14:hiddenFill xmlns:a14="http://schemas.microsoft.com/office/drawing/2010/main">
                <a:solidFill>
                  <a:srgbClr val="FFFFFF"/>
                </a:solidFill>
              </a14:hiddenFill>
            </a:ext>
          </a:extLst>
        </p:spPr>
      </p:pic>
      <p:sp>
        <p:nvSpPr>
          <p:cNvPr id="49" name="TextBox 48">
            <a:extLst>
              <a:ext uri="{FF2B5EF4-FFF2-40B4-BE49-F238E27FC236}">
                <a16:creationId xmlns:a16="http://schemas.microsoft.com/office/drawing/2014/main" id="{C9E40783-25B5-4865-B0E2-7EBB18EBBB58}"/>
              </a:ext>
            </a:extLst>
          </p:cNvPr>
          <p:cNvSpPr txBox="1"/>
          <p:nvPr/>
        </p:nvSpPr>
        <p:spPr>
          <a:xfrm>
            <a:off x="9478674" y="3024448"/>
            <a:ext cx="296876" cy="369332"/>
          </a:xfrm>
          <a:prstGeom prst="rect">
            <a:avLst/>
          </a:prstGeom>
          <a:noFill/>
        </p:spPr>
        <p:txBody>
          <a:bodyPr wrap="none" rtlCol="0">
            <a:spAutoFit/>
          </a:bodyPr>
          <a:lstStyle/>
          <a:p>
            <a:r>
              <a:rPr lang="fr-FR" dirty="0"/>
              <a:t>E</a:t>
            </a:r>
            <a:endParaRPr lang="en-US" dirty="0"/>
          </a:p>
        </p:txBody>
      </p:sp>
      <p:sp>
        <p:nvSpPr>
          <p:cNvPr id="51" name="Callout: Line 50">
            <a:extLst>
              <a:ext uri="{FF2B5EF4-FFF2-40B4-BE49-F238E27FC236}">
                <a16:creationId xmlns:a16="http://schemas.microsoft.com/office/drawing/2014/main" id="{42CDF939-B0EB-4A96-88A7-4A93C834C58A}"/>
              </a:ext>
            </a:extLst>
          </p:cNvPr>
          <p:cNvSpPr/>
          <p:nvPr/>
        </p:nvSpPr>
        <p:spPr>
          <a:xfrm>
            <a:off x="4328461" y="1428776"/>
            <a:ext cx="2852500" cy="1374571"/>
          </a:xfrm>
          <a:prstGeom prst="borderCallout1">
            <a:avLst>
              <a:gd name="adj1" fmla="val 62318"/>
              <a:gd name="adj2" fmla="val -3326"/>
              <a:gd name="adj3" fmla="val 140181"/>
              <a:gd name="adj4" fmla="val -15358"/>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dirty="0"/>
          </a:p>
          <a:p>
            <a:pPr algn="ctr"/>
            <a:r>
              <a:rPr lang="fr-FR" sz="2000" dirty="0" err="1"/>
              <a:t>Ingress</a:t>
            </a:r>
            <a:r>
              <a:rPr lang="fr-FR" sz="2000" dirty="0"/>
              <a:t>=A</a:t>
            </a:r>
          </a:p>
          <a:p>
            <a:pPr algn="ctr"/>
            <a:r>
              <a:rPr lang="fr-FR" sz="2000" dirty="0"/>
              <a:t>TrackID=(A, 129)</a:t>
            </a:r>
          </a:p>
          <a:p>
            <a:pPr algn="ctr"/>
            <a:r>
              <a:rPr lang="fr-FR" sz="2000" dirty="0"/>
              <a:t>SF-VIO =A, B </a:t>
            </a:r>
          </a:p>
          <a:p>
            <a:pPr algn="ctr"/>
            <a:r>
              <a:rPr lang="fr-FR" sz="2000" dirty="0"/>
              <a:t>Target =B, C</a:t>
            </a:r>
            <a:endParaRPr lang="en-US" sz="2000" dirty="0"/>
          </a:p>
          <a:p>
            <a:pPr algn="ctr"/>
            <a:endParaRPr lang="en-US" sz="2000" dirty="0"/>
          </a:p>
        </p:txBody>
      </p:sp>
      <p:sp>
        <p:nvSpPr>
          <p:cNvPr id="52" name="Callout: Line 51">
            <a:extLst>
              <a:ext uri="{FF2B5EF4-FFF2-40B4-BE49-F238E27FC236}">
                <a16:creationId xmlns:a16="http://schemas.microsoft.com/office/drawing/2014/main" id="{1C1EA6DC-E877-426E-96DC-0B83326B771B}"/>
              </a:ext>
            </a:extLst>
          </p:cNvPr>
          <p:cNvSpPr/>
          <p:nvPr/>
        </p:nvSpPr>
        <p:spPr>
          <a:xfrm>
            <a:off x="7942901" y="1428776"/>
            <a:ext cx="2852500" cy="1374571"/>
          </a:xfrm>
          <a:prstGeom prst="borderCallout1">
            <a:avLst>
              <a:gd name="adj1" fmla="val 62318"/>
              <a:gd name="adj2" fmla="val -3326"/>
              <a:gd name="adj3" fmla="val 140181"/>
              <a:gd name="adj4" fmla="val -15358"/>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dirty="0"/>
          </a:p>
          <a:p>
            <a:pPr algn="ctr"/>
            <a:r>
              <a:rPr lang="fr-FR" sz="2000" dirty="0" err="1"/>
              <a:t>Ingress</a:t>
            </a:r>
            <a:r>
              <a:rPr lang="fr-FR" sz="2000" dirty="0"/>
              <a:t>=I</a:t>
            </a:r>
          </a:p>
          <a:p>
            <a:pPr algn="ctr"/>
            <a:r>
              <a:rPr lang="fr-FR" sz="2000" dirty="0"/>
              <a:t>TrackID=(A, 129)</a:t>
            </a:r>
          </a:p>
          <a:p>
            <a:pPr algn="ctr"/>
            <a:r>
              <a:rPr lang="fr-FR" sz="2000" dirty="0"/>
              <a:t>SF-VIO =C, D, E</a:t>
            </a:r>
          </a:p>
          <a:p>
            <a:pPr algn="ctr"/>
            <a:r>
              <a:rPr lang="fr-FR" sz="2000" dirty="0"/>
              <a:t>Target = E</a:t>
            </a:r>
            <a:endParaRPr lang="en-US" sz="2000" dirty="0"/>
          </a:p>
          <a:p>
            <a:pPr algn="ctr"/>
            <a:endParaRPr lang="en-US" sz="2000" dirty="0"/>
          </a:p>
        </p:txBody>
      </p:sp>
      <p:sp>
        <p:nvSpPr>
          <p:cNvPr id="9" name="TextBox 8">
            <a:extLst>
              <a:ext uri="{FF2B5EF4-FFF2-40B4-BE49-F238E27FC236}">
                <a16:creationId xmlns:a16="http://schemas.microsoft.com/office/drawing/2014/main" id="{8941A096-011F-4397-B509-A69E9BD86DF1}"/>
              </a:ext>
            </a:extLst>
          </p:cNvPr>
          <p:cNvSpPr txBox="1"/>
          <p:nvPr/>
        </p:nvSpPr>
        <p:spPr>
          <a:xfrm>
            <a:off x="7098878" y="6057998"/>
            <a:ext cx="4378186" cy="461665"/>
          </a:xfrm>
          <a:prstGeom prst="rect">
            <a:avLst/>
          </a:prstGeom>
          <a:noFill/>
        </p:spPr>
        <p:txBody>
          <a:bodyPr wrap="none" rtlCol="0">
            <a:spAutoFit/>
          </a:bodyPr>
          <a:lstStyle/>
          <a:p>
            <a:pPr marL="342900" indent="-342900">
              <a:buFont typeface="Arial" panose="020B0604020202020204" pitchFamily="34" charset="0"/>
              <a:buChar char="•"/>
            </a:pPr>
            <a:r>
              <a:rPr lang="fr-FR" sz="2400" dirty="0" err="1"/>
              <a:t>Same</a:t>
            </a:r>
            <a:r>
              <a:rPr lang="fr-FR" sz="2400" dirty="0"/>
              <a:t> as Profile 1, but for Track</a:t>
            </a:r>
            <a:endParaRPr lang="en-US" sz="2400" dirty="0"/>
          </a:p>
        </p:txBody>
      </p:sp>
      <p:sp>
        <p:nvSpPr>
          <p:cNvPr id="11" name="Arrow: Left-Right 10">
            <a:extLst>
              <a:ext uri="{FF2B5EF4-FFF2-40B4-BE49-F238E27FC236}">
                <a16:creationId xmlns:a16="http://schemas.microsoft.com/office/drawing/2014/main" id="{54F2F02A-EF73-41F8-A29A-05B9A0B2A8BE}"/>
              </a:ext>
            </a:extLst>
          </p:cNvPr>
          <p:cNvSpPr/>
          <p:nvPr/>
        </p:nvSpPr>
        <p:spPr>
          <a:xfrm>
            <a:off x="6723284" y="3862444"/>
            <a:ext cx="2395921" cy="484632"/>
          </a:xfrm>
          <a:prstGeom prst="leftRightArrow">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dirty="0"/>
              <a:t>Segment 1</a:t>
            </a:r>
            <a:endParaRPr lang="en-US" dirty="0"/>
          </a:p>
        </p:txBody>
      </p:sp>
      <p:sp>
        <p:nvSpPr>
          <p:cNvPr id="55" name="Arrow: Left-Right 54">
            <a:extLst>
              <a:ext uri="{FF2B5EF4-FFF2-40B4-BE49-F238E27FC236}">
                <a16:creationId xmlns:a16="http://schemas.microsoft.com/office/drawing/2014/main" id="{D00D9C71-0385-428E-B94F-A321331BED9A}"/>
              </a:ext>
            </a:extLst>
          </p:cNvPr>
          <p:cNvSpPr/>
          <p:nvPr/>
        </p:nvSpPr>
        <p:spPr>
          <a:xfrm>
            <a:off x="3448929" y="3862444"/>
            <a:ext cx="1216152" cy="484632"/>
          </a:xfrm>
          <a:prstGeom prst="leftRightArrow">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dirty="0" err="1"/>
              <a:t>Segmt</a:t>
            </a:r>
            <a:r>
              <a:rPr lang="fr-FR" dirty="0"/>
              <a:t> 2</a:t>
            </a:r>
            <a:endParaRPr lang="en-US" dirty="0"/>
          </a:p>
        </p:txBody>
      </p:sp>
      <p:sp>
        <p:nvSpPr>
          <p:cNvPr id="36" name="Arrow: Left 35">
            <a:extLst>
              <a:ext uri="{FF2B5EF4-FFF2-40B4-BE49-F238E27FC236}">
                <a16:creationId xmlns:a16="http://schemas.microsoft.com/office/drawing/2014/main" id="{2FDCC9D2-1CDC-4322-895F-ACFB187358BF}"/>
              </a:ext>
            </a:extLst>
          </p:cNvPr>
          <p:cNvSpPr/>
          <p:nvPr/>
        </p:nvSpPr>
        <p:spPr>
          <a:xfrm rot="17441048">
            <a:off x="2592629" y="2470640"/>
            <a:ext cx="1130169"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P-DAO 3</a:t>
            </a:r>
            <a:endParaRPr lang="en-US" dirty="0"/>
          </a:p>
        </p:txBody>
      </p:sp>
      <p:sp>
        <p:nvSpPr>
          <p:cNvPr id="37" name="Callout: Line 36">
            <a:extLst>
              <a:ext uri="{FF2B5EF4-FFF2-40B4-BE49-F238E27FC236}">
                <a16:creationId xmlns:a16="http://schemas.microsoft.com/office/drawing/2014/main" id="{82D446C6-98F0-41ED-A110-084D67884347}"/>
              </a:ext>
            </a:extLst>
          </p:cNvPr>
          <p:cNvSpPr/>
          <p:nvPr/>
        </p:nvSpPr>
        <p:spPr>
          <a:xfrm>
            <a:off x="577337" y="1428776"/>
            <a:ext cx="2005727" cy="1374571"/>
          </a:xfrm>
          <a:prstGeom prst="borderCallout1">
            <a:avLst>
              <a:gd name="adj1" fmla="val 26122"/>
              <a:gd name="adj2" fmla="val 102603"/>
              <a:gd name="adj3" fmla="val 63386"/>
              <a:gd name="adj4" fmla="val 126166"/>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dirty="0"/>
          </a:p>
          <a:p>
            <a:pPr algn="ctr"/>
            <a:r>
              <a:rPr lang="fr-FR" sz="2000" dirty="0" err="1"/>
              <a:t>Ingress</a:t>
            </a:r>
            <a:r>
              <a:rPr lang="fr-FR" sz="2000" dirty="0"/>
              <a:t>=A</a:t>
            </a:r>
          </a:p>
          <a:p>
            <a:pPr algn="ctr"/>
            <a:r>
              <a:rPr lang="fr-FR" sz="2000" dirty="0"/>
              <a:t>TrackID=(A, 129)</a:t>
            </a:r>
          </a:p>
          <a:p>
            <a:pPr algn="ctr"/>
            <a:r>
              <a:rPr lang="fr-FR" sz="2000" dirty="0"/>
              <a:t>SR-VIO =C, E</a:t>
            </a:r>
          </a:p>
          <a:p>
            <a:pPr algn="ctr"/>
            <a:r>
              <a:rPr lang="fr-FR" sz="2000" dirty="0"/>
              <a:t>Target = F</a:t>
            </a:r>
            <a:endParaRPr lang="en-US" sz="2000" dirty="0"/>
          </a:p>
          <a:p>
            <a:pPr algn="ctr"/>
            <a:endParaRPr lang="en-US" sz="2000" dirty="0"/>
          </a:p>
        </p:txBody>
      </p:sp>
      <p:sp>
        <p:nvSpPr>
          <p:cNvPr id="39" name="TextBox 38">
            <a:extLst>
              <a:ext uri="{FF2B5EF4-FFF2-40B4-BE49-F238E27FC236}">
                <a16:creationId xmlns:a16="http://schemas.microsoft.com/office/drawing/2014/main" id="{01820716-8E81-44DA-B037-826763C6C675}"/>
              </a:ext>
            </a:extLst>
          </p:cNvPr>
          <p:cNvSpPr txBox="1"/>
          <p:nvPr/>
        </p:nvSpPr>
        <p:spPr>
          <a:xfrm>
            <a:off x="2614318" y="3024448"/>
            <a:ext cx="317716" cy="369332"/>
          </a:xfrm>
          <a:prstGeom prst="rect">
            <a:avLst/>
          </a:prstGeom>
          <a:noFill/>
        </p:spPr>
        <p:txBody>
          <a:bodyPr wrap="none" rtlCol="0">
            <a:spAutoFit/>
          </a:bodyPr>
          <a:lstStyle/>
          <a:p>
            <a:r>
              <a:rPr lang="fr-FR" dirty="0"/>
              <a:t>A</a:t>
            </a:r>
            <a:endParaRPr lang="en-US" dirty="0"/>
          </a:p>
        </p:txBody>
      </p:sp>
      <p:sp>
        <p:nvSpPr>
          <p:cNvPr id="43" name="Flowchart: Stored Data 42">
            <a:extLst>
              <a:ext uri="{FF2B5EF4-FFF2-40B4-BE49-F238E27FC236}">
                <a16:creationId xmlns:a16="http://schemas.microsoft.com/office/drawing/2014/main" id="{ED3E9CB8-1558-411D-87EC-080FCDBAB57D}"/>
              </a:ext>
            </a:extLst>
          </p:cNvPr>
          <p:cNvSpPr/>
          <p:nvPr/>
        </p:nvSpPr>
        <p:spPr>
          <a:xfrm rot="10800000">
            <a:off x="1997212" y="4376249"/>
            <a:ext cx="490438" cy="279838"/>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Callout: Line 49">
            <a:extLst>
              <a:ext uri="{FF2B5EF4-FFF2-40B4-BE49-F238E27FC236}">
                <a16:creationId xmlns:a16="http://schemas.microsoft.com/office/drawing/2014/main" id="{CA02A82C-3E76-4521-BCB1-59F130407405}"/>
              </a:ext>
            </a:extLst>
          </p:cNvPr>
          <p:cNvSpPr/>
          <p:nvPr/>
        </p:nvSpPr>
        <p:spPr>
          <a:xfrm>
            <a:off x="4681263" y="5151315"/>
            <a:ext cx="1483165" cy="663171"/>
          </a:xfrm>
          <a:prstGeom prst="borderCallout1">
            <a:avLst>
              <a:gd name="adj1" fmla="val -5624"/>
              <a:gd name="adj2" fmla="val 52820"/>
              <a:gd name="adj3" fmla="val -79006"/>
              <a:gd name="adj4" fmla="val 3247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Dest = C</a:t>
            </a:r>
          </a:p>
          <a:p>
            <a:pPr algn="ctr"/>
            <a:r>
              <a:rPr lang="fr-FR" dirty="0"/>
              <a:t>SRH = E</a:t>
            </a:r>
            <a:endParaRPr lang="en-US" dirty="0"/>
          </a:p>
        </p:txBody>
      </p:sp>
      <p:sp>
        <p:nvSpPr>
          <p:cNvPr id="53" name="Flowchart: Stored Data 52">
            <a:extLst>
              <a:ext uri="{FF2B5EF4-FFF2-40B4-BE49-F238E27FC236}">
                <a16:creationId xmlns:a16="http://schemas.microsoft.com/office/drawing/2014/main" id="{027A1AC4-C89C-432B-874A-F1E3B6A7F01D}"/>
              </a:ext>
            </a:extLst>
          </p:cNvPr>
          <p:cNvSpPr/>
          <p:nvPr/>
        </p:nvSpPr>
        <p:spPr>
          <a:xfrm>
            <a:off x="9976489" y="4368278"/>
            <a:ext cx="490438" cy="279838"/>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Callout: Line 53">
            <a:extLst>
              <a:ext uri="{FF2B5EF4-FFF2-40B4-BE49-F238E27FC236}">
                <a16:creationId xmlns:a16="http://schemas.microsoft.com/office/drawing/2014/main" id="{6FF6D6DB-6D38-422B-8101-27FF4FAC8835}"/>
              </a:ext>
            </a:extLst>
          </p:cNvPr>
          <p:cNvSpPr/>
          <p:nvPr/>
        </p:nvSpPr>
        <p:spPr>
          <a:xfrm>
            <a:off x="6609667" y="5255314"/>
            <a:ext cx="1483165" cy="663171"/>
          </a:xfrm>
          <a:prstGeom prst="borderCallout1">
            <a:avLst>
              <a:gd name="adj1" fmla="val -5624"/>
              <a:gd name="adj2" fmla="val 52820"/>
              <a:gd name="adj3" fmla="val -87117"/>
              <a:gd name="adj4" fmla="val 3247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Src= A, RPI=129</a:t>
            </a:r>
          </a:p>
        </p:txBody>
      </p:sp>
      <p:sp>
        <p:nvSpPr>
          <p:cNvPr id="56" name="Callout: Line 55">
            <a:extLst>
              <a:ext uri="{FF2B5EF4-FFF2-40B4-BE49-F238E27FC236}">
                <a16:creationId xmlns:a16="http://schemas.microsoft.com/office/drawing/2014/main" id="{974C854D-F452-4930-AD18-7E763AEA125E}"/>
              </a:ext>
            </a:extLst>
          </p:cNvPr>
          <p:cNvSpPr/>
          <p:nvPr/>
        </p:nvSpPr>
        <p:spPr>
          <a:xfrm>
            <a:off x="8092639" y="5127334"/>
            <a:ext cx="1877738" cy="663171"/>
          </a:xfrm>
          <a:prstGeom prst="borderCallout1">
            <a:avLst>
              <a:gd name="adj1" fmla="val -5624"/>
              <a:gd name="adj2" fmla="val 52820"/>
              <a:gd name="adj3" fmla="val -79006"/>
              <a:gd name="adj4" fmla="val 3247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Dest =  E</a:t>
            </a:r>
          </a:p>
          <a:p>
            <a:pPr algn="ctr"/>
            <a:r>
              <a:rPr lang="fr-FR" dirty="0"/>
              <a:t>SRH </a:t>
            </a:r>
            <a:r>
              <a:rPr lang="fr-FR" dirty="0" err="1"/>
              <a:t>consumed</a:t>
            </a:r>
            <a:endParaRPr lang="en-US" dirty="0"/>
          </a:p>
        </p:txBody>
      </p:sp>
      <p:pic>
        <p:nvPicPr>
          <p:cNvPr id="57" name="Picture 2" descr="Router Icons - Download Free Vector Icons | Noun Project">
            <a:extLst>
              <a:ext uri="{FF2B5EF4-FFF2-40B4-BE49-F238E27FC236}">
                <a16:creationId xmlns:a16="http://schemas.microsoft.com/office/drawing/2014/main" id="{D9DE262E-E6D0-498E-AD75-8B11F443FF4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68397" y="3311637"/>
            <a:ext cx="617334" cy="617334"/>
          </a:xfrm>
          <a:prstGeom prst="rect">
            <a:avLst/>
          </a:prstGeom>
          <a:noFill/>
          <a:extLst>
            <a:ext uri="{909E8E84-426E-40DD-AFC4-6F175D3DCCD1}">
              <a14:hiddenFill xmlns:a14="http://schemas.microsoft.com/office/drawing/2010/main">
                <a:solidFill>
                  <a:srgbClr val="FFFFFF"/>
                </a:solidFill>
              </a14:hiddenFill>
            </a:ext>
          </a:extLst>
        </p:spPr>
      </p:pic>
      <p:sp>
        <p:nvSpPr>
          <p:cNvPr id="58" name="TextBox 57">
            <a:extLst>
              <a:ext uri="{FF2B5EF4-FFF2-40B4-BE49-F238E27FC236}">
                <a16:creationId xmlns:a16="http://schemas.microsoft.com/office/drawing/2014/main" id="{1CDBF62D-C1AE-4871-ABB5-CDD24BE91359}"/>
              </a:ext>
            </a:extLst>
          </p:cNvPr>
          <p:cNvSpPr txBox="1"/>
          <p:nvPr/>
        </p:nvSpPr>
        <p:spPr>
          <a:xfrm>
            <a:off x="11361259" y="3024448"/>
            <a:ext cx="290464" cy="369332"/>
          </a:xfrm>
          <a:prstGeom prst="rect">
            <a:avLst/>
          </a:prstGeom>
          <a:noFill/>
        </p:spPr>
        <p:txBody>
          <a:bodyPr wrap="none" rtlCol="0">
            <a:spAutoFit/>
          </a:bodyPr>
          <a:lstStyle/>
          <a:p>
            <a:r>
              <a:rPr lang="fr-FR" dirty="0"/>
              <a:t>F</a:t>
            </a:r>
            <a:endParaRPr lang="en-US" dirty="0"/>
          </a:p>
        </p:txBody>
      </p:sp>
      <p:sp>
        <p:nvSpPr>
          <p:cNvPr id="61" name="Callout: Line 60">
            <a:extLst>
              <a:ext uri="{FF2B5EF4-FFF2-40B4-BE49-F238E27FC236}">
                <a16:creationId xmlns:a16="http://schemas.microsoft.com/office/drawing/2014/main" id="{9DBC5FF0-ED83-442D-A9F5-463B1C6407AA}"/>
              </a:ext>
            </a:extLst>
          </p:cNvPr>
          <p:cNvSpPr/>
          <p:nvPr/>
        </p:nvSpPr>
        <p:spPr>
          <a:xfrm>
            <a:off x="10097301" y="5267746"/>
            <a:ext cx="970708" cy="484633"/>
          </a:xfrm>
          <a:prstGeom prst="borderCallout1">
            <a:avLst>
              <a:gd name="adj1" fmla="val -4397"/>
              <a:gd name="adj2" fmla="val 82739"/>
              <a:gd name="adj3" fmla="val -123668"/>
              <a:gd name="adj4" fmla="val 69643"/>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t>Src=S, Dst=F</a:t>
            </a:r>
          </a:p>
        </p:txBody>
      </p:sp>
      <p:sp>
        <p:nvSpPr>
          <p:cNvPr id="60" name="TextBox 59">
            <a:extLst>
              <a:ext uri="{FF2B5EF4-FFF2-40B4-BE49-F238E27FC236}">
                <a16:creationId xmlns:a16="http://schemas.microsoft.com/office/drawing/2014/main" id="{26C01AB0-C58F-4B6F-AB8D-27D3B8017E7F}"/>
              </a:ext>
            </a:extLst>
          </p:cNvPr>
          <p:cNvSpPr txBox="1"/>
          <p:nvPr/>
        </p:nvSpPr>
        <p:spPr>
          <a:xfrm>
            <a:off x="8291236" y="212687"/>
            <a:ext cx="3292953" cy="461665"/>
          </a:xfrm>
          <a:prstGeom prst="rect">
            <a:avLst/>
          </a:prstGeom>
          <a:noFill/>
        </p:spPr>
        <p:txBody>
          <a:bodyPr wrap="none" rtlCol="0">
            <a:spAutoFit/>
          </a:bodyPr>
          <a:lstStyle/>
          <a:p>
            <a:r>
              <a:rPr lang="fr-FR" sz="2400" dirty="0">
                <a:highlight>
                  <a:srgbClr val="FF0000"/>
                </a:highlight>
              </a:rPr>
              <a:t>Need Sibling Information</a:t>
            </a:r>
          </a:p>
        </p:txBody>
      </p:sp>
      <p:sp>
        <p:nvSpPr>
          <p:cNvPr id="62" name="Arrow: Left 61">
            <a:extLst>
              <a:ext uri="{FF2B5EF4-FFF2-40B4-BE49-F238E27FC236}">
                <a16:creationId xmlns:a16="http://schemas.microsoft.com/office/drawing/2014/main" id="{DC237551-8DAB-404A-82E0-0107A749DAD1}"/>
              </a:ext>
            </a:extLst>
          </p:cNvPr>
          <p:cNvSpPr/>
          <p:nvPr/>
        </p:nvSpPr>
        <p:spPr>
          <a:xfrm rot="3849274">
            <a:off x="2200226" y="2905557"/>
            <a:ext cx="579249"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3</a:t>
            </a:r>
            <a:endParaRPr lang="en-US" dirty="0"/>
          </a:p>
        </p:txBody>
      </p:sp>
      <p:sp>
        <p:nvSpPr>
          <p:cNvPr id="63" name="Arrow: Left 62">
            <a:extLst>
              <a:ext uri="{FF2B5EF4-FFF2-40B4-BE49-F238E27FC236}">
                <a16:creationId xmlns:a16="http://schemas.microsoft.com/office/drawing/2014/main" id="{370F3AAB-ADB5-49B7-BE67-949FFB17AE8D}"/>
              </a:ext>
            </a:extLst>
          </p:cNvPr>
          <p:cNvSpPr/>
          <p:nvPr/>
        </p:nvSpPr>
        <p:spPr>
          <a:xfrm rot="3849274">
            <a:off x="1960185" y="3100963"/>
            <a:ext cx="579249"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2</a:t>
            </a:r>
            <a:endParaRPr lang="en-US" dirty="0"/>
          </a:p>
        </p:txBody>
      </p:sp>
      <p:sp>
        <p:nvSpPr>
          <p:cNvPr id="64" name="Arrow: Left 63">
            <a:extLst>
              <a:ext uri="{FF2B5EF4-FFF2-40B4-BE49-F238E27FC236}">
                <a16:creationId xmlns:a16="http://schemas.microsoft.com/office/drawing/2014/main" id="{12DEE010-CB4B-495F-A8C3-D3EF3528AE3D}"/>
              </a:ext>
            </a:extLst>
          </p:cNvPr>
          <p:cNvSpPr/>
          <p:nvPr/>
        </p:nvSpPr>
        <p:spPr>
          <a:xfrm rot="3849274">
            <a:off x="5455187" y="2923160"/>
            <a:ext cx="579249"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1</a:t>
            </a:r>
            <a:endParaRPr lang="en-US" dirty="0"/>
          </a:p>
        </p:txBody>
      </p:sp>
      <p:sp>
        <p:nvSpPr>
          <p:cNvPr id="65" name="Arrow: Left 64">
            <a:extLst>
              <a:ext uri="{FF2B5EF4-FFF2-40B4-BE49-F238E27FC236}">
                <a16:creationId xmlns:a16="http://schemas.microsoft.com/office/drawing/2014/main" id="{C122CC58-13A0-4109-9EAB-1BC4EC02BBA9}"/>
              </a:ext>
            </a:extLst>
          </p:cNvPr>
          <p:cNvSpPr/>
          <p:nvPr/>
        </p:nvSpPr>
        <p:spPr>
          <a:xfrm rot="17441048">
            <a:off x="4849744" y="2990437"/>
            <a:ext cx="512101"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2</a:t>
            </a:r>
            <a:endParaRPr lang="en-US" dirty="0"/>
          </a:p>
        </p:txBody>
      </p:sp>
      <p:sp>
        <p:nvSpPr>
          <p:cNvPr id="66" name="Arrow: Left 65">
            <a:extLst>
              <a:ext uri="{FF2B5EF4-FFF2-40B4-BE49-F238E27FC236}">
                <a16:creationId xmlns:a16="http://schemas.microsoft.com/office/drawing/2014/main" id="{2ED08311-A5F6-443C-B951-AA71B6BB5DC3}"/>
              </a:ext>
            </a:extLst>
          </p:cNvPr>
          <p:cNvSpPr/>
          <p:nvPr/>
        </p:nvSpPr>
        <p:spPr>
          <a:xfrm rot="17441048">
            <a:off x="9774750" y="2921478"/>
            <a:ext cx="512101"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1</a:t>
            </a:r>
            <a:endParaRPr lang="en-US" dirty="0"/>
          </a:p>
        </p:txBody>
      </p:sp>
    </p:spTree>
    <p:extLst>
      <p:ext uri="{BB962C8B-B14F-4D97-AF65-F5344CB8AC3E}">
        <p14:creationId xmlns:p14="http://schemas.microsoft.com/office/powerpoint/2010/main" val="15929864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43D2D259-8BA9-4779-8AD5-7D107F971452}"/>
              </a:ext>
            </a:extLst>
          </p:cNvPr>
          <p:cNvSpPr/>
          <p:nvPr/>
        </p:nvSpPr>
        <p:spPr>
          <a:xfrm>
            <a:off x="237076" y="4056891"/>
            <a:ext cx="951300" cy="9185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err="1"/>
              <a:t>External</a:t>
            </a:r>
            <a:r>
              <a:rPr lang="fr-FR" dirty="0"/>
              <a:t> </a:t>
            </a:r>
            <a:r>
              <a:rPr lang="fr-FR" dirty="0" err="1"/>
              <a:t>node</a:t>
            </a:r>
            <a:r>
              <a:rPr lang="fr-FR" dirty="0"/>
              <a:t> S </a:t>
            </a:r>
            <a:endParaRPr lang="en-US" dirty="0"/>
          </a:p>
        </p:txBody>
      </p:sp>
      <p:sp>
        <p:nvSpPr>
          <p:cNvPr id="35" name="Rectangle 34">
            <a:extLst>
              <a:ext uri="{FF2B5EF4-FFF2-40B4-BE49-F238E27FC236}">
                <a16:creationId xmlns:a16="http://schemas.microsoft.com/office/drawing/2014/main" id="{1B9F4630-D1EC-489E-A758-8C321339FE25}"/>
              </a:ext>
            </a:extLst>
          </p:cNvPr>
          <p:cNvSpPr/>
          <p:nvPr/>
        </p:nvSpPr>
        <p:spPr>
          <a:xfrm>
            <a:off x="9158331" y="405689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Loose Hop 3 = E</a:t>
            </a:r>
            <a:endParaRPr lang="en-US" dirty="0"/>
          </a:p>
        </p:txBody>
      </p:sp>
      <p:sp>
        <p:nvSpPr>
          <p:cNvPr id="4" name="Title 3"/>
          <p:cNvSpPr>
            <a:spLocks noGrp="1"/>
          </p:cNvSpPr>
          <p:nvPr>
            <p:ph type="title"/>
          </p:nvPr>
        </p:nvSpPr>
        <p:spPr>
          <a:xfrm>
            <a:off x="254419" y="103214"/>
            <a:ext cx="11333957" cy="892324"/>
          </a:xfrm>
        </p:spPr>
        <p:txBody>
          <a:bodyPr>
            <a:normAutofit fontScale="90000"/>
          </a:bodyPr>
          <a:lstStyle/>
          <a:p>
            <a:r>
              <a:rPr lang="en-US" dirty="0"/>
              <a:t>Profile 6: </a:t>
            </a:r>
            <a:br>
              <a:rPr lang="en-US" dirty="0"/>
            </a:br>
            <a:r>
              <a:rPr lang="en-US" dirty="0"/>
              <a:t>Compress SRH in Track with NSM Tracks (Recursive?)</a:t>
            </a:r>
          </a:p>
        </p:txBody>
      </p:sp>
      <p:sp>
        <p:nvSpPr>
          <p:cNvPr id="2" name="Rectangle 1">
            <a:extLst>
              <a:ext uri="{FF2B5EF4-FFF2-40B4-BE49-F238E27FC236}">
                <a16:creationId xmlns:a16="http://schemas.microsoft.com/office/drawing/2014/main" id="{9F8AD5AE-67FF-4BA4-B8FA-5C88987A79CF}"/>
              </a:ext>
            </a:extLst>
          </p:cNvPr>
          <p:cNvSpPr/>
          <p:nvPr/>
        </p:nvSpPr>
        <p:spPr>
          <a:xfrm>
            <a:off x="5768594" y="4054653"/>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Loose hop 2 = C</a:t>
            </a:r>
            <a:endParaRPr lang="en-US" dirty="0"/>
          </a:p>
        </p:txBody>
      </p:sp>
      <p:sp>
        <p:nvSpPr>
          <p:cNvPr id="12" name="Arrow: Up 11">
            <a:extLst>
              <a:ext uri="{FF2B5EF4-FFF2-40B4-BE49-F238E27FC236}">
                <a16:creationId xmlns:a16="http://schemas.microsoft.com/office/drawing/2014/main" id="{D33F7D0D-E486-47E6-B592-437DBCBC1A55}"/>
              </a:ext>
            </a:extLst>
          </p:cNvPr>
          <p:cNvSpPr/>
          <p:nvPr/>
        </p:nvSpPr>
        <p:spPr>
          <a:xfrm rot="5400000">
            <a:off x="7706069" y="3316131"/>
            <a:ext cx="484632" cy="239592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Arrow: Up 15">
            <a:extLst>
              <a:ext uri="{FF2B5EF4-FFF2-40B4-BE49-F238E27FC236}">
                <a16:creationId xmlns:a16="http://schemas.microsoft.com/office/drawing/2014/main" id="{E3BC733E-18C6-4244-918C-8C6F725096DF}"/>
              </a:ext>
            </a:extLst>
          </p:cNvPr>
          <p:cNvSpPr/>
          <p:nvPr/>
        </p:nvSpPr>
        <p:spPr>
          <a:xfrm rot="5400000">
            <a:off x="4398092" y="3376643"/>
            <a:ext cx="484632" cy="227489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C4053528-6F46-4524-8D80-577BD8833383}"/>
              </a:ext>
            </a:extLst>
          </p:cNvPr>
          <p:cNvSpPr/>
          <p:nvPr/>
        </p:nvSpPr>
        <p:spPr>
          <a:xfrm>
            <a:off x="2415495" y="405689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Loose hop 1 = A</a:t>
            </a:r>
          </a:p>
        </p:txBody>
      </p:sp>
      <p:sp>
        <p:nvSpPr>
          <p:cNvPr id="18" name="Rectangle 17">
            <a:extLst>
              <a:ext uri="{FF2B5EF4-FFF2-40B4-BE49-F238E27FC236}">
                <a16:creationId xmlns:a16="http://schemas.microsoft.com/office/drawing/2014/main" id="{BBF670C7-0B14-4A74-97DA-30F566A0B56C}"/>
              </a:ext>
            </a:extLst>
          </p:cNvPr>
          <p:cNvSpPr/>
          <p:nvPr/>
        </p:nvSpPr>
        <p:spPr>
          <a:xfrm>
            <a:off x="11068009" y="4061046"/>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Dest = F</a:t>
            </a:r>
            <a:endParaRPr lang="en-US" dirty="0"/>
          </a:p>
        </p:txBody>
      </p:sp>
      <p:pic>
        <p:nvPicPr>
          <p:cNvPr id="1026" name="Picture 2" descr="Router Icons - Download Free Vector Icons | Noun Project">
            <a:extLst>
              <a:ext uri="{FF2B5EF4-FFF2-40B4-BE49-F238E27FC236}">
                <a16:creationId xmlns:a16="http://schemas.microsoft.com/office/drawing/2014/main" id="{258DAB23-1452-4BA7-B334-1F9FAE622DA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64028" y="3314291"/>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Router Icons - Download Free Vector Icons | Noun Project">
            <a:extLst>
              <a:ext uri="{FF2B5EF4-FFF2-40B4-BE49-F238E27FC236}">
                <a16:creationId xmlns:a16="http://schemas.microsoft.com/office/drawing/2014/main" id="{A184694D-4C72-4943-9126-353044EEDB3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4142" y="3314291"/>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Router Icons - Download Free Vector Icons | Noun Project">
            <a:extLst>
              <a:ext uri="{FF2B5EF4-FFF2-40B4-BE49-F238E27FC236}">
                <a16:creationId xmlns:a16="http://schemas.microsoft.com/office/drawing/2014/main" id="{41D90C9B-8BD4-4BAD-B7EC-0DFCD83B054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73902" y="3314291"/>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Router Icons - Download Free Vector Icons | Noun Project">
            <a:extLst>
              <a:ext uri="{FF2B5EF4-FFF2-40B4-BE49-F238E27FC236}">
                <a16:creationId xmlns:a16="http://schemas.microsoft.com/office/drawing/2014/main" id="{D0D0BF4B-AA8E-4CF0-9E07-7491F6CF44D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68397" y="3311637"/>
            <a:ext cx="617334" cy="617334"/>
          </a:xfrm>
          <a:prstGeom prst="rect">
            <a:avLst/>
          </a:prstGeom>
          <a:noFill/>
          <a:extLst>
            <a:ext uri="{909E8E84-426E-40DD-AFC4-6F175D3DCCD1}">
              <a14:hiddenFill xmlns:a14="http://schemas.microsoft.com/office/drawing/2010/main">
                <a:solidFill>
                  <a:srgbClr val="FFFFFF"/>
                </a:solidFill>
              </a14:hiddenFill>
            </a:ext>
          </a:extLst>
        </p:spPr>
      </p:pic>
      <p:sp>
        <p:nvSpPr>
          <p:cNvPr id="38" name="TextBox 37">
            <a:extLst>
              <a:ext uri="{FF2B5EF4-FFF2-40B4-BE49-F238E27FC236}">
                <a16:creationId xmlns:a16="http://schemas.microsoft.com/office/drawing/2014/main" id="{E866CB13-9D56-45EB-BCE4-E6D8820AEC52}"/>
              </a:ext>
            </a:extLst>
          </p:cNvPr>
          <p:cNvSpPr txBox="1"/>
          <p:nvPr/>
        </p:nvSpPr>
        <p:spPr>
          <a:xfrm>
            <a:off x="704839" y="3024448"/>
            <a:ext cx="242374" cy="369332"/>
          </a:xfrm>
          <a:prstGeom prst="rect">
            <a:avLst/>
          </a:prstGeom>
          <a:noFill/>
        </p:spPr>
        <p:txBody>
          <a:bodyPr wrap="none" rtlCol="0">
            <a:spAutoFit/>
          </a:bodyPr>
          <a:lstStyle/>
          <a:p>
            <a:r>
              <a:rPr lang="fr-FR" dirty="0"/>
              <a:t>I</a:t>
            </a:r>
            <a:endParaRPr lang="en-US" dirty="0"/>
          </a:p>
        </p:txBody>
      </p:sp>
      <p:sp>
        <p:nvSpPr>
          <p:cNvPr id="40" name="TextBox 39">
            <a:extLst>
              <a:ext uri="{FF2B5EF4-FFF2-40B4-BE49-F238E27FC236}">
                <a16:creationId xmlns:a16="http://schemas.microsoft.com/office/drawing/2014/main" id="{68F16067-5A19-4758-9CF9-07BB71B68BF6}"/>
              </a:ext>
            </a:extLst>
          </p:cNvPr>
          <p:cNvSpPr txBox="1"/>
          <p:nvPr/>
        </p:nvSpPr>
        <p:spPr>
          <a:xfrm>
            <a:off x="7757452" y="3024448"/>
            <a:ext cx="327334" cy="369332"/>
          </a:xfrm>
          <a:prstGeom prst="rect">
            <a:avLst/>
          </a:prstGeom>
          <a:noFill/>
        </p:spPr>
        <p:txBody>
          <a:bodyPr wrap="none" rtlCol="0">
            <a:spAutoFit/>
          </a:bodyPr>
          <a:lstStyle/>
          <a:p>
            <a:r>
              <a:rPr lang="fr-FR" dirty="0"/>
              <a:t>D</a:t>
            </a:r>
            <a:endParaRPr lang="en-US" dirty="0"/>
          </a:p>
        </p:txBody>
      </p:sp>
      <p:sp>
        <p:nvSpPr>
          <p:cNvPr id="41" name="TextBox 40">
            <a:extLst>
              <a:ext uri="{FF2B5EF4-FFF2-40B4-BE49-F238E27FC236}">
                <a16:creationId xmlns:a16="http://schemas.microsoft.com/office/drawing/2014/main" id="{1FD58B2D-2D6D-46BE-A16C-CFD0AFC45CCA}"/>
              </a:ext>
            </a:extLst>
          </p:cNvPr>
          <p:cNvSpPr txBox="1"/>
          <p:nvPr/>
        </p:nvSpPr>
        <p:spPr>
          <a:xfrm>
            <a:off x="11361259" y="3024448"/>
            <a:ext cx="290464" cy="369332"/>
          </a:xfrm>
          <a:prstGeom prst="rect">
            <a:avLst/>
          </a:prstGeom>
          <a:noFill/>
        </p:spPr>
        <p:txBody>
          <a:bodyPr wrap="none" rtlCol="0">
            <a:spAutoFit/>
          </a:bodyPr>
          <a:lstStyle/>
          <a:p>
            <a:r>
              <a:rPr lang="fr-FR" dirty="0"/>
              <a:t>F</a:t>
            </a:r>
            <a:endParaRPr lang="en-US" dirty="0"/>
          </a:p>
        </p:txBody>
      </p:sp>
      <p:sp>
        <p:nvSpPr>
          <p:cNvPr id="44" name="TextBox 43">
            <a:extLst>
              <a:ext uri="{FF2B5EF4-FFF2-40B4-BE49-F238E27FC236}">
                <a16:creationId xmlns:a16="http://schemas.microsoft.com/office/drawing/2014/main" id="{DE9A69DF-2408-417D-80D1-DA9E1089A4E2}"/>
              </a:ext>
            </a:extLst>
          </p:cNvPr>
          <p:cNvSpPr txBox="1"/>
          <p:nvPr/>
        </p:nvSpPr>
        <p:spPr>
          <a:xfrm>
            <a:off x="4408931" y="3024448"/>
            <a:ext cx="309700" cy="369332"/>
          </a:xfrm>
          <a:prstGeom prst="rect">
            <a:avLst/>
          </a:prstGeom>
          <a:noFill/>
        </p:spPr>
        <p:txBody>
          <a:bodyPr wrap="none" rtlCol="0">
            <a:spAutoFit/>
          </a:bodyPr>
          <a:lstStyle/>
          <a:p>
            <a:r>
              <a:rPr lang="fr-FR" dirty="0"/>
              <a:t>B</a:t>
            </a:r>
            <a:endParaRPr lang="en-US" dirty="0"/>
          </a:p>
        </p:txBody>
      </p:sp>
      <p:sp>
        <p:nvSpPr>
          <p:cNvPr id="45" name="TextBox 44">
            <a:extLst>
              <a:ext uri="{FF2B5EF4-FFF2-40B4-BE49-F238E27FC236}">
                <a16:creationId xmlns:a16="http://schemas.microsoft.com/office/drawing/2014/main" id="{2C8503EB-0225-4AB4-9543-1F3C2F64DA7D}"/>
              </a:ext>
            </a:extLst>
          </p:cNvPr>
          <p:cNvSpPr txBox="1"/>
          <p:nvPr/>
        </p:nvSpPr>
        <p:spPr>
          <a:xfrm>
            <a:off x="6002614" y="3024448"/>
            <a:ext cx="308098" cy="369332"/>
          </a:xfrm>
          <a:prstGeom prst="rect">
            <a:avLst/>
          </a:prstGeom>
          <a:noFill/>
        </p:spPr>
        <p:txBody>
          <a:bodyPr wrap="none" rtlCol="0">
            <a:spAutoFit/>
          </a:bodyPr>
          <a:lstStyle/>
          <a:p>
            <a:r>
              <a:rPr lang="fr-FR" dirty="0"/>
              <a:t>C</a:t>
            </a:r>
            <a:endParaRPr lang="en-US" dirty="0"/>
          </a:p>
        </p:txBody>
      </p:sp>
      <p:pic>
        <p:nvPicPr>
          <p:cNvPr id="46" name="Picture 2" descr="Router Icons - Download Free Vector Icons | Noun Project">
            <a:extLst>
              <a:ext uri="{FF2B5EF4-FFF2-40B4-BE49-F238E27FC236}">
                <a16:creationId xmlns:a16="http://schemas.microsoft.com/office/drawing/2014/main" id="{E6AE2929-F15B-4A60-8658-F2117A1E86E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5247" y="3314291"/>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Router Icons - Download Free Vector Icons | Noun Project">
            <a:extLst>
              <a:ext uri="{FF2B5EF4-FFF2-40B4-BE49-F238E27FC236}">
                <a16:creationId xmlns:a16="http://schemas.microsoft.com/office/drawing/2014/main" id="{FA0792FF-D2D8-4DF5-B68B-F79CC9999FC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64387" y="3311637"/>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2" descr="Router Icons - Download Free Vector Icons | Noun Project">
            <a:extLst>
              <a:ext uri="{FF2B5EF4-FFF2-40B4-BE49-F238E27FC236}">
                <a16:creationId xmlns:a16="http://schemas.microsoft.com/office/drawing/2014/main" id="{1F2B3C70-802E-44C6-BC7C-24930951B3A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53042" y="3311637"/>
            <a:ext cx="617334" cy="617334"/>
          </a:xfrm>
          <a:prstGeom prst="rect">
            <a:avLst/>
          </a:prstGeom>
          <a:noFill/>
          <a:extLst>
            <a:ext uri="{909E8E84-426E-40DD-AFC4-6F175D3DCCD1}">
              <a14:hiddenFill xmlns:a14="http://schemas.microsoft.com/office/drawing/2010/main">
                <a:solidFill>
                  <a:srgbClr val="FFFFFF"/>
                </a:solidFill>
              </a14:hiddenFill>
            </a:ext>
          </a:extLst>
        </p:spPr>
      </p:pic>
      <p:sp>
        <p:nvSpPr>
          <p:cNvPr id="49" name="TextBox 48">
            <a:extLst>
              <a:ext uri="{FF2B5EF4-FFF2-40B4-BE49-F238E27FC236}">
                <a16:creationId xmlns:a16="http://schemas.microsoft.com/office/drawing/2014/main" id="{C9E40783-25B5-4865-B0E2-7EBB18EBBB58}"/>
              </a:ext>
            </a:extLst>
          </p:cNvPr>
          <p:cNvSpPr txBox="1"/>
          <p:nvPr/>
        </p:nvSpPr>
        <p:spPr>
          <a:xfrm>
            <a:off x="9478674" y="3024448"/>
            <a:ext cx="296876" cy="369332"/>
          </a:xfrm>
          <a:prstGeom prst="rect">
            <a:avLst/>
          </a:prstGeom>
          <a:noFill/>
        </p:spPr>
        <p:txBody>
          <a:bodyPr wrap="none" rtlCol="0">
            <a:spAutoFit/>
          </a:bodyPr>
          <a:lstStyle/>
          <a:p>
            <a:r>
              <a:rPr lang="fr-FR" dirty="0"/>
              <a:t>E</a:t>
            </a:r>
            <a:endParaRPr lang="en-US" dirty="0"/>
          </a:p>
        </p:txBody>
      </p:sp>
      <p:sp>
        <p:nvSpPr>
          <p:cNvPr id="9" name="TextBox 8">
            <a:extLst>
              <a:ext uri="{FF2B5EF4-FFF2-40B4-BE49-F238E27FC236}">
                <a16:creationId xmlns:a16="http://schemas.microsoft.com/office/drawing/2014/main" id="{8941A096-011F-4397-B509-A69E9BD86DF1}"/>
              </a:ext>
            </a:extLst>
          </p:cNvPr>
          <p:cNvSpPr txBox="1"/>
          <p:nvPr/>
        </p:nvSpPr>
        <p:spPr>
          <a:xfrm>
            <a:off x="6604238" y="5230144"/>
            <a:ext cx="3139257" cy="461665"/>
          </a:xfrm>
          <a:prstGeom prst="rect">
            <a:avLst/>
          </a:prstGeom>
          <a:noFill/>
        </p:spPr>
        <p:txBody>
          <a:bodyPr wrap="none" rtlCol="0">
            <a:spAutoFit/>
          </a:bodyPr>
          <a:lstStyle/>
          <a:p>
            <a:pPr marL="342900" indent="-342900">
              <a:buFont typeface="Arial" panose="020B0604020202020204" pitchFamily="34" charset="0"/>
              <a:buChar char="•"/>
            </a:pPr>
            <a:r>
              <a:rPr lang="fr-FR" sz="2400" dirty="0"/>
              <a:t>Tunnel </a:t>
            </a:r>
            <a:r>
              <a:rPr lang="fr-FR" sz="2400" dirty="0" err="1"/>
              <a:t>within</a:t>
            </a:r>
            <a:r>
              <a:rPr lang="fr-FR" sz="2400" dirty="0"/>
              <a:t> Tunnel</a:t>
            </a:r>
            <a:endParaRPr lang="en-US" sz="2400" dirty="0"/>
          </a:p>
        </p:txBody>
      </p:sp>
      <p:sp>
        <p:nvSpPr>
          <p:cNvPr id="36" name="Arrow: Left 35">
            <a:extLst>
              <a:ext uri="{FF2B5EF4-FFF2-40B4-BE49-F238E27FC236}">
                <a16:creationId xmlns:a16="http://schemas.microsoft.com/office/drawing/2014/main" id="{2FDCC9D2-1CDC-4322-895F-ACFB187358BF}"/>
              </a:ext>
            </a:extLst>
          </p:cNvPr>
          <p:cNvSpPr/>
          <p:nvPr/>
        </p:nvSpPr>
        <p:spPr>
          <a:xfrm rot="17107381">
            <a:off x="2313942" y="2135717"/>
            <a:ext cx="1130169"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P-DAO 3</a:t>
            </a:r>
            <a:endParaRPr lang="en-US" dirty="0"/>
          </a:p>
        </p:txBody>
      </p:sp>
      <p:sp>
        <p:nvSpPr>
          <p:cNvPr id="37" name="Callout: Line 36">
            <a:extLst>
              <a:ext uri="{FF2B5EF4-FFF2-40B4-BE49-F238E27FC236}">
                <a16:creationId xmlns:a16="http://schemas.microsoft.com/office/drawing/2014/main" id="{82D446C6-98F0-41ED-A110-084D67884347}"/>
              </a:ext>
            </a:extLst>
          </p:cNvPr>
          <p:cNvSpPr/>
          <p:nvPr/>
        </p:nvSpPr>
        <p:spPr>
          <a:xfrm>
            <a:off x="292897" y="1426538"/>
            <a:ext cx="2098682" cy="1374571"/>
          </a:xfrm>
          <a:prstGeom prst="borderCallout1">
            <a:avLst>
              <a:gd name="adj1" fmla="val 26122"/>
              <a:gd name="adj2" fmla="val 102603"/>
              <a:gd name="adj3" fmla="val 39419"/>
              <a:gd name="adj4" fmla="val 119640"/>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dirty="0"/>
          </a:p>
          <a:p>
            <a:pPr algn="ctr"/>
            <a:r>
              <a:rPr lang="fr-FR" sz="2000" dirty="0" err="1"/>
              <a:t>Ingress</a:t>
            </a:r>
            <a:r>
              <a:rPr lang="fr-FR" sz="2000" dirty="0"/>
              <a:t>=A</a:t>
            </a:r>
          </a:p>
          <a:p>
            <a:pPr algn="ctr"/>
            <a:r>
              <a:rPr lang="fr-FR" sz="2000" dirty="0"/>
              <a:t>TrackID=(A, 141)</a:t>
            </a:r>
          </a:p>
          <a:p>
            <a:pPr algn="ctr"/>
            <a:r>
              <a:rPr lang="fr-FR" sz="2000" dirty="0"/>
              <a:t>SR-VIO =C, E</a:t>
            </a:r>
          </a:p>
          <a:p>
            <a:pPr algn="ctr"/>
            <a:r>
              <a:rPr lang="fr-FR" sz="2000" dirty="0"/>
              <a:t>Target = F</a:t>
            </a:r>
            <a:endParaRPr lang="en-US" sz="2000" dirty="0"/>
          </a:p>
          <a:p>
            <a:pPr algn="ctr"/>
            <a:endParaRPr lang="en-US" sz="2000" dirty="0"/>
          </a:p>
        </p:txBody>
      </p:sp>
      <p:sp>
        <p:nvSpPr>
          <p:cNvPr id="39" name="TextBox 38">
            <a:extLst>
              <a:ext uri="{FF2B5EF4-FFF2-40B4-BE49-F238E27FC236}">
                <a16:creationId xmlns:a16="http://schemas.microsoft.com/office/drawing/2014/main" id="{01820716-8E81-44DA-B037-826763C6C675}"/>
              </a:ext>
            </a:extLst>
          </p:cNvPr>
          <p:cNvSpPr txBox="1"/>
          <p:nvPr/>
        </p:nvSpPr>
        <p:spPr>
          <a:xfrm>
            <a:off x="2614318" y="3024448"/>
            <a:ext cx="317716" cy="369332"/>
          </a:xfrm>
          <a:prstGeom prst="rect">
            <a:avLst/>
          </a:prstGeom>
          <a:noFill/>
        </p:spPr>
        <p:txBody>
          <a:bodyPr wrap="none" rtlCol="0">
            <a:spAutoFit/>
          </a:bodyPr>
          <a:lstStyle/>
          <a:p>
            <a:r>
              <a:rPr lang="fr-FR" dirty="0"/>
              <a:t>A</a:t>
            </a:r>
            <a:endParaRPr lang="en-US" dirty="0"/>
          </a:p>
        </p:txBody>
      </p:sp>
      <p:sp>
        <p:nvSpPr>
          <p:cNvPr id="43" name="Arrow: Left 42">
            <a:extLst>
              <a:ext uri="{FF2B5EF4-FFF2-40B4-BE49-F238E27FC236}">
                <a16:creationId xmlns:a16="http://schemas.microsoft.com/office/drawing/2014/main" id="{4B780916-79AC-4238-984F-4BD8D2984CCD}"/>
              </a:ext>
            </a:extLst>
          </p:cNvPr>
          <p:cNvSpPr/>
          <p:nvPr/>
        </p:nvSpPr>
        <p:spPr>
          <a:xfrm rot="17441048">
            <a:off x="6112188" y="2430499"/>
            <a:ext cx="1130169"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P-DAO 1</a:t>
            </a:r>
            <a:endParaRPr lang="en-US" dirty="0"/>
          </a:p>
        </p:txBody>
      </p:sp>
      <p:sp>
        <p:nvSpPr>
          <p:cNvPr id="50" name="Arrow: Left 49">
            <a:extLst>
              <a:ext uri="{FF2B5EF4-FFF2-40B4-BE49-F238E27FC236}">
                <a16:creationId xmlns:a16="http://schemas.microsoft.com/office/drawing/2014/main" id="{41D1C9B5-A94D-490A-8B82-CB2559CBD64F}"/>
              </a:ext>
            </a:extLst>
          </p:cNvPr>
          <p:cNvSpPr/>
          <p:nvPr/>
        </p:nvSpPr>
        <p:spPr>
          <a:xfrm rot="17002623">
            <a:off x="2633207" y="2378372"/>
            <a:ext cx="1130169"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P-DAO 2</a:t>
            </a:r>
            <a:endParaRPr lang="en-US" dirty="0"/>
          </a:p>
        </p:txBody>
      </p:sp>
      <p:sp>
        <p:nvSpPr>
          <p:cNvPr id="53" name="Callout: Line 52">
            <a:extLst>
              <a:ext uri="{FF2B5EF4-FFF2-40B4-BE49-F238E27FC236}">
                <a16:creationId xmlns:a16="http://schemas.microsoft.com/office/drawing/2014/main" id="{843FED99-C428-4C7E-BB4C-724E8B3C3417}"/>
              </a:ext>
            </a:extLst>
          </p:cNvPr>
          <p:cNvSpPr/>
          <p:nvPr/>
        </p:nvSpPr>
        <p:spPr>
          <a:xfrm>
            <a:off x="3670868" y="1111878"/>
            <a:ext cx="2331746" cy="1374571"/>
          </a:xfrm>
          <a:prstGeom prst="borderCallout1">
            <a:avLst>
              <a:gd name="adj1" fmla="val 66720"/>
              <a:gd name="adj2" fmla="val -11811"/>
              <a:gd name="adj3" fmla="val 28658"/>
              <a:gd name="adj4" fmla="val -1687"/>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dirty="0"/>
          </a:p>
          <a:p>
            <a:pPr algn="ctr"/>
            <a:r>
              <a:rPr lang="fr-FR" sz="2000" dirty="0" err="1"/>
              <a:t>Ingress</a:t>
            </a:r>
            <a:r>
              <a:rPr lang="fr-FR" sz="2000" dirty="0"/>
              <a:t>=A</a:t>
            </a:r>
          </a:p>
          <a:p>
            <a:pPr algn="ctr"/>
            <a:r>
              <a:rPr lang="fr-FR" sz="2000" dirty="0"/>
              <a:t>TrackID=(A, 129)</a:t>
            </a:r>
          </a:p>
          <a:p>
            <a:pPr algn="ctr"/>
            <a:r>
              <a:rPr lang="fr-FR" sz="2000" dirty="0"/>
              <a:t>SR-VIO =B </a:t>
            </a:r>
          </a:p>
          <a:p>
            <a:pPr algn="ctr"/>
            <a:r>
              <a:rPr lang="fr-FR" sz="2000" dirty="0"/>
              <a:t>Target =C</a:t>
            </a:r>
            <a:endParaRPr lang="en-US" sz="2000" dirty="0"/>
          </a:p>
          <a:p>
            <a:pPr algn="ctr"/>
            <a:endParaRPr lang="en-US" sz="2000" dirty="0"/>
          </a:p>
        </p:txBody>
      </p:sp>
      <p:sp>
        <p:nvSpPr>
          <p:cNvPr id="54" name="Callout: Line 53">
            <a:extLst>
              <a:ext uri="{FF2B5EF4-FFF2-40B4-BE49-F238E27FC236}">
                <a16:creationId xmlns:a16="http://schemas.microsoft.com/office/drawing/2014/main" id="{C8DC11C8-F417-41CB-9355-D6F3C534988A}"/>
              </a:ext>
            </a:extLst>
          </p:cNvPr>
          <p:cNvSpPr/>
          <p:nvPr/>
        </p:nvSpPr>
        <p:spPr>
          <a:xfrm>
            <a:off x="7324230" y="1111877"/>
            <a:ext cx="2005727" cy="1374571"/>
          </a:xfrm>
          <a:prstGeom prst="borderCallout1">
            <a:avLst>
              <a:gd name="adj1" fmla="val 19274"/>
              <a:gd name="adj2" fmla="val -3996"/>
              <a:gd name="adj3" fmla="val 72680"/>
              <a:gd name="adj4" fmla="val -18648"/>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dirty="0"/>
          </a:p>
          <a:p>
            <a:pPr algn="ctr"/>
            <a:r>
              <a:rPr lang="fr-FR" sz="2000" dirty="0" err="1"/>
              <a:t>Ingress</a:t>
            </a:r>
            <a:r>
              <a:rPr lang="fr-FR" sz="2000" dirty="0"/>
              <a:t>=C</a:t>
            </a:r>
          </a:p>
          <a:p>
            <a:pPr algn="ctr"/>
            <a:r>
              <a:rPr lang="fr-FR" sz="2000" dirty="0"/>
              <a:t>TrackID=(C, 131)</a:t>
            </a:r>
          </a:p>
          <a:p>
            <a:pPr algn="ctr"/>
            <a:r>
              <a:rPr lang="fr-FR" sz="2000" dirty="0"/>
              <a:t>SR-VIO =D, E</a:t>
            </a:r>
          </a:p>
          <a:p>
            <a:pPr algn="ctr"/>
            <a:r>
              <a:rPr lang="fr-FR" sz="2000" dirty="0"/>
              <a:t>Target =</a:t>
            </a:r>
            <a:endParaRPr lang="en-US" sz="2000" dirty="0"/>
          </a:p>
          <a:p>
            <a:pPr algn="ctr"/>
            <a:endParaRPr lang="en-US" sz="2000" dirty="0"/>
          </a:p>
        </p:txBody>
      </p:sp>
      <p:sp>
        <p:nvSpPr>
          <p:cNvPr id="56" name="Flowchart: Stored Data 55">
            <a:extLst>
              <a:ext uri="{FF2B5EF4-FFF2-40B4-BE49-F238E27FC236}">
                <a16:creationId xmlns:a16="http://schemas.microsoft.com/office/drawing/2014/main" id="{0FAF89DD-CF04-49DE-AE97-3BBC92FC1997}"/>
              </a:ext>
            </a:extLst>
          </p:cNvPr>
          <p:cNvSpPr/>
          <p:nvPr/>
        </p:nvSpPr>
        <p:spPr>
          <a:xfrm>
            <a:off x="3314600" y="4212941"/>
            <a:ext cx="1279314" cy="612648"/>
          </a:xfrm>
          <a:prstGeom prst="flowChartOnlineStorag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dirty="0"/>
              <a:t>Track 2</a:t>
            </a:r>
            <a:endParaRPr lang="en-US" dirty="0"/>
          </a:p>
        </p:txBody>
      </p:sp>
      <p:sp>
        <p:nvSpPr>
          <p:cNvPr id="57" name="Flowchart: Stored Data 56">
            <a:extLst>
              <a:ext uri="{FF2B5EF4-FFF2-40B4-BE49-F238E27FC236}">
                <a16:creationId xmlns:a16="http://schemas.microsoft.com/office/drawing/2014/main" id="{4B2CBD48-D948-436B-8B80-CAC8DB482827}"/>
              </a:ext>
            </a:extLst>
          </p:cNvPr>
          <p:cNvSpPr/>
          <p:nvPr/>
        </p:nvSpPr>
        <p:spPr>
          <a:xfrm>
            <a:off x="6725855" y="4199398"/>
            <a:ext cx="2253074" cy="612648"/>
          </a:xfrm>
          <a:prstGeom prst="flowChartOnlineStorag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dirty="0"/>
              <a:t>Track 1</a:t>
            </a:r>
            <a:endParaRPr lang="en-US" dirty="0"/>
          </a:p>
        </p:txBody>
      </p:sp>
      <p:sp>
        <p:nvSpPr>
          <p:cNvPr id="58" name="Arrow: Up 57">
            <a:extLst>
              <a:ext uri="{FF2B5EF4-FFF2-40B4-BE49-F238E27FC236}">
                <a16:creationId xmlns:a16="http://schemas.microsoft.com/office/drawing/2014/main" id="{6CFFC3EC-4C19-4E50-85D9-FF4883236F77}"/>
              </a:ext>
            </a:extLst>
          </p:cNvPr>
          <p:cNvSpPr/>
          <p:nvPr/>
        </p:nvSpPr>
        <p:spPr>
          <a:xfrm rot="5400000">
            <a:off x="10344189" y="4024888"/>
            <a:ext cx="484632" cy="978408"/>
          </a:xfrm>
          <a:prstGeom prst="up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dirty="0"/>
          </a:p>
        </p:txBody>
      </p:sp>
      <p:sp>
        <p:nvSpPr>
          <p:cNvPr id="59" name="Arrow: Up 58">
            <a:extLst>
              <a:ext uri="{FF2B5EF4-FFF2-40B4-BE49-F238E27FC236}">
                <a16:creationId xmlns:a16="http://schemas.microsoft.com/office/drawing/2014/main" id="{B014A1E5-4B51-4155-B37B-FDE5EBA80388}"/>
              </a:ext>
            </a:extLst>
          </p:cNvPr>
          <p:cNvSpPr/>
          <p:nvPr/>
        </p:nvSpPr>
        <p:spPr>
          <a:xfrm rot="5400000">
            <a:off x="1436727" y="4140220"/>
            <a:ext cx="484632" cy="743266"/>
          </a:xfrm>
          <a:prstGeom prst="up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61" name="Flowchart: Stored Data 60">
            <a:extLst>
              <a:ext uri="{FF2B5EF4-FFF2-40B4-BE49-F238E27FC236}">
                <a16:creationId xmlns:a16="http://schemas.microsoft.com/office/drawing/2014/main" id="{80F63718-B97D-4868-BFCF-6A4E8B0D324B}"/>
              </a:ext>
            </a:extLst>
          </p:cNvPr>
          <p:cNvSpPr/>
          <p:nvPr/>
        </p:nvSpPr>
        <p:spPr>
          <a:xfrm rot="10800000">
            <a:off x="1997212" y="4376249"/>
            <a:ext cx="490438" cy="279838"/>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Flowchart: Stored Data 61">
            <a:extLst>
              <a:ext uri="{FF2B5EF4-FFF2-40B4-BE49-F238E27FC236}">
                <a16:creationId xmlns:a16="http://schemas.microsoft.com/office/drawing/2014/main" id="{4CEBA831-F7DD-4C96-BF94-40D233D4579B}"/>
              </a:ext>
            </a:extLst>
          </p:cNvPr>
          <p:cNvSpPr/>
          <p:nvPr/>
        </p:nvSpPr>
        <p:spPr>
          <a:xfrm>
            <a:off x="9976489" y="4368278"/>
            <a:ext cx="490438" cy="279838"/>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Callout: Line 62">
            <a:extLst>
              <a:ext uri="{FF2B5EF4-FFF2-40B4-BE49-F238E27FC236}">
                <a16:creationId xmlns:a16="http://schemas.microsoft.com/office/drawing/2014/main" id="{E05C45E8-45E5-499B-BDCB-16C47CB87238}"/>
              </a:ext>
            </a:extLst>
          </p:cNvPr>
          <p:cNvSpPr/>
          <p:nvPr/>
        </p:nvSpPr>
        <p:spPr>
          <a:xfrm>
            <a:off x="3198292" y="5279295"/>
            <a:ext cx="1483165" cy="663171"/>
          </a:xfrm>
          <a:prstGeom prst="borderCallout1">
            <a:avLst>
              <a:gd name="adj1" fmla="val -5624"/>
              <a:gd name="adj2" fmla="val 52820"/>
              <a:gd name="adj3" fmla="val -91172"/>
              <a:gd name="adj4" fmla="val 12948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Src= A, RPI=141</a:t>
            </a:r>
          </a:p>
        </p:txBody>
      </p:sp>
      <p:sp>
        <p:nvSpPr>
          <p:cNvPr id="64" name="Callout: Line 63">
            <a:extLst>
              <a:ext uri="{FF2B5EF4-FFF2-40B4-BE49-F238E27FC236}">
                <a16:creationId xmlns:a16="http://schemas.microsoft.com/office/drawing/2014/main" id="{7D9B07CF-DBE4-4F34-A16D-DFE9CE683391}"/>
              </a:ext>
            </a:extLst>
          </p:cNvPr>
          <p:cNvSpPr/>
          <p:nvPr/>
        </p:nvSpPr>
        <p:spPr>
          <a:xfrm>
            <a:off x="4681263" y="5151315"/>
            <a:ext cx="1483165" cy="663171"/>
          </a:xfrm>
          <a:prstGeom prst="borderCallout1">
            <a:avLst>
              <a:gd name="adj1" fmla="val -5624"/>
              <a:gd name="adj2" fmla="val 52820"/>
              <a:gd name="adj3" fmla="val -79006"/>
              <a:gd name="adj4" fmla="val 3247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Dest = C</a:t>
            </a:r>
          </a:p>
          <a:p>
            <a:pPr algn="ctr"/>
            <a:r>
              <a:rPr lang="fr-FR" dirty="0"/>
              <a:t>SRH = E</a:t>
            </a:r>
            <a:endParaRPr lang="en-US" dirty="0"/>
          </a:p>
        </p:txBody>
      </p:sp>
      <p:sp>
        <p:nvSpPr>
          <p:cNvPr id="65" name="Callout: Line 64">
            <a:extLst>
              <a:ext uri="{FF2B5EF4-FFF2-40B4-BE49-F238E27FC236}">
                <a16:creationId xmlns:a16="http://schemas.microsoft.com/office/drawing/2014/main" id="{81DF2F24-5B24-4D2C-A4CA-575669104E02}"/>
              </a:ext>
            </a:extLst>
          </p:cNvPr>
          <p:cNvSpPr/>
          <p:nvPr/>
        </p:nvSpPr>
        <p:spPr>
          <a:xfrm>
            <a:off x="3458707" y="3218243"/>
            <a:ext cx="1483165" cy="663171"/>
          </a:xfrm>
          <a:prstGeom prst="borderCallout1">
            <a:avLst>
              <a:gd name="adj1" fmla="val 108941"/>
              <a:gd name="adj2" fmla="val 46927"/>
              <a:gd name="adj3" fmla="val 142013"/>
              <a:gd name="adj4" fmla="val 35190"/>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dirty="0"/>
              <a:t>Src= A, RPI=129</a:t>
            </a:r>
          </a:p>
        </p:txBody>
      </p:sp>
      <p:sp>
        <p:nvSpPr>
          <p:cNvPr id="66" name="Callout: Line 65">
            <a:extLst>
              <a:ext uri="{FF2B5EF4-FFF2-40B4-BE49-F238E27FC236}">
                <a16:creationId xmlns:a16="http://schemas.microsoft.com/office/drawing/2014/main" id="{49265D4F-B70E-44DF-BB0C-6B8C5DFB7FF3}"/>
              </a:ext>
            </a:extLst>
          </p:cNvPr>
          <p:cNvSpPr/>
          <p:nvPr/>
        </p:nvSpPr>
        <p:spPr>
          <a:xfrm>
            <a:off x="4625614" y="3689650"/>
            <a:ext cx="1031085" cy="407534"/>
          </a:xfrm>
          <a:prstGeom prst="borderCallout1">
            <a:avLst>
              <a:gd name="adj1" fmla="val 85115"/>
              <a:gd name="adj2" fmla="val -2032"/>
              <a:gd name="adj3" fmla="val 110980"/>
              <a:gd name="adj4" fmla="val -25556"/>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dirty="0"/>
              <a:t>Dest = B</a:t>
            </a:r>
            <a:endParaRPr lang="en-US" dirty="0"/>
          </a:p>
        </p:txBody>
      </p:sp>
      <p:sp>
        <p:nvSpPr>
          <p:cNvPr id="68" name="Callout: Line 67">
            <a:extLst>
              <a:ext uri="{FF2B5EF4-FFF2-40B4-BE49-F238E27FC236}">
                <a16:creationId xmlns:a16="http://schemas.microsoft.com/office/drawing/2014/main" id="{AEA5764D-A841-4781-A307-D7F1087673E6}"/>
              </a:ext>
            </a:extLst>
          </p:cNvPr>
          <p:cNvSpPr/>
          <p:nvPr/>
        </p:nvSpPr>
        <p:spPr>
          <a:xfrm>
            <a:off x="1475581" y="5185170"/>
            <a:ext cx="803695" cy="484633"/>
          </a:xfrm>
          <a:prstGeom prst="borderCallout1">
            <a:avLst>
              <a:gd name="adj1" fmla="val -12721"/>
              <a:gd name="adj2" fmla="val 12474"/>
              <a:gd name="adj3" fmla="val -108407"/>
              <a:gd name="adj4" fmla="val -1982"/>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t>Src=S, Dst=F</a:t>
            </a:r>
          </a:p>
        </p:txBody>
      </p:sp>
      <p:sp>
        <p:nvSpPr>
          <p:cNvPr id="69" name="Callout: Line 68">
            <a:extLst>
              <a:ext uri="{FF2B5EF4-FFF2-40B4-BE49-F238E27FC236}">
                <a16:creationId xmlns:a16="http://schemas.microsoft.com/office/drawing/2014/main" id="{FEC67F42-655B-4A35-9123-0DAAC5D21721}"/>
              </a:ext>
            </a:extLst>
          </p:cNvPr>
          <p:cNvSpPr/>
          <p:nvPr/>
        </p:nvSpPr>
        <p:spPr>
          <a:xfrm>
            <a:off x="10097301" y="5267746"/>
            <a:ext cx="970708" cy="484633"/>
          </a:xfrm>
          <a:prstGeom prst="borderCallout1">
            <a:avLst>
              <a:gd name="adj1" fmla="val -4397"/>
              <a:gd name="adj2" fmla="val 82739"/>
              <a:gd name="adj3" fmla="val -123668"/>
              <a:gd name="adj4" fmla="val 69643"/>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t>Src=S, Dst=F</a:t>
            </a:r>
          </a:p>
        </p:txBody>
      </p:sp>
    </p:spTree>
    <p:extLst>
      <p:ext uri="{BB962C8B-B14F-4D97-AF65-F5344CB8AC3E}">
        <p14:creationId xmlns:p14="http://schemas.microsoft.com/office/powerpoint/2010/main" val="7092064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54420" y="103213"/>
            <a:ext cx="10512862" cy="1325563"/>
          </a:xfrm>
        </p:spPr>
        <p:txBody>
          <a:bodyPr/>
          <a:lstStyle/>
          <a:p>
            <a:r>
              <a:rPr lang="en-US" dirty="0" err="1"/>
              <a:t>Huimin’s</a:t>
            </a:r>
            <a:r>
              <a:rPr lang="en-US" dirty="0"/>
              <a:t> comments / suggestions</a:t>
            </a:r>
          </a:p>
        </p:txBody>
      </p:sp>
      <p:sp>
        <p:nvSpPr>
          <p:cNvPr id="5" name="Content Placeholder 4"/>
          <p:cNvSpPr>
            <a:spLocks noGrp="1"/>
          </p:cNvSpPr>
          <p:nvPr>
            <p:ph sz="half" idx="1"/>
          </p:nvPr>
        </p:nvSpPr>
        <p:spPr>
          <a:xfrm>
            <a:off x="611132" y="1523235"/>
            <a:ext cx="11255897" cy="4555917"/>
          </a:xfrm>
        </p:spPr>
        <p:txBody>
          <a:bodyPr>
            <a:normAutofit fontScale="70000" lnSpcReduction="20000"/>
          </a:bodyPr>
          <a:lstStyle/>
          <a:p>
            <a:pPr>
              <a:lnSpc>
                <a:spcPct val="110000"/>
              </a:lnSpc>
            </a:pPr>
            <a:r>
              <a:rPr lang="en-US" sz="3200" dirty="0">
                <a:latin typeface="CiscoSansTT" panose="020B0503020201020303" pitchFamily="34" charset="0"/>
                <a:cs typeface="CiscoSansTT" panose="020B0503020201020303" pitchFamily="34" charset="0"/>
              </a:rPr>
              <a:t>Lifetime unit: </a:t>
            </a:r>
            <a:r>
              <a:rPr lang="en-US" sz="3200" dirty="0" err="1">
                <a:latin typeface="CiscoSansTT" panose="020B0503020201020303" pitchFamily="34" charset="0"/>
                <a:cs typeface="CiscoSansTT" panose="020B0503020201020303" pitchFamily="34" charset="0"/>
              </a:rPr>
              <a:t>ReqLifetime</a:t>
            </a:r>
            <a:r>
              <a:rPr lang="en-US" sz="3200" dirty="0">
                <a:latin typeface="CiscoSansTT" panose="020B0503020201020303" pitchFamily="34" charset="0"/>
                <a:cs typeface="CiscoSansTT" panose="020B0503020201020303" pitchFamily="34" charset="0"/>
              </a:rPr>
              <a:t>, Track lifetime, and Segment Lifetime are defined as 8 bits. And their lifetime Unit is obtained from the DODAG configuration option. It will lead to inflexibility as all tracks in the PAN use the same lifetime unit. We propose to define lifetime unit separately for each track ( for example adding a 2-bit flag to indicate second, minute, hour, day). Details can be discussed later.</a:t>
            </a:r>
          </a:p>
          <a:p>
            <a:pPr>
              <a:lnSpc>
                <a:spcPct val="110000"/>
              </a:lnSpc>
            </a:pPr>
            <a:r>
              <a:rPr lang="en-US" sz="3200" dirty="0">
                <a:latin typeface="CiscoSansTT" panose="020B0503020201020303" pitchFamily="34" charset="0"/>
                <a:cs typeface="CiscoSansTT" panose="020B0503020201020303" pitchFamily="34" charset="0"/>
              </a:rPr>
              <a:t>Now the TrackID has the same meaning as Local </a:t>
            </a:r>
            <a:r>
              <a:rPr lang="en-US" sz="3200" dirty="0" err="1">
                <a:latin typeface="CiscoSansTT" panose="020B0503020201020303" pitchFamily="34" charset="0"/>
                <a:cs typeface="CiscoSansTT" panose="020B0503020201020303" pitchFamily="34" charset="0"/>
              </a:rPr>
              <a:t>RplInstanceID</a:t>
            </a:r>
            <a:r>
              <a:rPr lang="en-US" sz="3200" dirty="0">
                <a:latin typeface="CiscoSansTT" panose="020B0503020201020303" pitchFamily="34" charset="0"/>
                <a:cs typeface="CiscoSansTT" panose="020B0503020201020303" pitchFamily="34" charset="0"/>
              </a:rPr>
              <a:t>. How does a node judge whether the received message is a P-DAO message or Local RPL instance DAO message? Is it possible to define a flag in the P-DAO message?</a:t>
            </a:r>
          </a:p>
          <a:p>
            <a:pPr>
              <a:lnSpc>
                <a:spcPct val="110000"/>
              </a:lnSpc>
            </a:pPr>
            <a:r>
              <a:rPr lang="en-US" sz="3200" dirty="0">
                <a:latin typeface="CiscoSansTT" panose="020B0503020201020303" pitchFamily="34" charset="0"/>
                <a:cs typeface="CiscoSansTT" panose="020B0503020201020303" pitchFamily="34" charset="0"/>
              </a:rPr>
              <a:t>The P-DAO track/segment is single-directional. I suggest to add the possibility for creating bi-directional segments/tracks. We can add a flag in the PDR message to indicate the requested track is single-directional or bi-directional.</a:t>
            </a:r>
          </a:p>
          <a:p>
            <a:pPr>
              <a:lnSpc>
                <a:spcPct val="110000"/>
              </a:lnSpc>
            </a:pPr>
            <a:r>
              <a:rPr lang="en-US" sz="3200" dirty="0">
                <a:latin typeface="CiscoSansTT" panose="020B0503020201020303" pitchFamily="34" charset="0"/>
                <a:cs typeface="CiscoSansTT" panose="020B0503020201020303" pitchFamily="34" charset="0"/>
              </a:rPr>
              <a:t>I suggest to add a flow of message exchanges for “PDR, PDR-ACK, P-DAO, P-DAO ACK” in the draft.</a:t>
            </a:r>
          </a:p>
          <a:p>
            <a:pPr>
              <a:lnSpc>
                <a:spcPct val="110000"/>
              </a:lnSpc>
            </a:pPr>
            <a:endParaRPr lang="en-US" sz="3200" dirty="0">
              <a:latin typeface="CiscoSansTT" panose="020B0503020201020303" pitchFamily="34" charset="0"/>
              <a:cs typeface="CiscoSansTT" panose="020B0503020201020303" pitchFamily="34" charset="0"/>
            </a:endParaRPr>
          </a:p>
        </p:txBody>
      </p:sp>
    </p:spTree>
    <p:extLst>
      <p:ext uri="{BB962C8B-B14F-4D97-AF65-F5344CB8AC3E}">
        <p14:creationId xmlns:p14="http://schemas.microsoft.com/office/powerpoint/2010/main" val="40849056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54420" y="103213"/>
            <a:ext cx="10512862" cy="1325563"/>
          </a:xfrm>
        </p:spPr>
        <p:txBody>
          <a:bodyPr/>
          <a:lstStyle/>
          <a:p>
            <a:r>
              <a:rPr lang="en-US" dirty="0"/>
              <a:t>Other to be done</a:t>
            </a:r>
          </a:p>
        </p:txBody>
      </p:sp>
      <p:sp>
        <p:nvSpPr>
          <p:cNvPr id="5" name="Content Placeholder 4"/>
          <p:cNvSpPr>
            <a:spLocks noGrp="1"/>
          </p:cNvSpPr>
          <p:nvPr>
            <p:ph sz="half" idx="1"/>
          </p:nvPr>
        </p:nvSpPr>
        <p:spPr>
          <a:xfrm>
            <a:off x="611132" y="1523235"/>
            <a:ext cx="11255897" cy="4555917"/>
          </a:xfrm>
        </p:spPr>
        <p:txBody>
          <a:bodyPr>
            <a:normAutofit/>
          </a:bodyPr>
          <a:lstStyle/>
          <a:p>
            <a:pPr>
              <a:lnSpc>
                <a:spcPct val="110000"/>
              </a:lnSpc>
            </a:pPr>
            <a:r>
              <a:rPr lang="en-US" sz="3200" dirty="0">
                <a:latin typeface="CiscoSansTT" panose="020B0503020201020303" pitchFamily="34" charset="0"/>
                <a:cs typeface="CiscoSansTT" panose="020B0503020201020303" pitchFamily="34" charset="0"/>
              </a:rPr>
              <a:t>Loop avoidance</a:t>
            </a:r>
          </a:p>
          <a:p>
            <a:pPr>
              <a:lnSpc>
                <a:spcPct val="110000"/>
              </a:lnSpc>
            </a:pPr>
            <a:r>
              <a:rPr lang="en-US" sz="3200" dirty="0">
                <a:latin typeface="CiscoSansTT" panose="020B0503020201020303" pitchFamily="34" charset="0"/>
                <a:cs typeface="CiscoSansTT" panose="020B0503020201020303" pitchFamily="34" charset="0"/>
              </a:rPr>
              <a:t>Who sends PDR? If it was destination, then it could select the </a:t>
            </a:r>
            <a:r>
              <a:rPr lang="en-US" sz="3200" dirty="0" err="1">
                <a:latin typeface="CiscoSansTT" panose="020B0503020201020303" pitchFamily="34" charset="0"/>
                <a:cs typeface="CiscoSansTT" panose="020B0503020201020303" pitchFamily="34" charset="0"/>
              </a:rPr>
              <a:t>trackID</a:t>
            </a:r>
            <a:r>
              <a:rPr lang="en-US" sz="3200" dirty="0">
                <a:latin typeface="CiscoSansTT" panose="020B0503020201020303" pitchFamily="34" charset="0"/>
                <a:cs typeface="CiscoSansTT" panose="020B0503020201020303" pitchFamily="34" charset="0"/>
              </a:rPr>
              <a:t> from its name space</a:t>
            </a:r>
          </a:p>
          <a:p>
            <a:pPr>
              <a:lnSpc>
                <a:spcPct val="110000"/>
              </a:lnSpc>
            </a:pPr>
            <a:r>
              <a:rPr lang="en-US" sz="3200" dirty="0">
                <a:latin typeface="CiscoSansTT" panose="020B0503020201020303" pitchFamily="34" charset="0"/>
                <a:cs typeface="CiscoSansTT" panose="020B0503020201020303" pitchFamily="34" charset="0"/>
              </a:rPr>
              <a:t>ND (RFC 8505) to maintain sibling neighbor state</a:t>
            </a:r>
          </a:p>
          <a:p>
            <a:pPr>
              <a:lnSpc>
                <a:spcPct val="110000"/>
              </a:lnSpc>
            </a:pPr>
            <a:r>
              <a:rPr lang="en-US" sz="3200" dirty="0">
                <a:latin typeface="CiscoSansTT" panose="020B0503020201020303" pitchFamily="34" charset="0"/>
                <a:cs typeface="CiscoSansTT" panose="020B0503020201020303" pitchFamily="34" charset="0"/>
              </a:rPr>
              <a:t>Be very specific if Ingress and Egress are listed in RPOs</a:t>
            </a:r>
          </a:p>
          <a:p>
            <a:pPr lvl="1">
              <a:lnSpc>
                <a:spcPct val="110000"/>
              </a:lnSpc>
            </a:pPr>
            <a:r>
              <a:rPr lang="en-US" sz="2800" dirty="0">
                <a:latin typeface="CiscoSansTT" panose="020B0503020201020303" pitchFamily="34" charset="0"/>
                <a:cs typeface="CiscoSansTT" panose="020B0503020201020303" pitchFamily="34" charset="0"/>
              </a:rPr>
              <a:t>Ingress to indicate which source address to use</a:t>
            </a:r>
          </a:p>
          <a:p>
            <a:pPr lvl="1">
              <a:lnSpc>
                <a:spcPct val="110000"/>
              </a:lnSpc>
            </a:pPr>
            <a:r>
              <a:rPr lang="en-US" sz="2800" dirty="0">
                <a:latin typeface="CiscoSansTT" panose="020B0503020201020303" pitchFamily="34" charset="0"/>
                <a:cs typeface="CiscoSansTT" panose="020B0503020201020303" pitchFamily="34" charset="0"/>
              </a:rPr>
              <a:t>Egress to build the full SRH 6LoRH</a:t>
            </a:r>
          </a:p>
          <a:p>
            <a:pPr>
              <a:lnSpc>
                <a:spcPct val="110000"/>
              </a:lnSpc>
            </a:pPr>
            <a:endParaRPr lang="en-US" sz="3200" dirty="0">
              <a:latin typeface="CiscoSansTT" panose="020B0503020201020303" pitchFamily="34" charset="0"/>
              <a:cs typeface="CiscoSansTT" panose="020B0503020201020303" pitchFamily="34" charset="0"/>
            </a:endParaRPr>
          </a:p>
        </p:txBody>
      </p:sp>
    </p:spTree>
    <p:extLst>
      <p:ext uri="{BB962C8B-B14F-4D97-AF65-F5344CB8AC3E}">
        <p14:creationId xmlns:p14="http://schemas.microsoft.com/office/powerpoint/2010/main" val="36416402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4B4078-117D-4231-BEBA-1E4E07E9E9A9}"/>
              </a:ext>
            </a:extLst>
          </p:cNvPr>
          <p:cNvSpPr>
            <a:spLocks noGrp="1"/>
          </p:cNvSpPr>
          <p:nvPr>
            <p:ph type="title"/>
          </p:nvPr>
        </p:nvSpPr>
        <p:spPr/>
        <p:txBody>
          <a:bodyPr/>
          <a:lstStyle/>
          <a:p>
            <a:r>
              <a:rPr lang="fr-FR"/>
              <a:t>BAckup</a:t>
            </a:r>
            <a:endParaRPr lang="en-US"/>
          </a:p>
        </p:txBody>
      </p:sp>
      <p:sp>
        <p:nvSpPr>
          <p:cNvPr id="3" name="Content Placeholder 2">
            <a:extLst>
              <a:ext uri="{FF2B5EF4-FFF2-40B4-BE49-F238E27FC236}">
                <a16:creationId xmlns:a16="http://schemas.microsoft.com/office/drawing/2014/main" id="{20D2CBBF-B74B-4F60-93FC-4C45E9D3028C}"/>
              </a:ext>
            </a:extLst>
          </p:cNvPr>
          <p:cNvSpPr>
            <a:spLocks noGrp="1"/>
          </p:cNvSpPr>
          <p:nvPr>
            <p:ph sz="half" idx="1"/>
          </p:nvPr>
        </p:nvSpPr>
        <p:spPr/>
        <p:txBody>
          <a:bodyPr/>
          <a:lstStyle/>
          <a:p>
            <a:endParaRPr lang="en-US"/>
          </a:p>
        </p:txBody>
      </p:sp>
      <p:sp>
        <p:nvSpPr>
          <p:cNvPr id="4" name="Content Placeholder 3">
            <a:extLst>
              <a:ext uri="{FF2B5EF4-FFF2-40B4-BE49-F238E27FC236}">
                <a16:creationId xmlns:a16="http://schemas.microsoft.com/office/drawing/2014/main" id="{B292B6FD-E522-4433-A526-DEDE231007CF}"/>
              </a:ext>
            </a:extLst>
          </p:cNvPr>
          <p:cNvSpPr>
            <a:spLocks noGrp="1"/>
          </p:cNvSpPr>
          <p:nvPr>
            <p:ph sz="half" idx="2"/>
          </p:nvPr>
        </p:nvSpPr>
        <p:spPr/>
        <p:txBody>
          <a:bodyPr/>
          <a:lstStyle/>
          <a:p>
            <a:endParaRPr lang="en-US"/>
          </a:p>
        </p:txBody>
      </p:sp>
    </p:spTree>
    <p:extLst>
      <p:ext uri="{BB962C8B-B14F-4D97-AF65-F5344CB8AC3E}">
        <p14:creationId xmlns:p14="http://schemas.microsoft.com/office/powerpoint/2010/main" val="4013879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54420" y="103213"/>
            <a:ext cx="10512862" cy="1325563"/>
          </a:xfrm>
        </p:spPr>
        <p:txBody>
          <a:bodyPr/>
          <a:lstStyle/>
          <a:p>
            <a:r>
              <a:rPr lang="en-US" dirty="0"/>
              <a:t>Status to the draft</a:t>
            </a:r>
          </a:p>
        </p:txBody>
      </p:sp>
      <p:sp>
        <p:nvSpPr>
          <p:cNvPr id="5" name="Content Placeholder 4"/>
          <p:cNvSpPr>
            <a:spLocks noGrp="1"/>
          </p:cNvSpPr>
          <p:nvPr>
            <p:ph sz="half" idx="1"/>
          </p:nvPr>
        </p:nvSpPr>
        <p:spPr>
          <a:xfrm>
            <a:off x="611132" y="1361867"/>
            <a:ext cx="11255897" cy="4870841"/>
          </a:xfrm>
        </p:spPr>
        <p:txBody>
          <a:bodyPr>
            <a:normAutofit fontScale="85000" lnSpcReduction="20000"/>
          </a:bodyPr>
          <a:lstStyle/>
          <a:p>
            <a:pPr>
              <a:lnSpc>
                <a:spcPct val="110000"/>
              </a:lnSpc>
            </a:pPr>
            <a:r>
              <a:rPr lang="en-US" sz="3200" dirty="0">
                <a:latin typeface="CiscoSansTT" panose="020B0503020201020303" pitchFamily="34" charset="0"/>
                <a:cs typeface="CiscoSansTT" panose="020B0503020201020303" pitchFamily="34" charset="0"/>
              </a:rPr>
              <a:t>Published -15 and -16 since last IETF</a:t>
            </a:r>
          </a:p>
          <a:p>
            <a:pPr>
              <a:lnSpc>
                <a:spcPct val="110000"/>
              </a:lnSpc>
            </a:pPr>
            <a:r>
              <a:rPr lang="en-US" sz="3200" dirty="0">
                <a:latin typeface="CiscoSansTT" panose="020B0503020201020303" pitchFamily="34" charset="0"/>
                <a:cs typeface="CiscoSansTT" panose="020B0503020201020303" pitchFamily="34" charset="0"/>
              </a:rPr>
              <a:t>Non-Storing Mode SRH may be loose</a:t>
            </a:r>
          </a:p>
          <a:p>
            <a:pPr>
              <a:lnSpc>
                <a:spcPct val="110000"/>
              </a:lnSpc>
            </a:pPr>
            <a:r>
              <a:rPr lang="en-US" sz="3200" dirty="0">
                <a:latin typeface="CiscoSansTT" panose="020B0503020201020303" pitchFamily="34" charset="0"/>
                <a:cs typeface="CiscoSansTT" panose="020B0503020201020303" pitchFamily="34" charset="0"/>
              </a:rPr>
              <a:t>Main DODAG MUST be Non-Storing Mode</a:t>
            </a:r>
          </a:p>
          <a:p>
            <a:pPr>
              <a:lnSpc>
                <a:spcPct val="110000"/>
              </a:lnSpc>
            </a:pPr>
            <a:r>
              <a:rPr lang="en-US" sz="3200" dirty="0">
                <a:latin typeface="CiscoSansTT" panose="020B0503020201020303" pitchFamily="34" charset="0"/>
                <a:cs typeface="CiscoSansTT" panose="020B0503020201020303" pitchFamily="34" charset="0"/>
              </a:rPr>
              <a:t>Track &lt;=&gt; Non-Storing Mode main DODAG:</a:t>
            </a:r>
          </a:p>
          <a:p>
            <a:pPr lvl="1">
              <a:lnSpc>
                <a:spcPct val="110000"/>
              </a:lnSpc>
            </a:pPr>
            <a:r>
              <a:rPr lang="en-US" dirty="0">
                <a:latin typeface="CiscoSansTT" panose="020B0503020201020303" pitchFamily="34" charset="0"/>
                <a:cs typeface="CiscoSansTT" panose="020B0503020201020303" pitchFamily="34" charset="0"/>
              </a:rPr>
              <a:t>Root is Track Ingress, </a:t>
            </a:r>
          </a:p>
          <a:p>
            <a:pPr lvl="1">
              <a:lnSpc>
                <a:spcPct val="110000"/>
              </a:lnSpc>
            </a:pPr>
            <a:r>
              <a:rPr lang="en-US" dirty="0">
                <a:latin typeface="CiscoSansTT" panose="020B0503020201020303" pitchFamily="34" charset="0"/>
                <a:cs typeface="CiscoSansTT" panose="020B0503020201020303" pitchFamily="34" charset="0"/>
              </a:rPr>
              <a:t>Signaled by one or more Non-Storing-Mode P-DAO messages</a:t>
            </a:r>
          </a:p>
          <a:p>
            <a:pPr lvl="1">
              <a:lnSpc>
                <a:spcPct val="110000"/>
              </a:lnSpc>
            </a:pPr>
            <a:r>
              <a:rPr lang="en-US" dirty="0">
                <a:latin typeface="CiscoSansTT" panose="020B0503020201020303" pitchFamily="34" charset="0"/>
                <a:cs typeface="CiscoSansTT" panose="020B0503020201020303" pitchFamily="34" charset="0"/>
              </a:rPr>
              <a:t>Track Ingress encapsulates external packets (as in useofrplinfo)</a:t>
            </a:r>
          </a:p>
          <a:p>
            <a:pPr lvl="1">
              <a:lnSpc>
                <a:spcPct val="110000"/>
              </a:lnSpc>
            </a:pPr>
            <a:r>
              <a:rPr lang="en-US" dirty="0">
                <a:latin typeface="CiscoSansTT" panose="020B0503020201020303" pitchFamily="34" charset="0"/>
                <a:cs typeface="CiscoSansTT" panose="020B0503020201020303" pitchFamily="34" charset="0"/>
              </a:rPr>
              <a:t>Track Ingress places the SRH in the packet in source routed tracks</a:t>
            </a:r>
          </a:p>
          <a:p>
            <a:pPr lvl="1">
              <a:lnSpc>
                <a:spcPct val="110000"/>
              </a:lnSpc>
            </a:pPr>
            <a:r>
              <a:rPr lang="en-US" dirty="0">
                <a:latin typeface="CiscoSansTT" panose="020B0503020201020303" pitchFamily="34" charset="0"/>
                <a:cs typeface="CiscoSansTT" panose="020B0503020201020303" pitchFamily="34" charset="0"/>
              </a:rPr>
              <a:t>There cannot be non-storing segments (only Tracks withing Tracks)</a:t>
            </a:r>
          </a:p>
          <a:p>
            <a:pPr>
              <a:lnSpc>
                <a:spcPct val="110000"/>
              </a:lnSpc>
            </a:pPr>
            <a:r>
              <a:rPr lang="en-US" sz="3200" dirty="0">
                <a:latin typeface="CiscoSansTT" panose="020B0503020201020303" pitchFamily="34" charset="0"/>
                <a:cs typeface="CiscoSansTT" panose="020B0503020201020303" pitchFamily="34" charset="0"/>
              </a:rPr>
              <a:t> Storing Mode P-DAO signals Segment o</a:t>
            </a:r>
            <a:r>
              <a:rPr lang="en-US" dirty="0">
                <a:latin typeface="CiscoSansTT" panose="020B0503020201020303" pitchFamily="34" charset="0"/>
                <a:cs typeface="CiscoSansTT" panose="020B0503020201020303" pitchFamily="34" charset="0"/>
              </a:rPr>
              <a:t>f a Track or of main DODAG</a:t>
            </a:r>
          </a:p>
          <a:p>
            <a:pPr lvl="1">
              <a:lnSpc>
                <a:spcPct val="110000"/>
              </a:lnSpc>
            </a:pPr>
            <a:r>
              <a:rPr lang="en-US" dirty="0">
                <a:latin typeface="CiscoSansTT" panose="020B0503020201020303" pitchFamily="34" charset="0"/>
                <a:cs typeface="CiscoSansTT" panose="020B0503020201020303" pitchFamily="34" charset="0"/>
              </a:rPr>
              <a:t>Does not need re-encapsulation </a:t>
            </a:r>
          </a:p>
          <a:p>
            <a:pPr lvl="1">
              <a:lnSpc>
                <a:spcPct val="110000"/>
              </a:lnSpc>
            </a:pPr>
            <a:r>
              <a:rPr lang="en-US" dirty="0">
                <a:latin typeface="CiscoSansTT" panose="020B0503020201020303" pitchFamily="34" charset="0"/>
                <a:cs typeface="CiscoSansTT" panose="020B0503020201020303" pitchFamily="34" charset="0"/>
              </a:rPr>
              <a:t>Unless implicit Track =&gt; Do we support that ?</a:t>
            </a:r>
          </a:p>
        </p:txBody>
      </p:sp>
      <p:sp>
        <p:nvSpPr>
          <p:cNvPr id="8" name="Footer Placeholder 4">
            <a:extLst>
              <a:ext uri="{FF2B5EF4-FFF2-40B4-BE49-F238E27FC236}">
                <a16:creationId xmlns:a16="http://schemas.microsoft.com/office/drawing/2014/main" id="{D2B09FB1-6F04-44A0-945B-F96A5CACA3E4}"/>
              </a:ext>
            </a:extLst>
          </p:cNvPr>
          <p:cNvSpPr txBox="1">
            <a:spLocks/>
          </p:cNvSpPr>
          <p:nvPr/>
        </p:nvSpPr>
        <p:spPr>
          <a:xfrm>
            <a:off x="298005" y="6320460"/>
            <a:ext cx="4113728" cy="365125"/>
          </a:xfrm>
          <a:prstGeom prst="rect">
            <a:avLst/>
          </a:prstGeom>
        </p:spPr>
        <p:txBody>
          <a:bodyPr vert="horz" lIns="91440" tIns="45720" rIns="91440" bIns="45720" rtlCol="0" anchor="ctr"/>
          <a:lstStyle>
            <a:defPPr>
              <a:defRPr lang="en-US"/>
            </a:defPPr>
            <a:lvl1pPr marL="0" algn="ctr" defTabSz="914400" rtl="0" eaLnBrk="1" latinLnBrk="0" hangingPunct="1">
              <a:defRPr sz="14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err="1">
                <a:ln>
                  <a:noFill/>
                </a:ln>
                <a:solidFill>
                  <a:prstClr val="black">
                    <a:tint val="75000"/>
                  </a:prstClr>
                </a:solidFill>
                <a:effectLst/>
                <a:uLnTx/>
                <a:uFillTx/>
                <a:latin typeface="Arial" panose="020B0604020202020204" pitchFamily="34" charset="0"/>
                <a:ea typeface="+mn-ea"/>
                <a:cs typeface="Arial" panose="020B0604020202020204" pitchFamily="34" charset="0"/>
              </a:rPr>
              <a:t>Interim</a:t>
            </a:r>
            <a:r>
              <a:rPr kumimoji="0" lang="fr-FR" sz="1400" b="1"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rPr>
              <a:t> 1/2021 - ROLL</a:t>
            </a:r>
            <a:endParaRPr kumimoji="0" lang="en-US" sz="1400" b="0"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endParaRPr>
          </a:p>
        </p:txBody>
      </p:sp>
      <p:pic>
        <p:nvPicPr>
          <p:cNvPr id="6" name="Picture 5">
            <a:extLst>
              <a:ext uri="{FF2B5EF4-FFF2-40B4-BE49-F238E27FC236}">
                <a16:creationId xmlns:a16="http://schemas.microsoft.com/office/drawing/2014/main" id="{35A40E02-9263-40AF-99FA-90F05BBAEFEE}"/>
              </a:ext>
            </a:extLst>
          </p:cNvPr>
          <p:cNvPicPr>
            <a:picLocks noChangeAspect="1"/>
          </p:cNvPicPr>
          <p:nvPr/>
        </p:nvPicPr>
        <p:blipFill>
          <a:blip r:embed="rId3"/>
          <a:stretch>
            <a:fillRect/>
          </a:stretch>
        </p:blipFill>
        <p:spPr>
          <a:xfrm>
            <a:off x="9574734" y="230961"/>
            <a:ext cx="2292295" cy="2261812"/>
          </a:xfrm>
          <a:prstGeom prst="rect">
            <a:avLst/>
          </a:prstGeom>
        </p:spPr>
      </p:pic>
    </p:spTree>
    <p:extLst>
      <p:ext uri="{BB962C8B-B14F-4D97-AF65-F5344CB8AC3E}">
        <p14:creationId xmlns:p14="http://schemas.microsoft.com/office/powerpoint/2010/main" val="26849867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54420" y="103213"/>
            <a:ext cx="10512862" cy="1325563"/>
          </a:xfrm>
        </p:spPr>
        <p:txBody>
          <a:bodyPr/>
          <a:lstStyle/>
          <a:p>
            <a:r>
              <a:rPr lang="en-US" dirty="0"/>
              <a:t>Status to the draft (</a:t>
            </a:r>
            <a:r>
              <a:rPr lang="en-US" dirty="0" err="1"/>
              <a:t>cont</a:t>
            </a:r>
            <a:r>
              <a:rPr lang="en-US" dirty="0"/>
              <a:t>)</a:t>
            </a:r>
          </a:p>
        </p:txBody>
      </p:sp>
      <p:sp>
        <p:nvSpPr>
          <p:cNvPr id="5" name="Content Placeholder 4"/>
          <p:cNvSpPr>
            <a:spLocks noGrp="1"/>
          </p:cNvSpPr>
          <p:nvPr>
            <p:ph sz="half" idx="1"/>
          </p:nvPr>
        </p:nvSpPr>
        <p:spPr>
          <a:xfrm>
            <a:off x="611132" y="1523235"/>
            <a:ext cx="11255897" cy="4555917"/>
          </a:xfrm>
        </p:spPr>
        <p:txBody>
          <a:bodyPr>
            <a:normAutofit/>
          </a:bodyPr>
          <a:lstStyle/>
          <a:p>
            <a:pPr>
              <a:lnSpc>
                <a:spcPct val="110000"/>
              </a:lnSpc>
            </a:pPr>
            <a:r>
              <a:rPr lang="en-US" sz="3200" dirty="0">
                <a:latin typeface="CiscoSansTT" panose="020B0503020201020303" pitchFamily="34" charset="0"/>
                <a:cs typeface="CiscoSansTT" panose="020B0503020201020303" pitchFamily="34" charset="0"/>
              </a:rPr>
              <a:t>RPI modified to indicate P-Route</a:t>
            </a:r>
          </a:p>
          <a:p>
            <a:pPr>
              <a:lnSpc>
                <a:spcPct val="110000"/>
              </a:lnSpc>
            </a:pPr>
            <a:r>
              <a:rPr lang="en-US" sz="3200" dirty="0">
                <a:latin typeface="CiscoSansTT" panose="020B0503020201020303" pitchFamily="34" charset="0"/>
                <a:cs typeface="CiscoSansTT" panose="020B0503020201020303" pitchFamily="34" charset="0"/>
              </a:rPr>
              <a:t>Extending RFC 6553 and RFC 8138</a:t>
            </a:r>
          </a:p>
          <a:p>
            <a:pPr marL="457063" lvl="1" indent="0">
              <a:lnSpc>
                <a:spcPct val="110000"/>
              </a:lnSpc>
              <a:buNone/>
            </a:pPr>
            <a:r>
              <a:rPr lang="en-US" sz="1600" dirty="0">
                <a:latin typeface="Consolas" panose="020B0609020204030204" pitchFamily="49" charset="0"/>
                <a:cs typeface="CiscoSansTT" panose="020B0503020201020303" pitchFamily="34" charset="0"/>
              </a:rPr>
              <a:t>     0                   1                   2</a:t>
            </a:r>
          </a:p>
          <a:p>
            <a:pPr marL="457063" lvl="1" indent="0">
              <a:lnSpc>
                <a:spcPct val="110000"/>
              </a:lnSpc>
              <a:buNone/>
            </a:pPr>
            <a:r>
              <a:rPr lang="en-US" sz="1600" dirty="0">
                <a:latin typeface="Consolas" panose="020B0609020204030204" pitchFamily="49" charset="0"/>
                <a:cs typeface="CiscoSansTT" panose="020B0503020201020303" pitchFamily="34" charset="0"/>
              </a:rPr>
              <a:t>     0 1 2 3 4 5 6 7 8 9 0 1 2 3 4 5 6 7 8 9 0 1 2 3</a:t>
            </a:r>
          </a:p>
          <a:p>
            <a:pPr marL="457063" lvl="1" indent="0">
              <a:lnSpc>
                <a:spcPct val="110000"/>
              </a:lnSpc>
              <a:buNone/>
            </a:pPr>
            <a:r>
              <a:rPr lang="en-US" sz="1600" dirty="0">
                <a:latin typeface="Consolas" panose="020B0609020204030204" pitchFamily="49" charset="0"/>
                <a:cs typeface="CiscoSansTT" panose="020B0503020201020303" pitchFamily="34" charset="0"/>
              </a:rPr>
              <a:t>    +-+-+-+-+-+-+-+-+-+-+-+-+-+-+-+-+-+-+-+-+-+-+-+-+</a:t>
            </a:r>
          </a:p>
          <a:p>
            <a:pPr marL="457063" lvl="1" indent="0">
              <a:lnSpc>
                <a:spcPct val="110000"/>
              </a:lnSpc>
              <a:buNone/>
            </a:pPr>
            <a:r>
              <a:rPr lang="en-US" sz="1600" dirty="0">
                <a:latin typeface="Consolas" panose="020B0609020204030204" pitchFamily="49" charset="0"/>
                <a:cs typeface="CiscoSansTT" panose="020B0503020201020303" pitchFamily="34" charset="0"/>
              </a:rPr>
              <a:t>    |1|0|E| Length  | 6LoRH Type 7  | RPLInstanceID |</a:t>
            </a:r>
          </a:p>
          <a:p>
            <a:pPr marL="228531" marR="0" lvl="0" indent="-228531" algn="l" defTabSz="914126" rtl="0" eaLnBrk="1" fontAlgn="auto" latinLnBrk="0" hangingPunct="1">
              <a:lnSpc>
                <a:spcPct val="110000"/>
              </a:lnSpc>
              <a:spcBef>
                <a:spcPts val="1000"/>
              </a:spcBef>
              <a:spcAft>
                <a:spcPts val="0"/>
              </a:spcAft>
              <a:buClrTx/>
              <a:buSzTx/>
              <a:buFont typeface="Arial" panose="020B0604020202020204" pitchFamily="34" charset="0"/>
              <a:buChar char="•"/>
              <a:tabLst/>
              <a:defRPr/>
            </a:pPr>
            <a:r>
              <a:rPr lang="en-US" sz="1600" dirty="0">
                <a:latin typeface="Consolas" panose="020B0609020204030204" pitchFamily="49" charset="0"/>
                <a:cs typeface="CiscoSansTT" panose="020B0503020201020303" pitchFamily="34" charset="0"/>
              </a:rPr>
              <a:t>    +-+-+-+-+-+-+-+-+-+-+-+-+-+-+-+-+-+-+-+-+-+-+-+-+</a:t>
            </a:r>
            <a:endParaRPr kumimoji="0" lang="en-US" sz="3200" b="0" i="0" u="none" strike="noStrike" kern="1200" cap="none" spc="0" normalizeH="0" baseline="0" noProof="0" dirty="0">
              <a:ln>
                <a:noFill/>
              </a:ln>
              <a:solidFill>
                <a:prstClr val="black"/>
              </a:solidFill>
              <a:effectLst/>
              <a:uLnTx/>
              <a:uFillTx/>
              <a:latin typeface="CiscoSansTT" panose="020B0503020201020303" pitchFamily="34" charset="0"/>
              <a:ea typeface="+mn-ea"/>
              <a:cs typeface="CiscoSansTT" panose="020B0503020201020303" pitchFamily="34" charset="0"/>
            </a:endParaRPr>
          </a:p>
          <a:p>
            <a:pPr marL="228531" marR="0" lvl="0" indent="-228531" algn="l" defTabSz="914126" rtl="0" eaLnBrk="1" fontAlgn="auto" latinLnBrk="0" hangingPunct="1">
              <a:lnSpc>
                <a:spcPct val="110000"/>
              </a:lnSpc>
              <a:spcBef>
                <a:spcPts val="100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prstClr val="black"/>
                </a:solidFill>
                <a:effectLst/>
                <a:uLnTx/>
                <a:uFillTx/>
                <a:latin typeface="CiscoSansTT" panose="020B0503020201020303" pitchFamily="34" charset="0"/>
                <a:ea typeface="+mn-ea"/>
                <a:cs typeface="CiscoSansTT" panose="020B0503020201020303" pitchFamily="34" charset="0"/>
              </a:rPr>
              <a:t>New P-RPI-6LoRH, both elective and non-elective forms</a:t>
            </a:r>
            <a:endParaRPr lang="en-US" sz="1600" dirty="0">
              <a:latin typeface="Consolas" panose="020B0609020204030204" pitchFamily="49" charset="0"/>
              <a:cs typeface="CiscoSansTT" panose="020B0503020201020303" pitchFamily="34" charset="0"/>
            </a:endParaRPr>
          </a:p>
        </p:txBody>
      </p:sp>
      <p:sp>
        <p:nvSpPr>
          <p:cNvPr id="8" name="Footer Placeholder 4">
            <a:extLst>
              <a:ext uri="{FF2B5EF4-FFF2-40B4-BE49-F238E27FC236}">
                <a16:creationId xmlns:a16="http://schemas.microsoft.com/office/drawing/2014/main" id="{D2B09FB1-6F04-44A0-945B-F96A5CACA3E4}"/>
              </a:ext>
            </a:extLst>
          </p:cNvPr>
          <p:cNvSpPr txBox="1">
            <a:spLocks/>
          </p:cNvSpPr>
          <p:nvPr/>
        </p:nvSpPr>
        <p:spPr>
          <a:xfrm>
            <a:off x="298005" y="6320460"/>
            <a:ext cx="4113728" cy="365125"/>
          </a:xfrm>
          <a:prstGeom prst="rect">
            <a:avLst/>
          </a:prstGeom>
        </p:spPr>
        <p:txBody>
          <a:bodyPr vert="horz" lIns="91440" tIns="45720" rIns="91440" bIns="45720" rtlCol="0" anchor="ctr"/>
          <a:lstStyle>
            <a:defPPr>
              <a:defRPr lang="en-US"/>
            </a:defPPr>
            <a:lvl1pPr marL="0" algn="ctr" defTabSz="914400" rtl="0" eaLnBrk="1" latinLnBrk="0" hangingPunct="1">
              <a:defRPr sz="14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err="1">
                <a:ln>
                  <a:noFill/>
                </a:ln>
                <a:solidFill>
                  <a:prstClr val="black">
                    <a:tint val="75000"/>
                  </a:prstClr>
                </a:solidFill>
                <a:effectLst/>
                <a:uLnTx/>
                <a:uFillTx/>
                <a:latin typeface="Arial" panose="020B0604020202020204" pitchFamily="34" charset="0"/>
                <a:ea typeface="+mn-ea"/>
                <a:cs typeface="Arial" panose="020B0604020202020204" pitchFamily="34" charset="0"/>
              </a:rPr>
              <a:t>Interim</a:t>
            </a:r>
            <a:r>
              <a:rPr kumimoji="0" lang="fr-FR" sz="1400" b="1"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rPr>
              <a:t> 1/2021 - ROLL</a:t>
            </a:r>
            <a:endParaRPr kumimoji="0" lang="en-US" sz="1400" b="0"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9552432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54420" y="103213"/>
            <a:ext cx="10512862" cy="1325563"/>
          </a:xfrm>
        </p:spPr>
        <p:txBody>
          <a:bodyPr/>
          <a:lstStyle/>
          <a:p>
            <a:r>
              <a:rPr lang="en-US" dirty="0"/>
              <a:t>Encapsulation Rules</a:t>
            </a:r>
          </a:p>
        </p:txBody>
      </p:sp>
      <p:sp>
        <p:nvSpPr>
          <p:cNvPr id="5" name="Content Placeholder 4"/>
          <p:cNvSpPr>
            <a:spLocks noGrp="1"/>
          </p:cNvSpPr>
          <p:nvPr>
            <p:ph sz="half" idx="1"/>
          </p:nvPr>
        </p:nvSpPr>
        <p:spPr>
          <a:xfrm>
            <a:off x="611132" y="1523235"/>
            <a:ext cx="11255897" cy="4555917"/>
          </a:xfrm>
        </p:spPr>
        <p:txBody>
          <a:bodyPr>
            <a:normAutofit fontScale="85000" lnSpcReduction="10000"/>
          </a:bodyPr>
          <a:lstStyle/>
          <a:p>
            <a:pPr>
              <a:lnSpc>
                <a:spcPct val="110000"/>
              </a:lnSpc>
            </a:pPr>
            <a:r>
              <a:rPr lang="en-US" sz="3200" dirty="0">
                <a:latin typeface="CiscoSansTT" panose="020B0503020201020303" pitchFamily="34" charset="0"/>
                <a:cs typeface="CiscoSansTT" panose="020B0503020201020303" pitchFamily="34" charset="0"/>
              </a:rPr>
              <a:t>Source of outer header MUST be Track Ingress</a:t>
            </a:r>
          </a:p>
          <a:p>
            <a:pPr>
              <a:lnSpc>
                <a:spcPct val="110000"/>
              </a:lnSpc>
            </a:pPr>
            <a:r>
              <a:rPr lang="en-US" sz="3200" dirty="0">
                <a:latin typeface="CiscoSansTT" panose="020B0503020201020303" pitchFamily="34" charset="0"/>
                <a:cs typeface="CiscoSansTT" panose="020B0503020201020303" pitchFamily="34" charset="0"/>
              </a:rPr>
              <a:t>RPL Instance ID in RPI MUST indicate TrackID (if not main DODAG)</a:t>
            </a:r>
          </a:p>
          <a:p>
            <a:pPr>
              <a:lnSpc>
                <a:spcPct val="110000"/>
              </a:lnSpc>
            </a:pPr>
            <a:r>
              <a:rPr lang="en-US" sz="3200" dirty="0">
                <a:latin typeface="CiscoSansTT" panose="020B0503020201020303" pitchFamily="34" charset="0"/>
                <a:cs typeface="CiscoSansTT" panose="020B0503020201020303" pitchFamily="34" charset="0"/>
              </a:rPr>
              <a:t>SR-VIO: Loose from Track Ingress, excluded, to Egress, included</a:t>
            </a:r>
          </a:p>
          <a:p>
            <a:pPr lvl="1">
              <a:lnSpc>
                <a:spcPct val="110000"/>
              </a:lnSpc>
            </a:pPr>
            <a:r>
              <a:rPr lang="en-US" sz="2800" dirty="0">
                <a:latin typeface="CiscoSansTT" panose="020B0503020201020303" pitchFamily="34" charset="0"/>
                <a:cs typeface="CiscoSansTT" panose="020B0503020201020303" pitchFamily="34" charset="0"/>
              </a:rPr>
              <a:t>Copied Verbatim in inserted SRH-6LoRH, </a:t>
            </a:r>
          </a:p>
          <a:p>
            <a:pPr lvl="1">
              <a:lnSpc>
                <a:spcPct val="110000"/>
              </a:lnSpc>
            </a:pPr>
            <a:r>
              <a:rPr lang="en-US" sz="2800" dirty="0">
                <a:latin typeface="CiscoSansTT" panose="020B0503020201020303" pitchFamily="34" charset="0"/>
                <a:cs typeface="CiscoSansTT" panose="020B0503020201020303" pitchFamily="34" charset="0"/>
              </a:rPr>
              <a:t>Requires encapsulation (can be recursive)</a:t>
            </a:r>
          </a:p>
          <a:p>
            <a:pPr>
              <a:lnSpc>
                <a:spcPct val="110000"/>
              </a:lnSpc>
            </a:pPr>
            <a:r>
              <a:rPr lang="en-US" sz="3200" dirty="0">
                <a:latin typeface="CiscoSansTT" panose="020B0503020201020303" pitchFamily="34" charset="0"/>
                <a:cs typeface="CiscoSansTT" panose="020B0503020201020303" pitchFamily="34" charset="0"/>
              </a:rPr>
              <a:t>SF-VIO: Strict from Segment Ingress to Egress, both included</a:t>
            </a:r>
          </a:p>
          <a:p>
            <a:pPr lvl="1">
              <a:lnSpc>
                <a:spcPct val="110000"/>
              </a:lnSpc>
            </a:pPr>
            <a:r>
              <a:rPr lang="en-US" sz="2800" dirty="0">
                <a:latin typeface="CiscoSansTT" panose="020B0503020201020303" pitchFamily="34" charset="0"/>
                <a:cs typeface="CiscoSansTT" panose="020B0503020201020303" pitchFamily="34" charset="0"/>
              </a:rPr>
              <a:t>No Encapsulation if Source and RPI both match Segment definition</a:t>
            </a:r>
          </a:p>
          <a:p>
            <a:pPr lvl="1">
              <a:lnSpc>
                <a:spcPct val="110000"/>
              </a:lnSpc>
            </a:pPr>
            <a:r>
              <a:rPr lang="en-US" sz="2800" dirty="0">
                <a:latin typeface="CiscoSansTT" panose="020B0503020201020303" pitchFamily="34" charset="0"/>
                <a:cs typeface="CiscoSansTT" panose="020B0503020201020303" pitchFamily="34" charset="0"/>
              </a:rPr>
              <a:t>A Segment is an Implicit Track if P-DAO Ingress == 1</a:t>
            </a:r>
            <a:r>
              <a:rPr lang="en-US" sz="2800" baseline="30000" dirty="0">
                <a:latin typeface="CiscoSansTT" panose="020B0503020201020303" pitchFamily="34" charset="0"/>
                <a:cs typeface="CiscoSansTT" panose="020B0503020201020303" pitchFamily="34" charset="0"/>
              </a:rPr>
              <a:t>st</a:t>
            </a:r>
            <a:r>
              <a:rPr lang="en-US" sz="2800" dirty="0">
                <a:latin typeface="CiscoSansTT" panose="020B0503020201020303" pitchFamily="34" charset="0"/>
                <a:cs typeface="CiscoSansTT" panose="020B0503020201020303" pitchFamily="34" charset="0"/>
              </a:rPr>
              <a:t> SF-VIO entry</a:t>
            </a:r>
          </a:p>
          <a:p>
            <a:pPr>
              <a:lnSpc>
                <a:spcPct val="110000"/>
              </a:lnSpc>
            </a:pPr>
            <a:r>
              <a:rPr lang="en-US" sz="3200" dirty="0">
                <a:latin typeface="CiscoSansTT" panose="020B0503020201020303" pitchFamily="34" charset="0"/>
                <a:cs typeface="CiscoSansTT" panose="020B0503020201020303" pitchFamily="34" charset="0"/>
              </a:rPr>
              <a:t>TBD: matching rules, Flow Info option, when to tunnel?</a:t>
            </a:r>
          </a:p>
        </p:txBody>
      </p:sp>
    </p:spTree>
    <p:extLst>
      <p:ext uri="{BB962C8B-B14F-4D97-AF65-F5344CB8AC3E}">
        <p14:creationId xmlns:p14="http://schemas.microsoft.com/office/powerpoint/2010/main" val="104999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54420" y="103213"/>
            <a:ext cx="10512862" cy="1325563"/>
          </a:xfrm>
        </p:spPr>
        <p:txBody>
          <a:bodyPr/>
          <a:lstStyle/>
          <a:p>
            <a:r>
              <a:rPr lang="en-US" dirty="0"/>
              <a:t>P-DAO construction</a:t>
            </a:r>
          </a:p>
        </p:txBody>
      </p:sp>
      <p:sp>
        <p:nvSpPr>
          <p:cNvPr id="5" name="Content Placeholder 4"/>
          <p:cNvSpPr>
            <a:spLocks noGrp="1"/>
          </p:cNvSpPr>
          <p:nvPr>
            <p:ph sz="half" idx="1"/>
          </p:nvPr>
        </p:nvSpPr>
        <p:spPr>
          <a:xfrm>
            <a:off x="611132" y="1523235"/>
            <a:ext cx="11255897" cy="4555917"/>
          </a:xfrm>
        </p:spPr>
        <p:txBody>
          <a:bodyPr>
            <a:normAutofit/>
          </a:bodyPr>
          <a:lstStyle/>
          <a:p>
            <a:pPr>
              <a:lnSpc>
                <a:spcPct val="110000"/>
              </a:lnSpc>
            </a:pPr>
            <a:r>
              <a:rPr lang="en-US" sz="3200" dirty="0">
                <a:latin typeface="CiscoSansTT" panose="020B0503020201020303" pitchFamily="34" charset="0"/>
                <a:cs typeface="CiscoSansTT" panose="020B0503020201020303" pitchFamily="34" charset="0"/>
              </a:rPr>
              <a:t>RPL Target Options can be factorized</a:t>
            </a:r>
          </a:p>
          <a:p>
            <a:pPr>
              <a:lnSpc>
                <a:spcPct val="110000"/>
              </a:lnSpc>
            </a:pPr>
            <a:r>
              <a:rPr lang="en-US" sz="3200" dirty="0">
                <a:latin typeface="CiscoSansTT" panose="020B0503020201020303" pitchFamily="34" charset="0"/>
                <a:cs typeface="CiscoSansTT" panose="020B0503020201020303" pitchFamily="34" charset="0"/>
              </a:rPr>
              <a:t>But there is one and only one VIO (SF-VIO or SR-VIO)</a:t>
            </a:r>
          </a:p>
          <a:p>
            <a:pPr>
              <a:lnSpc>
                <a:spcPct val="110000"/>
              </a:lnSpc>
            </a:pPr>
            <a:r>
              <a:rPr lang="en-US" sz="3200" dirty="0">
                <a:latin typeface="CiscoSansTT" panose="020B0503020201020303" pitchFamily="34" charset="0"/>
                <a:cs typeface="CiscoSansTT" panose="020B0503020201020303" pitchFamily="34" charset="0"/>
              </a:rPr>
              <a:t>So the Ack management is easier</a:t>
            </a:r>
          </a:p>
          <a:p>
            <a:pPr>
              <a:lnSpc>
                <a:spcPct val="110000"/>
              </a:lnSpc>
            </a:pPr>
            <a:r>
              <a:rPr lang="en-US" sz="3200" dirty="0">
                <a:latin typeface="CiscoSansTT" panose="020B0503020201020303" pitchFamily="34" charset="0"/>
                <a:cs typeface="CiscoSansTT" panose="020B0503020201020303" pitchFamily="34" charset="0"/>
              </a:rPr>
              <a:t>VIO sent to egress; SR-VIO sent to ingress</a:t>
            </a:r>
          </a:p>
          <a:p>
            <a:pPr>
              <a:lnSpc>
                <a:spcPct val="110000"/>
              </a:lnSpc>
            </a:pPr>
            <a:r>
              <a:rPr lang="en-US" sz="3200" dirty="0">
                <a:latin typeface="CiscoSansTT" panose="020B0503020201020303" pitchFamily="34" charset="0"/>
                <a:cs typeface="CiscoSansTT" panose="020B0503020201020303" pitchFamily="34" charset="0"/>
              </a:rPr>
              <a:t>Track ID is a RPL local instance ID </a:t>
            </a:r>
          </a:p>
          <a:p>
            <a:pPr>
              <a:lnSpc>
                <a:spcPct val="110000"/>
              </a:lnSpc>
            </a:pPr>
            <a:r>
              <a:rPr lang="en-US" sz="3200" dirty="0">
                <a:latin typeface="CiscoSansTT" panose="020B0503020201020303" pitchFamily="34" charset="0"/>
                <a:cs typeface="CiscoSansTT" panose="020B0503020201020303" pitchFamily="34" charset="0"/>
              </a:rPr>
              <a:t>Taken from the Track Egress Name Space </a:t>
            </a:r>
          </a:p>
        </p:txBody>
      </p:sp>
    </p:spTree>
    <p:extLst>
      <p:ext uri="{BB962C8B-B14F-4D97-AF65-F5344CB8AC3E}">
        <p14:creationId xmlns:p14="http://schemas.microsoft.com/office/powerpoint/2010/main" val="15628852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12CA6CE-68FA-4AAB-AAFC-D00869E698FF}"/>
              </a:ext>
            </a:extLst>
          </p:cNvPr>
          <p:cNvSpPr txBox="1"/>
          <p:nvPr/>
        </p:nvSpPr>
        <p:spPr>
          <a:xfrm>
            <a:off x="4565277" y="2025423"/>
            <a:ext cx="3186952" cy="369332"/>
          </a:xfrm>
          <a:prstGeom prst="rect">
            <a:avLst/>
          </a:prstGeom>
          <a:solidFill>
            <a:schemeClr val="accent1"/>
          </a:solidFill>
        </p:spPr>
        <p:txBody>
          <a:bodyPr wrap="square" rtlCol="0">
            <a:spAutoFit/>
          </a:bodyPr>
          <a:lstStyle/>
          <a:p>
            <a:endParaRPr lang="en-US" dirty="0"/>
          </a:p>
        </p:txBody>
      </p:sp>
      <p:sp>
        <p:nvSpPr>
          <p:cNvPr id="5" name="Content Placeholder 4"/>
          <p:cNvSpPr>
            <a:spLocks noGrp="1"/>
          </p:cNvSpPr>
          <p:nvPr>
            <p:ph sz="half" idx="1"/>
          </p:nvPr>
        </p:nvSpPr>
        <p:spPr>
          <a:xfrm>
            <a:off x="611132" y="1176618"/>
            <a:ext cx="11255897" cy="5244353"/>
          </a:xfrm>
        </p:spPr>
        <p:txBody>
          <a:bodyPr>
            <a:normAutofit fontScale="32500" lnSpcReduction="20000"/>
          </a:bodyPr>
          <a:lstStyle/>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0                   1                   2                   3</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0 1 2 3 4 5 6 7 8 9 0 1 2 3 4 5 6 7 8 9 0 1 2 3 4 5 6 7 8 9 0 1</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   Type        | Option Length |     Flags     |   </a:t>
            </a:r>
            <a:r>
              <a:rPr lang="en-US" sz="4000" b="1" dirty="0" err="1">
                <a:latin typeface="Courier New" panose="02070309020205020404" pitchFamily="49" charset="0"/>
                <a:cs typeface="Courier New" panose="02070309020205020404" pitchFamily="49" charset="0"/>
              </a:rPr>
              <a:t>SegmentID</a:t>
            </a:r>
            <a:r>
              <a:rPr lang="en-US" sz="4000" b="1" dirty="0">
                <a:latin typeface="Courier New" panose="02070309020205020404" pitchFamily="49" charset="0"/>
                <a:cs typeface="Courier New" panose="02070309020205020404" pitchFamily="49" charset="0"/>
              </a:rPr>
              <a:t>   |</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a:t>
            </a:r>
            <a:r>
              <a:rPr lang="en-US" sz="4000" b="1" dirty="0" err="1">
                <a:latin typeface="Courier New" panose="02070309020205020404" pitchFamily="49" charset="0"/>
                <a:cs typeface="Courier New" panose="02070309020205020404" pitchFamily="49" charset="0"/>
              </a:rPr>
              <a:t>Segm</a:t>
            </a:r>
            <a:r>
              <a:rPr lang="en-US" sz="4000" b="1" dirty="0">
                <a:latin typeface="Courier New" panose="02070309020205020404" pitchFamily="49" charset="0"/>
                <a:cs typeface="Courier New" panose="02070309020205020404" pitchFamily="49" charset="0"/>
              </a:rPr>
              <a:t>. Sequence | Seg. Lifetime |      SRH-6LoRH header         |</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                                                               |</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                                                               +</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                                                               .</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                     Via Address 1                             .</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                                                               .</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                                                               +</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                                                               |</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                                                               |</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                              ....                             .</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                                                               |</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                                                               |</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                                                               +</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                                                               .</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                     Via Address n                             .</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                                                               .</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                                                               +</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                                                               |</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a:t>
            </a:r>
          </a:p>
          <a:p>
            <a:pPr marL="0" indent="0">
              <a:lnSpc>
                <a:spcPct val="110000"/>
              </a:lnSpc>
              <a:spcBef>
                <a:spcPts val="0"/>
              </a:spcBef>
              <a:buNone/>
            </a:pPr>
            <a:endParaRPr lang="en-US" sz="3700" b="1" dirty="0">
              <a:latin typeface="Courier New" panose="02070309020205020404" pitchFamily="49" charset="0"/>
              <a:cs typeface="Courier New" panose="02070309020205020404" pitchFamily="49" charset="0"/>
            </a:endParaRPr>
          </a:p>
          <a:p>
            <a:pPr marL="0" indent="0">
              <a:lnSpc>
                <a:spcPct val="110000"/>
              </a:lnSpc>
              <a:spcBef>
                <a:spcPts val="0"/>
              </a:spcBef>
              <a:buNone/>
            </a:pPr>
            <a:r>
              <a:rPr lang="en-US" sz="3200" dirty="0">
                <a:latin typeface="Courier New" panose="02070309020205020404" pitchFamily="49" charset="0"/>
                <a:cs typeface="Courier New" panose="02070309020205020404" pitchFamily="49" charset="0"/>
              </a:rPr>
              <a:t>       </a:t>
            </a:r>
          </a:p>
        </p:txBody>
      </p:sp>
      <p:sp>
        <p:nvSpPr>
          <p:cNvPr id="4" name="Title 3"/>
          <p:cNvSpPr>
            <a:spLocks noGrp="1"/>
          </p:cNvSpPr>
          <p:nvPr>
            <p:ph type="title"/>
          </p:nvPr>
        </p:nvSpPr>
        <p:spPr>
          <a:xfrm>
            <a:off x="254420" y="103213"/>
            <a:ext cx="10512862" cy="1325563"/>
          </a:xfrm>
        </p:spPr>
        <p:txBody>
          <a:bodyPr/>
          <a:lstStyle/>
          <a:p>
            <a:r>
              <a:rPr lang="en-US" dirty="0"/>
              <a:t>P-DAO Format</a:t>
            </a:r>
          </a:p>
        </p:txBody>
      </p:sp>
      <p:sp>
        <p:nvSpPr>
          <p:cNvPr id="3" name="Callout: Line 2">
            <a:extLst>
              <a:ext uri="{FF2B5EF4-FFF2-40B4-BE49-F238E27FC236}">
                <a16:creationId xmlns:a16="http://schemas.microsoft.com/office/drawing/2014/main" id="{0D3318E2-49A1-472D-B0A1-94C3F5F6DE3F}"/>
              </a:ext>
            </a:extLst>
          </p:cNvPr>
          <p:cNvSpPr/>
          <p:nvPr/>
        </p:nvSpPr>
        <p:spPr>
          <a:xfrm>
            <a:off x="9365875" y="3502958"/>
            <a:ext cx="1969995" cy="1405217"/>
          </a:xfrm>
          <a:prstGeom prst="borderCallout1">
            <a:avLst>
              <a:gd name="adj1" fmla="val 18750"/>
              <a:gd name="adj2" fmla="val -8333"/>
              <a:gd name="adj3" fmla="val 2272"/>
              <a:gd name="adj4" fmla="val -13345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Must </a:t>
            </a:r>
            <a:r>
              <a:rPr lang="fr-FR" dirty="0" err="1"/>
              <a:t>be</a:t>
            </a:r>
            <a:r>
              <a:rPr lang="fr-FR" dirty="0"/>
              <a:t> </a:t>
            </a:r>
            <a:r>
              <a:rPr lang="fr-FR" dirty="0" err="1"/>
              <a:t>optimized</a:t>
            </a:r>
            <a:r>
              <a:rPr lang="fr-FR" dirty="0"/>
              <a:t> in Non-</a:t>
            </a:r>
            <a:r>
              <a:rPr lang="fr-FR" dirty="0" err="1"/>
              <a:t>storing</a:t>
            </a:r>
            <a:r>
              <a:rPr lang="fr-FR" dirty="0"/>
              <a:t> Mode, to </a:t>
            </a:r>
            <a:r>
              <a:rPr lang="fr-FR" dirty="0" err="1"/>
              <a:t>be</a:t>
            </a:r>
            <a:r>
              <a:rPr lang="fr-FR" dirty="0"/>
              <a:t> </a:t>
            </a:r>
            <a:r>
              <a:rPr lang="fr-FR" dirty="0" err="1"/>
              <a:t>used</a:t>
            </a:r>
            <a:r>
              <a:rPr lang="fr-FR" dirty="0"/>
              <a:t> as </a:t>
            </a:r>
            <a:r>
              <a:rPr lang="fr-FR" dirty="0" err="1"/>
              <a:t>is</a:t>
            </a:r>
            <a:r>
              <a:rPr lang="fr-FR" dirty="0"/>
              <a:t> in </a:t>
            </a:r>
            <a:r>
              <a:rPr lang="fr-FR" dirty="0" err="1"/>
              <a:t>packets</a:t>
            </a:r>
            <a:endParaRPr lang="en-US" dirty="0"/>
          </a:p>
        </p:txBody>
      </p:sp>
      <p:sp>
        <p:nvSpPr>
          <p:cNvPr id="6" name="Callout: Line 5">
            <a:extLst>
              <a:ext uri="{FF2B5EF4-FFF2-40B4-BE49-F238E27FC236}">
                <a16:creationId xmlns:a16="http://schemas.microsoft.com/office/drawing/2014/main" id="{4155B26B-16A8-45A3-A680-2F43524C8FF5}"/>
              </a:ext>
            </a:extLst>
          </p:cNvPr>
          <p:cNvSpPr/>
          <p:nvPr/>
        </p:nvSpPr>
        <p:spPr>
          <a:xfrm>
            <a:off x="9672916" y="1817048"/>
            <a:ext cx="1969995" cy="1405217"/>
          </a:xfrm>
          <a:prstGeom prst="borderCallout1">
            <a:avLst>
              <a:gd name="adj1" fmla="val 18750"/>
              <a:gd name="adj2" fmla="val -8333"/>
              <a:gd name="adj3" fmla="val 25238"/>
              <a:gd name="adj4" fmla="val -11741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May </a:t>
            </a:r>
            <a:r>
              <a:rPr lang="fr-FR" dirty="0" err="1"/>
              <a:t>be</a:t>
            </a:r>
            <a:r>
              <a:rPr lang="fr-FR" dirty="0"/>
              <a:t> more </a:t>
            </a:r>
            <a:r>
              <a:rPr lang="fr-FR" dirty="0" err="1"/>
              <a:t>than</a:t>
            </a:r>
            <a:r>
              <a:rPr lang="fr-FR" dirty="0"/>
              <a:t> one in Non-</a:t>
            </a:r>
            <a:r>
              <a:rPr lang="fr-FR" dirty="0" err="1"/>
              <a:t>storing</a:t>
            </a:r>
            <a:r>
              <a:rPr lang="fr-FR" dirty="0"/>
              <a:t> Mode</a:t>
            </a:r>
            <a:endParaRPr lang="en-US" dirty="0"/>
          </a:p>
        </p:txBody>
      </p:sp>
    </p:spTree>
    <p:extLst>
      <p:ext uri="{BB962C8B-B14F-4D97-AF65-F5344CB8AC3E}">
        <p14:creationId xmlns:p14="http://schemas.microsoft.com/office/powerpoint/2010/main" val="14731955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54420" y="103213"/>
            <a:ext cx="10512862" cy="1325563"/>
          </a:xfrm>
        </p:spPr>
        <p:txBody>
          <a:bodyPr/>
          <a:lstStyle/>
          <a:p>
            <a:r>
              <a:rPr lang="en-US" dirty="0"/>
              <a:t>Topology awareness</a:t>
            </a:r>
          </a:p>
        </p:txBody>
      </p:sp>
      <p:sp>
        <p:nvSpPr>
          <p:cNvPr id="5" name="Content Placeholder 4"/>
          <p:cNvSpPr>
            <a:spLocks noGrp="1"/>
          </p:cNvSpPr>
          <p:nvPr>
            <p:ph sz="half" idx="1"/>
          </p:nvPr>
        </p:nvSpPr>
        <p:spPr>
          <a:xfrm>
            <a:off x="611132" y="1523235"/>
            <a:ext cx="11255897" cy="4555917"/>
          </a:xfrm>
        </p:spPr>
        <p:txBody>
          <a:bodyPr>
            <a:normAutofit/>
          </a:bodyPr>
          <a:lstStyle/>
          <a:p>
            <a:pPr>
              <a:lnSpc>
                <a:spcPct val="110000"/>
              </a:lnSpc>
            </a:pPr>
            <a:r>
              <a:rPr lang="en-US" sz="3200" dirty="0">
                <a:latin typeface="CiscoSansTT" panose="020B0503020201020303" pitchFamily="34" charset="0"/>
                <a:cs typeface="CiscoSansTT" panose="020B0503020201020303" pitchFamily="34" charset="0"/>
              </a:rPr>
              <a:t>Initially out of scope</a:t>
            </a:r>
          </a:p>
          <a:p>
            <a:pPr>
              <a:lnSpc>
                <a:spcPct val="110000"/>
              </a:lnSpc>
            </a:pPr>
            <a:r>
              <a:rPr lang="en-US" sz="3200" dirty="0">
                <a:latin typeface="CiscoSansTT" panose="020B0503020201020303" pitchFamily="34" charset="0"/>
                <a:cs typeface="CiscoSansTT" panose="020B0503020201020303" pitchFamily="34" charset="0"/>
              </a:rPr>
              <a:t>Now we have non storing mode + Sibling info option</a:t>
            </a:r>
          </a:p>
          <a:p>
            <a:pPr lvl="1">
              <a:lnSpc>
                <a:spcPct val="110000"/>
              </a:lnSpc>
            </a:pPr>
            <a:r>
              <a:rPr lang="en-US" sz="2800" dirty="0">
                <a:latin typeface="CiscoSansTT" panose="020B0503020201020303" pitchFamily="34" charset="0"/>
                <a:cs typeface="CiscoSansTT" panose="020B0503020201020303" pitchFamily="34" charset="0"/>
              </a:rPr>
              <a:t>Acronym conflict with RPL’s Solicited Information Option</a:t>
            </a:r>
          </a:p>
          <a:p>
            <a:pPr>
              <a:lnSpc>
                <a:spcPct val="110000"/>
              </a:lnSpc>
            </a:pPr>
            <a:r>
              <a:rPr lang="en-US" sz="3200" dirty="0">
                <a:latin typeface="CiscoSansTT" panose="020B0503020201020303" pitchFamily="34" charset="0"/>
                <a:cs typeface="CiscoSansTT" panose="020B0503020201020303" pitchFamily="34" charset="0"/>
              </a:rPr>
              <a:t>Which sibling to advertise is still out of scope</a:t>
            </a:r>
          </a:p>
          <a:p>
            <a:pPr lvl="1">
              <a:lnSpc>
                <a:spcPct val="110000"/>
              </a:lnSpc>
            </a:pPr>
            <a:r>
              <a:rPr lang="en-US" sz="2800" dirty="0">
                <a:latin typeface="CiscoSansTT" panose="020B0503020201020303" pitchFamily="34" charset="0"/>
                <a:cs typeface="CiscoSansTT" panose="020B0503020201020303" pitchFamily="34" charset="0"/>
              </a:rPr>
              <a:t>Separate draft?</a:t>
            </a:r>
          </a:p>
        </p:txBody>
      </p:sp>
      <p:sp>
        <p:nvSpPr>
          <p:cNvPr id="10" name="Footer Placeholder 4">
            <a:extLst>
              <a:ext uri="{FF2B5EF4-FFF2-40B4-BE49-F238E27FC236}">
                <a16:creationId xmlns:a16="http://schemas.microsoft.com/office/drawing/2014/main" id="{52394E61-82AE-483E-888D-1713527DEFE7}"/>
              </a:ext>
            </a:extLst>
          </p:cNvPr>
          <p:cNvSpPr txBox="1">
            <a:spLocks/>
          </p:cNvSpPr>
          <p:nvPr/>
        </p:nvSpPr>
        <p:spPr>
          <a:xfrm>
            <a:off x="298005" y="6320460"/>
            <a:ext cx="4113728" cy="365125"/>
          </a:xfrm>
          <a:prstGeom prst="rect">
            <a:avLst/>
          </a:prstGeom>
        </p:spPr>
        <p:txBody>
          <a:bodyPr vert="horz" lIns="91440" tIns="45720" rIns="91440" bIns="45720" rtlCol="0" anchor="ctr"/>
          <a:lstStyle>
            <a:defPPr>
              <a:defRPr lang="en-US"/>
            </a:defPPr>
            <a:lvl1pPr marL="0" algn="ctr" defTabSz="914400" rtl="0" eaLnBrk="1" latinLnBrk="0" hangingPunct="1">
              <a:defRPr sz="14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err="1">
                <a:ln>
                  <a:noFill/>
                </a:ln>
                <a:solidFill>
                  <a:prstClr val="black">
                    <a:tint val="75000"/>
                  </a:prstClr>
                </a:solidFill>
                <a:effectLst/>
                <a:uLnTx/>
                <a:uFillTx/>
                <a:latin typeface="Arial" panose="020B0604020202020204" pitchFamily="34" charset="0"/>
                <a:ea typeface="+mn-ea"/>
                <a:cs typeface="Arial" panose="020B0604020202020204" pitchFamily="34" charset="0"/>
              </a:rPr>
              <a:t>Interim</a:t>
            </a:r>
            <a:r>
              <a:rPr kumimoji="0" lang="fr-FR" sz="1400" b="1"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rPr>
              <a:t> 1/2021 - ROLL</a:t>
            </a:r>
            <a:endParaRPr kumimoji="0" lang="en-US" sz="1400" b="0"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010115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43D2D259-8BA9-4779-8AD5-7D107F971452}"/>
              </a:ext>
            </a:extLst>
          </p:cNvPr>
          <p:cNvSpPr/>
          <p:nvPr/>
        </p:nvSpPr>
        <p:spPr>
          <a:xfrm>
            <a:off x="237076" y="405689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Main DODAG Root</a:t>
            </a:r>
            <a:endParaRPr lang="en-US" dirty="0"/>
          </a:p>
        </p:txBody>
      </p:sp>
      <p:sp>
        <p:nvSpPr>
          <p:cNvPr id="35" name="Rectangle 34">
            <a:extLst>
              <a:ext uri="{FF2B5EF4-FFF2-40B4-BE49-F238E27FC236}">
                <a16:creationId xmlns:a16="http://schemas.microsoft.com/office/drawing/2014/main" id="{1B9F4630-D1EC-489E-A758-8C321339FE25}"/>
              </a:ext>
            </a:extLst>
          </p:cNvPr>
          <p:cNvSpPr/>
          <p:nvPr/>
        </p:nvSpPr>
        <p:spPr>
          <a:xfrm>
            <a:off x="9158331" y="405689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Loose Hop 3 = E</a:t>
            </a:r>
            <a:endParaRPr lang="en-US" dirty="0"/>
          </a:p>
        </p:txBody>
      </p:sp>
      <p:sp>
        <p:nvSpPr>
          <p:cNvPr id="4" name="Title 3"/>
          <p:cNvSpPr>
            <a:spLocks noGrp="1"/>
          </p:cNvSpPr>
          <p:nvPr>
            <p:ph type="title"/>
          </p:nvPr>
        </p:nvSpPr>
        <p:spPr>
          <a:xfrm>
            <a:off x="212883" y="-52836"/>
            <a:ext cx="11951749" cy="1279283"/>
          </a:xfrm>
        </p:spPr>
        <p:txBody>
          <a:bodyPr>
            <a:normAutofit fontScale="90000"/>
          </a:bodyPr>
          <a:lstStyle/>
          <a:p>
            <a:r>
              <a:rPr lang="en-US" dirty="0"/>
              <a:t>Profile 1: </a:t>
            </a:r>
            <a:br>
              <a:rPr lang="en-US" dirty="0"/>
            </a:br>
            <a:r>
              <a:rPr lang="en-US" dirty="0"/>
              <a:t>Compress SRH in main DODAG with strict SM Segments</a:t>
            </a:r>
          </a:p>
        </p:txBody>
      </p:sp>
      <p:sp>
        <p:nvSpPr>
          <p:cNvPr id="29" name="Arrow: Up 28">
            <a:extLst>
              <a:ext uri="{FF2B5EF4-FFF2-40B4-BE49-F238E27FC236}">
                <a16:creationId xmlns:a16="http://schemas.microsoft.com/office/drawing/2014/main" id="{59224791-C49D-46E0-98DA-E0D3E954B14D}"/>
              </a:ext>
            </a:extLst>
          </p:cNvPr>
          <p:cNvSpPr/>
          <p:nvPr/>
        </p:nvSpPr>
        <p:spPr>
          <a:xfrm rot="5400000">
            <a:off x="10344189" y="4024888"/>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Arrow: Up 30">
            <a:extLst>
              <a:ext uri="{FF2B5EF4-FFF2-40B4-BE49-F238E27FC236}">
                <a16:creationId xmlns:a16="http://schemas.microsoft.com/office/drawing/2014/main" id="{9F23ACF5-849D-4CB9-B44E-BCC1B08FB84A}"/>
              </a:ext>
            </a:extLst>
          </p:cNvPr>
          <p:cNvSpPr/>
          <p:nvPr/>
        </p:nvSpPr>
        <p:spPr>
          <a:xfrm rot="5400000">
            <a:off x="1554298" y="4022649"/>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9F8AD5AE-67FF-4BA4-B8FA-5C88987A79CF}"/>
              </a:ext>
            </a:extLst>
          </p:cNvPr>
          <p:cNvSpPr/>
          <p:nvPr/>
        </p:nvSpPr>
        <p:spPr>
          <a:xfrm>
            <a:off x="5768594" y="4054653"/>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Loose hop 2 = C</a:t>
            </a:r>
            <a:endParaRPr lang="en-US" dirty="0"/>
          </a:p>
        </p:txBody>
      </p:sp>
      <p:sp>
        <p:nvSpPr>
          <p:cNvPr id="10" name="Arrow: Left 9">
            <a:extLst>
              <a:ext uri="{FF2B5EF4-FFF2-40B4-BE49-F238E27FC236}">
                <a16:creationId xmlns:a16="http://schemas.microsoft.com/office/drawing/2014/main" id="{BA103ABE-21CA-4041-B0A7-C0EA19059897}"/>
              </a:ext>
            </a:extLst>
          </p:cNvPr>
          <p:cNvSpPr/>
          <p:nvPr/>
        </p:nvSpPr>
        <p:spPr>
          <a:xfrm>
            <a:off x="6586943" y="3374603"/>
            <a:ext cx="1130169"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P-DAO 1</a:t>
            </a:r>
            <a:endParaRPr lang="en-US" dirty="0"/>
          </a:p>
        </p:txBody>
      </p:sp>
      <p:sp>
        <p:nvSpPr>
          <p:cNvPr id="6" name="Callout: Line 5">
            <a:extLst>
              <a:ext uri="{FF2B5EF4-FFF2-40B4-BE49-F238E27FC236}">
                <a16:creationId xmlns:a16="http://schemas.microsoft.com/office/drawing/2014/main" id="{D53771C2-40AA-4D8C-8A7A-C49A8E2044BE}"/>
              </a:ext>
            </a:extLst>
          </p:cNvPr>
          <p:cNvSpPr/>
          <p:nvPr/>
        </p:nvSpPr>
        <p:spPr>
          <a:xfrm>
            <a:off x="3110749" y="5386196"/>
            <a:ext cx="1483165" cy="663171"/>
          </a:xfrm>
          <a:prstGeom prst="borderCallout1">
            <a:avLst>
              <a:gd name="adj1" fmla="val 5528"/>
              <a:gd name="adj2" fmla="val -4752"/>
              <a:gd name="adj3" fmla="val -118546"/>
              <a:gd name="adj4" fmla="val -9446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Loose SRH = A, C, E, F</a:t>
            </a:r>
            <a:endParaRPr lang="en-US" dirty="0"/>
          </a:p>
        </p:txBody>
      </p:sp>
      <p:sp>
        <p:nvSpPr>
          <p:cNvPr id="12" name="Arrow: Up 11">
            <a:extLst>
              <a:ext uri="{FF2B5EF4-FFF2-40B4-BE49-F238E27FC236}">
                <a16:creationId xmlns:a16="http://schemas.microsoft.com/office/drawing/2014/main" id="{D33F7D0D-E486-47E6-B592-437DBCBC1A55}"/>
              </a:ext>
            </a:extLst>
          </p:cNvPr>
          <p:cNvSpPr/>
          <p:nvPr/>
        </p:nvSpPr>
        <p:spPr>
          <a:xfrm rot="5400000">
            <a:off x="7706069" y="3316131"/>
            <a:ext cx="484632" cy="239592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Arrow: Up 15">
            <a:extLst>
              <a:ext uri="{FF2B5EF4-FFF2-40B4-BE49-F238E27FC236}">
                <a16:creationId xmlns:a16="http://schemas.microsoft.com/office/drawing/2014/main" id="{E3BC733E-18C6-4244-918C-8C6F725096DF}"/>
              </a:ext>
            </a:extLst>
          </p:cNvPr>
          <p:cNvSpPr/>
          <p:nvPr/>
        </p:nvSpPr>
        <p:spPr>
          <a:xfrm rot="5400000">
            <a:off x="4398092" y="3376643"/>
            <a:ext cx="484632" cy="227489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C4053528-6F46-4524-8D80-577BD8833383}"/>
              </a:ext>
            </a:extLst>
          </p:cNvPr>
          <p:cNvSpPr/>
          <p:nvPr/>
        </p:nvSpPr>
        <p:spPr>
          <a:xfrm>
            <a:off x="2415495" y="405689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Loose hop 1 = A</a:t>
            </a:r>
          </a:p>
        </p:txBody>
      </p:sp>
      <p:sp>
        <p:nvSpPr>
          <p:cNvPr id="18" name="Rectangle 17">
            <a:extLst>
              <a:ext uri="{FF2B5EF4-FFF2-40B4-BE49-F238E27FC236}">
                <a16:creationId xmlns:a16="http://schemas.microsoft.com/office/drawing/2014/main" id="{BBF670C7-0B14-4A74-97DA-30F566A0B56C}"/>
              </a:ext>
            </a:extLst>
          </p:cNvPr>
          <p:cNvSpPr/>
          <p:nvPr/>
        </p:nvSpPr>
        <p:spPr>
          <a:xfrm>
            <a:off x="11068009" y="4061046"/>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Dest = F</a:t>
            </a:r>
            <a:endParaRPr lang="en-US" dirty="0"/>
          </a:p>
        </p:txBody>
      </p:sp>
      <p:pic>
        <p:nvPicPr>
          <p:cNvPr id="1026" name="Picture 2" descr="Router Icons - Download Free Vector Icons | Noun Project">
            <a:extLst>
              <a:ext uri="{FF2B5EF4-FFF2-40B4-BE49-F238E27FC236}">
                <a16:creationId xmlns:a16="http://schemas.microsoft.com/office/drawing/2014/main" id="{258DAB23-1452-4BA7-B334-1F9FAE622DA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64028" y="3314291"/>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Router Icons - Download Free Vector Icons | Noun Project">
            <a:extLst>
              <a:ext uri="{FF2B5EF4-FFF2-40B4-BE49-F238E27FC236}">
                <a16:creationId xmlns:a16="http://schemas.microsoft.com/office/drawing/2014/main" id="{A184694D-4C72-4943-9126-353044EEDB3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4142" y="3314291"/>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Router Icons - Download Free Vector Icons | Noun Project">
            <a:extLst>
              <a:ext uri="{FF2B5EF4-FFF2-40B4-BE49-F238E27FC236}">
                <a16:creationId xmlns:a16="http://schemas.microsoft.com/office/drawing/2014/main" id="{41D90C9B-8BD4-4BAD-B7EC-0DFCD83B054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73902" y="3314291"/>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Router Icons - Download Free Vector Icons | Noun Project">
            <a:extLst>
              <a:ext uri="{FF2B5EF4-FFF2-40B4-BE49-F238E27FC236}">
                <a16:creationId xmlns:a16="http://schemas.microsoft.com/office/drawing/2014/main" id="{D0D0BF4B-AA8E-4CF0-9E07-7491F6CF44D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68397" y="3311637"/>
            <a:ext cx="617334" cy="617334"/>
          </a:xfrm>
          <a:prstGeom prst="rect">
            <a:avLst/>
          </a:prstGeom>
          <a:noFill/>
          <a:extLst>
            <a:ext uri="{909E8E84-426E-40DD-AFC4-6F175D3DCCD1}">
              <a14:hiddenFill xmlns:a14="http://schemas.microsoft.com/office/drawing/2010/main">
                <a:solidFill>
                  <a:srgbClr val="FFFFFF"/>
                </a:solidFill>
              </a14:hiddenFill>
            </a:ext>
          </a:extLst>
        </p:spPr>
      </p:pic>
      <p:sp>
        <p:nvSpPr>
          <p:cNvPr id="26" name="Callout: Line 25">
            <a:extLst>
              <a:ext uri="{FF2B5EF4-FFF2-40B4-BE49-F238E27FC236}">
                <a16:creationId xmlns:a16="http://schemas.microsoft.com/office/drawing/2014/main" id="{2C1884BC-661C-48AA-B1D3-A110778852DE}"/>
              </a:ext>
            </a:extLst>
          </p:cNvPr>
          <p:cNvSpPr/>
          <p:nvPr/>
        </p:nvSpPr>
        <p:spPr>
          <a:xfrm>
            <a:off x="1448869" y="5414805"/>
            <a:ext cx="1483165" cy="663171"/>
          </a:xfrm>
          <a:prstGeom prst="borderCallout1">
            <a:avLst>
              <a:gd name="adj1" fmla="val -12721"/>
              <a:gd name="adj2" fmla="val 12474"/>
              <a:gd name="adj3" fmla="val -108407"/>
              <a:gd name="adj4" fmla="val -198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SRC=Root</a:t>
            </a:r>
          </a:p>
          <a:p>
            <a:pPr algn="ctr"/>
            <a:r>
              <a:rPr lang="fr-FR" dirty="0"/>
              <a:t>TrackID=0</a:t>
            </a:r>
            <a:endParaRPr lang="en-US" dirty="0"/>
          </a:p>
        </p:txBody>
      </p:sp>
      <p:sp>
        <p:nvSpPr>
          <p:cNvPr id="30" name="Arrow: Left 29">
            <a:extLst>
              <a:ext uri="{FF2B5EF4-FFF2-40B4-BE49-F238E27FC236}">
                <a16:creationId xmlns:a16="http://schemas.microsoft.com/office/drawing/2014/main" id="{DD76AF8F-A4A5-4602-A91A-DDE1F09D0812}"/>
              </a:ext>
            </a:extLst>
          </p:cNvPr>
          <p:cNvSpPr/>
          <p:nvPr/>
        </p:nvSpPr>
        <p:spPr>
          <a:xfrm>
            <a:off x="8238982" y="3353522"/>
            <a:ext cx="1130169"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P-DAO 1</a:t>
            </a:r>
            <a:endParaRPr lang="en-US" dirty="0"/>
          </a:p>
        </p:txBody>
      </p:sp>
      <p:sp>
        <p:nvSpPr>
          <p:cNvPr id="38" name="TextBox 37">
            <a:extLst>
              <a:ext uri="{FF2B5EF4-FFF2-40B4-BE49-F238E27FC236}">
                <a16:creationId xmlns:a16="http://schemas.microsoft.com/office/drawing/2014/main" id="{E866CB13-9D56-45EB-BCE4-E6D8820AEC52}"/>
              </a:ext>
            </a:extLst>
          </p:cNvPr>
          <p:cNvSpPr txBox="1"/>
          <p:nvPr/>
        </p:nvSpPr>
        <p:spPr>
          <a:xfrm>
            <a:off x="2614318" y="3024448"/>
            <a:ext cx="317716" cy="369332"/>
          </a:xfrm>
          <a:prstGeom prst="rect">
            <a:avLst/>
          </a:prstGeom>
          <a:noFill/>
        </p:spPr>
        <p:txBody>
          <a:bodyPr wrap="none" rtlCol="0">
            <a:spAutoFit/>
          </a:bodyPr>
          <a:lstStyle/>
          <a:p>
            <a:r>
              <a:rPr lang="fr-FR" dirty="0"/>
              <a:t>A</a:t>
            </a:r>
            <a:endParaRPr lang="en-US" dirty="0"/>
          </a:p>
        </p:txBody>
      </p:sp>
      <p:sp>
        <p:nvSpPr>
          <p:cNvPr id="40" name="TextBox 39">
            <a:extLst>
              <a:ext uri="{FF2B5EF4-FFF2-40B4-BE49-F238E27FC236}">
                <a16:creationId xmlns:a16="http://schemas.microsoft.com/office/drawing/2014/main" id="{68F16067-5A19-4758-9CF9-07BB71B68BF6}"/>
              </a:ext>
            </a:extLst>
          </p:cNvPr>
          <p:cNvSpPr txBox="1"/>
          <p:nvPr/>
        </p:nvSpPr>
        <p:spPr>
          <a:xfrm>
            <a:off x="7757452" y="3024448"/>
            <a:ext cx="327334" cy="369332"/>
          </a:xfrm>
          <a:prstGeom prst="rect">
            <a:avLst/>
          </a:prstGeom>
          <a:noFill/>
        </p:spPr>
        <p:txBody>
          <a:bodyPr wrap="none" rtlCol="0">
            <a:spAutoFit/>
          </a:bodyPr>
          <a:lstStyle/>
          <a:p>
            <a:r>
              <a:rPr lang="fr-FR" dirty="0"/>
              <a:t>D</a:t>
            </a:r>
            <a:endParaRPr lang="en-US" dirty="0"/>
          </a:p>
        </p:txBody>
      </p:sp>
      <p:sp>
        <p:nvSpPr>
          <p:cNvPr id="41" name="TextBox 40">
            <a:extLst>
              <a:ext uri="{FF2B5EF4-FFF2-40B4-BE49-F238E27FC236}">
                <a16:creationId xmlns:a16="http://schemas.microsoft.com/office/drawing/2014/main" id="{1FD58B2D-2D6D-46BE-A16C-CFD0AFC45CCA}"/>
              </a:ext>
            </a:extLst>
          </p:cNvPr>
          <p:cNvSpPr txBox="1"/>
          <p:nvPr/>
        </p:nvSpPr>
        <p:spPr>
          <a:xfrm>
            <a:off x="11361259" y="3024448"/>
            <a:ext cx="290464" cy="369332"/>
          </a:xfrm>
          <a:prstGeom prst="rect">
            <a:avLst/>
          </a:prstGeom>
          <a:noFill/>
        </p:spPr>
        <p:txBody>
          <a:bodyPr wrap="none" rtlCol="0">
            <a:spAutoFit/>
          </a:bodyPr>
          <a:lstStyle/>
          <a:p>
            <a:r>
              <a:rPr lang="fr-FR" dirty="0"/>
              <a:t>F</a:t>
            </a:r>
            <a:endParaRPr lang="en-US" dirty="0"/>
          </a:p>
        </p:txBody>
      </p:sp>
      <p:sp>
        <p:nvSpPr>
          <p:cNvPr id="42" name="Arrow: Left 41">
            <a:extLst>
              <a:ext uri="{FF2B5EF4-FFF2-40B4-BE49-F238E27FC236}">
                <a16:creationId xmlns:a16="http://schemas.microsoft.com/office/drawing/2014/main" id="{7502C38A-88BB-467A-9745-D9B857D23FF3}"/>
              </a:ext>
            </a:extLst>
          </p:cNvPr>
          <p:cNvSpPr/>
          <p:nvPr/>
        </p:nvSpPr>
        <p:spPr>
          <a:xfrm>
            <a:off x="3198292" y="3374603"/>
            <a:ext cx="1130169"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P-DAO 2</a:t>
            </a:r>
            <a:endParaRPr lang="en-US" dirty="0"/>
          </a:p>
        </p:txBody>
      </p:sp>
      <p:sp>
        <p:nvSpPr>
          <p:cNvPr id="44" name="TextBox 43">
            <a:extLst>
              <a:ext uri="{FF2B5EF4-FFF2-40B4-BE49-F238E27FC236}">
                <a16:creationId xmlns:a16="http://schemas.microsoft.com/office/drawing/2014/main" id="{DE9A69DF-2408-417D-80D1-DA9E1089A4E2}"/>
              </a:ext>
            </a:extLst>
          </p:cNvPr>
          <p:cNvSpPr txBox="1"/>
          <p:nvPr/>
        </p:nvSpPr>
        <p:spPr>
          <a:xfrm>
            <a:off x="4408931" y="3024448"/>
            <a:ext cx="309700" cy="369332"/>
          </a:xfrm>
          <a:prstGeom prst="rect">
            <a:avLst/>
          </a:prstGeom>
          <a:noFill/>
        </p:spPr>
        <p:txBody>
          <a:bodyPr wrap="none" rtlCol="0">
            <a:spAutoFit/>
          </a:bodyPr>
          <a:lstStyle/>
          <a:p>
            <a:r>
              <a:rPr lang="fr-FR" dirty="0"/>
              <a:t>B</a:t>
            </a:r>
            <a:endParaRPr lang="en-US" dirty="0"/>
          </a:p>
        </p:txBody>
      </p:sp>
      <p:sp>
        <p:nvSpPr>
          <p:cNvPr id="45" name="TextBox 44">
            <a:extLst>
              <a:ext uri="{FF2B5EF4-FFF2-40B4-BE49-F238E27FC236}">
                <a16:creationId xmlns:a16="http://schemas.microsoft.com/office/drawing/2014/main" id="{2C8503EB-0225-4AB4-9543-1F3C2F64DA7D}"/>
              </a:ext>
            </a:extLst>
          </p:cNvPr>
          <p:cNvSpPr txBox="1"/>
          <p:nvPr/>
        </p:nvSpPr>
        <p:spPr>
          <a:xfrm>
            <a:off x="6002614" y="3024448"/>
            <a:ext cx="308098" cy="369332"/>
          </a:xfrm>
          <a:prstGeom prst="rect">
            <a:avLst/>
          </a:prstGeom>
          <a:noFill/>
        </p:spPr>
        <p:txBody>
          <a:bodyPr wrap="none" rtlCol="0">
            <a:spAutoFit/>
          </a:bodyPr>
          <a:lstStyle/>
          <a:p>
            <a:r>
              <a:rPr lang="fr-FR" dirty="0"/>
              <a:t>C</a:t>
            </a:r>
            <a:endParaRPr lang="en-US" dirty="0"/>
          </a:p>
        </p:txBody>
      </p:sp>
      <p:pic>
        <p:nvPicPr>
          <p:cNvPr id="46" name="Picture 2" descr="Router Icons - Download Free Vector Icons | Noun Project">
            <a:extLst>
              <a:ext uri="{FF2B5EF4-FFF2-40B4-BE49-F238E27FC236}">
                <a16:creationId xmlns:a16="http://schemas.microsoft.com/office/drawing/2014/main" id="{E6AE2929-F15B-4A60-8658-F2117A1E86E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5247" y="3314291"/>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Router Icons - Download Free Vector Icons | Noun Project">
            <a:extLst>
              <a:ext uri="{FF2B5EF4-FFF2-40B4-BE49-F238E27FC236}">
                <a16:creationId xmlns:a16="http://schemas.microsoft.com/office/drawing/2014/main" id="{FA0792FF-D2D8-4DF5-B68B-F79CC9999FC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64387" y="3311637"/>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2" descr="Router Icons - Download Free Vector Icons | Noun Project">
            <a:extLst>
              <a:ext uri="{FF2B5EF4-FFF2-40B4-BE49-F238E27FC236}">
                <a16:creationId xmlns:a16="http://schemas.microsoft.com/office/drawing/2014/main" id="{1F2B3C70-802E-44C6-BC7C-24930951B3A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53042" y="3311637"/>
            <a:ext cx="617334" cy="617334"/>
          </a:xfrm>
          <a:prstGeom prst="rect">
            <a:avLst/>
          </a:prstGeom>
          <a:noFill/>
          <a:extLst>
            <a:ext uri="{909E8E84-426E-40DD-AFC4-6F175D3DCCD1}">
              <a14:hiddenFill xmlns:a14="http://schemas.microsoft.com/office/drawing/2010/main">
                <a:solidFill>
                  <a:srgbClr val="FFFFFF"/>
                </a:solidFill>
              </a14:hiddenFill>
            </a:ext>
          </a:extLst>
        </p:spPr>
      </p:pic>
      <p:sp>
        <p:nvSpPr>
          <p:cNvPr id="49" name="TextBox 48">
            <a:extLst>
              <a:ext uri="{FF2B5EF4-FFF2-40B4-BE49-F238E27FC236}">
                <a16:creationId xmlns:a16="http://schemas.microsoft.com/office/drawing/2014/main" id="{C9E40783-25B5-4865-B0E2-7EBB18EBBB58}"/>
              </a:ext>
            </a:extLst>
          </p:cNvPr>
          <p:cNvSpPr txBox="1"/>
          <p:nvPr/>
        </p:nvSpPr>
        <p:spPr>
          <a:xfrm>
            <a:off x="9478674" y="3024448"/>
            <a:ext cx="296876" cy="369332"/>
          </a:xfrm>
          <a:prstGeom prst="rect">
            <a:avLst/>
          </a:prstGeom>
          <a:noFill/>
        </p:spPr>
        <p:txBody>
          <a:bodyPr wrap="none" rtlCol="0">
            <a:spAutoFit/>
          </a:bodyPr>
          <a:lstStyle/>
          <a:p>
            <a:r>
              <a:rPr lang="fr-FR" dirty="0"/>
              <a:t>E</a:t>
            </a:r>
            <a:endParaRPr lang="en-US" dirty="0"/>
          </a:p>
        </p:txBody>
      </p:sp>
      <p:sp>
        <p:nvSpPr>
          <p:cNvPr id="51" name="Callout: Line 50">
            <a:extLst>
              <a:ext uri="{FF2B5EF4-FFF2-40B4-BE49-F238E27FC236}">
                <a16:creationId xmlns:a16="http://schemas.microsoft.com/office/drawing/2014/main" id="{42CDF939-B0EB-4A96-88A7-4A93C834C58A}"/>
              </a:ext>
            </a:extLst>
          </p:cNvPr>
          <p:cNvSpPr/>
          <p:nvPr/>
        </p:nvSpPr>
        <p:spPr>
          <a:xfrm>
            <a:off x="3326648" y="1220344"/>
            <a:ext cx="2069556" cy="1374571"/>
          </a:xfrm>
          <a:prstGeom prst="borderCallout1">
            <a:avLst>
              <a:gd name="adj1" fmla="val 102428"/>
              <a:gd name="adj2" fmla="val 42157"/>
              <a:gd name="adj3" fmla="val 161214"/>
              <a:gd name="adj4" fmla="val 27851"/>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dirty="0"/>
          </a:p>
          <a:p>
            <a:pPr algn="ctr"/>
            <a:r>
              <a:rPr lang="fr-FR" sz="2000" dirty="0" err="1"/>
              <a:t>Ingress</a:t>
            </a:r>
            <a:r>
              <a:rPr lang="fr-FR" sz="2000" dirty="0"/>
              <a:t>=Root</a:t>
            </a:r>
          </a:p>
          <a:p>
            <a:pPr algn="ctr"/>
            <a:r>
              <a:rPr lang="fr-FR" sz="2000" dirty="0"/>
              <a:t>TrackID=0</a:t>
            </a:r>
          </a:p>
          <a:p>
            <a:pPr algn="ctr"/>
            <a:r>
              <a:rPr lang="fr-FR" sz="2000" dirty="0"/>
              <a:t>SF-VIO =A, B </a:t>
            </a:r>
          </a:p>
          <a:p>
            <a:pPr algn="ctr"/>
            <a:r>
              <a:rPr lang="fr-FR" sz="2000" dirty="0"/>
              <a:t>Target =B, C</a:t>
            </a:r>
            <a:endParaRPr lang="en-US" sz="2000" dirty="0"/>
          </a:p>
          <a:p>
            <a:pPr algn="ctr"/>
            <a:endParaRPr lang="en-US" sz="2000" dirty="0"/>
          </a:p>
        </p:txBody>
      </p:sp>
      <p:sp>
        <p:nvSpPr>
          <p:cNvPr id="52" name="Callout: Line 51">
            <a:extLst>
              <a:ext uri="{FF2B5EF4-FFF2-40B4-BE49-F238E27FC236}">
                <a16:creationId xmlns:a16="http://schemas.microsoft.com/office/drawing/2014/main" id="{1C1EA6DC-E877-426E-96DC-0B83326B771B}"/>
              </a:ext>
            </a:extLst>
          </p:cNvPr>
          <p:cNvSpPr/>
          <p:nvPr/>
        </p:nvSpPr>
        <p:spPr>
          <a:xfrm>
            <a:off x="7187452" y="1220344"/>
            <a:ext cx="1931753" cy="1374571"/>
          </a:xfrm>
          <a:prstGeom prst="borderCallout1">
            <a:avLst>
              <a:gd name="adj1" fmla="val 104873"/>
              <a:gd name="adj2" fmla="val 24487"/>
              <a:gd name="adj3" fmla="val 160725"/>
              <a:gd name="adj4" fmla="val 12220"/>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dirty="0"/>
          </a:p>
          <a:p>
            <a:pPr algn="ctr"/>
            <a:r>
              <a:rPr lang="fr-FR" sz="2000" dirty="0" err="1"/>
              <a:t>Ingress</a:t>
            </a:r>
            <a:r>
              <a:rPr lang="fr-FR" sz="2000" dirty="0"/>
              <a:t>=Root</a:t>
            </a:r>
          </a:p>
          <a:p>
            <a:pPr algn="ctr"/>
            <a:r>
              <a:rPr lang="fr-FR" sz="2000" dirty="0"/>
              <a:t>TrackID=0</a:t>
            </a:r>
          </a:p>
          <a:p>
            <a:pPr algn="ctr"/>
            <a:r>
              <a:rPr lang="fr-FR" sz="2000" dirty="0"/>
              <a:t>SF-VIO =C, D, E</a:t>
            </a:r>
          </a:p>
          <a:p>
            <a:pPr algn="ctr"/>
            <a:r>
              <a:rPr lang="fr-FR" sz="2000" dirty="0"/>
              <a:t>Target = E</a:t>
            </a:r>
            <a:endParaRPr lang="en-US" sz="2000" dirty="0"/>
          </a:p>
          <a:p>
            <a:pPr algn="ctr"/>
            <a:endParaRPr lang="en-US" sz="2000" dirty="0"/>
          </a:p>
        </p:txBody>
      </p:sp>
      <p:sp>
        <p:nvSpPr>
          <p:cNvPr id="9" name="TextBox 8">
            <a:extLst>
              <a:ext uri="{FF2B5EF4-FFF2-40B4-BE49-F238E27FC236}">
                <a16:creationId xmlns:a16="http://schemas.microsoft.com/office/drawing/2014/main" id="{8941A096-011F-4397-B509-A69E9BD86DF1}"/>
              </a:ext>
            </a:extLst>
          </p:cNvPr>
          <p:cNvSpPr txBox="1"/>
          <p:nvPr/>
        </p:nvSpPr>
        <p:spPr>
          <a:xfrm>
            <a:off x="6031854" y="5386196"/>
            <a:ext cx="5718938" cy="830997"/>
          </a:xfrm>
          <a:prstGeom prst="rect">
            <a:avLst/>
          </a:prstGeom>
          <a:noFill/>
        </p:spPr>
        <p:txBody>
          <a:bodyPr wrap="none" rtlCol="0">
            <a:spAutoFit/>
          </a:bodyPr>
          <a:lstStyle/>
          <a:p>
            <a:pPr marL="342900" indent="-342900">
              <a:buFont typeface="Arial" panose="020B0604020202020204" pitchFamily="34" charset="0"/>
              <a:buChar char="•"/>
            </a:pPr>
            <a:r>
              <a:rPr lang="fr-FR" sz="2400" dirty="0">
                <a:highlight>
                  <a:srgbClr val="FFFF00"/>
                </a:highlight>
              </a:rPr>
              <a:t>2 </a:t>
            </a:r>
            <a:r>
              <a:rPr lang="fr-FR" sz="2400" dirty="0" err="1">
                <a:highlight>
                  <a:srgbClr val="FFFF00"/>
                </a:highlight>
              </a:rPr>
              <a:t>ways</a:t>
            </a:r>
            <a:r>
              <a:rPr lang="fr-FR" sz="2400" dirty="0">
                <a:highlight>
                  <a:srgbClr val="FFFF00"/>
                </a:highlight>
              </a:rPr>
              <a:t> of </a:t>
            </a:r>
            <a:r>
              <a:rPr lang="fr-FR" sz="2400" dirty="0" err="1">
                <a:highlight>
                  <a:srgbClr val="FFFF00"/>
                </a:highlight>
              </a:rPr>
              <a:t>saying</a:t>
            </a:r>
            <a:r>
              <a:rPr lang="fr-FR" sz="2400" dirty="0">
                <a:highlight>
                  <a:srgbClr val="FFFF00"/>
                </a:highlight>
              </a:rPr>
              <a:t> </a:t>
            </a:r>
            <a:r>
              <a:rPr lang="fr-FR" sz="2400" dirty="0" err="1">
                <a:highlight>
                  <a:srgbClr val="FFFF00"/>
                </a:highlight>
              </a:rPr>
              <a:t>roughly</a:t>
            </a:r>
            <a:r>
              <a:rPr lang="fr-FR" sz="2400" dirty="0">
                <a:highlight>
                  <a:srgbClr val="FFFF00"/>
                </a:highlight>
              </a:rPr>
              <a:t> the </a:t>
            </a:r>
            <a:r>
              <a:rPr lang="fr-FR" sz="2400" dirty="0" err="1">
                <a:highlight>
                  <a:srgbClr val="FFFF00"/>
                </a:highlight>
              </a:rPr>
              <a:t>same</a:t>
            </a:r>
            <a:r>
              <a:rPr lang="fr-FR" sz="2400" dirty="0">
                <a:highlight>
                  <a:srgbClr val="FFFF00"/>
                </a:highlight>
              </a:rPr>
              <a:t> </a:t>
            </a:r>
            <a:r>
              <a:rPr lang="fr-FR" sz="2400" dirty="0" err="1">
                <a:highlight>
                  <a:srgbClr val="FFFF00"/>
                </a:highlight>
              </a:rPr>
              <a:t>thing</a:t>
            </a:r>
            <a:endParaRPr lang="fr-FR" sz="2400" dirty="0">
              <a:highlight>
                <a:srgbClr val="FFFF00"/>
              </a:highlight>
            </a:endParaRPr>
          </a:p>
          <a:p>
            <a:pPr marL="342900" indent="-342900">
              <a:buFont typeface="Arial" panose="020B0604020202020204" pitchFamily="34" charset="0"/>
              <a:buChar char="•"/>
            </a:pPr>
            <a:r>
              <a:rPr lang="fr-FR" sz="2400" dirty="0" err="1"/>
              <a:t>Should</a:t>
            </a:r>
            <a:r>
              <a:rPr lang="fr-FR" sz="2400" dirty="0"/>
              <a:t> </a:t>
            </a:r>
            <a:r>
              <a:rPr lang="fr-FR" sz="2400" dirty="0" err="1"/>
              <a:t>hops</a:t>
            </a:r>
            <a:r>
              <a:rPr lang="fr-FR" sz="2400" dirty="0"/>
              <a:t> in SF-VIO </a:t>
            </a:r>
            <a:r>
              <a:rPr lang="fr-FR" sz="2400" dirty="0" err="1"/>
              <a:t>be</a:t>
            </a:r>
            <a:r>
              <a:rPr lang="fr-FR" sz="2400" dirty="0"/>
              <a:t> </a:t>
            </a:r>
            <a:r>
              <a:rPr lang="fr-FR" sz="2400" dirty="0" err="1"/>
              <a:t>implicit</a:t>
            </a:r>
            <a:r>
              <a:rPr lang="fr-FR" sz="2400" dirty="0"/>
              <a:t> </a:t>
            </a:r>
            <a:r>
              <a:rPr lang="fr-FR" sz="2400" dirty="0" err="1"/>
              <a:t>targets</a:t>
            </a:r>
            <a:r>
              <a:rPr lang="fr-FR" sz="2400" dirty="0"/>
              <a:t>?</a:t>
            </a:r>
            <a:endParaRPr lang="en-US" sz="2400" dirty="0"/>
          </a:p>
        </p:txBody>
      </p:sp>
      <p:sp>
        <p:nvSpPr>
          <p:cNvPr id="11" name="Arrow: Left-Right 10">
            <a:extLst>
              <a:ext uri="{FF2B5EF4-FFF2-40B4-BE49-F238E27FC236}">
                <a16:creationId xmlns:a16="http://schemas.microsoft.com/office/drawing/2014/main" id="{54F2F02A-EF73-41F8-A29A-05B9A0B2A8BE}"/>
              </a:ext>
            </a:extLst>
          </p:cNvPr>
          <p:cNvSpPr/>
          <p:nvPr/>
        </p:nvSpPr>
        <p:spPr>
          <a:xfrm>
            <a:off x="6723284" y="3862444"/>
            <a:ext cx="2395921" cy="484632"/>
          </a:xfrm>
          <a:prstGeom prst="leftRightArrow">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dirty="0"/>
              <a:t>Segment 1</a:t>
            </a:r>
            <a:endParaRPr lang="en-US" dirty="0"/>
          </a:p>
        </p:txBody>
      </p:sp>
      <p:sp>
        <p:nvSpPr>
          <p:cNvPr id="55" name="Arrow: Left-Right 54">
            <a:extLst>
              <a:ext uri="{FF2B5EF4-FFF2-40B4-BE49-F238E27FC236}">
                <a16:creationId xmlns:a16="http://schemas.microsoft.com/office/drawing/2014/main" id="{D00D9C71-0385-428E-B94F-A321331BED9A}"/>
              </a:ext>
            </a:extLst>
          </p:cNvPr>
          <p:cNvSpPr/>
          <p:nvPr/>
        </p:nvSpPr>
        <p:spPr>
          <a:xfrm>
            <a:off x="3448929" y="3862444"/>
            <a:ext cx="1216152" cy="484632"/>
          </a:xfrm>
          <a:prstGeom prst="leftRightArrow">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dirty="0" err="1"/>
              <a:t>Segmt</a:t>
            </a:r>
            <a:r>
              <a:rPr lang="fr-FR" dirty="0"/>
              <a:t> 2</a:t>
            </a:r>
            <a:endParaRPr lang="en-US" dirty="0"/>
          </a:p>
        </p:txBody>
      </p:sp>
      <p:sp>
        <p:nvSpPr>
          <p:cNvPr id="56" name="Arrow: Left 55">
            <a:extLst>
              <a:ext uri="{FF2B5EF4-FFF2-40B4-BE49-F238E27FC236}">
                <a16:creationId xmlns:a16="http://schemas.microsoft.com/office/drawing/2014/main" id="{12157A1E-8E17-44D5-BC88-E17DC7D825E6}"/>
              </a:ext>
            </a:extLst>
          </p:cNvPr>
          <p:cNvSpPr/>
          <p:nvPr/>
        </p:nvSpPr>
        <p:spPr>
          <a:xfrm rot="17002623">
            <a:off x="4635802" y="2896438"/>
            <a:ext cx="633595"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2</a:t>
            </a:r>
            <a:endParaRPr lang="en-US" dirty="0"/>
          </a:p>
        </p:txBody>
      </p:sp>
      <p:sp>
        <p:nvSpPr>
          <p:cNvPr id="57" name="Arrow: Left 56">
            <a:extLst>
              <a:ext uri="{FF2B5EF4-FFF2-40B4-BE49-F238E27FC236}">
                <a16:creationId xmlns:a16="http://schemas.microsoft.com/office/drawing/2014/main" id="{AC9E845A-EADC-4E69-A9F6-A0010C3F4AC8}"/>
              </a:ext>
            </a:extLst>
          </p:cNvPr>
          <p:cNvSpPr/>
          <p:nvPr/>
        </p:nvSpPr>
        <p:spPr>
          <a:xfrm rot="17598514">
            <a:off x="9508343" y="2411840"/>
            <a:ext cx="1406087"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P-DAO 1</a:t>
            </a:r>
            <a:endParaRPr lang="en-US" dirty="0"/>
          </a:p>
        </p:txBody>
      </p:sp>
      <p:sp>
        <p:nvSpPr>
          <p:cNvPr id="58" name="Arrow: Left 57">
            <a:extLst>
              <a:ext uri="{FF2B5EF4-FFF2-40B4-BE49-F238E27FC236}">
                <a16:creationId xmlns:a16="http://schemas.microsoft.com/office/drawing/2014/main" id="{FD5B9545-CF69-42B3-9EC9-31D14B310179}"/>
              </a:ext>
            </a:extLst>
          </p:cNvPr>
          <p:cNvSpPr/>
          <p:nvPr/>
        </p:nvSpPr>
        <p:spPr>
          <a:xfrm rot="3849274">
            <a:off x="5345876" y="2910570"/>
            <a:ext cx="758551"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1</a:t>
            </a:r>
            <a:endParaRPr lang="en-US" dirty="0"/>
          </a:p>
        </p:txBody>
      </p:sp>
      <p:sp>
        <p:nvSpPr>
          <p:cNvPr id="59" name="Arrow: Left 58">
            <a:extLst>
              <a:ext uri="{FF2B5EF4-FFF2-40B4-BE49-F238E27FC236}">
                <a16:creationId xmlns:a16="http://schemas.microsoft.com/office/drawing/2014/main" id="{ED99225D-9E46-47E2-9F85-4B78F45D7B94}"/>
              </a:ext>
            </a:extLst>
          </p:cNvPr>
          <p:cNvSpPr/>
          <p:nvPr/>
        </p:nvSpPr>
        <p:spPr>
          <a:xfrm rot="3849274">
            <a:off x="1536094" y="2550741"/>
            <a:ext cx="1367753"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ACK 2</a:t>
            </a:r>
            <a:endParaRPr lang="en-US" dirty="0"/>
          </a:p>
        </p:txBody>
      </p:sp>
    </p:spTree>
    <p:extLst>
      <p:ext uri="{BB962C8B-B14F-4D97-AF65-F5344CB8AC3E}">
        <p14:creationId xmlns:p14="http://schemas.microsoft.com/office/powerpoint/2010/main" val="16263772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43D2D259-8BA9-4779-8AD5-7D107F971452}"/>
              </a:ext>
            </a:extLst>
          </p:cNvPr>
          <p:cNvSpPr/>
          <p:nvPr/>
        </p:nvSpPr>
        <p:spPr>
          <a:xfrm>
            <a:off x="237076" y="405689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Main DODAG Root</a:t>
            </a:r>
            <a:endParaRPr lang="en-US" dirty="0"/>
          </a:p>
        </p:txBody>
      </p:sp>
      <p:sp>
        <p:nvSpPr>
          <p:cNvPr id="35" name="Rectangle 34">
            <a:extLst>
              <a:ext uri="{FF2B5EF4-FFF2-40B4-BE49-F238E27FC236}">
                <a16:creationId xmlns:a16="http://schemas.microsoft.com/office/drawing/2014/main" id="{1B9F4630-D1EC-489E-A758-8C321339FE25}"/>
              </a:ext>
            </a:extLst>
          </p:cNvPr>
          <p:cNvSpPr/>
          <p:nvPr/>
        </p:nvSpPr>
        <p:spPr>
          <a:xfrm>
            <a:off x="9158331" y="405689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Loose Hop 3 = E</a:t>
            </a:r>
            <a:endParaRPr lang="en-US" dirty="0"/>
          </a:p>
        </p:txBody>
      </p:sp>
      <p:sp>
        <p:nvSpPr>
          <p:cNvPr id="4" name="Title 3"/>
          <p:cNvSpPr>
            <a:spLocks noGrp="1"/>
          </p:cNvSpPr>
          <p:nvPr>
            <p:ph type="title"/>
          </p:nvPr>
        </p:nvSpPr>
        <p:spPr>
          <a:xfrm>
            <a:off x="65741" y="103213"/>
            <a:ext cx="11833412" cy="830997"/>
          </a:xfrm>
        </p:spPr>
        <p:txBody>
          <a:bodyPr>
            <a:normAutofit fontScale="90000"/>
          </a:bodyPr>
          <a:lstStyle/>
          <a:p>
            <a:r>
              <a:rPr lang="en-US" dirty="0"/>
              <a:t>Profile 2: </a:t>
            </a:r>
            <a:br>
              <a:rPr lang="en-US" dirty="0"/>
            </a:br>
            <a:r>
              <a:rPr lang="en-US" dirty="0"/>
              <a:t>Compress SRH in main DODAG with Strict NSM Tracks</a:t>
            </a:r>
          </a:p>
        </p:txBody>
      </p:sp>
      <p:sp>
        <p:nvSpPr>
          <p:cNvPr id="29" name="Arrow: Up 28">
            <a:extLst>
              <a:ext uri="{FF2B5EF4-FFF2-40B4-BE49-F238E27FC236}">
                <a16:creationId xmlns:a16="http://schemas.microsoft.com/office/drawing/2014/main" id="{59224791-C49D-46E0-98DA-E0D3E954B14D}"/>
              </a:ext>
            </a:extLst>
          </p:cNvPr>
          <p:cNvSpPr/>
          <p:nvPr/>
        </p:nvSpPr>
        <p:spPr>
          <a:xfrm rot="5400000">
            <a:off x="10344189" y="4024888"/>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Arrow: Up 30">
            <a:extLst>
              <a:ext uri="{FF2B5EF4-FFF2-40B4-BE49-F238E27FC236}">
                <a16:creationId xmlns:a16="http://schemas.microsoft.com/office/drawing/2014/main" id="{9F23ACF5-849D-4CB9-B44E-BCC1B08FB84A}"/>
              </a:ext>
            </a:extLst>
          </p:cNvPr>
          <p:cNvSpPr/>
          <p:nvPr/>
        </p:nvSpPr>
        <p:spPr>
          <a:xfrm rot="5400000">
            <a:off x="1554298" y="4022649"/>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9F8AD5AE-67FF-4BA4-B8FA-5C88987A79CF}"/>
              </a:ext>
            </a:extLst>
          </p:cNvPr>
          <p:cNvSpPr/>
          <p:nvPr/>
        </p:nvSpPr>
        <p:spPr>
          <a:xfrm>
            <a:off x="5768594" y="4054653"/>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Loose hop 2 = C</a:t>
            </a:r>
            <a:endParaRPr lang="en-US" dirty="0"/>
          </a:p>
        </p:txBody>
      </p:sp>
      <p:sp>
        <p:nvSpPr>
          <p:cNvPr id="10" name="Arrow: Left 9">
            <a:extLst>
              <a:ext uri="{FF2B5EF4-FFF2-40B4-BE49-F238E27FC236}">
                <a16:creationId xmlns:a16="http://schemas.microsoft.com/office/drawing/2014/main" id="{BA103ABE-21CA-4041-B0A7-C0EA19059897}"/>
              </a:ext>
            </a:extLst>
          </p:cNvPr>
          <p:cNvSpPr/>
          <p:nvPr/>
        </p:nvSpPr>
        <p:spPr>
          <a:xfrm rot="17441048">
            <a:off x="6112188" y="2430499"/>
            <a:ext cx="1130169"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P-DAO 1</a:t>
            </a:r>
            <a:endParaRPr lang="en-US" dirty="0"/>
          </a:p>
        </p:txBody>
      </p:sp>
      <p:sp>
        <p:nvSpPr>
          <p:cNvPr id="6" name="Callout: Line 5">
            <a:extLst>
              <a:ext uri="{FF2B5EF4-FFF2-40B4-BE49-F238E27FC236}">
                <a16:creationId xmlns:a16="http://schemas.microsoft.com/office/drawing/2014/main" id="{D53771C2-40AA-4D8C-8A7A-C49A8E2044BE}"/>
              </a:ext>
            </a:extLst>
          </p:cNvPr>
          <p:cNvSpPr/>
          <p:nvPr/>
        </p:nvSpPr>
        <p:spPr>
          <a:xfrm>
            <a:off x="3110749" y="5386196"/>
            <a:ext cx="1483165" cy="663171"/>
          </a:xfrm>
          <a:prstGeom prst="borderCallout1">
            <a:avLst>
              <a:gd name="adj1" fmla="val 5528"/>
              <a:gd name="adj2" fmla="val -4752"/>
              <a:gd name="adj3" fmla="val -118546"/>
              <a:gd name="adj4" fmla="val -9446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Loose SRH = A, C, E, F</a:t>
            </a:r>
            <a:endParaRPr lang="en-US" dirty="0"/>
          </a:p>
        </p:txBody>
      </p:sp>
      <p:sp>
        <p:nvSpPr>
          <p:cNvPr id="12" name="Arrow: Up 11">
            <a:extLst>
              <a:ext uri="{FF2B5EF4-FFF2-40B4-BE49-F238E27FC236}">
                <a16:creationId xmlns:a16="http://schemas.microsoft.com/office/drawing/2014/main" id="{D33F7D0D-E486-47E6-B592-437DBCBC1A55}"/>
              </a:ext>
            </a:extLst>
          </p:cNvPr>
          <p:cNvSpPr/>
          <p:nvPr/>
        </p:nvSpPr>
        <p:spPr>
          <a:xfrm rot="5400000">
            <a:off x="7706069" y="3316131"/>
            <a:ext cx="484632" cy="239592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Arrow: Up 15">
            <a:extLst>
              <a:ext uri="{FF2B5EF4-FFF2-40B4-BE49-F238E27FC236}">
                <a16:creationId xmlns:a16="http://schemas.microsoft.com/office/drawing/2014/main" id="{E3BC733E-18C6-4244-918C-8C6F725096DF}"/>
              </a:ext>
            </a:extLst>
          </p:cNvPr>
          <p:cNvSpPr/>
          <p:nvPr/>
        </p:nvSpPr>
        <p:spPr>
          <a:xfrm rot="5400000">
            <a:off x="4398092" y="3376643"/>
            <a:ext cx="484632" cy="227489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C4053528-6F46-4524-8D80-577BD8833383}"/>
              </a:ext>
            </a:extLst>
          </p:cNvPr>
          <p:cNvSpPr/>
          <p:nvPr/>
        </p:nvSpPr>
        <p:spPr>
          <a:xfrm>
            <a:off x="2415495" y="405689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Loose hop 1 = A</a:t>
            </a:r>
          </a:p>
        </p:txBody>
      </p:sp>
      <p:sp>
        <p:nvSpPr>
          <p:cNvPr id="18" name="Rectangle 17">
            <a:extLst>
              <a:ext uri="{FF2B5EF4-FFF2-40B4-BE49-F238E27FC236}">
                <a16:creationId xmlns:a16="http://schemas.microsoft.com/office/drawing/2014/main" id="{BBF670C7-0B14-4A74-97DA-30F566A0B56C}"/>
              </a:ext>
            </a:extLst>
          </p:cNvPr>
          <p:cNvSpPr/>
          <p:nvPr/>
        </p:nvSpPr>
        <p:spPr>
          <a:xfrm>
            <a:off x="11068009" y="4061046"/>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Dest = F</a:t>
            </a:r>
            <a:endParaRPr lang="en-US" dirty="0"/>
          </a:p>
        </p:txBody>
      </p:sp>
      <p:pic>
        <p:nvPicPr>
          <p:cNvPr id="1026" name="Picture 2" descr="Router Icons - Download Free Vector Icons | Noun Project">
            <a:extLst>
              <a:ext uri="{FF2B5EF4-FFF2-40B4-BE49-F238E27FC236}">
                <a16:creationId xmlns:a16="http://schemas.microsoft.com/office/drawing/2014/main" id="{258DAB23-1452-4BA7-B334-1F9FAE622DA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64028" y="3314291"/>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Router Icons - Download Free Vector Icons | Noun Project">
            <a:extLst>
              <a:ext uri="{FF2B5EF4-FFF2-40B4-BE49-F238E27FC236}">
                <a16:creationId xmlns:a16="http://schemas.microsoft.com/office/drawing/2014/main" id="{A184694D-4C72-4943-9126-353044EEDB3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4142" y="3314291"/>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Router Icons - Download Free Vector Icons | Noun Project">
            <a:extLst>
              <a:ext uri="{FF2B5EF4-FFF2-40B4-BE49-F238E27FC236}">
                <a16:creationId xmlns:a16="http://schemas.microsoft.com/office/drawing/2014/main" id="{41D90C9B-8BD4-4BAD-B7EC-0DFCD83B054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73902" y="3314291"/>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Router Icons - Download Free Vector Icons | Noun Project">
            <a:extLst>
              <a:ext uri="{FF2B5EF4-FFF2-40B4-BE49-F238E27FC236}">
                <a16:creationId xmlns:a16="http://schemas.microsoft.com/office/drawing/2014/main" id="{D0D0BF4B-AA8E-4CF0-9E07-7491F6CF44D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68397" y="3311637"/>
            <a:ext cx="617334" cy="617334"/>
          </a:xfrm>
          <a:prstGeom prst="rect">
            <a:avLst/>
          </a:prstGeom>
          <a:noFill/>
          <a:extLst>
            <a:ext uri="{909E8E84-426E-40DD-AFC4-6F175D3DCCD1}">
              <a14:hiddenFill xmlns:a14="http://schemas.microsoft.com/office/drawing/2010/main">
                <a:solidFill>
                  <a:srgbClr val="FFFFFF"/>
                </a:solidFill>
              </a14:hiddenFill>
            </a:ext>
          </a:extLst>
        </p:spPr>
      </p:pic>
      <p:sp>
        <p:nvSpPr>
          <p:cNvPr id="26" name="Callout: Line 25">
            <a:extLst>
              <a:ext uri="{FF2B5EF4-FFF2-40B4-BE49-F238E27FC236}">
                <a16:creationId xmlns:a16="http://schemas.microsoft.com/office/drawing/2014/main" id="{2C1884BC-661C-48AA-B1D3-A110778852DE}"/>
              </a:ext>
            </a:extLst>
          </p:cNvPr>
          <p:cNvSpPr/>
          <p:nvPr/>
        </p:nvSpPr>
        <p:spPr>
          <a:xfrm>
            <a:off x="1448869" y="5414805"/>
            <a:ext cx="1483165" cy="663171"/>
          </a:xfrm>
          <a:prstGeom prst="borderCallout1">
            <a:avLst>
              <a:gd name="adj1" fmla="val -12721"/>
              <a:gd name="adj2" fmla="val 12474"/>
              <a:gd name="adj3" fmla="val -108407"/>
              <a:gd name="adj4" fmla="val -198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SRC=Root</a:t>
            </a:r>
          </a:p>
          <a:p>
            <a:pPr algn="ctr"/>
            <a:r>
              <a:rPr lang="fr-FR" dirty="0"/>
              <a:t>TrackID=0</a:t>
            </a:r>
            <a:endParaRPr lang="en-US" dirty="0"/>
          </a:p>
        </p:txBody>
      </p:sp>
      <p:sp>
        <p:nvSpPr>
          <p:cNvPr id="38" name="TextBox 37">
            <a:extLst>
              <a:ext uri="{FF2B5EF4-FFF2-40B4-BE49-F238E27FC236}">
                <a16:creationId xmlns:a16="http://schemas.microsoft.com/office/drawing/2014/main" id="{E866CB13-9D56-45EB-BCE4-E6D8820AEC52}"/>
              </a:ext>
            </a:extLst>
          </p:cNvPr>
          <p:cNvSpPr txBox="1"/>
          <p:nvPr/>
        </p:nvSpPr>
        <p:spPr>
          <a:xfrm>
            <a:off x="2614318" y="3024448"/>
            <a:ext cx="317716" cy="369332"/>
          </a:xfrm>
          <a:prstGeom prst="rect">
            <a:avLst/>
          </a:prstGeom>
          <a:noFill/>
        </p:spPr>
        <p:txBody>
          <a:bodyPr wrap="none" rtlCol="0">
            <a:spAutoFit/>
          </a:bodyPr>
          <a:lstStyle/>
          <a:p>
            <a:r>
              <a:rPr lang="fr-FR" dirty="0"/>
              <a:t>A</a:t>
            </a:r>
            <a:endParaRPr lang="en-US" dirty="0"/>
          </a:p>
        </p:txBody>
      </p:sp>
      <p:sp>
        <p:nvSpPr>
          <p:cNvPr id="40" name="TextBox 39">
            <a:extLst>
              <a:ext uri="{FF2B5EF4-FFF2-40B4-BE49-F238E27FC236}">
                <a16:creationId xmlns:a16="http://schemas.microsoft.com/office/drawing/2014/main" id="{68F16067-5A19-4758-9CF9-07BB71B68BF6}"/>
              </a:ext>
            </a:extLst>
          </p:cNvPr>
          <p:cNvSpPr txBox="1"/>
          <p:nvPr/>
        </p:nvSpPr>
        <p:spPr>
          <a:xfrm>
            <a:off x="7757452" y="3024448"/>
            <a:ext cx="327334" cy="369332"/>
          </a:xfrm>
          <a:prstGeom prst="rect">
            <a:avLst/>
          </a:prstGeom>
          <a:noFill/>
        </p:spPr>
        <p:txBody>
          <a:bodyPr wrap="none" rtlCol="0">
            <a:spAutoFit/>
          </a:bodyPr>
          <a:lstStyle/>
          <a:p>
            <a:r>
              <a:rPr lang="fr-FR" dirty="0"/>
              <a:t>D</a:t>
            </a:r>
            <a:endParaRPr lang="en-US" dirty="0"/>
          </a:p>
        </p:txBody>
      </p:sp>
      <p:sp>
        <p:nvSpPr>
          <p:cNvPr id="41" name="TextBox 40">
            <a:extLst>
              <a:ext uri="{FF2B5EF4-FFF2-40B4-BE49-F238E27FC236}">
                <a16:creationId xmlns:a16="http://schemas.microsoft.com/office/drawing/2014/main" id="{1FD58B2D-2D6D-46BE-A16C-CFD0AFC45CCA}"/>
              </a:ext>
            </a:extLst>
          </p:cNvPr>
          <p:cNvSpPr txBox="1"/>
          <p:nvPr/>
        </p:nvSpPr>
        <p:spPr>
          <a:xfrm>
            <a:off x="11361259" y="3024448"/>
            <a:ext cx="290464" cy="369332"/>
          </a:xfrm>
          <a:prstGeom prst="rect">
            <a:avLst/>
          </a:prstGeom>
          <a:noFill/>
        </p:spPr>
        <p:txBody>
          <a:bodyPr wrap="none" rtlCol="0">
            <a:spAutoFit/>
          </a:bodyPr>
          <a:lstStyle/>
          <a:p>
            <a:r>
              <a:rPr lang="fr-FR" dirty="0"/>
              <a:t>F</a:t>
            </a:r>
            <a:endParaRPr lang="en-US" dirty="0"/>
          </a:p>
        </p:txBody>
      </p:sp>
      <p:sp>
        <p:nvSpPr>
          <p:cNvPr id="42" name="Arrow: Left 41">
            <a:extLst>
              <a:ext uri="{FF2B5EF4-FFF2-40B4-BE49-F238E27FC236}">
                <a16:creationId xmlns:a16="http://schemas.microsoft.com/office/drawing/2014/main" id="{7502C38A-88BB-467A-9745-D9B857D23FF3}"/>
              </a:ext>
            </a:extLst>
          </p:cNvPr>
          <p:cNvSpPr/>
          <p:nvPr/>
        </p:nvSpPr>
        <p:spPr>
          <a:xfrm rot="17002623">
            <a:off x="2633207" y="2378372"/>
            <a:ext cx="1130169"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P-DAO 2</a:t>
            </a:r>
            <a:endParaRPr lang="en-US" dirty="0"/>
          </a:p>
        </p:txBody>
      </p:sp>
      <p:sp>
        <p:nvSpPr>
          <p:cNvPr id="44" name="TextBox 43">
            <a:extLst>
              <a:ext uri="{FF2B5EF4-FFF2-40B4-BE49-F238E27FC236}">
                <a16:creationId xmlns:a16="http://schemas.microsoft.com/office/drawing/2014/main" id="{DE9A69DF-2408-417D-80D1-DA9E1089A4E2}"/>
              </a:ext>
            </a:extLst>
          </p:cNvPr>
          <p:cNvSpPr txBox="1"/>
          <p:nvPr/>
        </p:nvSpPr>
        <p:spPr>
          <a:xfrm>
            <a:off x="4408931" y="3024448"/>
            <a:ext cx="309700" cy="369332"/>
          </a:xfrm>
          <a:prstGeom prst="rect">
            <a:avLst/>
          </a:prstGeom>
          <a:noFill/>
        </p:spPr>
        <p:txBody>
          <a:bodyPr wrap="none" rtlCol="0">
            <a:spAutoFit/>
          </a:bodyPr>
          <a:lstStyle/>
          <a:p>
            <a:r>
              <a:rPr lang="fr-FR" dirty="0"/>
              <a:t>B</a:t>
            </a:r>
            <a:endParaRPr lang="en-US" dirty="0"/>
          </a:p>
        </p:txBody>
      </p:sp>
      <p:sp>
        <p:nvSpPr>
          <p:cNvPr id="45" name="TextBox 44">
            <a:extLst>
              <a:ext uri="{FF2B5EF4-FFF2-40B4-BE49-F238E27FC236}">
                <a16:creationId xmlns:a16="http://schemas.microsoft.com/office/drawing/2014/main" id="{2C8503EB-0225-4AB4-9543-1F3C2F64DA7D}"/>
              </a:ext>
            </a:extLst>
          </p:cNvPr>
          <p:cNvSpPr txBox="1"/>
          <p:nvPr/>
        </p:nvSpPr>
        <p:spPr>
          <a:xfrm>
            <a:off x="6002614" y="3024448"/>
            <a:ext cx="308098" cy="369332"/>
          </a:xfrm>
          <a:prstGeom prst="rect">
            <a:avLst/>
          </a:prstGeom>
          <a:noFill/>
        </p:spPr>
        <p:txBody>
          <a:bodyPr wrap="none" rtlCol="0">
            <a:spAutoFit/>
          </a:bodyPr>
          <a:lstStyle/>
          <a:p>
            <a:r>
              <a:rPr lang="fr-FR" dirty="0"/>
              <a:t>C</a:t>
            </a:r>
            <a:endParaRPr lang="en-US" dirty="0"/>
          </a:p>
        </p:txBody>
      </p:sp>
      <p:pic>
        <p:nvPicPr>
          <p:cNvPr id="46" name="Picture 2" descr="Router Icons - Download Free Vector Icons | Noun Project">
            <a:extLst>
              <a:ext uri="{FF2B5EF4-FFF2-40B4-BE49-F238E27FC236}">
                <a16:creationId xmlns:a16="http://schemas.microsoft.com/office/drawing/2014/main" id="{E6AE2929-F15B-4A60-8658-F2117A1E86E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5247" y="3314291"/>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Router Icons - Download Free Vector Icons | Noun Project">
            <a:extLst>
              <a:ext uri="{FF2B5EF4-FFF2-40B4-BE49-F238E27FC236}">
                <a16:creationId xmlns:a16="http://schemas.microsoft.com/office/drawing/2014/main" id="{FA0792FF-D2D8-4DF5-B68B-F79CC9999FC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64387" y="3311637"/>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2" descr="Router Icons - Download Free Vector Icons | Noun Project">
            <a:extLst>
              <a:ext uri="{FF2B5EF4-FFF2-40B4-BE49-F238E27FC236}">
                <a16:creationId xmlns:a16="http://schemas.microsoft.com/office/drawing/2014/main" id="{1F2B3C70-802E-44C6-BC7C-24930951B3A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53042" y="3311637"/>
            <a:ext cx="617334" cy="617334"/>
          </a:xfrm>
          <a:prstGeom prst="rect">
            <a:avLst/>
          </a:prstGeom>
          <a:noFill/>
          <a:extLst>
            <a:ext uri="{909E8E84-426E-40DD-AFC4-6F175D3DCCD1}">
              <a14:hiddenFill xmlns:a14="http://schemas.microsoft.com/office/drawing/2010/main">
                <a:solidFill>
                  <a:srgbClr val="FFFFFF"/>
                </a:solidFill>
              </a14:hiddenFill>
            </a:ext>
          </a:extLst>
        </p:spPr>
      </p:pic>
      <p:sp>
        <p:nvSpPr>
          <p:cNvPr id="49" name="TextBox 48">
            <a:extLst>
              <a:ext uri="{FF2B5EF4-FFF2-40B4-BE49-F238E27FC236}">
                <a16:creationId xmlns:a16="http://schemas.microsoft.com/office/drawing/2014/main" id="{C9E40783-25B5-4865-B0E2-7EBB18EBBB58}"/>
              </a:ext>
            </a:extLst>
          </p:cNvPr>
          <p:cNvSpPr txBox="1"/>
          <p:nvPr/>
        </p:nvSpPr>
        <p:spPr>
          <a:xfrm>
            <a:off x="9478674" y="3024448"/>
            <a:ext cx="296876" cy="369332"/>
          </a:xfrm>
          <a:prstGeom prst="rect">
            <a:avLst/>
          </a:prstGeom>
          <a:noFill/>
        </p:spPr>
        <p:txBody>
          <a:bodyPr wrap="none" rtlCol="0">
            <a:spAutoFit/>
          </a:bodyPr>
          <a:lstStyle/>
          <a:p>
            <a:r>
              <a:rPr lang="fr-FR" dirty="0"/>
              <a:t>E</a:t>
            </a:r>
            <a:endParaRPr lang="en-US" dirty="0"/>
          </a:p>
        </p:txBody>
      </p:sp>
      <p:sp>
        <p:nvSpPr>
          <p:cNvPr id="51" name="Callout: Line 50">
            <a:extLst>
              <a:ext uri="{FF2B5EF4-FFF2-40B4-BE49-F238E27FC236}">
                <a16:creationId xmlns:a16="http://schemas.microsoft.com/office/drawing/2014/main" id="{42CDF939-B0EB-4A96-88A7-4A93C834C58A}"/>
              </a:ext>
            </a:extLst>
          </p:cNvPr>
          <p:cNvSpPr/>
          <p:nvPr/>
        </p:nvSpPr>
        <p:spPr>
          <a:xfrm>
            <a:off x="3670868" y="1111878"/>
            <a:ext cx="2331746" cy="1374571"/>
          </a:xfrm>
          <a:prstGeom prst="borderCallout1">
            <a:avLst>
              <a:gd name="adj1" fmla="val 66720"/>
              <a:gd name="adj2" fmla="val -11811"/>
              <a:gd name="adj3" fmla="val 28658"/>
              <a:gd name="adj4" fmla="val -1687"/>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dirty="0"/>
          </a:p>
          <a:p>
            <a:pPr algn="ctr"/>
            <a:r>
              <a:rPr lang="fr-FR" sz="2000" dirty="0" err="1"/>
              <a:t>Ingress</a:t>
            </a:r>
            <a:r>
              <a:rPr lang="fr-FR" sz="2000" dirty="0"/>
              <a:t>=A</a:t>
            </a:r>
          </a:p>
          <a:p>
            <a:pPr algn="ctr"/>
            <a:r>
              <a:rPr lang="fr-FR" sz="2000" dirty="0"/>
              <a:t>TrackID=(A, 129)</a:t>
            </a:r>
          </a:p>
          <a:p>
            <a:pPr algn="ctr"/>
            <a:r>
              <a:rPr lang="fr-FR" sz="2000" dirty="0"/>
              <a:t>SR-VIO =B </a:t>
            </a:r>
          </a:p>
          <a:p>
            <a:pPr algn="ctr"/>
            <a:r>
              <a:rPr lang="fr-FR" sz="2000" dirty="0"/>
              <a:t>Target =C</a:t>
            </a:r>
            <a:endParaRPr lang="en-US" sz="2000" dirty="0"/>
          </a:p>
          <a:p>
            <a:pPr algn="ctr"/>
            <a:endParaRPr lang="en-US" sz="2000" dirty="0"/>
          </a:p>
        </p:txBody>
      </p:sp>
      <p:sp>
        <p:nvSpPr>
          <p:cNvPr id="52" name="Callout: Line 51">
            <a:extLst>
              <a:ext uri="{FF2B5EF4-FFF2-40B4-BE49-F238E27FC236}">
                <a16:creationId xmlns:a16="http://schemas.microsoft.com/office/drawing/2014/main" id="{1C1EA6DC-E877-426E-96DC-0B83326B771B}"/>
              </a:ext>
            </a:extLst>
          </p:cNvPr>
          <p:cNvSpPr/>
          <p:nvPr/>
        </p:nvSpPr>
        <p:spPr>
          <a:xfrm>
            <a:off x="7324230" y="1111877"/>
            <a:ext cx="2005727" cy="1374571"/>
          </a:xfrm>
          <a:prstGeom prst="borderCallout1">
            <a:avLst>
              <a:gd name="adj1" fmla="val 19274"/>
              <a:gd name="adj2" fmla="val -3996"/>
              <a:gd name="adj3" fmla="val 72680"/>
              <a:gd name="adj4" fmla="val -18648"/>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dirty="0"/>
          </a:p>
          <a:p>
            <a:pPr algn="ctr"/>
            <a:r>
              <a:rPr lang="fr-FR" sz="2000" dirty="0" err="1"/>
              <a:t>Ingress</a:t>
            </a:r>
            <a:r>
              <a:rPr lang="fr-FR" sz="2000" dirty="0"/>
              <a:t>=C</a:t>
            </a:r>
          </a:p>
          <a:p>
            <a:pPr algn="ctr"/>
            <a:r>
              <a:rPr lang="fr-FR" sz="2000" dirty="0"/>
              <a:t>TrackID=(C, 131)</a:t>
            </a:r>
          </a:p>
          <a:p>
            <a:pPr algn="ctr"/>
            <a:r>
              <a:rPr lang="fr-FR" sz="2000" dirty="0"/>
              <a:t>SR-VIO =D, E</a:t>
            </a:r>
          </a:p>
          <a:p>
            <a:pPr algn="ctr"/>
            <a:r>
              <a:rPr lang="fr-FR" sz="2000" dirty="0"/>
              <a:t>Target =</a:t>
            </a:r>
            <a:endParaRPr lang="en-US" sz="2000" dirty="0"/>
          </a:p>
          <a:p>
            <a:pPr algn="ctr"/>
            <a:endParaRPr lang="en-US" sz="2000" dirty="0"/>
          </a:p>
        </p:txBody>
      </p:sp>
      <p:sp>
        <p:nvSpPr>
          <p:cNvPr id="9" name="TextBox 8">
            <a:extLst>
              <a:ext uri="{FF2B5EF4-FFF2-40B4-BE49-F238E27FC236}">
                <a16:creationId xmlns:a16="http://schemas.microsoft.com/office/drawing/2014/main" id="{8941A096-011F-4397-B509-A69E9BD86DF1}"/>
              </a:ext>
            </a:extLst>
          </p:cNvPr>
          <p:cNvSpPr txBox="1"/>
          <p:nvPr/>
        </p:nvSpPr>
        <p:spPr>
          <a:xfrm>
            <a:off x="6031854" y="5386196"/>
            <a:ext cx="5922903" cy="830997"/>
          </a:xfrm>
          <a:prstGeom prst="rect">
            <a:avLst/>
          </a:prstGeom>
          <a:noFill/>
        </p:spPr>
        <p:txBody>
          <a:bodyPr wrap="none" rtlCol="0">
            <a:spAutoFit/>
          </a:bodyPr>
          <a:lstStyle/>
          <a:p>
            <a:pPr marL="342900" indent="-342900">
              <a:buFont typeface="Arial" panose="020B0604020202020204" pitchFamily="34" charset="0"/>
              <a:buChar char="•"/>
            </a:pPr>
            <a:r>
              <a:rPr lang="fr-FR" sz="2400" dirty="0">
                <a:highlight>
                  <a:srgbClr val="FFFF00"/>
                </a:highlight>
              </a:rPr>
              <a:t>2 </a:t>
            </a:r>
            <a:r>
              <a:rPr lang="fr-FR" sz="2400" dirty="0" err="1">
                <a:highlight>
                  <a:srgbClr val="FFFF00"/>
                </a:highlight>
              </a:rPr>
              <a:t>ways</a:t>
            </a:r>
            <a:r>
              <a:rPr lang="fr-FR" sz="2400" dirty="0">
                <a:highlight>
                  <a:srgbClr val="FFFF00"/>
                </a:highlight>
              </a:rPr>
              <a:t> of </a:t>
            </a:r>
            <a:r>
              <a:rPr lang="fr-FR" sz="2400" dirty="0" err="1">
                <a:highlight>
                  <a:srgbClr val="FFFF00"/>
                </a:highlight>
              </a:rPr>
              <a:t>saying</a:t>
            </a:r>
            <a:r>
              <a:rPr lang="fr-FR" sz="2400" dirty="0">
                <a:highlight>
                  <a:srgbClr val="FFFF00"/>
                </a:highlight>
              </a:rPr>
              <a:t> </a:t>
            </a:r>
            <a:r>
              <a:rPr lang="fr-FR" sz="2400" dirty="0" err="1">
                <a:highlight>
                  <a:srgbClr val="FFFF00"/>
                </a:highlight>
              </a:rPr>
              <a:t>roughly</a:t>
            </a:r>
            <a:r>
              <a:rPr lang="fr-FR" sz="2400" dirty="0">
                <a:highlight>
                  <a:srgbClr val="FFFF00"/>
                </a:highlight>
              </a:rPr>
              <a:t> the </a:t>
            </a:r>
            <a:r>
              <a:rPr lang="fr-FR" sz="2400" dirty="0" err="1">
                <a:highlight>
                  <a:srgbClr val="FFFF00"/>
                </a:highlight>
              </a:rPr>
              <a:t>same</a:t>
            </a:r>
            <a:r>
              <a:rPr lang="fr-FR" sz="2400" dirty="0">
                <a:highlight>
                  <a:srgbClr val="FFFF00"/>
                </a:highlight>
              </a:rPr>
              <a:t> </a:t>
            </a:r>
            <a:r>
              <a:rPr lang="fr-FR" sz="2400" dirty="0" err="1">
                <a:highlight>
                  <a:srgbClr val="FFFF00"/>
                </a:highlight>
              </a:rPr>
              <a:t>thing</a:t>
            </a:r>
            <a:endParaRPr lang="fr-FR" sz="2400" dirty="0">
              <a:highlight>
                <a:srgbClr val="FFFF00"/>
              </a:highlight>
            </a:endParaRPr>
          </a:p>
          <a:p>
            <a:pPr marL="342900" indent="-342900">
              <a:buFont typeface="Arial" panose="020B0604020202020204" pitchFamily="34" charset="0"/>
              <a:buChar char="•"/>
            </a:pPr>
            <a:r>
              <a:rPr lang="fr-FR" sz="2400" dirty="0"/>
              <a:t>Last hop (</a:t>
            </a:r>
            <a:r>
              <a:rPr lang="fr-FR" sz="2400" dirty="0" err="1"/>
              <a:t>Egress</a:t>
            </a:r>
            <a:r>
              <a:rPr lang="fr-FR" sz="2400" dirty="0"/>
              <a:t>) in SR-VIO </a:t>
            </a:r>
            <a:r>
              <a:rPr lang="fr-FR" sz="2400" dirty="0" err="1"/>
              <a:t>is</a:t>
            </a:r>
            <a:r>
              <a:rPr lang="fr-FR" sz="2400" dirty="0"/>
              <a:t> </a:t>
            </a:r>
            <a:r>
              <a:rPr lang="fr-FR" sz="2400" dirty="0" err="1"/>
              <a:t>implicit</a:t>
            </a:r>
            <a:r>
              <a:rPr lang="fr-FR" sz="2400" dirty="0"/>
              <a:t> </a:t>
            </a:r>
            <a:r>
              <a:rPr lang="fr-FR" sz="2400" dirty="0" err="1"/>
              <a:t>target</a:t>
            </a:r>
            <a:endParaRPr lang="en-US" sz="2400" dirty="0"/>
          </a:p>
        </p:txBody>
      </p:sp>
      <p:sp>
        <p:nvSpPr>
          <p:cNvPr id="34" name="Flowchart: Stored Data 33">
            <a:extLst>
              <a:ext uri="{FF2B5EF4-FFF2-40B4-BE49-F238E27FC236}">
                <a16:creationId xmlns:a16="http://schemas.microsoft.com/office/drawing/2014/main" id="{0D526245-CA4B-4B91-AF4B-54523F786B97}"/>
              </a:ext>
            </a:extLst>
          </p:cNvPr>
          <p:cNvSpPr/>
          <p:nvPr/>
        </p:nvSpPr>
        <p:spPr>
          <a:xfrm>
            <a:off x="3314600" y="4212941"/>
            <a:ext cx="1279314" cy="612648"/>
          </a:xfrm>
          <a:prstGeom prst="flowChartOnlineStorag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dirty="0"/>
              <a:t>Track 2</a:t>
            </a:r>
            <a:endParaRPr lang="en-US" dirty="0"/>
          </a:p>
        </p:txBody>
      </p:sp>
      <p:sp>
        <p:nvSpPr>
          <p:cNvPr id="36" name="Flowchart: Stored Data 35">
            <a:extLst>
              <a:ext uri="{FF2B5EF4-FFF2-40B4-BE49-F238E27FC236}">
                <a16:creationId xmlns:a16="http://schemas.microsoft.com/office/drawing/2014/main" id="{573D70B1-E419-4C1D-AB5E-F13AB111518A}"/>
              </a:ext>
            </a:extLst>
          </p:cNvPr>
          <p:cNvSpPr/>
          <p:nvPr/>
        </p:nvSpPr>
        <p:spPr>
          <a:xfrm>
            <a:off x="6725855" y="4199398"/>
            <a:ext cx="2253074" cy="612648"/>
          </a:xfrm>
          <a:prstGeom prst="flowChartOnlineStorag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dirty="0"/>
              <a:t>Track 1</a:t>
            </a:r>
            <a:endParaRPr lang="en-US" dirty="0"/>
          </a:p>
        </p:txBody>
      </p:sp>
      <p:sp>
        <p:nvSpPr>
          <p:cNvPr id="37" name="Arrow: Left 36">
            <a:extLst>
              <a:ext uri="{FF2B5EF4-FFF2-40B4-BE49-F238E27FC236}">
                <a16:creationId xmlns:a16="http://schemas.microsoft.com/office/drawing/2014/main" id="{25EB34C2-C8D4-4C76-B008-13C0141DF2EB}"/>
              </a:ext>
            </a:extLst>
          </p:cNvPr>
          <p:cNvSpPr/>
          <p:nvPr/>
        </p:nvSpPr>
        <p:spPr>
          <a:xfrm rot="3849274">
            <a:off x="1536094" y="2550741"/>
            <a:ext cx="1367753"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ACK 2</a:t>
            </a:r>
            <a:endParaRPr lang="en-US" dirty="0"/>
          </a:p>
        </p:txBody>
      </p:sp>
      <p:sp>
        <p:nvSpPr>
          <p:cNvPr id="39" name="Arrow: Left 38">
            <a:extLst>
              <a:ext uri="{FF2B5EF4-FFF2-40B4-BE49-F238E27FC236}">
                <a16:creationId xmlns:a16="http://schemas.microsoft.com/office/drawing/2014/main" id="{CC3486EC-48DF-4505-A101-A10BB7D35F5C}"/>
              </a:ext>
            </a:extLst>
          </p:cNvPr>
          <p:cNvSpPr/>
          <p:nvPr/>
        </p:nvSpPr>
        <p:spPr>
          <a:xfrm rot="3849274">
            <a:off x="5580697" y="2738950"/>
            <a:ext cx="739737"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A 1</a:t>
            </a:r>
            <a:endParaRPr lang="en-US" dirty="0"/>
          </a:p>
        </p:txBody>
      </p:sp>
    </p:spTree>
    <p:extLst>
      <p:ext uri="{BB962C8B-B14F-4D97-AF65-F5344CB8AC3E}">
        <p14:creationId xmlns:p14="http://schemas.microsoft.com/office/powerpoint/2010/main" val="2751569647"/>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Cisco Arial 16x9 template</Template>
  <TotalTime>13386</TotalTime>
  <Words>1569</Words>
  <Application>Microsoft Office PowerPoint</Application>
  <PresentationFormat>Custom</PresentationFormat>
  <Paragraphs>337</Paragraphs>
  <Slides>16</Slides>
  <Notes>14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16</vt:i4>
      </vt:variant>
    </vt:vector>
  </HeadingPairs>
  <TitlesOfParts>
    <vt:vector size="24" baseType="lpstr">
      <vt:lpstr>Arial</vt:lpstr>
      <vt:lpstr>Arial Unicode MS</vt:lpstr>
      <vt:lpstr>Calibri</vt:lpstr>
      <vt:lpstr>Calibri Light</vt:lpstr>
      <vt:lpstr>CiscoSansTT</vt:lpstr>
      <vt:lpstr>Consolas</vt:lpstr>
      <vt:lpstr>Courier New</vt:lpstr>
      <vt:lpstr>1_Office Theme</vt:lpstr>
      <vt:lpstr>Root initiated routing state in RPL</vt:lpstr>
      <vt:lpstr>Status to the draft</vt:lpstr>
      <vt:lpstr>Status to the draft (cont)</vt:lpstr>
      <vt:lpstr>Encapsulation Rules</vt:lpstr>
      <vt:lpstr>P-DAO construction</vt:lpstr>
      <vt:lpstr>P-DAO Format</vt:lpstr>
      <vt:lpstr>Topology awareness</vt:lpstr>
      <vt:lpstr>Profile 1:  Compress SRH in main DODAG with strict SM Segments</vt:lpstr>
      <vt:lpstr>Profile 2:  Compress SRH in main DODAG with Strict NSM Tracks</vt:lpstr>
      <vt:lpstr>Profile 3: Implicit Track with Strict SM Segments, </vt:lpstr>
      <vt:lpstr>Profile 4: Strict NSM Explicit Track</vt:lpstr>
      <vt:lpstr>Profile 5:  Compress SRH in Track with Strict SM Segments</vt:lpstr>
      <vt:lpstr>Profile 6:  Compress SRH in Track with NSM Tracks (Recursive?)</vt:lpstr>
      <vt:lpstr>Huimin’s comments / suggestions</vt:lpstr>
      <vt:lpstr>Other to be done</vt:lpstr>
      <vt:lpstr>BAckup</vt:lpstr>
    </vt:vector>
  </TitlesOfParts>
  <Company>Cisco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Slide Must Match Session Title</dc:title>
  <dc:creator>Pascal Thubert;JP Vasseur (jvasseur)</dc:creator>
  <cp:keywords>Deterministic Wireless</cp:keywords>
  <cp:lastModifiedBy>Pascal Thubert (pthubert)</cp:lastModifiedBy>
  <cp:revision>1226</cp:revision>
  <dcterms:created xsi:type="dcterms:W3CDTF">2012-09-20T00:45:54Z</dcterms:created>
  <dcterms:modified xsi:type="dcterms:W3CDTF">2021-01-28T09:09:52Z</dcterms:modified>
</cp:coreProperties>
</file>