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4142" r:id="rId1"/>
  </p:sldMasterIdLst>
  <p:notesMasterIdLst>
    <p:notesMasterId r:id="rId26"/>
  </p:notesMasterIdLst>
  <p:sldIdLst>
    <p:sldId id="1020" r:id="rId2"/>
    <p:sldId id="1021" r:id="rId3"/>
    <p:sldId id="1047" r:id="rId4"/>
    <p:sldId id="1050" r:id="rId5"/>
    <p:sldId id="1042" r:id="rId6"/>
    <p:sldId id="1044" r:id="rId7"/>
    <p:sldId id="1045" r:id="rId8"/>
    <p:sldId id="1046" r:id="rId9"/>
    <p:sldId id="1049" r:id="rId10"/>
    <p:sldId id="1043" r:id="rId11"/>
    <p:sldId id="1032" r:id="rId12"/>
    <p:sldId id="1024" r:id="rId13"/>
    <p:sldId id="1023" r:id="rId14"/>
    <p:sldId id="1028" r:id="rId15"/>
    <p:sldId id="1022" r:id="rId16"/>
    <p:sldId id="1029" r:id="rId17"/>
    <p:sldId id="1036" r:id="rId18"/>
    <p:sldId id="1040" r:id="rId19"/>
    <p:sldId id="1041" r:id="rId20"/>
    <p:sldId id="1037" r:id="rId21"/>
    <p:sldId id="1038" r:id="rId22"/>
    <p:sldId id="1031" r:id="rId23"/>
    <p:sldId id="1030" r:id="rId24"/>
    <p:sldId id="1039" r:id="rId25"/>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
          <p15:clr>
            <a:srgbClr val="A4A3A4"/>
          </p15:clr>
        </p15:guide>
        <p15:guide id="2" pos="2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4B4B"/>
    <a:srgbClr val="333333"/>
    <a:srgbClr val="7F7F7F"/>
    <a:srgbClr val="4220A0"/>
    <a:srgbClr val="000000"/>
    <a:srgbClr val="8BB8DD"/>
    <a:srgbClr val="8ABFC2"/>
    <a:srgbClr val="DBFDFF"/>
    <a:srgbClr val="17FF54"/>
    <a:srgbClr val="F68B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20" autoAdjust="0"/>
    <p:restoredTop sz="95680" autoAdjust="0"/>
  </p:normalViewPr>
  <p:slideViewPr>
    <p:cSldViewPr snapToGrid="0" snapToObjects="1">
      <p:cViewPr varScale="1">
        <p:scale>
          <a:sx n="88" d="100"/>
          <a:sy n="88" d="100"/>
        </p:scale>
        <p:origin x="927" y="666"/>
      </p:cViewPr>
      <p:guideLst>
        <p:guide orient="horz" pos="429"/>
        <p:guide pos="279"/>
      </p:guideLst>
    </p:cSldViewPr>
  </p:slideViewPr>
  <p:outlineViewPr>
    <p:cViewPr>
      <p:scale>
        <a:sx n="33" d="100"/>
        <a:sy n="33" d="100"/>
      </p:scale>
      <p:origin x="0" y="32538"/>
    </p:cViewPr>
  </p:outlineViewPr>
  <p:notesTextViewPr>
    <p:cViewPr>
      <p:scale>
        <a:sx n="100" d="100"/>
        <a:sy n="100" d="100"/>
      </p:scale>
      <p:origin x="0" y="0"/>
    </p:cViewPr>
  </p:notesTextViewPr>
  <p:sorterViewPr>
    <p:cViewPr>
      <p:scale>
        <a:sx n="66" d="100"/>
        <a:sy n="66" d="100"/>
      </p:scale>
      <p:origin x="0" y="177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0E897D5-C396-4944-A86E-A2AAE0A4A06F}" type="datetimeFigureOut">
              <a:rPr lang="en-US" smtClean="0"/>
              <a:t>8/26/2021</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C3241518-0DAE-4D83-8FDF-A3233A4521BC}" type="slidenum">
              <a:rPr lang="en-US" smtClean="0"/>
              <a:t>‹#›</a:t>
            </a:fld>
            <a:endParaRPr lang="en-US"/>
          </a:p>
        </p:txBody>
      </p:sp>
    </p:spTree>
    <p:extLst>
      <p:ext uri="{BB962C8B-B14F-4D97-AF65-F5344CB8AC3E}">
        <p14:creationId xmlns:p14="http://schemas.microsoft.com/office/powerpoint/2010/main" val="183456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608982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91244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14267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25230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51489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84451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615562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176378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644338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09938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23729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29530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46531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44384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3656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85631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1202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241518-0DAE-4D83-8FDF-A3233A4521B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63663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4_Title Slide gradien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95115" y="1236694"/>
            <a:ext cx="10813350" cy="2918779"/>
          </a:xfrm>
        </p:spPr>
        <p:txBody>
          <a:bodyPr/>
          <a:lstStyle>
            <a:lvl1pPr>
              <a:lnSpc>
                <a:spcPct val="90000"/>
              </a:lnSpc>
              <a:defRPr sz="5998" b="0" spc="0" baseline="0">
                <a:solidFill>
                  <a:schemeClr val="bg1"/>
                </a:solidFill>
                <a:latin typeface="+mj-lt"/>
              </a:defRPr>
            </a:lvl1pPr>
          </a:lstStyle>
          <a:p>
            <a:r>
              <a:rPr lang="en-US" dirty="0"/>
              <a:t>Presentation Title Goes Here</a:t>
            </a:r>
          </a:p>
        </p:txBody>
      </p:sp>
      <p:sp>
        <p:nvSpPr>
          <p:cNvPr id="3" name="Subtitle 2"/>
          <p:cNvSpPr>
            <a:spLocks noGrp="1"/>
          </p:cNvSpPr>
          <p:nvPr>
            <p:ph type="subTitle" idx="1" hasCustomPrompt="1"/>
          </p:nvPr>
        </p:nvSpPr>
        <p:spPr>
          <a:xfrm>
            <a:off x="315095" y="4464073"/>
            <a:ext cx="10813351" cy="384175"/>
          </a:xfrm>
        </p:spPr>
        <p:txBody>
          <a:bodyPr anchor="b" anchorCtr="0">
            <a:noAutofit/>
          </a:bodyPr>
          <a:lstStyle>
            <a:lvl1pPr marL="0" indent="0" algn="l">
              <a:buNone/>
              <a:defRPr sz="1999" b="0">
                <a:solidFill>
                  <a:schemeClr val="bg1"/>
                </a:solidFill>
                <a:latin typeface="+mj-lt"/>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dirty="0"/>
              <a:t>Presenter Name</a:t>
            </a:r>
          </a:p>
        </p:txBody>
      </p:sp>
      <p:grpSp>
        <p:nvGrpSpPr>
          <p:cNvPr id="4" name="Group 5"/>
          <p:cNvGrpSpPr>
            <a:grpSpLocks/>
          </p:cNvGrpSpPr>
          <p:nvPr userDrawn="1"/>
        </p:nvGrpSpPr>
        <p:grpSpPr bwMode="auto">
          <a:xfrm>
            <a:off x="455614" y="304800"/>
            <a:ext cx="841815" cy="447676"/>
            <a:chOff x="384" y="331"/>
            <a:chExt cx="912" cy="485"/>
          </a:xfrm>
        </p:grpSpPr>
        <p:sp>
          <p:nvSpPr>
            <p:cNvPr id="54" name="AutoShape 6"/>
            <p:cNvSpPr>
              <a:spLocks noChangeAspect="1" noChangeArrowheads="1" noTextEdit="1"/>
            </p:cNvSpPr>
            <p:nvPr/>
          </p:nvSpPr>
          <p:spPr bwMode="invGray">
            <a:xfrm>
              <a:off x="384" y="331"/>
              <a:ext cx="912" cy="485"/>
            </a:xfrm>
            <a:prstGeom prst="rect">
              <a:avLst/>
            </a:prstGeom>
            <a:noFill/>
            <a:ln w="9525">
              <a:noFill/>
              <a:miter lim="800000"/>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55" name="Rectangle 7"/>
            <p:cNvSpPr>
              <a:spLocks noChangeArrowheads="1"/>
            </p:cNvSpPr>
            <p:nvPr/>
          </p:nvSpPr>
          <p:spPr bwMode="invGray">
            <a:xfrm>
              <a:off x="640" y="652"/>
              <a:ext cx="42" cy="158"/>
            </a:xfrm>
            <a:prstGeom prst="rect">
              <a:avLst/>
            </a:prstGeom>
            <a:solidFill>
              <a:srgbClr val="FFFFFF"/>
            </a:solidFill>
            <a:ln w="9525">
              <a:noFill/>
              <a:miter lim="800000"/>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56" name="Freeform 8"/>
            <p:cNvSpPr>
              <a:spLocks/>
            </p:cNvSpPr>
            <p:nvPr/>
          </p:nvSpPr>
          <p:spPr bwMode="invGray">
            <a:xfrm>
              <a:off x="882" y="648"/>
              <a:ext cx="120" cy="166"/>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57" name="Freeform 9"/>
            <p:cNvSpPr>
              <a:spLocks/>
            </p:cNvSpPr>
            <p:nvPr/>
          </p:nvSpPr>
          <p:spPr bwMode="invGray">
            <a:xfrm>
              <a:off x="467" y="648"/>
              <a:ext cx="120" cy="166"/>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60" name="Freeform 10"/>
            <p:cNvSpPr>
              <a:spLocks noEditPoints="1"/>
            </p:cNvSpPr>
            <p:nvPr/>
          </p:nvSpPr>
          <p:spPr bwMode="invGray">
            <a:xfrm>
              <a:off x="1046" y="648"/>
              <a:ext cx="165" cy="166"/>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61" name="Freeform 11"/>
            <p:cNvSpPr>
              <a:spLocks/>
            </p:cNvSpPr>
            <p:nvPr/>
          </p:nvSpPr>
          <p:spPr bwMode="invGray">
            <a:xfrm>
              <a:off x="735" y="648"/>
              <a:ext cx="108" cy="166"/>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62" name="Freeform 12"/>
            <p:cNvSpPr>
              <a:spLocks/>
            </p:cNvSpPr>
            <p:nvPr/>
          </p:nvSpPr>
          <p:spPr bwMode="invGray">
            <a:xfrm>
              <a:off x="384" y="462"/>
              <a:ext cx="39" cy="81"/>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63" name="Freeform 13"/>
            <p:cNvSpPr>
              <a:spLocks/>
            </p:cNvSpPr>
            <p:nvPr/>
          </p:nvSpPr>
          <p:spPr bwMode="invGray">
            <a:xfrm>
              <a:off x="494"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78" name="Freeform 14"/>
            <p:cNvSpPr>
              <a:spLocks/>
            </p:cNvSpPr>
            <p:nvPr/>
          </p:nvSpPr>
          <p:spPr bwMode="invGray">
            <a:xfrm>
              <a:off x="601" y="333"/>
              <a:ext cx="39" cy="249"/>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79" name="Freeform 15"/>
            <p:cNvSpPr>
              <a:spLocks/>
            </p:cNvSpPr>
            <p:nvPr/>
          </p:nvSpPr>
          <p:spPr bwMode="invGray">
            <a:xfrm>
              <a:off x="711"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80" name="Freeform 16"/>
            <p:cNvSpPr>
              <a:spLocks/>
            </p:cNvSpPr>
            <p:nvPr/>
          </p:nvSpPr>
          <p:spPr bwMode="invGray">
            <a:xfrm>
              <a:off x="818" y="462"/>
              <a:ext cx="42" cy="8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81" name="Freeform 17"/>
            <p:cNvSpPr>
              <a:spLocks/>
            </p:cNvSpPr>
            <p:nvPr/>
          </p:nvSpPr>
          <p:spPr bwMode="invGray">
            <a:xfrm>
              <a:off x="928"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82" name="Freeform 18"/>
            <p:cNvSpPr>
              <a:spLocks/>
            </p:cNvSpPr>
            <p:nvPr/>
          </p:nvSpPr>
          <p:spPr bwMode="invGray">
            <a:xfrm>
              <a:off x="1037" y="333"/>
              <a:ext cx="40" cy="249"/>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83" name="Freeform 19"/>
            <p:cNvSpPr>
              <a:spLocks/>
            </p:cNvSpPr>
            <p:nvPr/>
          </p:nvSpPr>
          <p:spPr bwMode="invGray">
            <a:xfrm>
              <a:off x="1145"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sp>
          <p:nvSpPr>
            <p:cNvPr id="84" name="Freeform 20"/>
            <p:cNvSpPr>
              <a:spLocks/>
            </p:cNvSpPr>
            <p:nvPr/>
          </p:nvSpPr>
          <p:spPr bwMode="invGray">
            <a:xfrm>
              <a:off x="1254" y="462"/>
              <a:ext cx="40" cy="8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126" rtl="0" eaLnBrk="0" fontAlgn="base" latinLnBrk="0" hangingPunct="0">
                <a:lnSpc>
                  <a:spcPct val="90000"/>
                </a:lnSpc>
                <a:spcBef>
                  <a:spcPct val="0"/>
                </a:spcBef>
                <a:spcAft>
                  <a:spcPct val="0"/>
                </a:spcAft>
                <a:buClrTx/>
                <a:buSzTx/>
                <a:buFontTx/>
                <a:buNone/>
                <a:tabLst/>
                <a:defRPr/>
              </a:pPr>
              <a:endParaRPr kumimoji="0" lang="en-US" sz="2399" b="0" i="0" u="none" strike="noStrike" kern="1200" cap="none" spc="0" normalizeH="0" baseline="0" noProof="0">
                <a:ln>
                  <a:noFill/>
                </a:ln>
                <a:solidFill>
                  <a:srgbClr val="FFFFFF"/>
                </a:solidFill>
                <a:effectLst/>
                <a:uLnTx/>
                <a:uFillTx/>
                <a:latin typeface="Arial" charset="0"/>
                <a:ea typeface="+mn-ea"/>
                <a:cs typeface="+mn-cs"/>
              </a:endParaRPr>
            </a:p>
          </p:txBody>
        </p:sp>
      </p:grpSp>
      <p:sp>
        <p:nvSpPr>
          <p:cNvPr id="38" name="Rectangle 7"/>
          <p:cNvSpPr>
            <a:spLocks noChangeArrowheads="1"/>
          </p:cNvSpPr>
          <p:nvPr userDrawn="1"/>
        </p:nvSpPr>
        <p:spPr bwMode="ltGray">
          <a:xfrm>
            <a:off x="11578314" y="6580413"/>
            <a:ext cx="260429" cy="175257"/>
          </a:xfrm>
          <a:prstGeom prst="rect">
            <a:avLst/>
          </a:prstGeom>
          <a:noFill/>
          <a:ln w="9525" algn="ctr">
            <a:noFill/>
            <a:miter lim="800000"/>
            <a:headEnd/>
            <a:tailEnd/>
          </a:ln>
          <a:effectLst/>
        </p:spPr>
        <p:txBody>
          <a:bodyPr wrap="none" lIns="82103" tIns="41050" rIns="82103" bIns="41050" anchor="b">
            <a:spAutoFit/>
          </a:bodyPr>
          <a:lstStyle/>
          <a:p>
            <a:pPr algn="r" defTabSz="814144">
              <a:lnSpc>
                <a:spcPct val="100000"/>
              </a:lnSpc>
            </a:pPr>
            <a:fld id="{DFCF27A5-1A5B-48D3-A060-2758FFBB1ADD}" type="slidenum">
              <a:rPr lang="en-US" sz="600">
                <a:solidFill>
                  <a:schemeClr val="bg2"/>
                </a:solidFill>
                <a:latin typeface="+mj-lt"/>
              </a:rPr>
              <a:pPr algn="r" defTabSz="814144">
                <a:lnSpc>
                  <a:spcPct val="100000"/>
                </a:lnSpc>
              </a:pPr>
              <a:t>‹#›</a:t>
            </a:fld>
            <a:endParaRPr lang="en-US" sz="600">
              <a:solidFill>
                <a:schemeClr val="bg2"/>
              </a:solidFill>
              <a:latin typeface="+mj-lt"/>
            </a:endParaRPr>
          </a:p>
        </p:txBody>
      </p:sp>
      <p:sp>
        <p:nvSpPr>
          <p:cNvPr id="39" name="Text Placeholder 38"/>
          <p:cNvSpPr>
            <a:spLocks noGrp="1"/>
          </p:cNvSpPr>
          <p:nvPr>
            <p:ph type="body" sz="quarter" idx="10" hasCustomPrompt="1"/>
          </p:nvPr>
        </p:nvSpPr>
        <p:spPr>
          <a:xfrm>
            <a:off x="314326" y="4782761"/>
            <a:ext cx="10814050" cy="384175"/>
          </a:xfrm>
        </p:spPr>
        <p:txBody>
          <a:bodyPr/>
          <a:lstStyle>
            <a:lvl1pPr marL="0" indent="0">
              <a:buFontTx/>
              <a:buNone/>
              <a:defRPr lang="en-US" sz="1799" kern="1200" dirty="0" smtClean="0">
                <a:solidFill>
                  <a:schemeClr val="bg1"/>
                </a:solidFill>
                <a:latin typeface="+mj-lt"/>
                <a:ea typeface="+mn-ea"/>
                <a:cs typeface="+mn-cs"/>
              </a:defRPr>
            </a:lvl1pPr>
            <a:lvl2pPr>
              <a:buFontTx/>
              <a:buNone/>
              <a:defRPr lang="en-US" sz="1999" kern="1200" dirty="0" smtClean="0">
                <a:solidFill>
                  <a:schemeClr val="bg1"/>
                </a:solidFill>
                <a:latin typeface="+mj-lt"/>
                <a:ea typeface="+mn-ea"/>
                <a:cs typeface="+mn-cs"/>
              </a:defRPr>
            </a:lvl2pPr>
            <a:lvl3pPr>
              <a:buFontTx/>
              <a:buNone/>
              <a:defRPr lang="en-US" sz="1999" kern="1200" dirty="0" smtClean="0">
                <a:solidFill>
                  <a:schemeClr val="bg1"/>
                </a:solidFill>
                <a:latin typeface="+mj-lt"/>
                <a:ea typeface="+mn-ea"/>
                <a:cs typeface="+mn-cs"/>
              </a:defRPr>
            </a:lvl3pPr>
            <a:lvl4pPr>
              <a:buFontTx/>
              <a:buNone/>
              <a:defRPr lang="en-US" sz="1999" kern="1200" dirty="0" smtClean="0">
                <a:solidFill>
                  <a:schemeClr val="bg1"/>
                </a:solidFill>
                <a:latin typeface="+mj-lt"/>
                <a:ea typeface="+mn-ea"/>
                <a:cs typeface="+mn-cs"/>
              </a:defRPr>
            </a:lvl4pPr>
            <a:lvl5pPr>
              <a:buFontTx/>
              <a:buNone/>
              <a:defRPr lang="en-US" sz="1999" kern="1200" dirty="0" smtClean="0">
                <a:solidFill>
                  <a:schemeClr val="bg1"/>
                </a:solidFill>
                <a:latin typeface="+mj-lt"/>
                <a:ea typeface="+mn-ea"/>
                <a:cs typeface="+mn-cs"/>
              </a:defRPr>
            </a:lvl5pPr>
          </a:lstStyle>
          <a:p>
            <a:pPr lvl="0"/>
            <a:r>
              <a:rPr lang="en-US" dirty="0"/>
              <a:t>Presenter Title</a:t>
            </a:r>
          </a:p>
        </p:txBody>
      </p:sp>
      <p:sp>
        <p:nvSpPr>
          <p:cNvPr id="41" name="Text Placeholder 40"/>
          <p:cNvSpPr>
            <a:spLocks noGrp="1"/>
          </p:cNvSpPr>
          <p:nvPr>
            <p:ph type="body" sz="quarter" idx="11" hasCustomPrompt="1"/>
          </p:nvPr>
        </p:nvSpPr>
        <p:spPr>
          <a:xfrm>
            <a:off x="314326" y="5273255"/>
            <a:ext cx="10814050" cy="384175"/>
          </a:xfrm>
        </p:spPr>
        <p:txBody>
          <a:bodyPr/>
          <a:lstStyle>
            <a:lvl1pPr marL="0" indent="0">
              <a:buFontTx/>
              <a:buNone/>
              <a:defRPr lang="en-US" sz="1400" kern="1200" dirty="0" smtClean="0">
                <a:solidFill>
                  <a:schemeClr val="bg1"/>
                </a:solidFill>
                <a:latin typeface="+mj-lt"/>
                <a:ea typeface="+mn-ea"/>
                <a:cs typeface="+mn-cs"/>
              </a:defRPr>
            </a:lvl1pPr>
            <a:lvl2pPr>
              <a:buFontTx/>
              <a:buNone/>
              <a:defRPr lang="en-US" sz="1999" kern="1200" dirty="0" smtClean="0">
                <a:solidFill>
                  <a:schemeClr val="bg1"/>
                </a:solidFill>
                <a:latin typeface="+mj-lt"/>
                <a:ea typeface="+mn-ea"/>
                <a:cs typeface="+mn-cs"/>
              </a:defRPr>
            </a:lvl2pPr>
            <a:lvl3pPr>
              <a:buFontTx/>
              <a:buNone/>
              <a:defRPr lang="en-US" sz="1999" kern="1200" dirty="0" smtClean="0">
                <a:solidFill>
                  <a:schemeClr val="bg1"/>
                </a:solidFill>
                <a:latin typeface="+mj-lt"/>
                <a:ea typeface="+mn-ea"/>
                <a:cs typeface="+mn-cs"/>
              </a:defRPr>
            </a:lvl3pPr>
            <a:lvl4pPr>
              <a:buFontTx/>
              <a:buNone/>
              <a:defRPr lang="en-US" sz="1999" kern="1200" dirty="0" smtClean="0">
                <a:solidFill>
                  <a:schemeClr val="bg1"/>
                </a:solidFill>
                <a:latin typeface="+mj-lt"/>
                <a:ea typeface="+mn-ea"/>
                <a:cs typeface="+mn-cs"/>
              </a:defRPr>
            </a:lvl4pPr>
            <a:lvl5pPr>
              <a:buFontTx/>
              <a:buNone/>
              <a:defRPr lang="en-US" sz="1999" kern="1200" dirty="0" smtClean="0">
                <a:solidFill>
                  <a:schemeClr val="bg1"/>
                </a:solidFill>
                <a:latin typeface="+mj-lt"/>
                <a:ea typeface="+mn-ea"/>
                <a:cs typeface="+mn-cs"/>
              </a:defRPr>
            </a:lvl5pPr>
          </a:lstStyle>
          <a:p>
            <a:pPr lvl="0"/>
            <a:r>
              <a:rPr lang="en-US" dirty="0"/>
              <a:t>Date</a:t>
            </a:r>
          </a:p>
        </p:txBody>
      </p:sp>
    </p:spTree>
    <p:extLst>
      <p:ext uri="{BB962C8B-B14F-4D97-AF65-F5344CB8AC3E}">
        <p14:creationId xmlns:p14="http://schemas.microsoft.com/office/powerpoint/2010/main" val="54421793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73958" y="1520828"/>
            <a:ext cx="5190831"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67934" y="1520828"/>
            <a:ext cx="5190832"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C5E10B33-B4C9-48CD-B8E7-D5E77E8B274B}"/>
              </a:ext>
            </a:extLst>
          </p:cNvPr>
          <p:cNvSpPr txBox="1">
            <a:spLocks/>
          </p:cNvSpPr>
          <p:nvPr userDrawn="1"/>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6" name="Footer Placeholder 4">
            <a:extLst>
              <a:ext uri="{FF2B5EF4-FFF2-40B4-BE49-F238E27FC236}">
                <a16:creationId xmlns:a16="http://schemas.microsoft.com/office/drawing/2014/main" id="{E3BFF0C8-FCEE-44B8-B7DC-01B145AF37A4}"/>
              </a:ext>
            </a:extLst>
          </p:cNvPr>
          <p:cNvSpPr txBox="1">
            <a:spLocks/>
          </p:cNvSpPr>
          <p:nvPr userDrawn="1"/>
        </p:nvSpPr>
        <p:spPr>
          <a:xfrm>
            <a:off x="4037549" y="6328767"/>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draft-</a:t>
            </a:r>
            <a:r>
              <a:rPr lang="en-US" dirty="0" err="1"/>
              <a:t>ietf</a:t>
            </a:r>
            <a:r>
              <a:rPr lang="en-US" dirty="0"/>
              <a:t>-roll-</a:t>
            </a:r>
            <a:r>
              <a:rPr lang="en-US" dirty="0" err="1"/>
              <a:t>dao</a:t>
            </a:r>
            <a:r>
              <a:rPr lang="en-US" dirty="0"/>
              <a:t>-projection</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21357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E7CEB-533C-4305-8DD2-DB49F51AE0B9}"/>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31E93FFA-202C-4011-AB37-99C7245DC19D}"/>
              </a:ext>
            </a:extLst>
          </p:cNvPr>
          <p:cNvSpPr>
            <a:spLocks noGrp="1"/>
          </p:cNvSpPr>
          <p:nvPr>
            <p:ph type="dt" sz="half" idx="10"/>
          </p:nvPr>
        </p:nvSpPr>
        <p:spPr/>
        <p:txBody>
          <a:bodyPr/>
          <a:lstStyle>
            <a:lvl1pPr>
              <a:defRPr/>
            </a:lvl1pPr>
          </a:lstStyle>
          <a:p>
            <a:r>
              <a:rPr lang="en-US" dirty="0"/>
              <a:t>IETF 106 - ROLL</a:t>
            </a:r>
          </a:p>
        </p:txBody>
      </p:sp>
      <p:sp>
        <p:nvSpPr>
          <p:cNvPr id="4" name="Footer Placeholder 3">
            <a:extLst>
              <a:ext uri="{FF2B5EF4-FFF2-40B4-BE49-F238E27FC236}">
                <a16:creationId xmlns:a16="http://schemas.microsoft.com/office/drawing/2014/main" id="{7AB3FE71-1946-4807-B342-5C813AB2956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1C84BFB-B66B-40B8-A9B3-D7B0E2CA1B8D}"/>
              </a:ext>
            </a:extLst>
          </p:cNvPr>
          <p:cNvSpPr>
            <a:spLocks noGrp="1"/>
          </p:cNvSpPr>
          <p:nvPr>
            <p:ph type="sldNum" sz="quarter" idx="12"/>
          </p:nvPr>
        </p:nvSpPr>
        <p:spPr/>
        <p:txBody>
          <a:bodyPr/>
          <a:lstStyle/>
          <a:p>
            <a:fld id="{073010D7-F674-4B3B-B724-A97D09AD34BA}" type="slidenum">
              <a:rPr lang="en-US" smtClean="0"/>
              <a:t>‹#›</a:t>
            </a:fld>
            <a:endParaRPr lang="en-US"/>
          </a:p>
        </p:txBody>
      </p:sp>
      <p:sp>
        <p:nvSpPr>
          <p:cNvPr id="6" name="Footer Placeholder 4">
            <a:extLst>
              <a:ext uri="{FF2B5EF4-FFF2-40B4-BE49-F238E27FC236}">
                <a16:creationId xmlns:a16="http://schemas.microsoft.com/office/drawing/2014/main" id="{FB600820-2025-4F59-A416-26F74685349B}"/>
              </a:ext>
            </a:extLst>
          </p:cNvPr>
          <p:cNvSpPr txBox="1">
            <a:spLocks/>
          </p:cNvSpPr>
          <p:nvPr userDrawn="1"/>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7" name="Footer Placeholder 4">
            <a:extLst>
              <a:ext uri="{FF2B5EF4-FFF2-40B4-BE49-F238E27FC236}">
                <a16:creationId xmlns:a16="http://schemas.microsoft.com/office/drawing/2014/main" id="{FE6E4880-85CE-4271-9ADE-90B95A818BDC}"/>
              </a:ext>
            </a:extLst>
          </p:cNvPr>
          <p:cNvSpPr txBox="1">
            <a:spLocks/>
          </p:cNvSpPr>
          <p:nvPr userDrawn="1"/>
        </p:nvSpPr>
        <p:spPr>
          <a:xfrm>
            <a:off x="450405" y="64728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8" name="Footer Placeholder 4">
            <a:extLst>
              <a:ext uri="{FF2B5EF4-FFF2-40B4-BE49-F238E27FC236}">
                <a16:creationId xmlns:a16="http://schemas.microsoft.com/office/drawing/2014/main" id="{81AD4435-8EFA-4DC3-A815-52D468A1385F}"/>
              </a:ext>
            </a:extLst>
          </p:cNvPr>
          <p:cNvSpPr txBox="1">
            <a:spLocks/>
          </p:cNvSpPr>
          <p:nvPr userDrawn="1"/>
        </p:nvSpPr>
        <p:spPr>
          <a:xfrm>
            <a:off x="4037549" y="6328767"/>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draft-</a:t>
            </a:r>
            <a:r>
              <a:rPr lang="en-US" dirty="0" err="1"/>
              <a:t>ietf</a:t>
            </a:r>
            <a:r>
              <a:rPr lang="en-US" dirty="0"/>
              <a:t>-roll-</a:t>
            </a:r>
            <a:r>
              <a:rPr lang="en-US" dirty="0" err="1"/>
              <a:t>dao</a:t>
            </a:r>
            <a:r>
              <a:rPr lang="en-US" dirty="0"/>
              <a:t>-projection</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699669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a:t>Click to edit Master title style</a:t>
            </a:r>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441" y="6356351"/>
            <a:ext cx="2844059" cy="365125"/>
          </a:xfrm>
          <a:prstGeom prst="rect">
            <a:avLst/>
          </a:prstGeom>
        </p:spPr>
        <p:txBody>
          <a:bodyPr/>
          <a:lstStyle>
            <a:lvl1pPr eaLnBrk="0" hangingPunct="0">
              <a:lnSpc>
                <a:spcPct val="90000"/>
              </a:lnSpc>
              <a:defRPr>
                <a:latin typeface="Arial" pitchFamily="34" charset="0"/>
              </a:defRPr>
            </a:lvl1pPr>
          </a:lstStyle>
          <a:p>
            <a:pPr>
              <a:defRPr/>
            </a:pPr>
            <a:fld id="{F07A42D0-C1C9-4159-B349-0E4B73277419}" type="datetime1">
              <a:rPr lang="en-US" altLang="en-US"/>
              <a:pPr>
                <a:defRPr/>
              </a:pPr>
              <a:t>8/26/2021</a:t>
            </a:fld>
            <a:endParaRPr lang="en-US" altLang="en-US"/>
          </a:p>
        </p:txBody>
      </p:sp>
      <p:sp>
        <p:nvSpPr>
          <p:cNvPr id="5" name="Footer Placeholder 4"/>
          <p:cNvSpPr>
            <a:spLocks noGrp="1"/>
          </p:cNvSpPr>
          <p:nvPr>
            <p:ph type="ftr" sz="quarter" idx="11"/>
          </p:nvPr>
        </p:nvSpPr>
        <p:spPr>
          <a:xfrm>
            <a:off x="4164515" y="6356351"/>
            <a:ext cx="3859795" cy="365125"/>
          </a:xfrm>
          <a:prstGeom prst="rect">
            <a:avLst/>
          </a:prstGeom>
        </p:spPr>
        <p:txBody>
          <a:bodyPr rtlCol="0"/>
          <a:lstStyle>
            <a:lvl1pPr eaLnBrk="0" hangingPunct="0">
              <a:lnSpc>
                <a:spcPct val="90000"/>
              </a:lnSpc>
              <a:defRPr>
                <a:solidFill>
                  <a:prstClr val="black">
                    <a:tint val="75000"/>
                  </a:prstClr>
                </a:solidFill>
                <a:latin typeface="Arial" pitchFamily="34" charset="0"/>
                <a:ea typeface="ＭＳ Ｐゴシック" pitchFamily="30" charset="-128"/>
                <a:cs typeface="ＭＳ Ｐゴシック" pitchFamily="30" charset="-128"/>
              </a:defRPr>
            </a:lvl1pPr>
          </a:lstStyle>
          <a:p>
            <a:pPr>
              <a:defRPr/>
            </a:pPr>
            <a:endParaRPr lang="en-US"/>
          </a:p>
        </p:txBody>
      </p:sp>
      <p:sp>
        <p:nvSpPr>
          <p:cNvPr id="6" name="Slide Number Placeholder 5"/>
          <p:cNvSpPr>
            <a:spLocks noGrp="1"/>
          </p:cNvSpPr>
          <p:nvPr>
            <p:ph type="sldNum" sz="quarter" idx="12"/>
          </p:nvPr>
        </p:nvSpPr>
        <p:spPr>
          <a:xfrm>
            <a:off x="8735325" y="6356351"/>
            <a:ext cx="2844059" cy="365125"/>
          </a:xfrm>
          <a:prstGeom prst="rect">
            <a:avLst/>
          </a:prstGeom>
        </p:spPr>
        <p:txBody>
          <a:bodyPr/>
          <a:lstStyle>
            <a:lvl1pPr eaLnBrk="0" hangingPunct="0">
              <a:lnSpc>
                <a:spcPct val="90000"/>
              </a:lnSpc>
              <a:defRPr>
                <a:latin typeface="Arial" panose="020B0604020202020204" pitchFamily="34" charset="0"/>
              </a:defRPr>
            </a:lvl1pPr>
          </a:lstStyle>
          <a:p>
            <a:fld id="{A90567E4-6650-4337-85C3-1222D145760C}" type="slidenum">
              <a:rPr lang="en-US" altLang="en-US"/>
              <a:pPr/>
              <a:t>‹#›</a:t>
            </a:fld>
            <a:endParaRPr lang="en-US" altLang="en-US"/>
          </a:p>
        </p:txBody>
      </p:sp>
      <p:sp>
        <p:nvSpPr>
          <p:cNvPr id="7" name="Footer Placeholder 4">
            <a:extLst>
              <a:ext uri="{FF2B5EF4-FFF2-40B4-BE49-F238E27FC236}">
                <a16:creationId xmlns:a16="http://schemas.microsoft.com/office/drawing/2014/main" id="{FCCABF22-2149-458C-9C6B-B3705AF47155}"/>
              </a:ext>
            </a:extLst>
          </p:cNvPr>
          <p:cNvSpPr txBox="1">
            <a:spLocks/>
          </p:cNvSpPr>
          <p:nvPr userDrawn="1"/>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8" name="Footer Placeholder 4">
            <a:extLst>
              <a:ext uri="{FF2B5EF4-FFF2-40B4-BE49-F238E27FC236}">
                <a16:creationId xmlns:a16="http://schemas.microsoft.com/office/drawing/2014/main" id="{DC0DAA6D-F475-40D2-8BA5-D1C420E0CE3E}"/>
              </a:ext>
            </a:extLst>
          </p:cNvPr>
          <p:cNvSpPr txBox="1">
            <a:spLocks/>
          </p:cNvSpPr>
          <p:nvPr userDrawn="1"/>
        </p:nvSpPr>
        <p:spPr>
          <a:xfrm>
            <a:off x="4037549" y="6328767"/>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draft-</a:t>
            </a:r>
            <a:r>
              <a:rPr lang="en-US" dirty="0" err="1"/>
              <a:t>ietf</a:t>
            </a:r>
            <a:r>
              <a:rPr lang="en-US" dirty="0"/>
              <a:t>-roll-</a:t>
            </a:r>
            <a:r>
              <a:rPr lang="en-US" dirty="0" err="1"/>
              <a:t>dao</a:t>
            </a:r>
            <a:r>
              <a:rPr lang="en-US" dirty="0"/>
              <a:t>-projection</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2933651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7DFB1-7452-43D9-B4B6-31F1690BBA2B}" type="datetimeFigureOut">
              <a:rPr lang="en-US" smtClean="0"/>
              <a:t>8/26/2021</a:t>
            </a:fld>
            <a:endParaRPr lang="en-US"/>
          </a:p>
        </p:txBody>
      </p:sp>
      <p:sp>
        <p:nvSpPr>
          <p:cNvPr id="5" name="Footer Placeholder 4"/>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3010D7-F674-4B3B-B724-A97D09AD34BA}" type="slidenum">
              <a:rPr lang="en-US" smtClean="0"/>
              <a:t>‹#›</a:t>
            </a:fld>
            <a:endParaRPr lang="en-US"/>
          </a:p>
        </p:txBody>
      </p:sp>
      <p:sp>
        <p:nvSpPr>
          <p:cNvPr id="8" name="Slide Number Placeholder 5">
            <a:extLst>
              <a:ext uri="{FF2B5EF4-FFF2-40B4-BE49-F238E27FC236}">
                <a16:creationId xmlns:a16="http://schemas.microsoft.com/office/drawing/2014/main" id="{83001D10-9B72-4DBB-8C9D-3D42A375C893}"/>
              </a:ext>
            </a:extLst>
          </p:cNvPr>
          <p:cNvSpPr txBox="1">
            <a:spLocks/>
          </p:cNvSpPr>
          <p:nvPr userDrawn="1"/>
        </p:nvSpPr>
        <p:spPr>
          <a:xfrm>
            <a:off x="9057045" y="6406644"/>
            <a:ext cx="2742486"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200" b="0" i="0" u="none" strike="noStrike" kern="1200" cap="none" spc="0" normalizeH="0" baseline="0" noProof="0" smtClean="0">
                <a:ln>
                  <a:noFill/>
                </a:ln>
                <a:solidFill>
                  <a:schemeClr val="bg2">
                    <a:lumMod val="50000"/>
                  </a:scheme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bg2">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798365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Lst>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9075" y="1615005"/>
            <a:ext cx="10387820" cy="2513024"/>
          </a:xfrm>
        </p:spPr>
        <p:txBody>
          <a:bodyPr/>
          <a:lstStyle/>
          <a:p>
            <a:pPr lvl="0" algn="ctr" eaLnBrk="0" fontAlgn="base" hangingPunct="0">
              <a:lnSpc>
                <a:spcPct val="100000"/>
              </a:lnSpc>
              <a:spcAft>
                <a:spcPct val="0"/>
              </a:spcAft>
            </a:pPr>
            <a:r>
              <a:rPr lang="en-US" sz="5400" dirty="0">
                <a:solidFill>
                  <a:srgbClr val="4B4B4B"/>
                </a:solidFill>
              </a:rPr>
              <a:t>Root initiated routing state in RPL</a:t>
            </a:r>
            <a:endParaRPr lang="en-US" sz="1600" i="1" spc="0" dirty="0">
              <a:solidFill>
                <a:srgbClr val="333333"/>
              </a:solidFill>
            </a:endParaRPr>
          </a:p>
        </p:txBody>
      </p:sp>
      <p:sp>
        <p:nvSpPr>
          <p:cNvPr id="3" name="Subtitle 2"/>
          <p:cNvSpPr>
            <a:spLocks noGrp="1"/>
          </p:cNvSpPr>
          <p:nvPr>
            <p:ph type="subTitle" idx="1"/>
          </p:nvPr>
        </p:nvSpPr>
        <p:spPr>
          <a:xfrm>
            <a:off x="282713" y="4923137"/>
            <a:ext cx="9307444" cy="421293"/>
          </a:xfrm>
        </p:spPr>
        <p:txBody>
          <a:bodyPr/>
          <a:lstStyle/>
          <a:p>
            <a:r>
              <a:rPr lang="en-US" dirty="0">
                <a:solidFill>
                  <a:srgbClr val="4B4B4B"/>
                </a:solidFill>
              </a:rPr>
              <a:t>Pascal Thubert</a:t>
            </a:r>
          </a:p>
        </p:txBody>
      </p:sp>
      <p:sp>
        <p:nvSpPr>
          <p:cNvPr id="4" name="Rectangle 1"/>
          <p:cNvSpPr>
            <a:spLocks noGrp="1" noChangeArrowheads="1"/>
          </p:cNvSpPr>
          <p:nvPr>
            <p:ph type="body" sz="quarter" idx="10"/>
          </p:nvPr>
        </p:nvSpPr>
        <p:spPr bwMode="auto">
          <a:xfrm>
            <a:off x="531532" y="3940671"/>
            <a:ext cx="10790545" cy="1723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eaLnBrk="0" fontAlgn="base" hangingPunct="0">
              <a:lnSpc>
                <a:spcPct val="100000"/>
              </a:lnSpc>
              <a:spcBef>
                <a:spcPct val="0"/>
              </a:spcBef>
              <a:spcAft>
                <a:spcPct val="0"/>
              </a:spcAft>
              <a:buClrTx/>
              <a:buSzTx/>
            </a:pPr>
            <a:r>
              <a:rPr lang="en-US" altLang="en-US" b="1" dirty="0">
                <a:solidFill>
                  <a:srgbClr val="000000"/>
                </a:solidFill>
                <a:latin typeface="Arial Unicode MS"/>
              </a:rPr>
              <a:t>draft-</a:t>
            </a:r>
            <a:r>
              <a:rPr lang="en-US" altLang="en-US" b="1" dirty="0" err="1">
                <a:solidFill>
                  <a:srgbClr val="000000"/>
                </a:solidFill>
                <a:latin typeface="Arial Unicode MS"/>
              </a:rPr>
              <a:t>ietf</a:t>
            </a:r>
            <a:r>
              <a:rPr lang="en-US" altLang="en-US" b="1" dirty="0">
                <a:solidFill>
                  <a:srgbClr val="000000"/>
                </a:solidFill>
                <a:latin typeface="Arial Unicode MS"/>
              </a:rPr>
              <a:t>-roll-</a:t>
            </a:r>
            <a:r>
              <a:rPr lang="en-US" altLang="en-US" b="1" dirty="0" err="1">
                <a:solidFill>
                  <a:srgbClr val="000000"/>
                </a:solidFill>
                <a:latin typeface="Arial Unicode MS"/>
              </a:rPr>
              <a:t>dao</a:t>
            </a:r>
            <a:r>
              <a:rPr lang="en-US" altLang="en-US" b="1" dirty="0">
                <a:solidFill>
                  <a:srgbClr val="000000"/>
                </a:solidFill>
                <a:latin typeface="Arial Unicode MS"/>
              </a:rPr>
              <a:t>-projection</a:t>
            </a:r>
          </a:p>
          <a:p>
            <a:pPr lvl="0" algn="ctr" eaLnBrk="0" fontAlgn="base" hangingPunct="0">
              <a:lnSpc>
                <a:spcPct val="100000"/>
              </a:lnSpc>
              <a:spcBef>
                <a:spcPct val="0"/>
              </a:spcBef>
              <a:spcAft>
                <a:spcPct val="0"/>
              </a:spcAft>
              <a:buClrTx/>
              <a:buSzTx/>
            </a:pPr>
            <a:endParaRPr lang="en-US" altLang="en-US" b="1" dirty="0">
              <a:solidFill>
                <a:srgbClr val="000000"/>
              </a:solidFill>
              <a:latin typeface="Arial Unicode MS"/>
            </a:endParaRPr>
          </a:p>
          <a:p>
            <a:pPr lvl="0" algn="ctr" eaLnBrk="0" fontAlgn="base" hangingPunct="0">
              <a:lnSpc>
                <a:spcPct val="100000"/>
              </a:lnSpc>
              <a:spcBef>
                <a:spcPct val="0"/>
              </a:spcBef>
              <a:spcAft>
                <a:spcPct val="0"/>
              </a:spcAft>
              <a:buClrTx/>
              <a:buSzTx/>
            </a:pPr>
            <a:endParaRPr lang="en-US" altLang="en-US" b="1" dirty="0">
              <a:solidFill>
                <a:srgbClr val="000000"/>
              </a:solidFill>
              <a:latin typeface="Arial Unicode MS"/>
            </a:endParaRPr>
          </a:p>
          <a:p>
            <a:pPr lvl="0" algn="ctr" eaLnBrk="0" fontAlgn="base" hangingPunct="0">
              <a:lnSpc>
                <a:spcPct val="100000"/>
              </a:lnSpc>
              <a:spcBef>
                <a:spcPct val="0"/>
              </a:spcBef>
              <a:spcAft>
                <a:spcPct val="0"/>
              </a:spcAft>
              <a:buClrTx/>
              <a:buSzTx/>
            </a:pPr>
            <a:r>
              <a:rPr lang="en-US" altLang="en-US" b="1" dirty="0">
                <a:solidFill>
                  <a:srgbClr val="000000"/>
                </a:solidFill>
                <a:latin typeface="Arial Unicode MS"/>
              </a:rPr>
              <a:t> </a:t>
            </a:r>
          </a:p>
          <a:p>
            <a:pPr lvl="0" algn="ctr" eaLnBrk="0" fontAlgn="base" hangingPunct="0">
              <a:lnSpc>
                <a:spcPct val="100000"/>
              </a:lnSpc>
              <a:spcBef>
                <a:spcPct val="0"/>
              </a:spcBef>
              <a:spcAft>
                <a:spcPct val="0"/>
              </a:spcAft>
              <a:buClrTx/>
              <a:buSzTx/>
            </a:pPr>
            <a:endParaRPr lang="en-US" altLang="en-US" sz="1600" dirty="0">
              <a:solidFill>
                <a:srgbClr val="000000"/>
              </a:solidFill>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rgbClr val="000000"/>
              </a:solidFill>
              <a:effectLst/>
              <a:latin typeface="Arial" panose="020B0604020202020204" pitchFamily="34" charset="0"/>
            </a:endParaRPr>
          </a:p>
        </p:txBody>
      </p:sp>
      <p:sp>
        <p:nvSpPr>
          <p:cNvPr id="8" name="Text Placeholder 3"/>
          <p:cNvSpPr txBox="1">
            <a:spLocks/>
          </p:cNvSpPr>
          <p:nvPr/>
        </p:nvSpPr>
        <p:spPr>
          <a:xfrm>
            <a:off x="314324" y="5471578"/>
            <a:ext cx="2234911" cy="384175"/>
          </a:xfrm>
          <a:prstGeom prst="rect">
            <a:avLst/>
          </a:prstGeom>
        </p:spPr>
        <p:txBody>
          <a:bodyPr vert="horz" lIns="91440" tIns="45720" rIns="91440" bIns="45720" rtlCol="0">
            <a:noAutofit/>
          </a:bodyPr>
          <a:lstStyle>
            <a:lvl1pPr marL="0" indent="0" algn="l" defTabSz="914400" rtl="0" eaLnBrk="1" latinLnBrk="0" hangingPunct="1">
              <a:lnSpc>
                <a:spcPct val="95000"/>
              </a:lnSpc>
              <a:spcBef>
                <a:spcPts val="1440"/>
              </a:spcBef>
              <a:buClr>
                <a:schemeClr val="tx2"/>
              </a:buClr>
              <a:buSzPct val="90000"/>
              <a:buFontTx/>
              <a:buNone/>
              <a:tabLst/>
              <a:defRPr lang="en-US" sz="1800" kern="1200" dirty="0" smtClean="0">
                <a:solidFill>
                  <a:schemeClr val="bg1"/>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2000" kern="1200" dirty="0" smtClean="0">
                <a:solidFill>
                  <a:schemeClr val="bg1"/>
                </a:solidFill>
                <a:latin typeface="+mj-lt"/>
                <a:ea typeface="+mn-ea"/>
                <a:cs typeface="+mn-cs"/>
              </a:defRPr>
            </a:lvl2pPr>
            <a:lvl3pPr marL="571500" indent="-1588"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3pPr>
            <a:lvl4pPr marL="688975" indent="0"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4pPr>
            <a:lvl5pPr marL="801688" indent="0"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5000"/>
              </a:lnSpc>
              <a:spcBef>
                <a:spcPts val="1440"/>
              </a:spcBef>
              <a:spcAft>
                <a:spcPts val="0"/>
              </a:spcAft>
              <a:buClr>
                <a:srgbClr val="44546A"/>
              </a:buClr>
              <a:buSzPct val="90000"/>
              <a:buFontTx/>
              <a:buNone/>
              <a:tabLst/>
              <a:defRPr/>
            </a:pPr>
            <a:r>
              <a:rPr kumimoji="0" lang="en-US" sz="1800" b="0" i="0" u="none" strike="noStrike" kern="1200" cap="none" spc="0" normalizeH="0" baseline="0" noProof="0" dirty="0">
                <a:ln>
                  <a:noFill/>
                </a:ln>
                <a:solidFill>
                  <a:srgbClr val="4B4B4B"/>
                </a:solidFill>
                <a:effectLst/>
                <a:uLnTx/>
                <a:uFillTx/>
                <a:latin typeface="Calibri Light" panose="020F0302020204030204"/>
                <a:ea typeface="+mn-ea"/>
                <a:cs typeface="+mn-cs"/>
              </a:rPr>
              <a:t>Interim Aug. 2021</a:t>
            </a:r>
          </a:p>
        </p:txBody>
      </p:sp>
      <p:sp>
        <p:nvSpPr>
          <p:cNvPr id="9" name="Text Placeholder 4"/>
          <p:cNvSpPr txBox="1">
            <a:spLocks/>
          </p:cNvSpPr>
          <p:nvPr/>
        </p:nvSpPr>
        <p:spPr>
          <a:xfrm>
            <a:off x="315095" y="6007544"/>
            <a:ext cx="10814050" cy="384175"/>
          </a:xfrm>
          <a:prstGeom prst="rect">
            <a:avLst/>
          </a:prstGeom>
        </p:spPr>
        <p:txBody>
          <a:bodyPr vert="horz" lIns="91440" tIns="45720" rIns="91440" bIns="45720" rtlCol="0">
            <a:noAutofit/>
          </a:bodyPr>
          <a:lstStyle>
            <a:lvl1pPr marL="0" indent="0" algn="l" defTabSz="914400" rtl="0" eaLnBrk="1" latinLnBrk="0" hangingPunct="1">
              <a:lnSpc>
                <a:spcPct val="95000"/>
              </a:lnSpc>
              <a:spcBef>
                <a:spcPts val="1440"/>
              </a:spcBef>
              <a:buClr>
                <a:schemeClr val="tx2"/>
              </a:buClr>
              <a:buSzPct val="90000"/>
              <a:buFontTx/>
              <a:buNone/>
              <a:tabLst/>
              <a:defRPr lang="en-US" sz="1400" kern="1200" dirty="0" smtClean="0">
                <a:solidFill>
                  <a:schemeClr val="bg1"/>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2000" kern="1200" dirty="0" smtClean="0">
                <a:solidFill>
                  <a:schemeClr val="bg1"/>
                </a:solidFill>
                <a:latin typeface="+mj-lt"/>
                <a:ea typeface="+mn-ea"/>
                <a:cs typeface="+mn-cs"/>
              </a:defRPr>
            </a:lvl2pPr>
            <a:lvl3pPr marL="571500" indent="-1588"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3pPr>
            <a:lvl4pPr marL="688975" indent="0"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4pPr>
            <a:lvl5pPr marL="801688" indent="0" algn="l" defTabSz="914400" rtl="0" eaLnBrk="1" latinLnBrk="0" hangingPunct="1">
              <a:lnSpc>
                <a:spcPct val="95000"/>
              </a:lnSpc>
              <a:spcBef>
                <a:spcPts val="840"/>
              </a:spcBef>
              <a:buFontTx/>
              <a:buNone/>
              <a:defRPr lang="en-US" sz="2000" kern="1200" dirty="0" smtClean="0">
                <a:solidFill>
                  <a:schemeClr val="bg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5000"/>
              </a:lnSpc>
              <a:spcBef>
                <a:spcPts val="1440"/>
              </a:spcBef>
              <a:spcAft>
                <a:spcPts val="0"/>
              </a:spcAft>
              <a:buClr>
                <a:srgbClr val="44546A"/>
              </a:buClr>
              <a:buSzPct val="90000"/>
              <a:buFontTx/>
              <a:buNone/>
              <a:tabLst/>
              <a:defRPr/>
            </a:pPr>
            <a:r>
              <a:rPr kumimoji="0" lang="en-US" sz="1400" b="0" i="0" u="none" strike="noStrike" kern="1200" cap="none" spc="0" normalizeH="0" baseline="0" noProof="0" dirty="0">
                <a:ln>
                  <a:noFill/>
                </a:ln>
                <a:solidFill>
                  <a:srgbClr val="4B4B4B"/>
                </a:solidFill>
                <a:effectLst/>
                <a:uLnTx/>
                <a:uFillTx/>
                <a:latin typeface="Calibri Light" panose="020F0302020204030204"/>
                <a:ea typeface="+mn-ea"/>
                <a:cs typeface="+mn-cs"/>
              </a:rPr>
              <a:t>ROLL Virtual Meeting</a:t>
            </a:r>
          </a:p>
        </p:txBody>
      </p:sp>
      <p:sp>
        <p:nvSpPr>
          <p:cNvPr id="10" name="TextBox 9">
            <a:extLst>
              <a:ext uri="{FF2B5EF4-FFF2-40B4-BE49-F238E27FC236}">
                <a16:creationId xmlns:a16="http://schemas.microsoft.com/office/drawing/2014/main" id="{92B458DE-D602-451B-AF33-8C2DC1F973EA}"/>
              </a:ext>
            </a:extLst>
          </p:cNvPr>
          <p:cNvSpPr txBox="1"/>
          <p:nvPr/>
        </p:nvSpPr>
        <p:spPr>
          <a:xfrm>
            <a:off x="3948393" y="4670277"/>
            <a:ext cx="6094878" cy="369332"/>
          </a:xfrm>
          <a:prstGeom prst="rect">
            <a:avLst/>
          </a:prstGeom>
          <a:noFill/>
        </p:spPr>
        <p:txBody>
          <a:bodyPr wrap="square">
            <a:spAutoFit/>
          </a:bodyPr>
          <a:lstStyle/>
          <a:p>
            <a:r>
              <a:rPr lang="en-US" dirty="0"/>
              <a:t> P. Thubert, Ed.; R.A. Jadhav, M. Gillmore</a:t>
            </a:r>
          </a:p>
        </p:txBody>
      </p:sp>
    </p:spTree>
    <p:extLst>
      <p:ext uri="{BB962C8B-B14F-4D97-AF65-F5344CB8AC3E}">
        <p14:creationId xmlns:p14="http://schemas.microsoft.com/office/powerpoint/2010/main" val="222944173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70871-6DF2-430A-8ADF-752587F5BAF6}"/>
              </a:ext>
            </a:extLst>
          </p:cNvPr>
          <p:cNvSpPr>
            <a:spLocks noGrp="1"/>
          </p:cNvSpPr>
          <p:nvPr>
            <p:ph type="ctrTitle"/>
          </p:nvPr>
        </p:nvSpPr>
        <p:spPr/>
        <p:txBody>
          <a:bodyPr/>
          <a:lstStyle/>
          <a:p>
            <a:r>
              <a:rPr lang="en-US" dirty="0"/>
              <a:t>Slides from previous meetings</a:t>
            </a:r>
          </a:p>
        </p:txBody>
      </p:sp>
      <p:sp>
        <p:nvSpPr>
          <p:cNvPr id="5" name="Subtitle 4">
            <a:extLst>
              <a:ext uri="{FF2B5EF4-FFF2-40B4-BE49-F238E27FC236}">
                <a16:creationId xmlns:a16="http://schemas.microsoft.com/office/drawing/2014/main" id="{48B771F6-E189-4DD9-8029-72D068176FA3}"/>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803550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Status to the draft (</a:t>
            </a:r>
            <a:r>
              <a:rPr lang="en-US" dirty="0" err="1"/>
              <a:t>cont</a:t>
            </a:r>
            <a:r>
              <a:rPr lang="en-US" dirty="0"/>
              <a:t>)</a:t>
            </a:r>
          </a:p>
        </p:txBody>
      </p:sp>
      <p:sp>
        <p:nvSpPr>
          <p:cNvPr id="5" name="Content Placeholder 4"/>
          <p:cNvSpPr>
            <a:spLocks noGrp="1"/>
          </p:cNvSpPr>
          <p:nvPr>
            <p:ph sz="half" idx="1"/>
          </p:nvPr>
        </p:nvSpPr>
        <p:spPr>
          <a:xfrm>
            <a:off x="611132" y="1523235"/>
            <a:ext cx="11255897" cy="4555917"/>
          </a:xfrm>
        </p:spPr>
        <p:txBody>
          <a:bodyPr>
            <a:normAutofit/>
          </a:bodyPr>
          <a:lstStyle/>
          <a:p>
            <a:pPr>
              <a:lnSpc>
                <a:spcPct val="110000"/>
              </a:lnSpc>
            </a:pPr>
            <a:r>
              <a:rPr lang="en-US" sz="3200" dirty="0">
                <a:latin typeface="CiscoSansTT" panose="020B0503020201020303" pitchFamily="34" charset="0"/>
                <a:cs typeface="CiscoSansTT" panose="020B0503020201020303" pitchFamily="34" charset="0"/>
              </a:rPr>
              <a:t>RPI modified to indicate P-Route</a:t>
            </a:r>
          </a:p>
          <a:p>
            <a:pPr>
              <a:lnSpc>
                <a:spcPct val="110000"/>
              </a:lnSpc>
            </a:pPr>
            <a:r>
              <a:rPr lang="en-US" sz="3200" dirty="0">
                <a:latin typeface="CiscoSansTT" panose="020B0503020201020303" pitchFamily="34" charset="0"/>
                <a:cs typeface="CiscoSansTT" panose="020B0503020201020303" pitchFamily="34" charset="0"/>
              </a:rPr>
              <a:t>Extending RFC 6553 and RFC 8138</a:t>
            </a:r>
          </a:p>
          <a:p>
            <a:pPr marL="457063" lvl="1" indent="0">
              <a:lnSpc>
                <a:spcPct val="110000"/>
              </a:lnSpc>
              <a:buNone/>
            </a:pPr>
            <a:r>
              <a:rPr lang="en-US" sz="1600" dirty="0">
                <a:latin typeface="Consolas" panose="020B0609020204030204" pitchFamily="49" charset="0"/>
                <a:cs typeface="CiscoSansTT" panose="020B0503020201020303" pitchFamily="34" charset="0"/>
              </a:rPr>
              <a:t>     0                   1                   2</a:t>
            </a:r>
          </a:p>
          <a:p>
            <a:pPr marL="457063" lvl="1" indent="0">
              <a:lnSpc>
                <a:spcPct val="110000"/>
              </a:lnSpc>
              <a:buNone/>
            </a:pPr>
            <a:r>
              <a:rPr lang="en-US" sz="1600" dirty="0">
                <a:latin typeface="Consolas" panose="020B0609020204030204" pitchFamily="49" charset="0"/>
                <a:cs typeface="CiscoSansTT" panose="020B0503020201020303" pitchFamily="34" charset="0"/>
              </a:rPr>
              <a:t>     0 1 2 3 4 5 6 7 8 9 0 1 2 3 4 5 6 7 8 9 0 1 2 3</a:t>
            </a:r>
          </a:p>
          <a:p>
            <a:pPr marL="457063" lvl="1" indent="0">
              <a:lnSpc>
                <a:spcPct val="110000"/>
              </a:lnSpc>
              <a:buNone/>
            </a:pPr>
            <a:r>
              <a:rPr lang="en-US" sz="1600" dirty="0">
                <a:latin typeface="Consolas" panose="020B0609020204030204" pitchFamily="49" charset="0"/>
                <a:cs typeface="CiscoSansTT" panose="020B0503020201020303" pitchFamily="34" charset="0"/>
              </a:rPr>
              <a:t>    +-+-+-+-+-+-+-+-+-+-+-+-+-+-+-+-+-+-+-+-+-+-+-+-+</a:t>
            </a:r>
          </a:p>
          <a:p>
            <a:pPr marL="457063" lvl="1" indent="0">
              <a:lnSpc>
                <a:spcPct val="110000"/>
              </a:lnSpc>
              <a:buNone/>
            </a:pPr>
            <a:r>
              <a:rPr lang="en-US" sz="1600" dirty="0">
                <a:latin typeface="Consolas" panose="020B0609020204030204" pitchFamily="49" charset="0"/>
                <a:cs typeface="CiscoSansTT" panose="020B0503020201020303" pitchFamily="34" charset="0"/>
              </a:rPr>
              <a:t>    |1|0|E| Length  | 6LoRH Type 7  | RPLInstanceID |</a:t>
            </a:r>
          </a:p>
          <a:p>
            <a:pPr marL="228531" marR="0" lvl="0" indent="-228531" algn="l" defTabSz="914126" rtl="0" eaLnBrk="1" fontAlgn="auto" latinLnBrk="0" hangingPunct="1">
              <a:lnSpc>
                <a:spcPct val="110000"/>
              </a:lnSpc>
              <a:spcBef>
                <a:spcPts val="1000"/>
              </a:spcBef>
              <a:spcAft>
                <a:spcPts val="0"/>
              </a:spcAft>
              <a:buClrTx/>
              <a:buSzTx/>
              <a:buFont typeface="Arial" panose="020B0604020202020204" pitchFamily="34" charset="0"/>
              <a:buChar char="•"/>
              <a:tabLst/>
              <a:defRPr/>
            </a:pPr>
            <a:r>
              <a:rPr lang="en-US" sz="1600" dirty="0">
                <a:latin typeface="Consolas" panose="020B0609020204030204" pitchFamily="49" charset="0"/>
                <a:cs typeface="CiscoSansTT" panose="020B0503020201020303" pitchFamily="34" charset="0"/>
              </a:rPr>
              <a:t>    +-+-+-+-+-+-+-+-+-+-+-+-+-+-+-+-+-+-+-+-+-+-+-+-+</a:t>
            </a:r>
            <a:endParaRPr kumimoji="0" lang="en-US" sz="3200" b="0" i="0" u="none" strike="noStrike" kern="1200" cap="none" spc="0" normalizeH="0" baseline="0" noProof="0" dirty="0">
              <a:ln>
                <a:noFill/>
              </a:ln>
              <a:solidFill>
                <a:prstClr val="black"/>
              </a:solidFill>
              <a:effectLst/>
              <a:uLnTx/>
              <a:uFillTx/>
              <a:latin typeface="CiscoSansTT" panose="020B0503020201020303" pitchFamily="34" charset="0"/>
              <a:ea typeface="+mn-ea"/>
              <a:cs typeface="CiscoSansTT" panose="020B0503020201020303" pitchFamily="34" charset="0"/>
            </a:endParaRPr>
          </a:p>
          <a:p>
            <a:pPr marL="228531" marR="0" lvl="0" indent="-228531" algn="l" defTabSz="914126"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iscoSansTT" panose="020B0503020201020303" pitchFamily="34" charset="0"/>
                <a:ea typeface="+mn-ea"/>
                <a:cs typeface="CiscoSansTT" panose="020B0503020201020303" pitchFamily="34" charset="0"/>
              </a:rPr>
              <a:t>New P-RPI-6LoRH, both elective and non-elective forms</a:t>
            </a:r>
            <a:endParaRPr lang="en-US" sz="1600" dirty="0">
              <a:latin typeface="Consolas" panose="020B0609020204030204" pitchFamily="49" charset="0"/>
              <a:cs typeface="CiscoSansTT" panose="020B0503020201020303" pitchFamily="34" charset="0"/>
            </a:endParaRPr>
          </a:p>
        </p:txBody>
      </p:sp>
      <p:sp>
        <p:nvSpPr>
          <p:cNvPr id="8" name="Footer Placeholder 4">
            <a:extLst>
              <a:ext uri="{FF2B5EF4-FFF2-40B4-BE49-F238E27FC236}">
                <a16:creationId xmlns:a16="http://schemas.microsoft.com/office/drawing/2014/main" id="{D2B09FB1-6F04-44A0-945B-F96A5CACA3E4}"/>
              </a:ext>
            </a:extLst>
          </p:cNvPr>
          <p:cNvSpPr txBox="1">
            <a:spLocks/>
          </p:cNvSpPr>
          <p:nvPr/>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955243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Encapsulation Rules</a:t>
            </a:r>
          </a:p>
        </p:txBody>
      </p:sp>
      <p:sp>
        <p:nvSpPr>
          <p:cNvPr id="5" name="Content Placeholder 4"/>
          <p:cNvSpPr>
            <a:spLocks noGrp="1"/>
          </p:cNvSpPr>
          <p:nvPr>
            <p:ph sz="half" idx="1"/>
          </p:nvPr>
        </p:nvSpPr>
        <p:spPr>
          <a:xfrm>
            <a:off x="611132" y="1523235"/>
            <a:ext cx="11255897" cy="4555917"/>
          </a:xfrm>
        </p:spPr>
        <p:txBody>
          <a:bodyPr>
            <a:normAutofit fontScale="85000" lnSpcReduction="10000"/>
          </a:bodyPr>
          <a:lstStyle/>
          <a:p>
            <a:pPr>
              <a:lnSpc>
                <a:spcPct val="110000"/>
              </a:lnSpc>
            </a:pPr>
            <a:r>
              <a:rPr lang="en-US" sz="3200" dirty="0">
                <a:latin typeface="CiscoSansTT" panose="020B0503020201020303" pitchFamily="34" charset="0"/>
                <a:cs typeface="CiscoSansTT" panose="020B0503020201020303" pitchFamily="34" charset="0"/>
              </a:rPr>
              <a:t>Source of outer header MUST be Track Ingress- think DODAG Root</a:t>
            </a:r>
          </a:p>
          <a:p>
            <a:pPr>
              <a:lnSpc>
                <a:spcPct val="110000"/>
              </a:lnSpc>
            </a:pPr>
            <a:r>
              <a:rPr lang="en-US" sz="3200" dirty="0">
                <a:latin typeface="CiscoSansTT" panose="020B0503020201020303" pitchFamily="34" charset="0"/>
                <a:cs typeface="CiscoSansTT" panose="020B0503020201020303" pitchFamily="34" charset="0"/>
              </a:rPr>
              <a:t>RPL Instance ID in RPI MUST indicate TrackID (if not main DODAG)</a:t>
            </a:r>
          </a:p>
          <a:p>
            <a:pPr>
              <a:lnSpc>
                <a:spcPct val="110000"/>
              </a:lnSpc>
            </a:pPr>
            <a:r>
              <a:rPr lang="en-US" sz="3200" dirty="0">
                <a:latin typeface="CiscoSansTT" panose="020B0503020201020303" pitchFamily="34" charset="0"/>
                <a:cs typeface="CiscoSansTT" panose="020B0503020201020303" pitchFamily="34" charset="0"/>
              </a:rPr>
              <a:t>SR-VIO: Loose from Track Ingress, excluded, to Egress, included</a:t>
            </a:r>
          </a:p>
          <a:p>
            <a:pPr lvl="1">
              <a:lnSpc>
                <a:spcPct val="110000"/>
              </a:lnSpc>
            </a:pPr>
            <a:r>
              <a:rPr lang="en-US" sz="2800" dirty="0">
                <a:latin typeface="CiscoSansTT" panose="020B0503020201020303" pitchFamily="34" charset="0"/>
                <a:cs typeface="CiscoSansTT" panose="020B0503020201020303" pitchFamily="34" charset="0"/>
              </a:rPr>
              <a:t>Copied Verbatim in inserted SRH-6LoRH, </a:t>
            </a:r>
          </a:p>
          <a:p>
            <a:pPr lvl="1">
              <a:lnSpc>
                <a:spcPct val="110000"/>
              </a:lnSpc>
            </a:pPr>
            <a:r>
              <a:rPr lang="en-US" sz="2800" dirty="0">
                <a:latin typeface="CiscoSansTT" panose="020B0503020201020303" pitchFamily="34" charset="0"/>
                <a:cs typeface="CiscoSansTT" panose="020B0503020201020303" pitchFamily="34" charset="0"/>
              </a:rPr>
              <a:t>Requires encapsulation (can be recursive)</a:t>
            </a:r>
          </a:p>
          <a:p>
            <a:pPr>
              <a:lnSpc>
                <a:spcPct val="110000"/>
              </a:lnSpc>
            </a:pPr>
            <a:r>
              <a:rPr lang="en-US" sz="3200" dirty="0">
                <a:latin typeface="CiscoSansTT" panose="020B0503020201020303" pitchFamily="34" charset="0"/>
                <a:cs typeface="CiscoSansTT" panose="020B0503020201020303" pitchFamily="34" charset="0"/>
              </a:rPr>
              <a:t>SF-VIO: Strict from Segment Ingress to Egress, both included</a:t>
            </a:r>
          </a:p>
          <a:p>
            <a:pPr lvl="1">
              <a:lnSpc>
                <a:spcPct val="110000"/>
              </a:lnSpc>
            </a:pPr>
            <a:r>
              <a:rPr lang="en-US" sz="2800" dirty="0">
                <a:latin typeface="CiscoSansTT" panose="020B0503020201020303" pitchFamily="34" charset="0"/>
                <a:cs typeface="CiscoSansTT" panose="020B0503020201020303" pitchFamily="34" charset="0"/>
              </a:rPr>
              <a:t>No Encapsulation if Source and RPI both match Segment definition</a:t>
            </a:r>
          </a:p>
          <a:p>
            <a:pPr lvl="1">
              <a:lnSpc>
                <a:spcPct val="110000"/>
              </a:lnSpc>
            </a:pPr>
            <a:r>
              <a:rPr lang="en-US" sz="2800" dirty="0">
                <a:latin typeface="CiscoSansTT" panose="020B0503020201020303" pitchFamily="34" charset="0"/>
                <a:cs typeface="CiscoSansTT" panose="020B0503020201020303" pitchFamily="34" charset="0"/>
              </a:rPr>
              <a:t>A Segment is an Implicit Track if P-DAO Ingress == 1</a:t>
            </a:r>
            <a:r>
              <a:rPr lang="en-US" sz="2800" baseline="30000" dirty="0">
                <a:latin typeface="CiscoSansTT" panose="020B0503020201020303" pitchFamily="34" charset="0"/>
                <a:cs typeface="CiscoSansTT" panose="020B0503020201020303" pitchFamily="34" charset="0"/>
              </a:rPr>
              <a:t>st</a:t>
            </a:r>
            <a:r>
              <a:rPr lang="en-US" sz="2800" dirty="0">
                <a:latin typeface="CiscoSansTT" panose="020B0503020201020303" pitchFamily="34" charset="0"/>
                <a:cs typeface="CiscoSansTT" panose="020B0503020201020303" pitchFamily="34" charset="0"/>
              </a:rPr>
              <a:t> SF-VIO entry</a:t>
            </a:r>
          </a:p>
          <a:p>
            <a:pPr>
              <a:lnSpc>
                <a:spcPct val="110000"/>
              </a:lnSpc>
            </a:pPr>
            <a:r>
              <a:rPr lang="en-US" sz="3200" dirty="0">
                <a:latin typeface="CiscoSansTT" panose="020B0503020201020303" pitchFamily="34" charset="0"/>
                <a:cs typeface="CiscoSansTT" panose="020B0503020201020303" pitchFamily="34" charset="0"/>
              </a:rPr>
              <a:t>TBD: matching rules, Flow Info option, when to tunnel?</a:t>
            </a:r>
          </a:p>
        </p:txBody>
      </p:sp>
    </p:spTree>
    <p:extLst>
      <p:ext uri="{BB962C8B-B14F-4D97-AF65-F5344CB8AC3E}">
        <p14:creationId xmlns:p14="http://schemas.microsoft.com/office/powerpoint/2010/main" val="10499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P-DAO construction</a:t>
            </a:r>
          </a:p>
        </p:txBody>
      </p:sp>
      <p:sp>
        <p:nvSpPr>
          <p:cNvPr id="5" name="Content Placeholder 4"/>
          <p:cNvSpPr>
            <a:spLocks noGrp="1"/>
          </p:cNvSpPr>
          <p:nvPr>
            <p:ph sz="half" idx="1"/>
          </p:nvPr>
        </p:nvSpPr>
        <p:spPr>
          <a:xfrm>
            <a:off x="611132" y="1523235"/>
            <a:ext cx="11255897" cy="4555917"/>
          </a:xfrm>
        </p:spPr>
        <p:txBody>
          <a:bodyPr>
            <a:normAutofit/>
          </a:bodyPr>
          <a:lstStyle/>
          <a:p>
            <a:pPr>
              <a:lnSpc>
                <a:spcPct val="110000"/>
              </a:lnSpc>
            </a:pPr>
            <a:r>
              <a:rPr lang="en-US" sz="3200" dirty="0">
                <a:latin typeface="CiscoSansTT" panose="020B0503020201020303" pitchFamily="34" charset="0"/>
                <a:cs typeface="CiscoSansTT" panose="020B0503020201020303" pitchFamily="34" charset="0"/>
              </a:rPr>
              <a:t>RPL Target Options can be factorized</a:t>
            </a:r>
          </a:p>
          <a:p>
            <a:pPr>
              <a:lnSpc>
                <a:spcPct val="110000"/>
              </a:lnSpc>
            </a:pPr>
            <a:r>
              <a:rPr lang="en-US" sz="3200" dirty="0">
                <a:latin typeface="CiscoSansTT" panose="020B0503020201020303" pitchFamily="34" charset="0"/>
                <a:cs typeface="CiscoSansTT" panose="020B0503020201020303" pitchFamily="34" charset="0"/>
              </a:rPr>
              <a:t>But there is one and only one VIO (SF-VIO or SR-VIO)</a:t>
            </a:r>
          </a:p>
          <a:p>
            <a:pPr>
              <a:lnSpc>
                <a:spcPct val="110000"/>
              </a:lnSpc>
            </a:pPr>
            <a:r>
              <a:rPr lang="en-US" sz="3200" dirty="0">
                <a:latin typeface="CiscoSansTT" panose="020B0503020201020303" pitchFamily="34" charset="0"/>
                <a:cs typeface="CiscoSansTT" panose="020B0503020201020303" pitchFamily="34" charset="0"/>
              </a:rPr>
              <a:t>So the Ack management is easier</a:t>
            </a:r>
          </a:p>
          <a:p>
            <a:pPr>
              <a:lnSpc>
                <a:spcPct val="110000"/>
              </a:lnSpc>
            </a:pPr>
            <a:r>
              <a:rPr lang="en-US" sz="3200" dirty="0">
                <a:latin typeface="CiscoSansTT" panose="020B0503020201020303" pitchFamily="34" charset="0"/>
                <a:cs typeface="CiscoSansTT" panose="020B0503020201020303" pitchFamily="34" charset="0"/>
              </a:rPr>
              <a:t>VIO sent to egress; SR-VIO sent to ingress</a:t>
            </a:r>
          </a:p>
          <a:p>
            <a:pPr>
              <a:lnSpc>
                <a:spcPct val="110000"/>
              </a:lnSpc>
            </a:pPr>
            <a:r>
              <a:rPr lang="en-US" sz="3200" dirty="0">
                <a:latin typeface="CiscoSansTT" panose="020B0503020201020303" pitchFamily="34" charset="0"/>
                <a:cs typeface="CiscoSansTT" panose="020B0503020201020303" pitchFamily="34" charset="0"/>
              </a:rPr>
              <a:t>Track ID is a RPL local instance ID </a:t>
            </a:r>
          </a:p>
          <a:p>
            <a:pPr>
              <a:lnSpc>
                <a:spcPct val="110000"/>
              </a:lnSpc>
            </a:pPr>
            <a:r>
              <a:rPr lang="en-US" sz="3200" dirty="0">
                <a:latin typeface="CiscoSansTT" panose="020B0503020201020303" pitchFamily="34" charset="0"/>
                <a:cs typeface="CiscoSansTT" panose="020B0503020201020303" pitchFamily="34" charset="0"/>
              </a:rPr>
              <a:t>Taken from the Track Egress Name Space </a:t>
            </a:r>
          </a:p>
        </p:txBody>
      </p:sp>
    </p:spTree>
    <p:extLst>
      <p:ext uri="{BB962C8B-B14F-4D97-AF65-F5344CB8AC3E}">
        <p14:creationId xmlns:p14="http://schemas.microsoft.com/office/powerpoint/2010/main" val="15628852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2CA6CE-68FA-4AAB-AAFC-D00869E698FF}"/>
              </a:ext>
            </a:extLst>
          </p:cNvPr>
          <p:cNvSpPr txBox="1"/>
          <p:nvPr/>
        </p:nvSpPr>
        <p:spPr>
          <a:xfrm>
            <a:off x="4565277" y="2025423"/>
            <a:ext cx="3186952" cy="369332"/>
          </a:xfrm>
          <a:prstGeom prst="rect">
            <a:avLst/>
          </a:prstGeom>
          <a:solidFill>
            <a:schemeClr val="accent1"/>
          </a:solidFill>
        </p:spPr>
        <p:txBody>
          <a:bodyPr wrap="square" rtlCol="0">
            <a:spAutoFit/>
          </a:bodyPr>
          <a:lstStyle/>
          <a:p>
            <a:endParaRPr lang="en-US" dirty="0"/>
          </a:p>
        </p:txBody>
      </p:sp>
      <p:sp>
        <p:nvSpPr>
          <p:cNvPr id="5" name="Content Placeholder 4"/>
          <p:cNvSpPr>
            <a:spLocks noGrp="1"/>
          </p:cNvSpPr>
          <p:nvPr>
            <p:ph sz="half" idx="1"/>
          </p:nvPr>
        </p:nvSpPr>
        <p:spPr>
          <a:xfrm>
            <a:off x="611132" y="1176618"/>
            <a:ext cx="11255897" cy="5244353"/>
          </a:xfrm>
        </p:spPr>
        <p:txBody>
          <a:bodyPr>
            <a:normAutofit fontScale="32500" lnSpcReduction="20000"/>
          </a:bodyPr>
          <a:lstStyle/>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0                   1                   2                   3</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0 1 2 3 4 5 6 7 8 9 0 1 2 3 4 5 6 7 8 9 0 1 2 3 4 5 6 7 8 9 0 1</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Type        | Option Length |     Flags     |   </a:t>
            </a:r>
            <a:r>
              <a:rPr lang="en-US" sz="4000" b="1" dirty="0" err="1">
                <a:latin typeface="Courier New" panose="02070309020205020404" pitchFamily="49" charset="0"/>
                <a:cs typeface="Courier New" panose="02070309020205020404" pitchFamily="49" charset="0"/>
              </a:rPr>
              <a:t>SegmentID</a:t>
            </a: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r>
              <a:rPr lang="en-US" sz="4000" b="1" dirty="0" err="1">
                <a:latin typeface="Courier New" panose="02070309020205020404" pitchFamily="49" charset="0"/>
                <a:cs typeface="Courier New" panose="02070309020205020404" pitchFamily="49" charset="0"/>
              </a:rPr>
              <a:t>Segm</a:t>
            </a:r>
            <a:r>
              <a:rPr lang="en-US" sz="4000" b="1" dirty="0">
                <a:latin typeface="Courier New" panose="02070309020205020404" pitchFamily="49" charset="0"/>
                <a:cs typeface="Courier New" panose="02070309020205020404" pitchFamily="49" charset="0"/>
              </a:rPr>
              <a:t>. Sequence | Seg. Lifetime |      SRH-6LoRH header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Via Address 1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Via Address n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                                                               |</a:t>
            </a:r>
          </a:p>
          <a:p>
            <a:pPr marL="0" indent="0">
              <a:lnSpc>
                <a:spcPct val="110000"/>
              </a:lnSpc>
              <a:spcBef>
                <a:spcPts val="0"/>
              </a:spcBef>
              <a:buNone/>
            </a:pPr>
            <a:r>
              <a:rPr lang="en-US" sz="4000" b="1" dirty="0">
                <a:latin typeface="Courier New" panose="02070309020205020404" pitchFamily="49" charset="0"/>
                <a:cs typeface="Courier New" panose="02070309020205020404" pitchFamily="49" charset="0"/>
              </a:rPr>
              <a:t>       +-+-+-+-+-+-+-+-+-+-+-+-+-+-+-+-+-+-+-+-+-+-+-+-+-+-+-+-+-+-+-+-+</a:t>
            </a:r>
          </a:p>
          <a:p>
            <a:pPr marL="0" indent="0">
              <a:lnSpc>
                <a:spcPct val="110000"/>
              </a:lnSpc>
              <a:spcBef>
                <a:spcPts val="0"/>
              </a:spcBef>
              <a:buNone/>
            </a:pPr>
            <a:endParaRPr lang="en-US" sz="3700" b="1" dirty="0">
              <a:latin typeface="Courier New" panose="02070309020205020404" pitchFamily="49" charset="0"/>
              <a:cs typeface="Courier New" panose="02070309020205020404" pitchFamily="49" charset="0"/>
            </a:endParaRPr>
          </a:p>
          <a:p>
            <a:pPr marL="0" indent="0">
              <a:lnSpc>
                <a:spcPct val="110000"/>
              </a:lnSpc>
              <a:spcBef>
                <a:spcPts val="0"/>
              </a:spcBef>
              <a:buNone/>
            </a:pPr>
            <a:r>
              <a:rPr lang="en-US" sz="3200" dirty="0">
                <a:latin typeface="Courier New" panose="02070309020205020404" pitchFamily="49" charset="0"/>
                <a:cs typeface="Courier New" panose="02070309020205020404" pitchFamily="49" charset="0"/>
              </a:rPr>
              <a:t>       </a:t>
            </a:r>
          </a:p>
        </p:txBody>
      </p:sp>
      <p:sp>
        <p:nvSpPr>
          <p:cNvPr id="4" name="Title 3"/>
          <p:cNvSpPr>
            <a:spLocks noGrp="1"/>
          </p:cNvSpPr>
          <p:nvPr>
            <p:ph type="title"/>
          </p:nvPr>
        </p:nvSpPr>
        <p:spPr>
          <a:xfrm>
            <a:off x="254420" y="103213"/>
            <a:ext cx="10512862" cy="1325563"/>
          </a:xfrm>
        </p:spPr>
        <p:txBody>
          <a:bodyPr/>
          <a:lstStyle/>
          <a:p>
            <a:r>
              <a:rPr lang="en-US" dirty="0"/>
              <a:t>P-DAO Format</a:t>
            </a:r>
          </a:p>
        </p:txBody>
      </p:sp>
      <p:sp>
        <p:nvSpPr>
          <p:cNvPr id="3" name="Callout: Line 2">
            <a:extLst>
              <a:ext uri="{FF2B5EF4-FFF2-40B4-BE49-F238E27FC236}">
                <a16:creationId xmlns:a16="http://schemas.microsoft.com/office/drawing/2014/main" id="{0D3318E2-49A1-472D-B0A1-94C3F5F6DE3F}"/>
              </a:ext>
            </a:extLst>
          </p:cNvPr>
          <p:cNvSpPr/>
          <p:nvPr/>
        </p:nvSpPr>
        <p:spPr>
          <a:xfrm>
            <a:off x="9365875" y="3502958"/>
            <a:ext cx="1969995" cy="1405217"/>
          </a:xfrm>
          <a:prstGeom prst="borderCallout1">
            <a:avLst>
              <a:gd name="adj1" fmla="val 18750"/>
              <a:gd name="adj2" fmla="val -8333"/>
              <a:gd name="adj3" fmla="val 2272"/>
              <a:gd name="adj4" fmla="val -133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Must </a:t>
            </a:r>
            <a:r>
              <a:rPr lang="fr-FR" dirty="0" err="1"/>
              <a:t>be</a:t>
            </a:r>
            <a:r>
              <a:rPr lang="fr-FR" dirty="0"/>
              <a:t> </a:t>
            </a:r>
            <a:r>
              <a:rPr lang="fr-FR" dirty="0" err="1"/>
              <a:t>optimized</a:t>
            </a:r>
            <a:r>
              <a:rPr lang="fr-FR" dirty="0"/>
              <a:t> in Non-</a:t>
            </a:r>
            <a:r>
              <a:rPr lang="fr-FR" dirty="0" err="1"/>
              <a:t>storing</a:t>
            </a:r>
            <a:r>
              <a:rPr lang="fr-FR" dirty="0"/>
              <a:t> Mode, to </a:t>
            </a:r>
            <a:r>
              <a:rPr lang="fr-FR" dirty="0" err="1"/>
              <a:t>be</a:t>
            </a:r>
            <a:r>
              <a:rPr lang="fr-FR" dirty="0"/>
              <a:t> </a:t>
            </a:r>
            <a:r>
              <a:rPr lang="fr-FR" dirty="0" err="1"/>
              <a:t>used</a:t>
            </a:r>
            <a:r>
              <a:rPr lang="fr-FR" dirty="0"/>
              <a:t> as </a:t>
            </a:r>
            <a:r>
              <a:rPr lang="fr-FR" dirty="0" err="1"/>
              <a:t>is</a:t>
            </a:r>
            <a:r>
              <a:rPr lang="fr-FR" dirty="0"/>
              <a:t> in </a:t>
            </a:r>
            <a:r>
              <a:rPr lang="fr-FR" dirty="0" err="1"/>
              <a:t>packets</a:t>
            </a:r>
            <a:endParaRPr lang="en-US" dirty="0"/>
          </a:p>
        </p:txBody>
      </p:sp>
      <p:sp>
        <p:nvSpPr>
          <p:cNvPr id="6" name="Callout: Line 5">
            <a:extLst>
              <a:ext uri="{FF2B5EF4-FFF2-40B4-BE49-F238E27FC236}">
                <a16:creationId xmlns:a16="http://schemas.microsoft.com/office/drawing/2014/main" id="{4155B26B-16A8-45A3-A680-2F43524C8FF5}"/>
              </a:ext>
            </a:extLst>
          </p:cNvPr>
          <p:cNvSpPr/>
          <p:nvPr/>
        </p:nvSpPr>
        <p:spPr>
          <a:xfrm>
            <a:off x="9672916" y="1817048"/>
            <a:ext cx="1969995" cy="1405217"/>
          </a:xfrm>
          <a:prstGeom prst="borderCallout1">
            <a:avLst>
              <a:gd name="adj1" fmla="val 18750"/>
              <a:gd name="adj2" fmla="val -8333"/>
              <a:gd name="adj3" fmla="val 25238"/>
              <a:gd name="adj4" fmla="val -1174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May </a:t>
            </a:r>
            <a:r>
              <a:rPr lang="fr-FR" dirty="0" err="1"/>
              <a:t>be</a:t>
            </a:r>
            <a:r>
              <a:rPr lang="fr-FR" dirty="0"/>
              <a:t> more </a:t>
            </a:r>
            <a:r>
              <a:rPr lang="fr-FR" dirty="0" err="1"/>
              <a:t>than</a:t>
            </a:r>
            <a:r>
              <a:rPr lang="fr-FR" dirty="0"/>
              <a:t> one in Non-</a:t>
            </a:r>
            <a:r>
              <a:rPr lang="fr-FR" dirty="0" err="1"/>
              <a:t>storing</a:t>
            </a:r>
            <a:r>
              <a:rPr lang="fr-FR" dirty="0"/>
              <a:t> Mode</a:t>
            </a:r>
            <a:endParaRPr lang="en-US" dirty="0"/>
          </a:p>
        </p:txBody>
      </p:sp>
    </p:spTree>
    <p:extLst>
      <p:ext uri="{BB962C8B-B14F-4D97-AF65-F5344CB8AC3E}">
        <p14:creationId xmlns:p14="http://schemas.microsoft.com/office/powerpoint/2010/main" val="1473195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Topology awareness</a:t>
            </a:r>
          </a:p>
        </p:txBody>
      </p:sp>
      <p:sp>
        <p:nvSpPr>
          <p:cNvPr id="5" name="Content Placeholder 4"/>
          <p:cNvSpPr>
            <a:spLocks noGrp="1"/>
          </p:cNvSpPr>
          <p:nvPr>
            <p:ph sz="half" idx="1"/>
          </p:nvPr>
        </p:nvSpPr>
        <p:spPr>
          <a:xfrm>
            <a:off x="611132" y="1523235"/>
            <a:ext cx="11255897" cy="4555917"/>
          </a:xfrm>
        </p:spPr>
        <p:txBody>
          <a:bodyPr>
            <a:normAutofit/>
          </a:bodyPr>
          <a:lstStyle/>
          <a:p>
            <a:pPr>
              <a:lnSpc>
                <a:spcPct val="110000"/>
              </a:lnSpc>
            </a:pPr>
            <a:r>
              <a:rPr lang="en-US" sz="3200" dirty="0">
                <a:latin typeface="CiscoSansTT" panose="020B0503020201020303" pitchFamily="34" charset="0"/>
                <a:cs typeface="CiscoSansTT" panose="020B0503020201020303" pitchFamily="34" charset="0"/>
              </a:rPr>
              <a:t>Initially out of scope</a:t>
            </a:r>
          </a:p>
          <a:p>
            <a:pPr>
              <a:lnSpc>
                <a:spcPct val="110000"/>
              </a:lnSpc>
            </a:pPr>
            <a:r>
              <a:rPr lang="en-US" sz="3200" dirty="0">
                <a:latin typeface="CiscoSansTT" panose="020B0503020201020303" pitchFamily="34" charset="0"/>
                <a:cs typeface="CiscoSansTT" panose="020B0503020201020303" pitchFamily="34" charset="0"/>
              </a:rPr>
              <a:t>Now we have non storing mode + Sibling info option</a:t>
            </a:r>
          </a:p>
          <a:p>
            <a:pPr lvl="1">
              <a:lnSpc>
                <a:spcPct val="110000"/>
              </a:lnSpc>
            </a:pPr>
            <a:r>
              <a:rPr lang="en-US" sz="2800" dirty="0">
                <a:latin typeface="CiscoSansTT" panose="020B0503020201020303" pitchFamily="34" charset="0"/>
                <a:cs typeface="CiscoSansTT" panose="020B0503020201020303" pitchFamily="34" charset="0"/>
              </a:rPr>
              <a:t>Acronym conflict with RPL’s Solicited Information Option</a:t>
            </a:r>
          </a:p>
          <a:p>
            <a:pPr>
              <a:lnSpc>
                <a:spcPct val="110000"/>
              </a:lnSpc>
            </a:pPr>
            <a:r>
              <a:rPr lang="en-US" sz="3200" dirty="0">
                <a:latin typeface="CiscoSansTT" panose="020B0503020201020303" pitchFamily="34" charset="0"/>
                <a:cs typeface="CiscoSansTT" panose="020B0503020201020303" pitchFamily="34" charset="0"/>
              </a:rPr>
              <a:t>Needed for profiles &gt;= 3</a:t>
            </a:r>
          </a:p>
          <a:p>
            <a:pPr>
              <a:lnSpc>
                <a:spcPct val="110000"/>
              </a:lnSpc>
            </a:pPr>
            <a:r>
              <a:rPr lang="en-US" sz="3200" dirty="0">
                <a:latin typeface="CiscoSansTT" panose="020B0503020201020303" pitchFamily="34" charset="0"/>
                <a:cs typeface="CiscoSansTT" panose="020B0503020201020303" pitchFamily="34" charset="0"/>
              </a:rPr>
              <a:t>Which sibling to advertise is still out of scope</a:t>
            </a:r>
          </a:p>
          <a:p>
            <a:pPr lvl="1">
              <a:lnSpc>
                <a:spcPct val="110000"/>
              </a:lnSpc>
            </a:pPr>
            <a:r>
              <a:rPr lang="en-US" sz="2800" dirty="0">
                <a:latin typeface="CiscoSansTT" panose="020B0503020201020303" pitchFamily="34" charset="0"/>
                <a:cs typeface="CiscoSansTT" panose="020B0503020201020303" pitchFamily="34" charset="0"/>
              </a:rPr>
              <a:t>Separate draft?</a:t>
            </a:r>
          </a:p>
        </p:txBody>
      </p:sp>
      <p:sp>
        <p:nvSpPr>
          <p:cNvPr id="10" name="Footer Placeholder 4">
            <a:extLst>
              <a:ext uri="{FF2B5EF4-FFF2-40B4-BE49-F238E27FC236}">
                <a16:creationId xmlns:a16="http://schemas.microsoft.com/office/drawing/2014/main" id="{52394E61-82AE-483E-888D-1713527DEFE7}"/>
              </a:ext>
            </a:extLst>
          </p:cNvPr>
          <p:cNvSpPr txBox="1">
            <a:spLocks/>
          </p:cNvSpPr>
          <p:nvPr/>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010115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Main DODAG Root</a:t>
            </a:r>
            <a:endParaRPr lang="en-US" dirty="0"/>
          </a:p>
        </p:txBody>
      </p:sp>
      <p:sp>
        <p:nvSpPr>
          <p:cNvPr id="35" name="Rectangle 34">
            <a:extLst>
              <a:ext uri="{FF2B5EF4-FFF2-40B4-BE49-F238E27FC236}">
                <a16:creationId xmlns:a16="http://schemas.microsoft.com/office/drawing/2014/main" id="{1B9F4630-D1EC-489E-A758-8C321339FE25}"/>
              </a:ext>
            </a:extLst>
          </p:cNvPr>
          <p:cNvSpPr/>
          <p:nvPr/>
        </p:nvSpPr>
        <p:spPr>
          <a:xfrm>
            <a:off x="9158331"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4" name="Title 3"/>
          <p:cNvSpPr>
            <a:spLocks noGrp="1"/>
          </p:cNvSpPr>
          <p:nvPr>
            <p:ph type="title"/>
          </p:nvPr>
        </p:nvSpPr>
        <p:spPr>
          <a:xfrm>
            <a:off x="212883" y="-52836"/>
            <a:ext cx="11951749" cy="1279283"/>
          </a:xfrm>
        </p:spPr>
        <p:txBody>
          <a:bodyPr>
            <a:normAutofit fontScale="90000"/>
          </a:bodyPr>
          <a:lstStyle/>
          <a:p>
            <a:r>
              <a:rPr lang="en-US" dirty="0"/>
              <a:t>Profile 1: </a:t>
            </a:r>
            <a:br>
              <a:rPr lang="en-US" dirty="0"/>
            </a:br>
            <a:r>
              <a:rPr lang="en-US" dirty="0"/>
              <a:t>Compress SRH in main DODAG with strict SM Segments</a:t>
            </a:r>
          </a:p>
        </p:txBody>
      </p:sp>
      <p:sp>
        <p:nvSpPr>
          <p:cNvPr id="29" name="Arrow: Up 28">
            <a:extLst>
              <a:ext uri="{FF2B5EF4-FFF2-40B4-BE49-F238E27FC236}">
                <a16:creationId xmlns:a16="http://schemas.microsoft.com/office/drawing/2014/main" id="{59224791-C49D-46E0-98DA-E0D3E954B14D}"/>
              </a:ext>
            </a:extLst>
          </p:cNvPr>
          <p:cNvSpPr/>
          <p:nvPr/>
        </p:nvSpPr>
        <p:spPr>
          <a:xfrm rot="5400000">
            <a:off x="10344189" y="402488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rrow: Up 30">
            <a:extLst>
              <a:ext uri="{FF2B5EF4-FFF2-40B4-BE49-F238E27FC236}">
                <a16:creationId xmlns:a16="http://schemas.microsoft.com/office/drawing/2014/main" id="{9F23ACF5-849D-4CB9-B44E-BCC1B08FB84A}"/>
              </a:ext>
            </a:extLst>
          </p:cNvPr>
          <p:cNvSpPr/>
          <p:nvPr/>
        </p:nvSpPr>
        <p:spPr>
          <a:xfrm rot="5400000">
            <a:off x="1554298" y="4022649"/>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9F8AD5AE-67FF-4BA4-B8FA-5C88987A79CF}"/>
              </a:ext>
            </a:extLst>
          </p:cNvPr>
          <p:cNvSpPr/>
          <p:nvPr/>
        </p:nvSpPr>
        <p:spPr>
          <a:xfrm>
            <a:off x="5768594"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0" name="Arrow: Left 9">
            <a:extLst>
              <a:ext uri="{FF2B5EF4-FFF2-40B4-BE49-F238E27FC236}">
                <a16:creationId xmlns:a16="http://schemas.microsoft.com/office/drawing/2014/main" id="{BA103ABE-21CA-4041-B0A7-C0EA19059897}"/>
              </a:ext>
            </a:extLst>
          </p:cNvPr>
          <p:cNvSpPr/>
          <p:nvPr/>
        </p:nvSpPr>
        <p:spPr>
          <a:xfrm>
            <a:off x="6586943" y="3374603"/>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6" name="Callout: Line 5">
            <a:extLst>
              <a:ext uri="{FF2B5EF4-FFF2-40B4-BE49-F238E27FC236}">
                <a16:creationId xmlns:a16="http://schemas.microsoft.com/office/drawing/2014/main" id="{D53771C2-40AA-4D8C-8A7A-C49A8E2044BE}"/>
              </a:ext>
            </a:extLst>
          </p:cNvPr>
          <p:cNvSpPr/>
          <p:nvPr/>
        </p:nvSpPr>
        <p:spPr>
          <a:xfrm>
            <a:off x="3110749" y="5386196"/>
            <a:ext cx="1483165" cy="663171"/>
          </a:xfrm>
          <a:prstGeom prst="borderCallout1">
            <a:avLst>
              <a:gd name="adj1" fmla="val 5528"/>
              <a:gd name="adj2" fmla="val -4752"/>
              <a:gd name="adj3" fmla="val -118546"/>
              <a:gd name="adj4" fmla="val -944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SRH = A, C, E, F</a:t>
            </a:r>
            <a:endParaRPr lang="en-US" dirty="0"/>
          </a:p>
        </p:txBody>
      </p:sp>
      <p:sp>
        <p:nvSpPr>
          <p:cNvPr id="12" name="Arrow: Up 11">
            <a:extLst>
              <a:ext uri="{FF2B5EF4-FFF2-40B4-BE49-F238E27FC236}">
                <a16:creationId xmlns:a16="http://schemas.microsoft.com/office/drawing/2014/main" id="{D33F7D0D-E486-47E6-B592-437DBCBC1A55}"/>
              </a:ext>
            </a:extLst>
          </p:cNvPr>
          <p:cNvSpPr/>
          <p:nvPr/>
        </p:nvSpPr>
        <p:spPr>
          <a:xfrm rot="5400000">
            <a:off x="7706069" y="331613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id="{E3BC733E-18C6-4244-918C-8C6F725096DF}"/>
              </a:ext>
            </a:extLst>
          </p:cNvPr>
          <p:cNvSpPr/>
          <p:nvPr/>
        </p:nvSpPr>
        <p:spPr>
          <a:xfrm rot="5400000">
            <a:off x="4398092" y="337664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4053528-6F46-4524-8D80-577BD8833383}"/>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A</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26" name="Callout: Line 25">
            <a:extLst>
              <a:ext uri="{FF2B5EF4-FFF2-40B4-BE49-F238E27FC236}">
                <a16:creationId xmlns:a16="http://schemas.microsoft.com/office/drawing/2014/main" id="{2C1884BC-661C-48AA-B1D3-A110778852DE}"/>
              </a:ext>
            </a:extLst>
          </p:cNvPr>
          <p:cNvSpPr/>
          <p:nvPr/>
        </p:nvSpPr>
        <p:spPr>
          <a:xfrm>
            <a:off x="1448869" y="5414805"/>
            <a:ext cx="1483165" cy="663171"/>
          </a:xfrm>
          <a:prstGeom prst="borderCallout1">
            <a:avLst>
              <a:gd name="adj1" fmla="val -12721"/>
              <a:gd name="adj2" fmla="val 12474"/>
              <a:gd name="adj3" fmla="val -108407"/>
              <a:gd name="adj4" fmla="val -19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SRC=Root</a:t>
            </a:r>
          </a:p>
          <a:p>
            <a:pPr algn="ctr"/>
            <a:r>
              <a:rPr lang="fr-FR" dirty="0"/>
              <a:t>TrackID=0</a:t>
            </a:r>
            <a:endParaRPr lang="en-US" dirty="0"/>
          </a:p>
        </p:txBody>
      </p:sp>
      <p:sp>
        <p:nvSpPr>
          <p:cNvPr id="30" name="Arrow: Left 29">
            <a:extLst>
              <a:ext uri="{FF2B5EF4-FFF2-40B4-BE49-F238E27FC236}">
                <a16:creationId xmlns:a16="http://schemas.microsoft.com/office/drawing/2014/main" id="{DD76AF8F-A4A5-4602-A91A-DDE1F09D0812}"/>
              </a:ext>
            </a:extLst>
          </p:cNvPr>
          <p:cNvSpPr/>
          <p:nvPr/>
        </p:nvSpPr>
        <p:spPr>
          <a:xfrm>
            <a:off x="8238982" y="3353522"/>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38" name="TextBox 37">
            <a:extLst>
              <a:ext uri="{FF2B5EF4-FFF2-40B4-BE49-F238E27FC236}">
                <a16:creationId xmlns:a16="http://schemas.microsoft.com/office/drawing/2014/main" id="{E866CB13-9D56-45EB-BCE4-E6D8820AEC52}"/>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42" name="Arrow: Left 41">
            <a:extLst>
              <a:ext uri="{FF2B5EF4-FFF2-40B4-BE49-F238E27FC236}">
                <a16:creationId xmlns:a16="http://schemas.microsoft.com/office/drawing/2014/main" id="{7502C38A-88BB-467A-9745-D9B857D23FF3}"/>
              </a:ext>
            </a:extLst>
          </p:cNvPr>
          <p:cNvSpPr/>
          <p:nvPr/>
        </p:nvSpPr>
        <p:spPr>
          <a:xfrm>
            <a:off x="3198292" y="3374603"/>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2</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51" name="Callout: Line 50">
            <a:extLst>
              <a:ext uri="{FF2B5EF4-FFF2-40B4-BE49-F238E27FC236}">
                <a16:creationId xmlns:a16="http://schemas.microsoft.com/office/drawing/2014/main" id="{42CDF939-B0EB-4A96-88A7-4A93C834C58A}"/>
              </a:ext>
            </a:extLst>
          </p:cNvPr>
          <p:cNvSpPr/>
          <p:nvPr/>
        </p:nvSpPr>
        <p:spPr>
          <a:xfrm>
            <a:off x="3326648" y="1220344"/>
            <a:ext cx="2069556" cy="1374571"/>
          </a:xfrm>
          <a:prstGeom prst="borderCallout1">
            <a:avLst>
              <a:gd name="adj1" fmla="val 102428"/>
              <a:gd name="adj2" fmla="val 42157"/>
              <a:gd name="adj3" fmla="val 161214"/>
              <a:gd name="adj4" fmla="val 27851"/>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=Root</a:t>
            </a:r>
          </a:p>
          <a:p>
            <a:pPr algn="ctr"/>
            <a:r>
              <a:rPr lang="fr-FR" sz="2000" dirty="0"/>
              <a:t>TrackID=0</a:t>
            </a:r>
          </a:p>
          <a:p>
            <a:pPr algn="ctr"/>
            <a:r>
              <a:rPr lang="fr-FR" sz="2000" dirty="0"/>
              <a:t>SF-VIO =A, B </a:t>
            </a:r>
          </a:p>
          <a:p>
            <a:pPr algn="ctr"/>
            <a:r>
              <a:rPr lang="fr-FR" sz="2000" dirty="0"/>
              <a:t>Target =B, C</a:t>
            </a:r>
            <a:endParaRPr lang="en-US" sz="2000" dirty="0"/>
          </a:p>
          <a:p>
            <a:pPr algn="ctr"/>
            <a:endParaRPr lang="en-US" sz="2000" dirty="0"/>
          </a:p>
        </p:txBody>
      </p:sp>
      <p:sp>
        <p:nvSpPr>
          <p:cNvPr id="52" name="Callout: Line 51">
            <a:extLst>
              <a:ext uri="{FF2B5EF4-FFF2-40B4-BE49-F238E27FC236}">
                <a16:creationId xmlns:a16="http://schemas.microsoft.com/office/drawing/2014/main" id="{1C1EA6DC-E877-426E-96DC-0B83326B771B}"/>
              </a:ext>
            </a:extLst>
          </p:cNvPr>
          <p:cNvSpPr/>
          <p:nvPr/>
        </p:nvSpPr>
        <p:spPr>
          <a:xfrm>
            <a:off x="7187452" y="1220344"/>
            <a:ext cx="1931753" cy="1374571"/>
          </a:xfrm>
          <a:prstGeom prst="borderCallout1">
            <a:avLst>
              <a:gd name="adj1" fmla="val 104873"/>
              <a:gd name="adj2" fmla="val 24487"/>
              <a:gd name="adj3" fmla="val 160725"/>
              <a:gd name="adj4" fmla="val 1222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=Root</a:t>
            </a:r>
          </a:p>
          <a:p>
            <a:pPr algn="ctr"/>
            <a:r>
              <a:rPr lang="fr-FR" sz="2000" dirty="0"/>
              <a:t>TrackID=0</a:t>
            </a:r>
          </a:p>
          <a:p>
            <a:pPr algn="ctr"/>
            <a:r>
              <a:rPr lang="fr-FR" sz="2000" dirty="0"/>
              <a:t>SF-VIO =C, D, E</a:t>
            </a:r>
          </a:p>
          <a:p>
            <a:pPr algn="ctr"/>
            <a:r>
              <a:rPr lang="fr-FR" sz="2000" dirty="0"/>
              <a:t>Target = E</a:t>
            </a:r>
            <a:endParaRPr lang="en-US" sz="2000" dirty="0"/>
          </a:p>
          <a:p>
            <a:pPr algn="ctr"/>
            <a:endParaRPr lang="en-US" sz="2000" dirty="0"/>
          </a:p>
        </p:txBody>
      </p:sp>
      <p:sp>
        <p:nvSpPr>
          <p:cNvPr id="9" name="TextBox 8">
            <a:extLst>
              <a:ext uri="{FF2B5EF4-FFF2-40B4-BE49-F238E27FC236}">
                <a16:creationId xmlns:a16="http://schemas.microsoft.com/office/drawing/2014/main" id="{8941A096-011F-4397-B509-A69E9BD86DF1}"/>
              </a:ext>
            </a:extLst>
          </p:cNvPr>
          <p:cNvSpPr txBox="1"/>
          <p:nvPr/>
        </p:nvSpPr>
        <p:spPr>
          <a:xfrm>
            <a:off x="6031854" y="5386196"/>
            <a:ext cx="5718938" cy="830997"/>
          </a:xfrm>
          <a:prstGeom prst="rect">
            <a:avLst/>
          </a:prstGeom>
          <a:noFill/>
        </p:spPr>
        <p:txBody>
          <a:bodyPr wrap="none" rtlCol="0">
            <a:spAutoFit/>
          </a:bodyPr>
          <a:lstStyle/>
          <a:p>
            <a:pPr marL="342900" indent="-342900">
              <a:buFont typeface="Arial" panose="020B0604020202020204" pitchFamily="34" charset="0"/>
              <a:buChar char="•"/>
            </a:pPr>
            <a:r>
              <a:rPr lang="fr-FR" sz="2400" dirty="0">
                <a:highlight>
                  <a:srgbClr val="FFFF00"/>
                </a:highlight>
              </a:rPr>
              <a:t>2 </a:t>
            </a:r>
            <a:r>
              <a:rPr lang="fr-FR" sz="2400" dirty="0" err="1">
                <a:highlight>
                  <a:srgbClr val="FFFF00"/>
                </a:highlight>
              </a:rPr>
              <a:t>ways</a:t>
            </a:r>
            <a:r>
              <a:rPr lang="fr-FR" sz="2400" dirty="0">
                <a:highlight>
                  <a:srgbClr val="FFFF00"/>
                </a:highlight>
              </a:rPr>
              <a:t> of </a:t>
            </a:r>
            <a:r>
              <a:rPr lang="fr-FR" sz="2400" dirty="0" err="1">
                <a:highlight>
                  <a:srgbClr val="FFFF00"/>
                </a:highlight>
              </a:rPr>
              <a:t>saying</a:t>
            </a:r>
            <a:r>
              <a:rPr lang="fr-FR" sz="2400" dirty="0">
                <a:highlight>
                  <a:srgbClr val="FFFF00"/>
                </a:highlight>
              </a:rPr>
              <a:t> </a:t>
            </a:r>
            <a:r>
              <a:rPr lang="fr-FR" sz="2400" dirty="0" err="1">
                <a:highlight>
                  <a:srgbClr val="FFFF00"/>
                </a:highlight>
              </a:rPr>
              <a:t>roughly</a:t>
            </a:r>
            <a:r>
              <a:rPr lang="fr-FR" sz="2400" dirty="0">
                <a:highlight>
                  <a:srgbClr val="FFFF00"/>
                </a:highlight>
              </a:rPr>
              <a:t> the </a:t>
            </a:r>
            <a:r>
              <a:rPr lang="fr-FR" sz="2400" dirty="0" err="1">
                <a:highlight>
                  <a:srgbClr val="FFFF00"/>
                </a:highlight>
              </a:rPr>
              <a:t>same</a:t>
            </a:r>
            <a:r>
              <a:rPr lang="fr-FR" sz="2400" dirty="0">
                <a:highlight>
                  <a:srgbClr val="FFFF00"/>
                </a:highlight>
              </a:rPr>
              <a:t> </a:t>
            </a:r>
            <a:r>
              <a:rPr lang="fr-FR" sz="2400" dirty="0" err="1">
                <a:highlight>
                  <a:srgbClr val="FFFF00"/>
                </a:highlight>
              </a:rPr>
              <a:t>thing</a:t>
            </a:r>
            <a:endParaRPr lang="fr-FR" sz="2400" dirty="0">
              <a:highlight>
                <a:srgbClr val="FFFF00"/>
              </a:highlight>
            </a:endParaRPr>
          </a:p>
          <a:p>
            <a:pPr marL="342900" indent="-342900">
              <a:buFont typeface="Arial" panose="020B0604020202020204" pitchFamily="34" charset="0"/>
              <a:buChar char="•"/>
            </a:pPr>
            <a:r>
              <a:rPr lang="fr-FR" sz="2400" dirty="0" err="1"/>
              <a:t>Should</a:t>
            </a:r>
            <a:r>
              <a:rPr lang="fr-FR" sz="2400" dirty="0"/>
              <a:t> </a:t>
            </a:r>
            <a:r>
              <a:rPr lang="fr-FR" sz="2400" dirty="0" err="1"/>
              <a:t>hops</a:t>
            </a:r>
            <a:r>
              <a:rPr lang="fr-FR" sz="2400" dirty="0"/>
              <a:t> in SF-VIO </a:t>
            </a:r>
            <a:r>
              <a:rPr lang="fr-FR" sz="2400" dirty="0" err="1"/>
              <a:t>be</a:t>
            </a:r>
            <a:r>
              <a:rPr lang="fr-FR" sz="2400" dirty="0"/>
              <a:t> </a:t>
            </a:r>
            <a:r>
              <a:rPr lang="fr-FR" sz="2400" dirty="0" err="1"/>
              <a:t>implicit</a:t>
            </a:r>
            <a:r>
              <a:rPr lang="fr-FR" sz="2400" dirty="0"/>
              <a:t> </a:t>
            </a:r>
            <a:r>
              <a:rPr lang="fr-FR" sz="2400" dirty="0" err="1"/>
              <a:t>targets</a:t>
            </a:r>
            <a:r>
              <a:rPr lang="fr-FR" sz="2400" dirty="0"/>
              <a:t>?</a:t>
            </a:r>
            <a:endParaRPr lang="en-US" sz="2400" dirty="0"/>
          </a:p>
        </p:txBody>
      </p:sp>
      <p:sp>
        <p:nvSpPr>
          <p:cNvPr id="11" name="Arrow: Left-Right 10">
            <a:extLst>
              <a:ext uri="{FF2B5EF4-FFF2-40B4-BE49-F238E27FC236}">
                <a16:creationId xmlns:a16="http://schemas.microsoft.com/office/drawing/2014/main" id="{54F2F02A-EF73-41F8-A29A-05B9A0B2A8BE}"/>
              </a:ext>
            </a:extLst>
          </p:cNvPr>
          <p:cNvSpPr/>
          <p:nvPr/>
        </p:nvSpPr>
        <p:spPr>
          <a:xfrm>
            <a:off x="6723284" y="3862444"/>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1</a:t>
            </a:r>
            <a:endParaRPr lang="en-US" dirty="0"/>
          </a:p>
        </p:txBody>
      </p:sp>
      <p:sp>
        <p:nvSpPr>
          <p:cNvPr id="55" name="Arrow: Left-Right 54">
            <a:extLst>
              <a:ext uri="{FF2B5EF4-FFF2-40B4-BE49-F238E27FC236}">
                <a16:creationId xmlns:a16="http://schemas.microsoft.com/office/drawing/2014/main" id="{D00D9C71-0385-428E-B94F-A321331BED9A}"/>
              </a:ext>
            </a:extLst>
          </p:cNvPr>
          <p:cNvSpPr/>
          <p:nvPr/>
        </p:nvSpPr>
        <p:spPr>
          <a:xfrm>
            <a:off x="3448929" y="3862444"/>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2</a:t>
            </a:r>
            <a:endParaRPr lang="en-US" dirty="0"/>
          </a:p>
        </p:txBody>
      </p:sp>
      <p:sp>
        <p:nvSpPr>
          <p:cNvPr id="56" name="Arrow: Left 55">
            <a:extLst>
              <a:ext uri="{FF2B5EF4-FFF2-40B4-BE49-F238E27FC236}">
                <a16:creationId xmlns:a16="http://schemas.microsoft.com/office/drawing/2014/main" id="{12157A1E-8E17-44D5-BC88-E17DC7D825E6}"/>
              </a:ext>
            </a:extLst>
          </p:cNvPr>
          <p:cNvSpPr/>
          <p:nvPr/>
        </p:nvSpPr>
        <p:spPr>
          <a:xfrm rot="17002623">
            <a:off x="4635802" y="2896438"/>
            <a:ext cx="633595"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2</a:t>
            </a:r>
            <a:endParaRPr lang="en-US" dirty="0"/>
          </a:p>
        </p:txBody>
      </p:sp>
      <p:sp>
        <p:nvSpPr>
          <p:cNvPr id="57" name="Arrow: Left 56">
            <a:extLst>
              <a:ext uri="{FF2B5EF4-FFF2-40B4-BE49-F238E27FC236}">
                <a16:creationId xmlns:a16="http://schemas.microsoft.com/office/drawing/2014/main" id="{AC9E845A-EADC-4E69-A9F6-A0010C3F4AC8}"/>
              </a:ext>
            </a:extLst>
          </p:cNvPr>
          <p:cNvSpPr/>
          <p:nvPr/>
        </p:nvSpPr>
        <p:spPr>
          <a:xfrm rot="17598514">
            <a:off x="9508343" y="2411840"/>
            <a:ext cx="1406087"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58" name="Arrow: Left 57">
            <a:extLst>
              <a:ext uri="{FF2B5EF4-FFF2-40B4-BE49-F238E27FC236}">
                <a16:creationId xmlns:a16="http://schemas.microsoft.com/office/drawing/2014/main" id="{FD5B9545-CF69-42B3-9EC9-31D14B310179}"/>
              </a:ext>
            </a:extLst>
          </p:cNvPr>
          <p:cNvSpPr/>
          <p:nvPr/>
        </p:nvSpPr>
        <p:spPr>
          <a:xfrm rot="3849274">
            <a:off x="5345876" y="2910570"/>
            <a:ext cx="758551"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endParaRPr lang="en-US" dirty="0"/>
          </a:p>
        </p:txBody>
      </p:sp>
      <p:sp>
        <p:nvSpPr>
          <p:cNvPr id="59" name="Arrow: Left 58">
            <a:extLst>
              <a:ext uri="{FF2B5EF4-FFF2-40B4-BE49-F238E27FC236}">
                <a16:creationId xmlns:a16="http://schemas.microsoft.com/office/drawing/2014/main" id="{ED99225D-9E46-47E2-9F85-4B78F45D7B94}"/>
              </a:ext>
            </a:extLst>
          </p:cNvPr>
          <p:cNvSpPr/>
          <p:nvPr/>
        </p:nvSpPr>
        <p:spPr>
          <a:xfrm rot="3849274">
            <a:off x="1536094" y="2550741"/>
            <a:ext cx="1367753"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ACK 2</a:t>
            </a:r>
            <a:endParaRPr lang="en-US" dirty="0"/>
          </a:p>
        </p:txBody>
      </p:sp>
    </p:spTree>
    <p:extLst>
      <p:ext uri="{BB962C8B-B14F-4D97-AF65-F5344CB8AC3E}">
        <p14:creationId xmlns:p14="http://schemas.microsoft.com/office/powerpoint/2010/main" val="1626377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Main DODAG Root</a:t>
            </a:r>
            <a:endParaRPr lang="en-US" dirty="0"/>
          </a:p>
        </p:txBody>
      </p:sp>
      <p:sp>
        <p:nvSpPr>
          <p:cNvPr id="35" name="Rectangle 34">
            <a:extLst>
              <a:ext uri="{FF2B5EF4-FFF2-40B4-BE49-F238E27FC236}">
                <a16:creationId xmlns:a16="http://schemas.microsoft.com/office/drawing/2014/main" id="{1B9F4630-D1EC-489E-A758-8C321339FE25}"/>
              </a:ext>
            </a:extLst>
          </p:cNvPr>
          <p:cNvSpPr/>
          <p:nvPr/>
        </p:nvSpPr>
        <p:spPr>
          <a:xfrm>
            <a:off x="9158331"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4" name="Title 3"/>
          <p:cNvSpPr>
            <a:spLocks noGrp="1"/>
          </p:cNvSpPr>
          <p:nvPr>
            <p:ph type="title"/>
          </p:nvPr>
        </p:nvSpPr>
        <p:spPr>
          <a:xfrm>
            <a:off x="65741" y="103213"/>
            <a:ext cx="11833412" cy="830997"/>
          </a:xfrm>
        </p:spPr>
        <p:txBody>
          <a:bodyPr>
            <a:normAutofit fontScale="90000"/>
          </a:bodyPr>
          <a:lstStyle/>
          <a:p>
            <a:r>
              <a:rPr lang="en-US" dirty="0"/>
              <a:t>Profile 2: </a:t>
            </a:r>
            <a:br>
              <a:rPr lang="en-US" dirty="0"/>
            </a:br>
            <a:r>
              <a:rPr lang="en-US" dirty="0"/>
              <a:t>Compress SRH in main DODAG with Strict NSM Tracks</a:t>
            </a:r>
          </a:p>
        </p:txBody>
      </p:sp>
      <p:sp>
        <p:nvSpPr>
          <p:cNvPr id="29" name="Arrow: Up 28">
            <a:extLst>
              <a:ext uri="{FF2B5EF4-FFF2-40B4-BE49-F238E27FC236}">
                <a16:creationId xmlns:a16="http://schemas.microsoft.com/office/drawing/2014/main" id="{59224791-C49D-46E0-98DA-E0D3E954B14D}"/>
              </a:ext>
            </a:extLst>
          </p:cNvPr>
          <p:cNvSpPr/>
          <p:nvPr/>
        </p:nvSpPr>
        <p:spPr>
          <a:xfrm rot="5400000">
            <a:off x="10344189" y="402488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rrow: Up 30">
            <a:extLst>
              <a:ext uri="{FF2B5EF4-FFF2-40B4-BE49-F238E27FC236}">
                <a16:creationId xmlns:a16="http://schemas.microsoft.com/office/drawing/2014/main" id="{9F23ACF5-849D-4CB9-B44E-BCC1B08FB84A}"/>
              </a:ext>
            </a:extLst>
          </p:cNvPr>
          <p:cNvSpPr/>
          <p:nvPr/>
        </p:nvSpPr>
        <p:spPr>
          <a:xfrm rot="5400000">
            <a:off x="1554298" y="4022649"/>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9F8AD5AE-67FF-4BA4-B8FA-5C88987A79CF}"/>
              </a:ext>
            </a:extLst>
          </p:cNvPr>
          <p:cNvSpPr/>
          <p:nvPr/>
        </p:nvSpPr>
        <p:spPr>
          <a:xfrm>
            <a:off x="5768594"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0" name="Arrow: Left 9">
            <a:extLst>
              <a:ext uri="{FF2B5EF4-FFF2-40B4-BE49-F238E27FC236}">
                <a16:creationId xmlns:a16="http://schemas.microsoft.com/office/drawing/2014/main" id="{BA103ABE-21CA-4041-B0A7-C0EA19059897}"/>
              </a:ext>
            </a:extLst>
          </p:cNvPr>
          <p:cNvSpPr/>
          <p:nvPr/>
        </p:nvSpPr>
        <p:spPr>
          <a:xfrm rot="17441048">
            <a:off x="6112188" y="2430499"/>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6" name="Callout: Line 5">
            <a:extLst>
              <a:ext uri="{FF2B5EF4-FFF2-40B4-BE49-F238E27FC236}">
                <a16:creationId xmlns:a16="http://schemas.microsoft.com/office/drawing/2014/main" id="{D53771C2-40AA-4D8C-8A7A-C49A8E2044BE}"/>
              </a:ext>
            </a:extLst>
          </p:cNvPr>
          <p:cNvSpPr/>
          <p:nvPr/>
        </p:nvSpPr>
        <p:spPr>
          <a:xfrm>
            <a:off x="3110749" y="5386196"/>
            <a:ext cx="1483165" cy="663171"/>
          </a:xfrm>
          <a:prstGeom prst="borderCallout1">
            <a:avLst>
              <a:gd name="adj1" fmla="val 5528"/>
              <a:gd name="adj2" fmla="val -4752"/>
              <a:gd name="adj3" fmla="val -118546"/>
              <a:gd name="adj4" fmla="val -944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SRH = A, C, E, F</a:t>
            </a:r>
            <a:endParaRPr lang="en-US" dirty="0"/>
          </a:p>
        </p:txBody>
      </p:sp>
      <p:sp>
        <p:nvSpPr>
          <p:cNvPr id="12" name="Arrow: Up 11">
            <a:extLst>
              <a:ext uri="{FF2B5EF4-FFF2-40B4-BE49-F238E27FC236}">
                <a16:creationId xmlns:a16="http://schemas.microsoft.com/office/drawing/2014/main" id="{D33F7D0D-E486-47E6-B592-437DBCBC1A55}"/>
              </a:ext>
            </a:extLst>
          </p:cNvPr>
          <p:cNvSpPr/>
          <p:nvPr/>
        </p:nvSpPr>
        <p:spPr>
          <a:xfrm rot="5400000">
            <a:off x="7706069" y="331613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id="{E3BC733E-18C6-4244-918C-8C6F725096DF}"/>
              </a:ext>
            </a:extLst>
          </p:cNvPr>
          <p:cNvSpPr/>
          <p:nvPr/>
        </p:nvSpPr>
        <p:spPr>
          <a:xfrm rot="5400000">
            <a:off x="4398092" y="337664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4053528-6F46-4524-8D80-577BD8833383}"/>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A</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26" name="Callout: Line 25">
            <a:extLst>
              <a:ext uri="{FF2B5EF4-FFF2-40B4-BE49-F238E27FC236}">
                <a16:creationId xmlns:a16="http://schemas.microsoft.com/office/drawing/2014/main" id="{2C1884BC-661C-48AA-B1D3-A110778852DE}"/>
              </a:ext>
            </a:extLst>
          </p:cNvPr>
          <p:cNvSpPr/>
          <p:nvPr/>
        </p:nvSpPr>
        <p:spPr>
          <a:xfrm>
            <a:off x="1448869" y="5414805"/>
            <a:ext cx="1483165" cy="663171"/>
          </a:xfrm>
          <a:prstGeom prst="borderCallout1">
            <a:avLst>
              <a:gd name="adj1" fmla="val -12721"/>
              <a:gd name="adj2" fmla="val 12474"/>
              <a:gd name="adj3" fmla="val -108407"/>
              <a:gd name="adj4" fmla="val -19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SRC=Root</a:t>
            </a:r>
          </a:p>
          <a:p>
            <a:pPr algn="ctr"/>
            <a:r>
              <a:rPr lang="fr-FR" dirty="0"/>
              <a:t>TrackID=0</a:t>
            </a:r>
            <a:endParaRPr lang="en-US" dirty="0"/>
          </a:p>
        </p:txBody>
      </p:sp>
      <p:sp>
        <p:nvSpPr>
          <p:cNvPr id="38" name="TextBox 37">
            <a:extLst>
              <a:ext uri="{FF2B5EF4-FFF2-40B4-BE49-F238E27FC236}">
                <a16:creationId xmlns:a16="http://schemas.microsoft.com/office/drawing/2014/main" id="{E866CB13-9D56-45EB-BCE4-E6D8820AEC52}"/>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42" name="Arrow: Left 41">
            <a:extLst>
              <a:ext uri="{FF2B5EF4-FFF2-40B4-BE49-F238E27FC236}">
                <a16:creationId xmlns:a16="http://schemas.microsoft.com/office/drawing/2014/main" id="{7502C38A-88BB-467A-9745-D9B857D23FF3}"/>
              </a:ext>
            </a:extLst>
          </p:cNvPr>
          <p:cNvSpPr/>
          <p:nvPr/>
        </p:nvSpPr>
        <p:spPr>
          <a:xfrm rot="17002623">
            <a:off x="2633207" y="2378372"/>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2</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51" name="Callout: Line 50">
            <a:extLst>
              <a:ext uri="{FF2B5EF4-FFF2-40B4-BE49-F238E27FC236}">
                <a16:creationId xmlns:a16="http://schemas.microsoft.com/office/drawing/2014/main" id="{42CDF939-B0EB-4A96-88A7-4A93C834C58A}"/>
              </a:ext>
            </a:extLst>
          </p:cNvPr>
          <p:cNvSpPr/>
          <p:nvPr/>
        </p:nvSpPr>
        <p:spPr>
          <a:xfrm>
            <a:off x="3670868" y="1111878"/>
            <a:ext cx="2331746" cy="1374571"/>
          </a:xfrm>
          <a:prstGeom prst="borderCallout1">
            <a:avLst>
              <a:gd name="adj1" fmla="val 66720"/>
              <a:gd name="adj2" fmla="val -11811"/>
              <a:gd name="adj3" fmla="val 28658"/>
              <a:gd name="adj4" fmla="val -1687"/>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129)</a:t>
            </a:r>
          </a:p>
          <a:p>
            <a:pPr algn="ctr"/>
            <a:r>
              <a:rPr lang="fr-FR" sz="2000" dirty="0"/>
              <a:t>SR-VIO =B </a:t>
            </a:r>
          </a:p>
          <a:p>
            <a:pPr algn="ctr"/>
            <a:r>
              <a:rPr lang="fr-FR" sz="2000" dirty="0"/>
              <a:t>Target =C</a:t>
            </a:r>
            <a:endParaRPr lang="en-US" sz="2000" dirty="0"/>
          </a:p>
          <a:p>
            <a:pPr algn="ctr"/>
            <a:endParaRPr lang="en-US" sz="2000" dirty="0"/>
          </a:p>
        </p:txBody>
      </p:sp>
      <p:sp>
        <p:nvSpPr>
          <p:cNvPr id="52" name="Callout: Line 51">
            <a:extLst>
              <a:ext uri="{FF2B5EF4-FFF2-40B4-BE49-F238E27FC236}">
                <a16:creationId xmlns:a16="http://schemas.microsoft.com/office/drawing/2014/main" id="{1C1EA6DC-E877-426E-96DC-0B83326B771B}"/>
              </a:ext>
            </a:extLst>
          </p:cNvPr>
          <p:cNvSpPr/>
          <p:nvPr/>
        </p:nvSpPr>
        <p:spPr>
          <a:xfrm>
            <a:off x="7324230" y="1111877"/>
            <a:ext cx="2005727" cy="1374571"/>
          </a:xfrm>
          <a:prstGeom prst="borderCallout1">
            <a:avLst>
              <a:gd name="adj1" fmla="val 19274"/>
              <a:gd name="adj2" fmla="val -3996"/>
              <a:gd name="adj3" fmla="val 72680"/>
              <a:gd name="adj4" fmla="val -18648"/>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=C</a:t>
            </a:r>
          </a:p>
          <a:p>
            <a:pPr algn="ctr"/>
            <a:r>
              <a:rPr lang="fr-FR" sz="2000" dirty="0"/>
              <a:t>TrackID=(C, 131)</a:t>
            </a:r>
          </a:p>
          <a:p>
            <a:pPr algn="ctr"/>
            <a:r>
              <a:rPr lang="fr-FR" sz="2000" dirty="0"/>
              <a:t>SR-VIO =D, E</a:t>
            </a:r>
          </a:p>
          <a:p>
            <a:pPr algn="ctr"/>
            <a:r>
              <a:rPr lang="fr-FR" sz="2000" dirty="0"/>
              <a:t>Target =</a:t>
            </a:r>
            <a:endParaRPr lang="en-US" sz="2000" dirty="0"/>
          </a:p>
          <a:p>
            <a:pPr algn="ctr"/>
            <a:endParaRPr lang="en-US" sz="2000" dirty="0"/>
          </a:p>
        </p:txBody>
      </p:sp>
      <p:sp>
        <p:nvSpPr>
          <p:cNvPr id="9" name="TextBox 8">
            <a:extLst>
              <a:ext uri="{FF2B5EF4-FFF2-40B4-BE49-F238E27FC236}">
                <a16:creationId xmlns:a16="http://schemas.microsoft.com/office/drawing/2014/main" id="{8941A096-011F-4397-B509-A69E9BD86DF1}"/>
              </a:ext>
            </a:extLst>
          </p:cNvPr>
          <p:cNvSpPr txBox="1"/>
          <p:nvPr/>
        </p:nvSpPr>
        <p:spPr>
          <a:xfrm>
            <a:off x="6031854" y="5386196"/>
            <a:ext cx="5922903" cy="830997"/>
          </a:xfrm>
          <a:prstGeom prst="rect">
            <a:avLst/>
          </a:prstGeom>
          <a:noFill/>
        </p:spPr>
        <p:txBody>
          <a:bodyPr wrap="none" rtlCol="0">
            <a:spAutoFit/>
          </a:bodyPr>
          <a:lstStyle/>
          <a:p>
            <a:pPr marL="342900" indent="-342900">
              <a:buFont typeface="Arial" panose="020B0604020202020204" pitchFamily="34" charset="0"/>
              <a:buChar char="•"/>
            </a:pPr>
            <a:r>
              <a:rPr lang="fr-FR" sz="2400" dirty="0">
                <a:highlight>
                  <a:srgbClr val="FFFF00"/>
                </a:highlight>
              </a:rPr>
              <a:t>2 </a:t>
            </a:r>
            <a:r>
              <a:rPr lang="fr-FR" sz="2400" dirty="0" err="1">
                <a:highlight>
                  <a:srgbClr val="FFFF00"/>
                </a:highlight>
              </a:rPr>
              <a:t>ways</a:t>
            </a:r>
            <a:r>
              <a:rPr lang="fr-FR" sz="2400" dirty="0">
                <a:highlight>
                  <a:srgbClr val="FFFF00"/>
                </a:highlight>
              </a:rPr>
              <a:t> of </a:t>
            </a:r>
            <a:r>
              <a:rPr lang="fr-FR" sz="2400" dirty="0" err="1">
                <a:highlight>
                  <a:srgbClr val="FFFF00"/>
                </a:highlight>
              </a:rPr>
              <a:t>saying</a:t>
            </a:r>
            <a:r>
              <a:rPr lang="fr-FR" sz="2400" dirty="0">
                <a:highlight>
                  <a:srgbClr val="FFFF00"/>
                </a:highlight>
              </a:rPr>
              <a:t> </a:t>
            </a:r>
            <a:r>
              <a:rPr lang="fr-FR" sz="2400" dirty="0" err="1">
                <a:highlight>
                  <a:srgbClr val="FFFF00"/>
                </a:highlight>
              </a:rPr>
              <a:t>roughly</a:t>
            </a:r>
            <a:r>
              <a:rPr lang="fr-FR" sz="2400" dirty="0">
                <a:highlight>
                  <a:srgbClr val="FFFF00"/>
                </a:highlight>
              </a:rPr>
              <a:t> the </a:t>
            </a:r>
            <a:r>
              <a:rPr lang="fr-FR" sz="2400" dirty="0" err="1">
                <a:highlight>
                  <a:srgbClr val="FFFF00"/>
                </a:highlight>
              </a:rPr>
              <a:t>same</a:t>
            </a:r>
            <a:r>
              <a:rPr lang="fr-FR" sz="2400" dirty="0">
                <a:highlight>
                  <a:srgbClr val="FFFF00"/>
                </a:highlight>
              </a:rPr>
              <a:t> </a:t>
            </a:r>
            <a:r>
              <a:rPr lang="fr-FR" sz="2400" dirty="0" err="1">
                <a:highlight>
                  <a:srgbClr val="FFFF00"/>
                </a:highlight>
              </a:rPr>
              <a:t>thing</a:t>
            </a:r>
            <a:endParaRPr lang="fr-FR" sz="2400" dirty="0">
              <a:highlight>
                <a:srgbClr val="FFFF00"/>
              </a:highlight>
            </a:endParaRPr>
          </a:p>
          <a:p>
            <a:pPr marL="342900" indent="-342900">
              <a:buFont typeface="Arial" panose="020B0604020202020204" pitchFamily="34" charset="0"/>
              <a:buChar char="•"/>
            </a:pPr>
            <a:r>
              <a:rPr lang="fr-FR" sz="2400" dirty="0"/>
              <a:t>Last hop (</a:t>
            </a:r>
            <a:r>
              <a:rPr lang="fr-FR" sz="2400" dirty="0" err="1"/>
              <a:t>Egress</a:t>
            </a:r>
            <a:r>
              <a:rPr lang="fr-FR" sz="2400" dirty="0"/>
              <a:t>) in SR-VIO </a:t>
            </a:r>
            <a:r>
              <a:rPr lang="fr-FR" sz="2400" dirty="0" err="1"/>
              <a:t>is</a:t>
            </a:r>
            <a:r>
              <a:rPr lang="fr-FR" sz="2400" dirty="0"/>
              <a:t> </a:t>
            </a:r>
            <a:r>
              <a:rPr lang="fr-FR" sz="2400" dirty="0" err="1"/>
              <a:t>implicit</a:t>
            </a:r>
            <a:r>
              <a:rPr lang="fr-FR" sz="2400" dirty="0"/>
              <a:t> </a:t>
            </a:r>
            <a:r>
              <a:rPr lang="fr-FR" sz="2400" dirty="0" err="1"/>
              <a:t>target</a:t>
            </a:r>
            <a:endParaRPr lang="en-US" sz="2400" dirty="0"/>
          </a:p>
        </p:txBody>
      </p:sp>
      <p:sp>
        <p:nvSpPr>
          <p:cNvPr id="34" name="Flowchart: Stored Data 33">
            <a:extLst>
              <a:ext uri="{FF2B5EF4-FFF2-40B4-BE49-F238E27FC236}">
                <a16:creationId xmlns:a16="http://schemas.microsoft.com/office/drawing/2014/main" id="{0D526245-CA4B-4B91-AF4B-54523F786B97}"/>
              </a:ext>
            </a:extLst>
          </p:cNvPr>
          <p:cNvSpPr/>
          <p:nvPr/>
        </p:nvSpPr>
        <p:spPr>
          <a:xfrm>
            <a:off x="3314600" y="4212941"/>
            <a:ext cx="1279314" cy="612648"/>
          </a:xfrm>
          <a:prstGeom prst="flowChartOnlineStorag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Track 2</a:t>
            </a:r>
            <a:endParaRPr lang="en-US" dirty="0"/>
          </a:p>
        </p:txBody>
      </p:sp>
      <p:sp>
        <p:nvSpPr>
          <p:cNvPr id="36" name="Flowchart: Stored Data 35">
            <a:extLst>
              <a:ext uri="{FF2B5EF4-FFF2-40B4-BE49-F238E27FC236}">
                <a16:creationId xmlns:a16="http://schemas.microsoft.com/office/drawing/2014/main" id="{573D70B1-E419-4C1D-AB5E-F13AB111518A}"/>
              </a:ext>
            </a:extLst>
          </p:cNvPr>
          <p:cNvSpPr/>
          <p:nvPr/>
        </p:nvSpPr>
        <p:spPr>
          <a:xfrm>
            <a:off x="6725855" y="4199398"/>
            <a:ext cx="2253074" cy="612648"/>
          </a:xfrm>
          <a:prstGeom prst="flowChartOnlineStorag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Track 1</a:t>
            </a:r>
            <a:endParaRPr lang="en-US" dirty="0"/>
          </a:p>
        </p:txBody>
      </p:sp>
      <p:sp>
        <p:nvSpPr>
          <p:cNvPr id="37" name="Arrow: Left 36">
            <a:extLst>
              <a:ext uri="{FF2B5EF4-FFF2-40B4-BE49-F238E27FC236}">
                <a16:creationId xmlns:a16="http://schemas.microsoft.com/office/drawing/2014/main" id="{25EB34C2-C8D4-4C76-B008-13C0141DF2EB}"/>
              </a:ext>
            </a:extLst>
          </p:cNvPr>
          <p:cNvSpPr/>
          <p:nvPr/>
        </p:nvSpPr>
        <p:spPr>
          <a:xfrm rot="3849274">
            <a:off x="1536094" y="2550741"/>
            <a:ext cx="1367753"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ACK 2</a:t>
            </a:r>
            <a:endParaRPr lang="en-US" dirty="0"/>
          </a:p>
        </p:txBody>
      </p:sp>
      <p:sp>
        <p:nvSpPr>
          <p:cNvPr id="39" name="Arrow: Left 38">
            <a:extLst>
              <a:ext uri="{FF2B5EF4-FFF2-40B4-BE49-F238E27FC236}">
                <a16:creationId xmlns:a16="http://schemas.microsoft.com/office/drawing/2014/main" id="{CC3486EC-48DF-4505-A101-A10BB7D35F5C}"/>
              </a:ext>
            </a:extLst>
          </p:cNvPr>
          <p:cNvSpPr/>
          <p:nvPr/>
        </p:nvSpPr>
        <p:spPr>
          <a:xfrm rot="3849274">
            <a:off x="5580697" y="2738950"/>
            <a:ext cx="739737"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 1</a:t>
            </a:r>
            <a:endParaRPr lang="en-US" dirty="0"/>
          </a:p>
        </p:txBody>
      </p:sp>
    </p:spTree>
    <p:extLst>
      <p:ext uri="{BB962C8B-B14F-4D97-AF65-F5344CB8AC3E}">
        <p14:creationId xmlns:p14="http://schemas.microsoft.com/office/powerpoint/2010/main" val="2751569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2"/>
            <a:ext cx="100290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External</a:t>
            </a:r>
            <a:r>
              <a:rPr lang="fr-FR" dirty="0"/>
              <a:t> </a:t>
            </a:r>
            <a:r>
              <a:rPr lang="fr-FR" dirty="0" err="1"/>
              <a:t>node</a:t>
            </a:r>
            <a:r>
              <a:rPr lang="fr-FR" dirty="0"/>
              <a:t> S </a:t>
            </a:r>
            <a:endParaRPr lang="en-US" dirty="0"/>
          </a:p>
        </p:txBody>
      </p:sp>
      <p:sp>
        <p:nvSpPr>
          <p:cNvPr id="4" name="Title 3"/>
          <p:cNvSpPr>
            <a:spLocks noGrp="1"/>
          </p:cNvSpPr>
          <p:nvPr>
            <p:ph type="title"/>
          </p:nvPr>
        </p:nvSpPr>
        <p:spPr>
          <a:xfrm>
            <a:off x="254419" y="103213"/>
            <a:ext cx="11934406" cy="1325563"/>
          </a:xfrm>
        </p:spPr>
        <p:txBody>
          <a:bodyPr/>
          <a:lstStyle/>
          <a:p>
            <a:r>
              <a:rPr lang="en-US" dirty="0"/>
              <a:t>Profile 3: Implicit Track with Strict SM Segments, </a:t>
            </a:r>
          </a:p>
        </p:txBody>
      </p:sp>
      <p:sp>
        <p:nvSpPr>
          <p:cNvPr id="29" name="Arrow: Up 28">
            <a:extLst>
              <a:ext uri="{FF2B5EF4-FFF2-40B4-BE49-F238E27FC236}">
                <a16:creationId xmlns:a16="http://schemas.microsoft.com/office/drawing/2014/main" id="{59224791-C49D-46E0-98DA-E0D3E954B14D}"/>
              </a:ext>
            </a:extLst>
          </p:cNvPr>
          <p:cNvSpPr/>
          <p:nvPr/>
        </p:nvSpPr>
        <p:spPr>
          <a:xfrm rot="5400000">
            <a:off x="10344189" y="402488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4053528-6F46-4524-8D80-577BD8833383}"/>
              </a:ext>
            </a:extLst>
          </p:cNvPr>
          <p:cNvSpPr/>
          <p:nvPr/>
        </p:nvSpPr>
        <p:spPr>
          <a:xfrm>
            <a:off x="9144007" y="405099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Implicit</a:t>
            </a:r>
            <a:r>
              <a:rPr lang="fr-FR" dirty="0"/>
              <a:t> </a:t>
            </a:r>
            <a:r>
              <a:rPr lang="fr-FR" dirty="0" err="1"/>
              <a:t>Egress</a:t>
            </a:r>
            <a:r>
              <a:rPr lang="fr-FR" dirty="0"/>
              <a:t> = E</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26" name="Callout: Line 25">
            <a:extLst>
              <a:ext uri="{FF2B5EF4-FFF2-40B4-BE49-F238E27FC236}">
                <a16:creationId xmlns:a16="http://schemas.microsoft.com/office/drawing/2014/main" id="{2C1884BC-661C-48AA-B1D3-A110778852DE}"/>
              </a:ext>
            </a:extLst>
          </p:cNvPr>
          <p:cNvSpPr/>
          <p:nvPr/>
        </p:nvSpPr>
        <p:spPr>
          <a:xfrm>
            <a:off x="3627248" y="5224097"/>
            <a:ext cx="1483165" cy="663171"/>
          </a:xfrm>
          <a:prstGeom prst="borderCallout1">
            <a:avLst>
              <a:gd name="adj1" fmla="val -9679"/>
              <a:gd name="adj2" fmla="val 93166"/>
              <a:gd name="adj3" fmla="val -83061"/>
              <a:gd name="adj4" fmla="val 1213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SRC=A</a:t>
            </a:r>
          </a:p>
          <a:p>
            <a:pPr algn="ctr"/>
            <a:r>
              <a:rPr lang="fr-FR" dirty="0"/>
              <a:t>TrackID=129</a:t>
            </a:r>
            <a:endParaRPr lang="en-US" dirty="0"/>
          </a:p>
        </p:txBody>
      </p:sp>
      <p:sp>
        <p:nvSpPr>
          <p:cNvPr id="38" name="TextBox 37">
            <a:extLst>
              <a:ext uri="{FF2B5EF4-FFF2-40B4-BE49-F238E27FC236}">
                <a16:creationId xmlns:a16="http://schemas.microsoft.com/office/drawing/2014/main" id="{E866CB13-9D56-45EB-BCE4-E6D8820AEC52}"/>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52" name="Callout: Line 51">
            <a:extLst>
              <a:ext uri="{FF2B5EF4-FFF2-40B4-BE49-F238E27FC236}">
                <a16:creationId xmlns:a16="http://schemas.microsoft.com/office/drawing/2014/main" id="{1C1EA6DC-E877-426E-96DC-0B83326B771B}"/>
              </a:ext>
            </a:extLst>
          </p:cNvPr>
          <p:cNvSpPr/>
          <p:nvPr/>
        </p:nvSpPr>
        <p:spPr>
          <a:xfrm>
            <a:off x="7187452" y="1220344"/>
            <a:ext cx="2181699" cy="1374571"/>
          </a:xfrm>
          <a:prstGeom prst="borderCallout1">
            <a:avLst>
              <a:gd name="adj1" fmla="val 104873"/>
              <a:gd name="adj2" fmla="val 24487"/>
              <a:gd name="adj3" fmla="val 160725"/>
              <a:gd name="adj4" fmla="val 1222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TrackID=129</a:t>
            </a:r>
          </a:p>
          <a:p>
            <a:pPr algn="ctr"/>
            <a:r>
              <a:rPr lang="fr-FR" sz="2000" dirty="0"/>
              <a:t>SF-VIO = A,B,C,D,E</a:t>
            </a:r>
          </a:p>
          <a:p>
            <a:pPr algn="ctr"/>
            <a:r>
              <a:rPr lang="fr-FR" sz="2000" dirty="0"/>
              <a:t>Target = E,F</a:t>
            </a:r>
            <a:endParaRPr lang="en-US" sz="2000" dirty="0"/>
          </a:p>
          <a:p>
            <a:pPr algn="ctr"/>
            <a:endParaRPr lang="en-US" sz="2000" dirty="0"/>
          </a:p>
        </p:txBody>
      </p:sp>
      <p:sp>
        <p:nvSpPr>
          <p:cNvPr id="9" name="TextBox 8">
            <a:extLst>
              <a:ext uri="{FF2B5EF4-FFF2-40B4-BE49-F238E27FC236}">
                <a16:creationId xmlns:a16="http://schemas.microsoft.com/office/drawing/2014/main" id="{8941A096-011F-4397-B509-A69E9BD86DF1}"/>
              </a:ext>
            </a:extLst>
          </p:cNvPr>
          <p:cNvSpPr txBox="1"/>
          <p:nvPr/>
        </p:nvSpPr>
        <p:spPr>
          <a:xfrm>
            <a:off x="7467436" y="5565806"/>
            <a:ext cx="4184287" cy="830997"/>
          </a:xfrm>
          <a:prstGeom prst="rect">
            <a:avLst/>
          </a:prstGeom>
          <a:noFill/>
        </p:spPr>
        <p:txBody>
          <a:bodyPr wrap="none" rtlCol="0">
            <a:spAutoFit/>
          </a:bodyPr>
          <a:lstStyle/>
          <a:p>
            <a:pPr marL="342900" indent="-342900">
              <a:buFont typeface="Arial" panose="020B0604020202020204" pitchFamily="34" charset="0"/>
              <a:buChar char="•"/>
            </a:pPr>
            <a:r>
              <a:rPr lang="fr-FR" sz="2400" dirty="0">
                <a:highlight>
                  <a:srgbClr val="FFFF00"/>
                </a:highlight>
              </a:rPr>
              <a:t>The </a:t>
            </a:r>
            <a:r>
              <a:rPr lang="fr-FR" sz="2400" dirty="0" err="1">
                <a:highlight>
                  <a:srgbClr val="FFFF00"/>
                </a:highlight>
              </a:rPr>
              <a:t>track</a:t>
            </a:r>
            <a:r>
              <a:rPr lang="fr-FR" sz="2400" dirty="0">
                <a:highlight>
                  <a:srgbClr val="FFFF00"/>
                </a:highlight>
              </a:rPr>
              <a:t> </a:t>
            </a:r>
            <a:r>
              <a:rPr lang="fr-FR" sz="2400" dirty="0" err="1">
                <a:highlight>
                  <a:srgbClr val="FFFF00"/>
                </a:highlight>
              </a:rPr>
              <a:t>is</a:t>
            </a:r>
            <a:r>
              <a:rPr lang="fr-FR" sz="2400" dirty="0">
                <a:highlight>
                  <a:srgbClr val="FFFF00"/>
                </a:highlight>
              </a:rPr>
              <a:t> </a:t>
            </a:r>
            <a:r>
              <a:rPr lang="fr-FR" sz="2400" dirty="0" err="1">
                <a:highlight>
                  <a:srgbClr val="FFFF00"/>
                </a:highlight>
              </a:rPr>
              <a:t>Implicit</a:t>
            </a:r>
            <a:endParaRPr lang="fr-FR" sz="2400" dirty="0">
              <a:highlight>
                <a:srgbClr val="FFFF00"/>
              </a:highlight>
            </a:endParaRPr>
          </a:p>
          <a:p>
            <a:pPr marL="342900" indent="-342900">
              <a:buFont typeface="Arial" panose="020B0604020202020204" pitchFamily="34" charset="0"/>
              <a:buChar char="•"/>
            </a:pPr>
            <a:r>
              <a:rPr lang="fr-FR" sz="2400" dirty="0"/>
              <a:t>Can </a:t>
            </a:r>
            <a:r>
              <a:rPr lang="fr-FR" sz="2400" dirty="0" err="1"/>
              <a:t>we</a:t>
            </a:r>
            <a:r>
              <a:rPr lang="fr-FR" sz="2400" dirty="0"/>
              <a:t> </a:t>
            </a:r>
            <a:r>
              <a:rPr lang="fr-FR" sz="2400" dirty="0" err="1"/>
              <a:t>inject</a:t>
            </a:r>
            <a:r>
              <a:rPr lang="fr-FR" sz="2400" dirty="0"/>
              <a:t> </a:t>
            </a:r>
            <a:r>
              <a:rPr lang="fr-FR" sz="2400" dirty="0" err="1"/>
              <a:t>packets</a:t>
            </a:r>
            <a:r>
              <a:rPr lang="fr-FR" sz="2400" dirty="0"/>
              <a:t> </a:t>
            </a:r>
            <a:r>
              <a:rPr lang="fr-FR" sz="2400" dirty="0" err="1"/>
              <a:t>along</a:t>
            </a:r>
            <a:r>
              <a:rPr lang="fr-FR" sz="2400" dirty="0"/>
              <a:t>?</a:t>
            </a:r>
            <a:r>
              <a:rPr lang="fr-FR" sz="2400" dirty="0">
                <a:highlight>
                  <a:srgbClr val="FFFF00"/>
                </a:highlight>
              </a:rPr>
              <a:t> </a:t>
            </a:r>
          </a:p>
        </p:txBody>
      </p:sp>
      <p:sp>
        <p:nvSpPr>
          <p:cNvPr id="11" name="Arrow: Left-Right 10">
            <a:extLst>
              <a:ext uri="{FF2B5EF4-FFF2-40B4-BE49-F238E27FC236}">
                <a16:creationId xmlns:a16="http://schemas.microsoft.com/office/drawing/2014/main" id="{54F2F02A-EF73-41F8-A29A-05B9A0B2A8BE}"/>
              </a:ext>
            </a:extLst>
          </p:cNvPr>
          <p:cNvSpPr/>
          <p:nvPr/>
        </p:nvSpPr>
        <p:spPr>
          <a:xfrm>
            <a:off x="3329896" y="3862444"/>
            <a:ext cx="5789310"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       Segment 1                                                   </a:t>
            </a:r>
            <a:endParaRPr lang="en-US" dirty="0"/>
          </a:p>
        </p:txBody>
      </p:sp>
      <p:sp>
        <p:nvSpPr>
          <p:cNvPr id="57" name="Arrow: Left 56">
            <a:extLst>
              <a:ext uri="{FF2B5EF4-FFF2-40B4-BE49-F238E27FC236}">
                <a16:creationId xmlns:a16="http://schemas.microsoft.com/office/drawing/2014/main" id="{AC9E845A-EADC-4E69-A9F6-A0010C3F4AC8}"/>
              </a:ext>
            </a:extLst>
          </p:cNvPr>
          <p:cNvSpPr/>
          <p:nvPr/>
        </p:nvSpPr>
        <p:spPr>
          <a:xfrm rot="17535618">
            <a:off x="9478598" y="2515703"/>
            <a:ext cx="135558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59" name="Arrow: Left 58">
            <a:extLst>
              <a:ext uri="{FF2B5EF4-FFF2-40B4-BE49-F238E27FC236}">
                <a16:creationId xmlns:a16="http://schemas.microsoft.com/office/drawing/2014/main" id="{ED99225D-9E46-47E2-9F85-4B78F45D7B94}"/>
              </a:ext>
            </a:extLst>
          </p:cNvPr>
          <p:cNvSpPr/>
          <p:nvPr/>
        </p:nvSpPr>
        <p:spPr>
          <a:xfrm rot="4206458">
            <a:off x="1593443" y="2498817"/>
            <a:ext cx="1456915"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ACK 1</a:t>
            </a:r>
            <a:endParaRPr lang="en-US" dirty="0"/>
          </a:p>
        </p:txBody>
      </p:sp>
      <p:sp>
        <p:nvSpPr>
          <p:cNvPr id="43" name="Arrow: Up 42">
            <a:extLst>
              <a:ext uri="{FF2B5EF4-FFF2-40B4-BE49-F238E27FC236}">
                <a16:creationId xmlns:a16="http://schemas.microsoft.com/office/drawing/2014/main" id="{1DA53E36-7E34-466A-A9F3-7E60A8BBF7CF}"/>
              </a:ext>
            </a:extLst>
          </p:cNvPr>
          <p:cNvSpPr/>
          <p:nvPr/>
        </p:nvSpPr>
        <p:spPr>
          <a:xfrm rot="5400000">
            <a:off x="10344189" y="4024888"/>
            <a:ext cx="484632" cy="978408"/>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50" name="Arrow: Up 49">
            <a:extLst>
              <a:ext uri="{FF2B5EF4-FFF2-40B4-BE49-F238E27FC236}">
                <a16:creationId xmlns:a16="http://schemas.microsoft.com/office/drawing/2014/main" id="{D75F8F91-144B-4EF8-9E72-7D06AC27C8FA}"/>
              </a:ext>
            </a:extLst>
          </p:cNvPr>
          <p:cNvSpPr/>
          <p:nvPr/>
        </p:nvSpPr>
        <p:spPr>
          <a:xfrm rot="5400000">
            <a:off x="1436727" y="4140220"/>
            <a:ext cx="484632" cy="743266"/>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3" name="Flowchart: Stored Data 52">
            <a:extLst>
              <a:ext uri="{FF2B5EF4-FFF2-40B4-BE49-F238E27FC236}">
                <a16:creationId xmlns:a16="http://schemas.microsoft.com/office/drawing/2014/main" id="{A147605E-1D30-4B30-B99F-8FB7605D931C}"/>
              </a:ext>
            </a:extLst>
          </p:cNvPr>
          <p:cNvSpPr/>
          <p:nvPr/>
        </p:nvSpPr>
        <p:spPr>
          <a:xfrm rot="10800000">
            <a:off x="1997212" y="4376249"/>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Flowchart: Stored Data 53">
            <a:extLst>
              <a:ext uri="{FF2B5EF4-FFF2-40B4-BE49-F238E27FC236}">
                <a16:creationId xmlns:a16="http://schemas.microsoft.com/office/drawing/2014/main" id="{DBC0A837-D47F-47B8-A492-0D2322C47C00}"/>
              </a:ext>
            </a:extLst>
          </p:cNvPr>
          <p:cNvSpPr/>
          <p:nvPr/>
        </p:nvSpPr>
        <p:spPr>
          <a:xfrm>
            <a:off x="9976489" y="4368278"/>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Callout: Line 59">
            <a:extLst>
              <a:ext uri="{FF2B5EF4-FFF2-40B4-BE49-F238E27FC236}">
                <a16:creationId xmlns:a16="http://schemas.microsoft.com/office/drawing/2014/main" id="{79EB2CE6-178D-4A00-B14E-31109DAD3DC8}"/>
              </a:ext>
            </a:extLst>
          </p:cNvPr>
          <p:cNvSpPr/>
          <p:nvPr/>
        </p:nvSpPr>
        <p:spPr>
          <a:xfrm>
            <a:off x="1663627" y="5178303"/>
            <a:ext cx="872223" cy="977635"/>
          </a:xfrm>
          <a:prstGeom prst="borderCallout1">
            <a:avLst>
              <a:gd name="adj1" fmla="val -12721"/>
              <a:gd name="adj2" fmla="val 12474"/>
              <a:gd name="adj3" fmla="val -68688"/>
              <a:gd name="adj4" fmla="val -7726"/>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a:p>
            <a:pPr algn="ctr"/>
            <a:r>
              <a:rPr lang="fr-FR" dirty="0"/>
              <a:t>RPI = 0</a:t>
            </a:r>
          </a:p>
        </p:txBody>
      </p:sp>
      <p:sp>
        <p:nvSpPr>
          <p:cNvPr id="61" name="Callout: Line 60">
            <a:extLst>
              <a:ext uri="{FF2B5EF4-FFF2-40B4-BE49-F238E27FC236}">
                <a16:creationId xmlns:a16="http://schemas.microsoft.com/office/drawing/2014/main" id="{120293B3-030F-49B8-99C5-F9F6D58A6ED7}"/>
              </a:ext>
            </a:extLst>
          </p:cNvPr>
          <p:cNvSpPr/>
          <p:nvPr/>
        </p:nvSpPr>
        <p:spPr>
          <a:xfrm>
            <a:off x="10221708" y="5023285"/>
            <a:ext cx="970708" cy="484633"/>
          </a:xfrm>
          <a:prstGeom prst="borderCallout1">
            <a:avLst>
              <a:gd name="adj1" fmla="val -8097"/>
              <a:gd name="adj2" fmla="val 49569"/>
              <a:gd name="adj3" fmla="val -72490"/>
              <a:gd name="adj4" fmla="val 3347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3" name="Callout: Line 62">
            <a:extLst>
              <a:ext uri="{FF2B5EF4-FFF2-40B4-BE49-F238E27FC236}">
                <a16:creationId xmlns:a16="http://schemas.microsoft.com/office/drawing/2014/main" id="{B391B5BC-D2F8-4AF0-9B5A-5B2D7BBA7D7D}"/>
              </a:ext>
            </a:extLst>
          </p:cNvPr>
          <p:cNvSpPr/>
          <p:nvPr/>
        </p:nvSpPr>
        <p:spPr>
          <a:xfrm>
            <a:off x="5923035" y="4956966"/>
            <a:ext cx="1569743" cy="408282"/>
          </a:xfrm>
          <a:prstGeom prst="borderCallout1">
            <a:avLst>
              <a:gd name="adj1" fmla="val -5624"/>
              <a:gd name="adj2" fmla="val 31404"/>
              <a:gd name="adj3" fmla="val -65829"/>
              <a:gd name="adj4" fmla="val 187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E</a:t>
            </a:r>
            <a:endParaRPr lang="en-US" dirty="0"/>
          </a:p>
        </p:txBody>
      </p:sp>
      <p:sp>
        <p:nvSpPr>
          <p:cNvPr id="73" name="Arrow: Up 72">
            <a:extLst>
              <a:ext uri="{FF2B5EF4-FFF2-40B4-BE49-F238E27FC236}">
                <a16:creationId xmlns:a16="http://schemas.microsoft.com/office/drawing/2014/main" id="{1827D37E-CD85-4946-8DAF-2FFEBD0DCBF5}"/>
              </a:ext>
            </a:extLst>
          </p:cNvPr>
          <p:cNvSpPr/>
          <p:nvPr/>
        </p:nvSpPr>
        <p:spPr>
          <a:xfrm rot="5400000">
            <a:off x="6043174" y="1555038"/>
            <a:ext cx="484632" cy="592226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9D850716-51BF-4DED-A5BC-FCDDEBE2E3E2}"/>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Implicit</a:t>
            </a:r>
            <a:r>
              <a:rPr lang="fr-FR" dirty="0"/>
              <a:t> </a:t>
            </a:r>
            <a:r>
              <a:rPr lang="fr-FR" dirty="0" err="1"/>
              <a:t>Ingress</a:t>
            </a:r>
            <a:r>
              <a:rPr lang="fr-FR" dirty="0"/>
              <a:t> = A</a:t>
            </a:r>
          </a:p>
        </p:txBody>
      </p:sp>
      <p:sp>
        <p:nvSpPr>
          <p:cNvPr id="75" name="Arrow: Left 74">
            <a:extLst>
              <a:ext uri="{FF2B5EF4-FFF2-40B4-BE49-F238E27FC236}">
                <a16:creationId xmlns:a16="http://schemas.microsoft.com/office/drawing/2014/main" id="{273E81F3-EABB-4500-A43C-89358FB9DC27}"/>
              </a:ext>
            </a:extLst>
          </p:cNvPr>
          <p:cNvSpPr/>
          <p:nvPr/>
        </p:nvSpPr>
        <p:spPr>
          <a:xfrm>
            <a:off x="6557380" y="3377988"/>
            <a:ext cx="109594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76" name="Arrow: Left 75">
            <a:extLst>
              <a:ext uri="{FF2B5EF4-FFF2-40B4-BE49-F238E27FC236}">
                <a16:creationId xmlns:a16="http://schemas.microsoft.com/office/drawing/2014/main" id="{3BEB5698-9852-4E8A-A8D4-DD3F99B3BC3C}"/>
              </a:ext>
            </a:extLst>
          </p:cNvPr>
          <p:cNvSpPr/>
          <p:nvPr/>
        </p:nvSpPr>
        <p:spPr>
          <a:xfrm>
            <a:off x="4866023" y="3377988"/>
            <a:ext cx="109594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77" name="Arrow: Left 76">
            <a:extLst>
              <a:ext uri="{FF2B5EF4-FFF2-40B4-BE49-F238E27FC236}">
                <a16:creationId xmlns:a16="http://schemas.microsoft.com/office/drawing/2014/main" id="{B054D39E-6801-4F4E-8E7E-099F169F8070}"/>
              </a:ext>
            </a:extLst>
          </p:cNvPr>
          <p:cNvSpPr/>
          <p:nvPr/>
        </p:nvSpPr>
        <p:spPr>
          <a:xfrm>
            <a:off x="3168698" y="3377988"/>
            <a:ext cx="109594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78" name="Arrow: Left 77">
            <a:extLst>
              <a:ext uri="{FF2B5EF4-FFF2-40B4-BE49-F238E27FC236}">
                <a16:creationId xmlns:a16="http://schemas.microsoft.com/office/drawing/2014/main" id="{507F3EA0-68BC-4D88-8459-951A3888FA14}"/>
              </a:ext>
            </a:extLst>
          </p:cNvPr>
          <p:cNvSpPr/>
          <p:nvPr/>
        </p:nvSpPr>
        <p:spPr>
          <a:xfrm>
            <a:off x="8248718" y="3377988"/>
            <a:ext cx="109594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79" name="TextBox 78">
            <a:extLst>
              <a:ext uri="{FF2B5EF4-FFF2-40B4-BE49-F238E27FC236}">
                <a16:creationId xmlns:a16="http://schemas.microsoft.com/office/drawing/2014/main" id="{3E7F187A-954B-4898-B8BB-9E6978E6D046}"/>
              </a:ext>
            </a:extLst>
          </p:cNvPr>
          <p:cNvSpPr txBox="1"/>
          <p:nvPr/>
        </p:nvSpPr>
        <p:spPr>
          <a:xfrm>
            <a:off x="2744180" y="1434931"/>
            <a:ext cx="3292953" cy="461665"/>
          </a:xfrm>
          <a:prstGeom prst="rect">
            <a:avLst/>
          </a:prstGeom>
          <a:noFill/>
        </p:spPr>
        <p:txBody>
          <a:bodyPr wrap="none" rtlCol="0">
            <a:spAutoFit/>
          </a:bodyPr>
          <a:lstStyle/>
          <a:p>
            <a:r>
              <a:rPr lang="fr-FR" sz="2400" dirty="0">
                <a:highlight>
                  <a:srgbClr val="FF0000"/>
                </a:highlight>
              </a:rPr>
              <a:t>Need Sibling Information</a:t>
            </a:r>
          </a:p>
        </p:txBody>
      </p:sp>
    </p:spTree>
    <p:extLst>
      <p:ext uri="{BB962C8B-B14F-4D97-AF65-F5344CB8AC3E}">
        <p14:creationId xmlns:p14="http://schemas.microsoft.com/office/powerpoint/2010/main" val="1853057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2"/>
            <a:ext cx="100290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External</a:t>
            </a:r>
            <a:r>
              <a:rPr lang="fr-FR" dirty="0"/>
              <a:t> </a:t>
            </a:r>
            <a:r>
              <a:rPr lang="fr-FR" dirty="0" err="1"/>
              <a:t>node</a:t>
            </a:r>
            <a:r>
              <a:rPr lang="fr-FR" dirty="0"/>
              <a:t> S </a:t>
            </a:r>
            <a:endParaRPr lang="en-US" dirty="0"/>
          </a:p>
        </p:txBody>
      </p:sp>
      <p:sp>
        <p:nvSpPr>
          <p:cNvPr id="35" name="Rectangle 34">
            <a:extLst>
              <a:ext uri="{FF2B5EF4-FFF2-40B4-BE49-F238E27FC236}">
                <a16:creationId xmlns:a16="http://schemas.microsoft.com/office/drawing/2014/main" id="{1B9F4630-D1EC-489E-A758-8C321339FE25}"/>
              </a:ext>
            </a:extLst>
          </p:cNvPr>
          <p:cNvSpPr/>
          <p:nvPr/>
        </p:nvSpPr>
        <p:spPr>
          <a:xfrm>
            <a:off x="9158331"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Egress</a:t>
            </a:r>
            <a:r>
              <a:rPr lang="fr-FR" dirty="0"/>
              <a:t> = E</a:t>
            </a:r>
            <a:endParaRPr lang="en-US" dirty="0"/>
          </a:p>
        </p:txBody>
      </p:sp>
      <p:sp>
        <p:nvSpPr>
          <p:cNvPr id="4" name="Title 3"/>
          <p:cNvSpPr>
            <a:spLocks noGrp="1"/>
          </p:cNvSpPr>
          <p:nvPr>
            <p:ph type="title"/>
          </p:nvPr>
        </p:nvSpPr>
        <p:spPr>
          <a:xfrm>
            <a:off x="254419" y="103213"/>
            <a:ext cx="11934406" cy="1325563"/>
          </a:xfrm>
        </p:spPr>
        <p:txBody>
          <a:bodyPr/>
          <a:lstStyle/>
          <a:p>
            <a:r>
              <a:rPr lang="en-US" dirty="0"/>
              <a:t>Profile 4: Strict NSM Explicit Track</a:t>
            </a:r>
          </a:p>
        </p:txBody>
      </p:sp>
      <p:sp>
        <p:nvSpPr>
          <p:cNvPr id="29" name="Arrow: Up 28">
            <a:extLst>
              <a:ext uri="{FF2B5EF4-FFF2-40B4-BE49-F238E27FC236}">
                <a16:creationId xmlns:a16="http://schemas.microsoft.com/office/drawing/2014/main" id="{59224791-C49D-46E0-98DA-E0D3E954B14D}"/>
              </a:ext>
            </a:extLst>
          </p:cNvPr>
          <p:cNvSpPr/>
          <p:nvPr/>
        </p:nvSpPr>
        <p:spPr>
          <a:xfrm rot="5400000">
            <a:off x="10344189" y="402488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4053528-6F46-4524-8D80-577BD8833383}"/>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Ingress</a:t>
            </a:r>
            <a:r>
              <a:rPr lang="fr-FR" dirty="0"/>
              <a:t> = A</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26" name="Callout: Line 25">
            <a:extLst>
              <a:ext uri="{FF2B5EF4-FFF2-40B4-BE49-F238E27FC236}">
                <a16:creationId xmlns:a16="http://schemas.microsoft.com/office/drawing/2014/main" id="{2C1884BC-661C-48AA-B1D3-A110778852DE}"/>
              </a:ext>
            </a:extLst>
          </p:cNvPr>
          <p:cNvSpPr/>
          <p:nvPr/>
        </p:nvSpPr>
        <p:spPr>
          <a:xfrm>
            <a:off x="3627248" y="5224097"/>
            <a:ext cx="1483165" cy="663171"/>
          </a:xfrm>
          <a:prstGeom prst="borderCallout1">
            <a:avLst>
              <a:gd name="adj1" fmla="val -9679"/>
              <a:gd name="adj2" fmla="val 93166"/>
              <a:gd name="adj3" fmla="val -83061"/>
              <a:gd name="adj4" fmla="val 1213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SRC=A</a:t>
            </a:r>
          </a:p>
          <a:p>
            <a:pPr algn="ctr"/>
            <a:r>
              <a:rPr lang="fr-FR" dirty="0"/>
              <a:t>TrackID=129</a:t>
            </a:r>
            <a:endParaRPr lang="en-US" dirty="0"/>
          </a:p>
        </p:txBody>
      </p:sp>
      <p:sp>
        <p:nvSpPr>
          <p:cNvPr id="38" name="TextBox 37">
            <a:extLst>
              <a:ext uri="{FF2B5EF4-FFF2-40B4-BE49-F238E27FC236}">
                <a16:creationId xmlns:a16="http://schemas.microsoft.com/office/drawing/2014/main" id="{E866CB13-9D56-45EB-BCE4-E6D8820AEC52}"/>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52" name="Callout: Line 51">
            <a:extLst>
              <a:ext uri="{FF2B5EF4-FFF2-40B4-BE49-F238E27FC236}">
                <a16:creationId xmlns:a16="http://schemas.microsoft.com/office/drawing/2014/main" id="{1C1EA6DC-E877-426E-96DC-0B83326B771B}"/>
              </a:ext>
            </a:extLst>
          </p:cNvPr>
          <p:cNvSpPr/>
          <p:nvPr/>
        </p:nvSpPr>
        <p:spPr>
          <a:xfrm>
            <a:off x="5365983" y="1587036"/>
            <a:ext cx="2181699" cy="1374571"/>
          </a:xfrm>
          <a:prstGeom prst="borderCallout1">
            <a:avLst>
              <a:gd name="adj1" fmla="val 28786"/>
              <a:gd name="adj2" fmla="val -2358"/>
              <a:gd name="adj3" fmla="val 78985"/>
              <a:gd name="adj4" fmla="val -75987"/>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TrackID=129</a:t>
            </a:r>
          </a:p>
          <a:p>
            <a:pPr algn="ctr"/>
            <a:r>
              <a:rPr lang="fr-FR" sz="2000" dirty="0"/>
              <a:t>SR-VIO = B,C,D,E</a:t>
            </a:r>
          </a:p>
          <a:p>
            <a:pPr algn="ctr"/>
            <a:r>
              <a:rPr lang="fr-FR" sz="2000" dirty="0"/>
              <a:t>Target = F</a:t>
            </a:r>
            <a:endParaRPr lang="en-US" sz="2000" dirty="0"/>
          </a:p>
          <a:p>
            <a:pPr algn="ctr"/>
            <a:endParaRPr lang="en-US" sz="2000" dirty="0"/>
          </a:p>
        </p:txBody>
      </p:sp>
      <p:sp>
        <p:nvSpPr>
          <p:cNvPr id="9" name="TextBox 8">
            <a:extLst>
              <a:ext uri="{FF2B5EF4-FFF2-40B4-BE49-F238E27FC236}">
                <a16:creationId xmlns:a16="http://schemas.microsoft.com/office/drawing/2014/main" id="{8941A096-011F-4397-B509-A69E9BD86DF1}"/>
              </a:ext>
            </a:extLst>
          </p:cNvPr>
          <p:cNvSpPr txBox="1"/>
          <p:nvPr/>
        </p:nvSpPr>
        <p:spPr>
          <a:xfrm>
            <a:off x="8379016" y="5669803"/>
            <a:ext cx="3485762" cy="830997"/>
          </a:xfrm>
          <a:prstGeom prst="rect">
            <a:avLst/>
          </a:prstGeom>
          <a:noFill/>
        </p:spPr>
        <p:txBody>
          <a:bodyPr wrap="none" rtlCol="0">
            <a:spAutoFit/>
          </a:bodyPr>
          <a:lstStyle/>
          <a:p>
            <a:pPr marL="342900" indent="-342900">
              <a:buFont typeface="Arial" panose="020B0604020202020204" pitchFamily="34" charset="0"/>
              <a:buChar char="•"/>
            </a:pPr>
            <a:r>
              <a:rPr lang="fr-FR" sz="2400" dirty="0">
                <a:highlight>
                  <a:srgbClr val="FFFF00"/>
                </a:highlight>
              </a:rPr>
              <a:t>The </a:t>
            </a:r>
            <a:r>
              <a:rPr lang="fr-FR" sz="2400" dirty="0" err="1">
                <a:highlight>
                  <a:srgbClr val="FFFF00"/>
                </a:highlight>
              </a:rPr>
              <a:t>track</a:t>
            </a:r>
            <a:r>
              <a:rPr lang="fr-FR" sz="2400" dirty="0">
                <a:highlight>
                  <a:srgbClr val="FFFF00"/>
                </a:highlight>
              </a:rPr>
              <a:t> </a:t>
            </a:r>
            <a:r>
              <a:rPr lang="fr-FR" sz="2400" dirty="0" err="1">
                <a:highlight>
                  <a:srgbClr val="FFFF00"/>
                </a:highlight>
              </a:rPr>
              <a:t>is</a:t>
            </a:r>
            <a:r>
              <a:rPr lang="fr-FR" sz="2400" dirty="0">
                <a:highlight>
                  <a:srgbClr val="FFFF00"/>
                </a:highlight>
              </a:rPr>
              <a:t> Explicit</a:t>
            </a:r>
          </a:p>
          <a:p>
            <a:pPr marL="342900" indent="-342900">
              <a:buFont typeface="Arial" panose="020B0604020202020204" pitchFamily="34" charset="0"/>
              <a:buChar char="•"/>
            </a:pPr>
            <a:r>
              <a:rPr lang="fr-FR" sz="2400" dirty="0" err="1"/>
              <a:t>Same</a:t>
            </a:r>
            <a:r>
              <a:rPr lang="fr-FR" sz="2400" dirty="0"/>
              <a:t> </a:t>
            </a:r>
            <a:r>
              <a:rPr lang="fr-FR" sz="2400" dirty="0" err="1"/>
              <a:t>encap</a:t>
            </a:r>
            <a:r>
              <a:rPr lang="fr-FR" sz="2400" dirty="0"/>
              <a:t> as profile 2</a:t>
            </a:r>
            <a:endParaRPr lang="fr-FR" sz="2400" dirty="0">
              <a:highlight>
                <a:srgbClr val="FFFF00"/>
              </a:highlight>
            </a:endParaRPr>
          </a:p>
        </p:txBody>
      </p:sp>
      <p:sp>
        <p:nvSpPr>
          <p:cNvPr id="11" name="Arrow: Left-Right 10">
            <a:extLst>
              <a:ext uri="{FF2B5EF4-FFF2-40B4-BE49-F238E27FC236}">
                <a16:creationId xmlns:a16="http://schemas.microsoft.com/office/drawing/2014/main" id="{54F2F02A-EF73-41F8-A29A-05B9A0B2A8BE}"/>
              </a:ext>
            </a:extLst>
          </p:cNvPr>
          <p:cNvSpPr/>
          <p:nvPr/>
        </p:nvSpPr>
        <p:spPr>
          <a:xfrm>
            <a:off x="3329896" y="3862444"/>
            <a:ext cx="5789310"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                                     Track 1                                                   </a:t>
            </a:r>
            <a:endParaRPr lang="en-US" dirty="0"/>
          </a:p>
        </p:txBody>
      </p:sp>
      <p:sp>
        <p:nvSpPr>
          <p:cNvPr id="57" name="Arrow: Left 56">
            <a:extLst>
              <a:ext uri="{FF2B5EF4-FFF2-40B4-BE49-F238E27FC236}">
                <a16:creationId xmlns:a16="http://schemas.microsoft.com/office/drawing/2014/main" id="{AC9E845A-EADC-4E69-A9F6-A0010C3F4AC8}"/>
              </a:ext>
            </a:extLst>
          </p:cNvPr>
          <p:cNvSpPr/>
          <p:nvPr/>
        </p:nvSpPr>
        <p:spPr>
          <a:xfrm rot="17535618">
            <a:off x="2718976" y="2490883"/>
            <a:ext cx="1355588"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43" name="Arrow: Up 42">
            <a:extLst>
              <a:ext uri="{FF2B5EF4-FFF2-40B4-BE49-F238E27FC236}">
                <a16:creationId xmlns:a16="http://schemas.microsoft.com/office/drawing/2014/main" id="{1DA53E36-7E34-466A-A9F3-7E60A8BBF7CF}"/>
              </a:ext>
            </a:extLst>
          </p:cNvPr>
          <p:cNvSpPr/>
          <p:nvPr/>
        </p:nvSpPr>
        <p:spPr>
          <a:xfrm rot="5400000">
            <a:off x="10344189" y="4024888"/>
            <a:ext cx="484632" cy="978408"/>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50" name="Arrow: Up 49">
            <a:extLst>
              <a:ext uri="{FF2B5EF4-FFF2-40B4-BE49-F238E27FC236}">
                <a16:creationId xmlns:a16="http://schemas.microsoft.com/office/drawing/2014/main" id="{D75F8F91-144B-4EF8-9E72-7D06AC27C8FA}"/>
              </a:ext>
            </a:extLst>
          </p:cNvPr>
          <p:cNvSpPr/>
          <p:nvPr/>
        </p:nvSpPr>
        <p:spPr>
          <a:xfrm rot="5400000">
            <a:off x="1406513" y="4110006"/>
            <a:ext cx="484632" cy="803694"/>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3" name="Flowchart: Stored Data 52">
            <a:extLst>
              <a:ext uri="{FF2B5EF4-FFF2-40B4-BE49-F238E27FC236}">
                <a16:creationId xmlns:a16="http://schemas.microsoft.com/office/drawing/2014/main" id="{A147605E-1D30-4B30-B99F-8FB7605D931C}"/>
              </a:ext>
            </a:extLst>
          </p:cNvPr>
          <p:cNvSpPr/>
          <p:nvPr/>
        </p:nvSpPr>
        <p:spPr>
          <a:xfrm rot="10800000">
            <a:off x="1997212" y="4376249"/>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Flowchart: Stored Data 53">
            <a:extLst>
              <a:ext uri="{FF2B5EF4-FFF2-40B4-BE49-F238E27FC236}">
                <a16:creationId xmlns:a16="http://schemas.microsoft.com/office/drawing/2014/main" id="{DBC0A837-D47F-47B8-A492-0D2322C47C00}"/>
              </a:ext>
            </a:extLst>
          </p:cNvPr>
          <p:cNvSpPr/>
          <p:nvPr/>
        </p:nvSpPr>
        <p:spPr>
          <a:xfrm>
            <a:off x="9976489" y="4368278"/>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Callout: Line 59">
            <a:extLst>
              <a:ext uri="{FF2B5EF4-FFF2-40B4-BE49-F238E27FC236}">
                <a16:creationId xmlns:a16="http://schemas.microsoft.com/office/drawing/2014/main" id="{79EB2CE6-178D-4A00-B14E-31109DAD3DC8}"/>
              </a:ext>
            </a:extLst>
          </p:cNvPr>
          <p:cNvSpPr/>
          <p:nvPr/>
        </p:nvSpPr>
        <p:spPr>
          <a:xfrm>
            <a:off x="1475581" y="5185170"/>
            <a:ext cx="803695" cy="484633"/>
          </a:xfrm>
          <a:prstGeom prst="borderCallout1">
            <a:avLst>
              <a:gd name="adj1" fmla="val -12721"/>
              <a:gd name="adj2" fmla="val 12474"/>
              <a:gd name="adj3" fmla="val -108407"/>
              <a:gd name="adj4" fmla="val -198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1" name="Callout: Line 60">
            <a:extLst>
              <a:ext uri="{FF2B5EF4-FFF2-40B4-BE49-F238E27FC236}">
                <a16:creationId xmlns:a16="http://schemas.microsoft.com/office/drawing/2014/main" id="{120293B3-030F-49B8-99C5-F9F6D58A6ED7}"/>
              </a:ext>
            </a:extLst>
          </p:cNvPr>
          <p:cNvSpPr/>
          <p:nvPr/>
        </p:nvSpPr>
        <p:spPr>
          <a:xfrm>
            <a:off x="10019512" y="3626865"/>
            <a:ext cx="970708" cy="484633"/>
          </a:xfrm>
          <a:prstGeom prst="borderCallout1">
            <a:avLst>
              <a:gd name="adj1" fmla="val 117689"/>
              <a:gd name="adj2" fmla="val 55726"/>
              <a:gd name="adj3" fmla="val 137153"/>
              <a:gd name="adj4" fmla="val 6548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3" name="Callout: Line 62">
            <a:extLst>
              <a:ext uri="{FF2B5EF4-FFF2-40B4-BE49-F238E27FC236}">
                <a16:creationId xmlns:a16="http://schemas.microsoft.com/office/drawing/2014/main" id="{B391B5BC-D2F8-4AF0-9B5A-5B2D7BBA7D7D}"/>
              </a:ext>
            </a:extLst>
          </p:cNvPr>
          <p:cNvSpPr/>
          <p:nvPr/>
        </p:nvSpPr>
        <p:spPr>
          <a:xfrm>
            <a:off x="5222804" y="5108155"/>
            <a:ext cx="1569743" cy="663341"/>
          </a:xfrm>
          <a:prstGeom prst="borderCallout1">
            <a:avLst>
              <a:gd name="adj1" fmla="val -5624"/>
              <a:gd name="adj2" fmla="val 31404"/>
              <a:gd name="adj3" fmla="val -65829"/>
              <a:gd name="adj4" fmla="val 187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C</a:t>
            </a:r>
          </a:p>
          <a:p>
            <a:pPr algn="ctr"/>
            <a:r>
              <a:rPr lang="fr-FR" dirty="0"/>
              <a:t>SRH = D, E</a:t>
            </a:r>
            <a:endParaRPr lang="en-US" dirty="0"/>
          </a:p>
        </p:txBody>
      </p:sp>
      <p:sp>
        <p:nvSpPr>
          <p:cNvPr id="67" name="Rectangle 66">
            <a:extLst>
              <a:ext uri="{FF2B5EF4-FFF2-40B4-BE49-F238E27FC236}">
                <a16:creationId xmlns:a16="http://schemas.microsoft.com/office/drawing/2014/main" id="{5352A4DF-3F91-42E5-ACA9-4123A91FF873}"/>
              </a:ext>
            </a:extLst>
          </p:cNvPr>
          <p:cNvSpPr/>
          <p:nvPr/>
        </p:nvSpPr>
        <p:spPr>
          <a:xfrm>
            <a:off x="5878147"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68" name="Rectangle 67">
            <a:extLst>
              <a:ext uri="{FF2B5EF4-FFF2-40B4-BE49-F238E27FC236}">
                <a16:creationId xmlns:a16="http://schemas.microsoft.com/office/drawing/2014/main" id="{654882FC-717F-4309-8CFE-F6C3C28B8093}"/>
              </a:ext>
            </a:extLst>
          </p:cNvPr>
          <p:cNvSpPr/>
          <p:nvPr/>
        </p:nvSpPr>
        <p:spPr>
          <a:xfrm>
            <a:off x="7559015"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D</a:t>
            </a:r>
            <a:endParaRPr lang="en-US" dirty="0"/>
          </a:p>
        </p:txBody>
      </p:sp>
      <p:sp>
        <p:nvSpPr>
          <p:cNvPr id="69" name="Rectangle 68">
            <a:extLst>
              <a:ext uri="{FF2B5EF4-FFF2-40B4-BE49-F238E27FC236}">
                <a16:creationId xmlns:a16="http://schemas.microsoft.com/office/drawing/2014/main" id="{FB9A561A-0FDB-4978-ACD3-E1880B820628}"/>
              </a:ext>
            </a:extLst>
          </p:cNvPr>
          <p:cNvSpPr/>
          <p:nvPr/>
        </p:nvSpPr>
        <p:spPr>
          <a:xfrm>
            <a:off x="4143465"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B</a:t>
            </a:r>
            <a:endParaRPr lang="en-US" dirty="0"/>
          </a:p>
        </p:txBody>
      </p:sp>
      <p:sp>
        <p:nvSpPr>
          <p:cNvPr id="70" name="Arrow: Up 69">
            <a:extLst>
              <a:ext uri="{FF2B5EF4-FFF2-40B4-BE49-F238E27FC236}">
                <a16:creationId xmlns:a16="http://schemas.microsoft.com/office/drawing/2014/main" id="{0B080CD7-80DC-47C6-B21D-9E3F7B7A8812}"/>
              </a:ext>
            </a:extLst>
          </p:cNvPr>
          <p:cNvSpPr/>
          <p:nvPr/>
        </p:nvSpPr>
        <p:spPr>
          <a:xfrm rot="5400000">
            <a:off x="5233573" y="4092586"/>
            <a:ext cx="484632" cy="8471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Arrow: Up 70">
            <a:extLst>
              <a:ext uri="{FF2B5EF4-FFF2-40B4-BE49-F238E27FC236}">
                <a16:creationId xmlns:a16="http://schemas.microsoft.com/office/drawing/2014/main" id="{3D3D3803-9FC3-48F6-B458-F1605558C0E7}"/>
              </a:ext>
            </a:extLst>
          </p:cNvPr>
          <p:cNvSpPr/>
          <p:nvPr/>
        </p:nvSpPr>
        <p:spPr>
          <a:xfrm rot="5400000">
            <a:off x="6974965" y="4092586"/>
            <a:ext cx="484632" cy="8471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Arrow: Up 71">
            <a:extLst>
              <a:ext uri="{FF2B5EF4-FFF2-40B4-BE49-F238E27FC236}">
                <a16:creationId xmlns:a16="http://schemas.microsoft.com/office/drawing/2014/main" id="{353B6B7F-9007-4475-80DD-F791ED6110DF}"/>
              </a:ext>
            </a:extLst>
          </p:cNvPr>
          <p:cNvSpPr/>
          <p:nvPr/>
        </p:nvSpPr>
        <p:spPr>
          <a:xfrm rot="5400000">
            <a:off x="8581881" y="4092586"/>
            <a:ext cx="484632" cy="8471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Arrow: Up 72">
            <a:extLst>
              <a:ext uri="{FF2B5EF4-FFF2-40B4-BE49-F238E27FC236}">
                <a16:creationId xmlns:a16="http://schemas.microsoft.com/office/drawing/2014/main" id="{1827D37E-CD85-4946-8DAF-2FFEBD0DCBF5}"/>
              </a:ext>
            </a:extLst>
          </p:cNvPr>
          <p:cNvSpPr/>
          <p:nvPr/>
        </p:nvSpPr>
        <p:spPr>
          <a:xfrm rot="5400000">
            <a:off x="3505626" y="4092586"/>
            <a:ext cx="484632" cy="8471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C8E03C0D-7F7F-49D3-B8AF-336A93B2BEFB}"/>
              </a:ext>
            </a:extLst>
          </p:cNvPr>
          <p:cNvSpPr txBox="1"/>
          <p:nvPr/>
        </p:nvSpPr>
        <p:spPr>
          <a:xfrm>
            <a:off x="2101465" y="1274193"/>
            <a:ext cx="3292953" cy="461665"/>
          </a:xfrm>
          <a:prstGeom prst="rect">
            <a:avLst/>
          </a:prstGeom>
          <a:noFill/>
        </p:spPr>
        <p:txBody>
          <a:bodyPr wrap="none" rtlCol="0">
            <a:spAutoFit/>
          </a:bodyPr>
          <a:lstStyle/>
          <a:p>
            <a:r>
              <a:rPr lang="fr-FR" sz="2400" dirty="0">
                <a:highlight>
                  <a:srgbClr val="FF0000"/>
                </a:highlight>
              </a:rPr>
              <a:t>Need Sibling Information</a:t>
            </a:r>
          </a:p>
        </p:txBody>
      </p:sp>
      <p:sp>
        <p:nvSpPr>
          <p:cNvPr id="51" name="Arrow: Left 50">
            <a:extLst>
              <a:ext uri="{FF2B5EF4-FFF2-40B4-BE49-F238E27FC236}">
                <a16:creationId xmlns:a16="http://schemas.microsoft.com/office/drawing/2014/main" id="{BC204C7F-F554-4864-B4CC-3C399418AB15}"/>
              </a:ext>
            </a:extLst>
          </p:cNvPr>
          <p:cNvSpPr/>
          <p:nvPr/>
        </p:nvSpPr>
        <p:spPr>
          <a:xfrm rot="3849274">
            <a:off x="1536094" y="2550741"/>
            <a:ext cx="1367753"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ACK 1</a:t>
            </a:r>
            <a:endParaRPr lang="en-US" dirty="0"/>
          </a:p>
        </p:txBody>
      </p:sp>
    </p:spTree>
    <p:extLst>
      <p:ext uri="{BB962C8B-B14F-4D97-AF65-F5344CB8AC3E}">
        <p14:creationId xmlns:p14="http://schemas.microsoft.com/office/powerpoint/2010/main" val="1574050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Status to the draft</a:t>
            </a:r>
          </a:p>
        </p:txBody>
      </p:sp>
      <p:sp>
        <p:nvSpPr>
          <p:cNvPr id="5" name="Content Placeholder 4"/>
          <p:cNvSpPr>
            <a:spLocks noGrp="1"/>
          </p:cNvSpPr>
          <p:nvPr>
            <p:ph sz="half" idx="1"/>
          </p:nvPr>
        </p:nvSpPr>
        <p:spPr>
          <a:xfrm>
            <a:off x="611132" y="1361867"/>
            <a:ext cx="11255897" cy="4870841"/>
          </a:xfrm>
        </p:spPr>
        <p:txBody>
          <a:bodyPr>
            <a:normAutofit lnSpcReduction="10000"/>
          </a:bodyPr>
          <a:lstStyle/>
          <a:p>
            <a:pPr>
              <a:lnSpc>
                <a:spcPct val="110000"/>
              </a:lnSpc>
            </a:pPr>
            <a:r>
              <a:rPr lang="en-US" sz="3200" dirty="0">
                <a:latin typeface="CiscoSansTT" panose="020B0503020201020303" pitchFamily="34" charset="0"/>
                <a:cs typeface="CiscoSansTT" panose="020B0503020201020303" pitchFamily="34" charset="0"/>
              </a:rPr>
              <a:t>Published -17 to -19 since last interim</a:t>
            </a:r>
          </a:p>
          <a:p>
            <a:pPr>
              <a:lnSpc>
                <a:spcPct val="110000"/>
              </a:lnSpc>
            </a:pPr>
            <a:r>
              <a:rPr lang="en-US" sz="3200" dirty="0">
                <a:latin typeface="CiscoSansTT" panose="020B0503020201020303" pitchFamily="34" charset="0"/>
                <a:cs typeface="CiscoSansTT" panose="020B0503020201020303" pitchFamily="34" charset="0"/>
              </a:rPr>
              <a:t>Sibling address in SIO based on RFC 8505  discovery</a:t>
            </a:r>
          </a:p>
          <a:p>
            <a:pPr>
              <a:lnSpc>
                <a:spcPct val="110000"/>
              </a:lnSpc>
            </a:pPr>
            <a:r>
              <a:rPr lang="en-US" sz="3200" dirty="0">
                <a:latin typeface="CiscoSansTT" panose="020B0503020201020303" pitchFamily="34" charset="0"/>
                <a:cs typeface="CiscoSansTT" panose="020B0503020201020303" pitchFamily="34" charset="0"/>
              </a:rPr>
              <a:t>Simplification: PDR always from Track Ingress, which provides TrackID</a:t>
            </a:r>
          </a:p>
          <a:p>
            <a:pPr>
              <a:lnSpc>
                <a:spcPct val="110000"/>
              </a:lnSpc>
            </a:pPr>
            <a:r>
              <a:rPr lang="en-US" sz="3200" dirty="0">
                <a:latin typeface="CiscoSansTT" panose="020B0503020201020303" pitchFamily="34" charset="0"/>
                <a:cs typeface="CiscoSansTT" panose="020B0503020201020303" pitchFamily="34" charset="0"/>
              </a:rPr>
              <a:t>Clarification on maintenance: how to repair Track Segments (storing mode)  and Legs (non-Storing e2e)</a:t>
            </a:r>
          </a:p>
          <a:p>
            <a:pPr>
              <a:lnSpc>
                <a:spcPct val="110000"/>
              </a:lnSpc>
            </a:pPr>
            <a:r>
              <a:rPr lang="en-US" sz="3200" dirty="0">
                <a:latin typeface="CiscoSansTT" panose="020B0503020201020303" pitchFamily="34" charset="0"/>
                <a:cs typeface="CiscoSansTT" panose="020B0503020201020303" pitchFamily="34" charset="0"/>
              </a:rPr>
              <a:t>Clarification: Policies to inject traffic on Tracks is OOS</a:t>
            </a:r>
          </a:p>
          <a:p>
            <a:pPr>
              <a:lnSpc>
                <a:spcPct val="110000"/>
              </a:lnSpc>
            </a:pPr>
            <a:r>
              <a:rPr lang="en-US" sz="3200" dirty="0">
                <a:latin typeface="CiscoSansTT" panose="020B0503020201020303" pitchFamily="34" charset="0"/>
                <a:cs typeface="CiscoSansTT" panose="020B0503020201020303" pitchFamily="34" charset="0"/>
              </a:rPr>
              <a:t>Reviews by S.V.R. Anand and Toerless (in progress)</a:t>
            </a:r>
          </a:p>
          <a:p>
            <a:pPr>
              <a:lnSpc>
                <a:spcPct val="110000"/>
              </a:lnSpc>
            </a:pPr>
            <a:endParaRPr lang="en-US" dirty="0">
              <a:latin typeface="CiscoSansTT" panose="020B0503020201020303" pitchFamily="34" charset="0"/>
              <a:cs typeface="CiscoSansTT" panose="020B0503020201020303" pitchFamily="34" charset="0"/>
            </a:endParaRPr>
          </a:p>
        </p:txBody>
      </p:sp>
      <p:sp>
        <p:nvSpPr>
          <p:cNvPr id="8" name="Footer Placeholder 4">
            <a:extLst>
              <a:ext uri="{FF2B5EF4-FFF2-40B4-BE49-F238E27FC236}">
                <a16:creationId xmlns:a16="http://schemas.microsoft.com/office/drawing/2014/main" id="{D2B09FB1-6F04-44A0-945B-F96A5CACA3E4}"/>
              </a:ext>
            </a:extLst>
          </p:cNvPr>
          <p:cNvSpPr txBox="1">
            <a:spLocks/>
          </p:cNvSpPr>
          <p:nvPr/>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684986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1"/>
            <a:ext cx="951300" cy="918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External</a:t>
            </a:r>
            <a:r>
              <a:rPr lang="fr-FR" dirty="0"/>
              <a:t> </a:t>
            </a:r>
            <a:r>
              <a:rPr lang="fr-FR" dirty="0" err="1"/>
              <a:t>node</a:t>
            </a:r>
            <a:r>
              <a:rPr lang="fr-FR" dirty="0"/>
              <a:t> S </a:t>
            </a:r>
            <a:endParaRPr lang="en-US" dirty="0"/>
          </a:p>
        </p:txBody>
      </p:sp>
      <p:sp>
        <p:nvSpPr>
          <p:cNvPr id="35" name="Rectangle 34">
            <a:extLst>
              <a:ext uri="{FF2B5EF4-FFF2-40B4-BE49-F238E27FC236}">
                <a16:creationId xmlns:a16="http://schemas.microsoft.com/office/drawing/2014/main" id="{1B9F4630-D1EC-489E-A758-8C321339FE25}"/>
              </a:ext>
            </a:extLst>
          </p:cNvPr>
          <p:cNvSpPr/>
          <p:nvPr/>
        </p:nvSpPr>
        <p:spPr>
          <a:xfrm>
            <a:off x="9158331"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4" name="Title 3"/>
          <p:cNvSpPr>
            <a:spLocks noGrp="1"/>
          </p:cNvSpPr>
          <p:nvPr>
            <p:ph type="title"/>
          </p:nvPr>
        </p:nvSpPr>
        <p:spPr>
          <a:xfrm>
            <a:off x="254419" y="103213"/>
            <a:ext cx="11934406" cy="1325563"/>
          </a:xfrm>
        </p:spPr>
        <p:txBody>
          <a:bodyPr>
            <a:normAutofit/>
          </a:bodyPr>
          <a:lstStyle/>
          <a:p>
            <a:r>
              <a:rPr lang="en-US" dirty="0"/>
              <a:t>Profile 5: </a:t>
            </a:r>
            <a:br>
              <a:rPr lang="en-US" dirty="0"/>
            </a:br>
            <a:r>
              <a:rPr lang="en-US" dirty="0"/>
              <a:t>Compress SRH in Track with Strict SM Segments</a:t>
            </a:r>
          </a:p>
        </p:txBody>
      </p:sp>
      <p:sp>
        <p:nvSpPr>
          <p:cNvPr id="29" name="Arrow: Up 28">
            <a:extLst>
              <a:ext uri="{FF2B5EF4-FFF2-40B4-BE49-F238E27FC236}">
                <a16:creationId xmlns:a16="http://schemas.microsoft.com/office/drawing/2014/main" id="{59224791-C49D-46E0-98DA-E0D3E954B14D}"/>
              </a:ext>
            </a:extLst>
          </p:cNvPr>
          <p:cNvSpPr/>
          <p:nvPr/>
        </p:nvSpPr>
        <p:spPr>
          <a:xfrm rot="5400000">
            <a:off x="10344189" y="4024888"/>
            <a:ext cx="484632" cy="978408"/>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31" name="Arrow: Up 30">
            <a:extLst>
              <a:ext uri="{FF2B5EF4-FFF2-40B4-BE49-F238E27FC236}">
                <a16:creationId xmlns:a16="http://schemas.microsoft.com/office/drawing/2014/main" id="{9F23ACF5-849D-4CB9-B44E-BCC1B08FB84A}"/>
              </a:ext>
            </a:extLst>
          </p:cNvPr>
          <p:cNvSpPr/>
          <p:nvPr/>
        </p:nvSpPr>
        <p:spPr>
          <a:xfrm rot="5400000">
            <a:off x="1436727" y="4140220"/>
            <a:ext cx="484632" cy="743266"/>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 name="Rectangle 1">
            <a:extLst>
              <a:ext uri="{FF2B5EF4-FFF2-40B4-BE49-F238E27FC236}">
                <a16:creationId xmlns:a16="http://schemas.microsoft.com/office/drawing/2014/main" id="{9F8AD5AE-67FF-4BA4-B8FA-5C88987A79CF}"/>
              </a:ext>
            </a:extLst>
          </p:cNvPr>
          <p:cNvSpPr/>
          <p:nvPr/>
        </p:nvSpPr>
        <p:spPr>
          <a:xfrm>
            <a:off x="5768594"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0" name="Arrow: Left 9">
            <a:extLst>
              <a:ext uri="{FF2B5EF4-FFF2-40B4-BE49-F238E27FC236}">
                <a16:creationId xmlns:a16="http://schemas.microsoft.com/office/drawing/2014/main" id="{BA103ABE-21CA-4041-B0A7-C0EA19059897}"/>
              </a:ext>
            </a:extLst>
          </p:cNvPr>
          <p:cNvSpPr/>
          <p:nvPr/>
        </p:nvSpPr>
        <p:spPr>
          <a:xfrm>
            <a:off x="6586943" y="3374603"/>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6" name="Callout: Line 5">
            <a:extLst>
              <a:ext uri="{FF2B5EF4-FFF2-40B4-BE49-F238E27FC236}">
                <a16:creationId xmlns:a16="http://schemas.microsoft.com/office/drawing/2014/main" id="{D53771C2-40AA-4D8C-8A7A-C49A8E2044BE}"/>
              </a:ext>
            </a:extLst>
          </p:cNvPr>
          <p:cNvSpPr/>
          <p:nvPr/>
        </p:nvSpPr>
        <p:spPr>
          <a:xfrm>
            <a:off x="3198292" y="5279295"/>
            <a:ext cx="1483165" cy="663171"/>
          </a:xfrm>
          <a:prstGeom prst="borderCallout1">
            <a:avLst>
              <a:gd name="adj1" fmla="val -5624"/>
              <a:gd name="adj2" fmla="val 52820"/>
              <a:gd name="adj3" fmla="val -87117"/>
              <a:gd name="adj4" fmla="val 324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 A, RPI=129</a:t>
            </a:r>
          </a:p>
        </p:txBody>
      </p:sp>
      <p:sp>
        <p:nvSpPr>
          <p:cNvPr id="12" name="Arrow: Up 11">
            <a:extLst>
              <a:ext uri="{FF2B5EF4-FFF2-40B4-BE49-F238E27FC236}">
                <a16:creationId xmlns:a16="http://schemas.microsoft.com/office/drawing/2014/main" id="{D33F7D0D-E486-47E6-B592-437DBCBC1A55}"/>
              </a:ext>
            </a:extLst>
          </p:cNvPr>
          <p:cNvSpPr/>
          <p:nvPr/>
        </p:nvSpPr>
        <p:spPr>
          <a:xfrm rot="5400000">
            <a:off x="7706069" y="331613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id="{E3BC733E-18C6-4244-918C-8C6F725096DF}"/>
              </a:ext>
            </a:extLst>
          </p:cNvPr>
          <p:cNvSpPr/>
          <p:nvPr/>
        </p:nvSpPr>
        <p:spPr>
          <a:xfrm rot="5400000">
            <a:off x="4325687" y="3319494"/>
            <a:ext cx="484632" cy="238919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4053528-6F46-4524-8D80-577BD8833383}"/>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Track </a:t>
            </a:r>
            <a:r>
              <a:rPr lang="fr-FR" dirty="0" err="1"/>
              <a:t>Ingress</a:t>
            </a:r>
            <a:r>
              <a:rPr lang="fr-FR" dirty="0"/>
              <a:t>  A</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1926588"/>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26" name="Callout: Line 25">
            <a:extLst>
              <a:ext uri="{FF2B5EF4-FFF2-40B4-BE49-F238E27FC236}">
                <a16:creationId xmlns:a16="http://schemas.microsoft.com/office/drawing/2014/main" id="{2C1884BC-661C-48AA-B1D3-A110778852DE}"/>
              </a:ext>
            </a:extLst>
          </p:cNvPr>
          <p:cNvSpPr/>
          <p:nvPr/>
        </p:nvSpPr>
        <p:spPr>
          <a:xfrm>
            <a:off x="1475581" y="5185170"/>
            <a:ext cx="803695" cy="484633"/>
          </a:xfrm>
          <a:prstGeom prst="borderCallout1">
            <a:avLst>
              <a:gd name="adj1" fmla="val -12721"/>
              <a:gd name="adj2" fmla="val 12474"/>
              <a:gd name="adj3" fmla="val -108407"/>
              <a:gd name="adj4" fmla="val -198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30" name="Arrow: Left 29">
            <a:extLst>
              <a:ext uri="{FF2B5EF4-FFF2-40B4-BE49-F238E27FC236}">
                <a16:creationId xmlns:a16="http://schemas.microsoft.com/office/drawing/2014/main" id="{DD76AF8F-A4A5-4602-A91A-DDE1F09D0812}"/>
              </a:ext>
            </a:extLst>
          </p:cNvPr>
          <p:cNvSpPr/>
          <p:nvPr/>
        </p:nvSpPr>
        <p:spPr>
          <a:xfrm>
            <a:off x="8238982" y="3353522"/>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38" name="TextBox 37">
            <a:extLst>
              <a:ext uri="{FF2B5EF4-FFF2-40B4-BE49-F238E27FC236}">
                <a16:creationId xmlns:a16="http://schemas.microsoft.com/office/drawing/2014/main" id="{E866CB13-9D56-45EB-BCE4-E6D8820AEC52}"/>
              </a:ext>
            </a:extLst>
          </p:cNvPr>
          <p:cNvSpPr txBox="1"/>
          <p:nvPr/>
        </p:nvSpPr>
        <p:spPr>
          <a:xfrm>
            <a:off x="704839" y="3024448"/>
            <a:ext cx="290464" cy="369332"/>
          </a:xfrm>
          <a:prstGeom prst="rect">
            <a:avLst/>
          </a:prstGeom>
          <a:noFill/>
        </p:spPr>
        <p:txBody>
          <a:bodyPr wrap="none" rtlCol="0">
            <a:spAutoFit/>
          </a:bodyPr>
          <a:lstStyle/>
          <a:p>
            <a:r>
              <a:rPr lang="fr-FR" dirty="0"/>
              <a:t>S</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1639399"/>
            <a:ext cx="330540" cy="369332"/>
          </a:xfrm>
          <a:prstGeom prst="rect">
            <a:avLst/>
          </a:prstGeom>
          <a:noFill/>
        </p:spPr>
        <p:txBody>
          <a:bodyPr wrap="none" rtlCol="0">
            <a:spAutoFit/>
          </a:bodyPr>
          <a:lstStyle/>
          <a:p>
            <a:r>
              <a:rPr lang="fr-FR" dirty="0"/>
              <a:t>G</a:t>
            </a:r>
            <a:endParaRPr lang="en-US" dirty="0"/>
          </a:p>
        </p:txBody>
      </p:sp>
      <p:sp>
        <p:nvSpPr>
          <p:cNvPr id="42" name="Arrow: Left 41">
            <a:extLst>
              <a:ext uri="{FF2B5EF4-FFF2-40B4-BE49-F238E27FC236}">
                <a16:creationId xmlns:a16="http://schemas.microsoft.com/office/drawing/2014/main" id="{7502C38A-88BB-467A-9745-D9B857D23FF3}"/>
              </a:ext>
            </a:extLst>
          </p:cNvPr>
          <p:cNvSpPr/>
          <p:nvPr/>
        </p:nvSpPr>
        <p:spPr>
          <a:xfrm>
            <a:off x="3198292" y="3374603"/>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2</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51" name="Callout: Line 50">
            <a:extLst>
              <a:ext uri="{FF2B5EF4-FFF2-40B4-BE49-F238E27FC236}">
                <a16:creationId xmlns:a16="http://schemas.microsoft.com/office/drawing/2014/main" id="{42CDF939-B0EB-4A96-88A7-4A93C834C58A}"/>
              </a:ext>
            </a:extLst>
          </p:cNvPr>
          <p:cNvSpPr/>
          <p:nvPr/>
        </p:nvSpPr>
        <p:spPr>
          <a:xfrm>
            <a:off x="4328461" y="1428776"/>
            <a:ext cx="2852500" cy="1374571"/>
          </a:xfrm>
          <a:prstGeom prst="borderCallout1">
            <a:avLst>
              <a:gd name="adj1" fmla="val 62318"/>
              <a:gd name="adj2" fmla="val -3326"/>
              <a:gd name="adj3" fmla="val 140181"/>
              <a:gd name="adj4" fmla="val -15358"/>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129)</a:t>
            </a:r>
          </a:p>
          <a:p>
            <a:pPr algn="ctr"/>
            <a:r>
              <a:rPr lang="fr-FR" sz="2000" dirty="0"/>
              <a:t>SF-VIO =A, B </a:t>
            </a:r>
          </a:p>
          <a:p>
            <a:pPr algn="ctr"/>
            <a:r>
              <a:rPr lang="fr-FR" sz="2000" dirty="0"/>
              <a:t>Target =B, C</a:t>
            </a:r>
            <a:endParaRPr lang="en-US" sz="2000" dirty="0"/>
          </a:p>
          <a:p>
            <a:pPr algn="ctr"/>
            <a:endParaRPr lang="en-US" sz="2000" dirty="0"/>
          </a:p>
        </p:txBody>
      </p:sp>
      <p:sp>
        <p:nvSpPr>
          <p:cNvPr id="52" name="Callout: Line 51">
            <a:extLst>
              <a:ext uri="{FF2B5EF4-FFF2-40B4-BE49-F238E27FC236}">
                <a16:creationId xmlns:a16="http://schemas.microsoft.com/office/drawing/2014/main" id="{1C1EA6DC-E877-426E-96DC-0B83326B771B}"/>
              </a:ext>
            </a:extLst>
          </p:cNvPr>
          <p:cNvSpPr/>
          <p:nvPr/>
        </p:nvSpPr>
        <p:spPr>
          <a:xfrm>
            <a:off x="7942901" y="1428776"/>
            <a:ext cx="2852500" cy="1374571"/>
          </a:xfrm>
          <a:prstGeom prst="borderCallout1">
            <a:avLst>
              <a:gd name="adj1" fmla="val 62318"/>
              <a:gd name="adj2" fmla="val -3326"/>
              <a:gd name="adj3" fmla="val 140181"/>
              <a:gd name="adj4" fmla="val -15358"/>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129)</a:t>
            </a:r>
          </a:p>
          <a:p>
            <a:pPr algn="ctr"/>
            <a:r>
              <a:rPr lang="fr-FR" sz="2000" dirty="0"/>
              <a:t>SF-VIO =C, D, E</a:t>
            </a:r>
          </a:p>
          <a:p>
            <a:pPr algn="ctr"/>
            <a:r>
              <a:rPr lang="fr-FR" sz="2000" dirty="0"/>
              <a:t>Target = E</a:t>
            </a:r>
            <a:endParaRPr lang="en-US" sz="2000" dirty="0"/>
          </a:p>
          <a:p>
            <a:pPr algn="ctr"/>
            <a:endParaRPr lang="en-US" sz="2000" dirty="0"/>
          </a:p>
        </p:txBody>
      </p:sp>
      <p:sp>
        <p:nvSpPr>
          <p:cNvPr id="9" name="TextBox 8">
            <a:extLst>
              <a:ext uri="{FF2B5EF4-FFF2-40B4-BE49-F238E27FC236}">
                <a16:creationId xmlns:a16="http://schemas.microsoft.com/office/drawing/2014/main" id="{8941A096-011F-4397-B509-A69E9BD86DF1}"/>
              </a:ext>
            </a:extLst>
          </p:cNvPr>
          <p:cNvSpPr txBox="1"/>
          <p:nvPr/>
        </p:nvSpPr>
        <p:spPr>
          <a:xfrm>
            <a:off x="7098878" y="6057998"/>
            <a:ext cx="4378186" cy="461665"/>
          </a:xfrm>
          <a:prstGeom prst="rect">
            <a:avLst/>
          </a:prstGeom>
          <a:noFill/>
        </p:spPr>
        <p:txBody>
          <a:bodyPr wrap="none" rtlCol="0">
            <a:spAutoFit/>
          </a:bodyPr>
          <a:lstStyle/>
          <a:p>
            <a:pPr marL="342900" indent="-342900">
              <a:buFont typeface="Arial" panose="020B0604020202020204" pitchFamily="34" charset="0"/>
              <a:buChar char="•"/>
            </a:pPr>
            <a:r>
              <a:rPr lang="fr-FR" sz="2400" dirty="0" err="1"/>
              <a:t>Same</a:t>
            </a:r>
            <a:r>
              <a:rPr lang="fr-FR" sz="2400" dirty="0"/>
              <a:t> as Profile 1, but for Track</a:t>
            </a:r>
            <a:endParaRPr lang="en-US" sz="2400" dirty="0"/>
          </a:p>
        </p:txBody>
      </p:sp>
      <p:sp>
        <p:nvSpPr>
          <p:cNvPr id="11" name="Arrow: Left-Right 10">
            <a:extLst>
              <a:ext uri="{FF2B5EF4-FFF2-40B4-BE49-F238E27FC236}">
                <a16:creationId xmlns:a16="http://schemas.microsoft.com/office/drawing/2014/main" id="{54F2F02A-EF73-41F8-A29A-05B9A0B2A8BE}"/>
              </a:ext>
            </a:extLst>
          </p:cNvPr>
          <p:cNvSpPr/>
          <p:nvPr/>
        </p:nvSpPr>
        <p:spPr>
          <a:xfrm>
            <a:off x="6723284" y="3862444"/>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1</a:t>
            </a:r>
            <a:endParaRPr lang="en-US" dirty="0"/>
          </a:p>
        </p:txBody>
      </p:sp>
      <p:sp>
        <p:nvSpPr>
          <p:cNvPr id="55" name="Arrow: Left-Right 54">
            <a:extLst>
              <a:ext uri="{FF2B5EF4-FFF2-40B4-BE49-F238E27FC236}">
                <a16:creationId xmlns:a16="http://schemas.microsoft.com/office/drawing/2014/main" id="{D00D9C71-0385-428E-B94F-A321331BED9A}"/>
              </a:ext>
            </a:extLst>
          </p:cNvPr>
          <p:cNvSpPr/>
          <p:nvPr/>
        </p:nvSpPr>
        <p:spPr>
          <a:xfrm>
            <a:off x="3448929" y="3862444"/>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2</a:t>
            </a:r>
            <a:endParaRPr lang="en-US" dirty="0"/>
          </a:p>
        </p:txBody>
      </p:sp>
      <p:sp>
        <p:nvSpPr>
          <p:cNvPr id="36" name="Arrow: Left 35">
            <a:extLst>
              <a:ext uri="{FF2B5EF4-FFF2-40B4-BE49-F238E27FC236}">
                <a16:creationId xmlns:a16="http://schemas.microsoft.com/office/drawing/2014/main" id="{2FDCC9D2-1CDC-4322-895F-ACFB187358BF}"/>
              </a:ext>
            </a:extLst>
          </p:cNvPr>
          <p:cNvSpPr/>
          <p:nvPr/>
        </p:nvSpPr>
        <p:spPr>
          <a:xfrm rot="17441048">
            <a:off x="2592629" y="2470640"/>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3</a:t>
            </a:r>
            <a:endParaRPr lang="en-US" dirty="0"/>
          </a:p>
        </p:txBody>
      </p:sp>
      <p:sp>
        <p:nvSpPr>
          <p:cNvPr id="37" name="Callout: Line 36">
            <a:extLst>
              <a:ext uri="{FF2B5EF4-FFF2-40B4-BE49-F238E27FC236}">
                <a16:creationId xmlns:a16="http://schemas.microsoft.com/office/drawing/2014/main" id="{82D446C6-98F0-41ED-A110-084D67884347}"/>
              </a:ext>
            </a:extLst>
          </p:cNvPr>
          <p:cNvSpPr/>
          <p:nvPr/>
        </p:nvSpPr>
        <p:spPr>
          <a:xfrm>
            <a:off x="577337" y="1428776"/>
            <a:ext cx="2005727" cy="1374571"/>
          </a:xfrm>
          <a:prstGeom prst="borderCallout1">
            <a:avLst>
              <a:gd name="adj1" fmla="val 26122"/>
              <a:gd name="adj2" fmla="val 102603"/>
              <a:gd name="adj3" fmla="val 63386"/>
              <a:gd name="adj4" fmla="val 126166"/>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129)</a:t>
            </a:r>
          </a:p>
          <a:p>
            <a:pPr algn="ctr"/>
            <a:r>
              <a:rPr lang="fr-FR" sz="2000" dirty="0"/>
              <a:t>SR-VIO =C, E</a:t>
            </a:r>
          </a:p>
          <a:p>
            <a:pPr algn="ctr"/>
            <a:r>
              <a:rPr lang="fr-FR" sz="2000" dirty="0"/>
              <a:t>Target = F</a:t>
            </a:r>
            <a:endParaRPr lang="en-US" sz="2000" dirty="0"/>
          </a:p>
          <a:p>
            <a:pPr algn="ctr"/>
            <a:endParaRPr lang="en-US" sz="2000" dirty="0"/>
          </a:p>
        </p:txBody>
      </p:sp>
      <p:sp>
        <p:nvSpPr>
          <p:cNvPr id="39" name="TextBox 38">
            <a:extLst>
              <a:ext uri="{FF2B5EF4-FFF2-40B4-BE49-F238E27FC236}">
                <a16:creationId xmlns:a16="http://schemas.microsoft.com/office/drawing/2014/main" id="{01820716-8E81-44DA-B037-826763C6C675}"/>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3" name="Flowchart: Stored Data 42">
            <a:extLst>
              <a:ext uri="{FF2B5EF4-FFF2-40B4-BE49-F238E27FC236}">
                <a16:creationId xmlns:a16="http://schemas.microsoft.com/office/drawing/2014/main" id="{ED3E9CB8-1558-411D-87EC-080FCDBAB57D}"/>
              </a:ext>
            </a:extLst>
          </p:cNvPr>
          <p:cNvSpPr/>
          <p:nvPr/>
        </p:nvSpPr>
        <p:spPr>
          <a:xfrm rot="10800000">
            <a:off x="1997212" y="4376249"/>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Callout: Line 49">
            <a:extLst>
              <a:ext uri="{FF2B5EF4-FFF2-40B4-BE49-F238E27FC236}">
                <a16:creationId xmlns:a16="http://schemas.microsoft.com/office/drawing/2014/main" id="{CA02A82C-3E76-4521-BCB1-59F130407405}"/>
              </a:ext>
            </a:extLst>
          </p:cNvPr>
          <p:cNvSpPr/>
          <p:nvPr/>
        </p:nvSpPr>
        <p:spPr>
          <a:xfrm>
            <a:off x="4681263" y="5151315"/>
            <a:ext cx="1483165" cy="663171"/>
          </a:xfrm>
          <a:prstGeom prst="borderCallout1">
            <a:avLst>
              <a:gd name="adj1" fmla="val -5624"/>
              <a:gd name="adj2" fmla="val 52820"/>
              <a:gd name="adj3" fmla="val -79006"/>
              <a:gd name="adj4" fmla="val 324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C</a:t>
            </a:r>
          </a:p>
          <a:p>
            <a:pPr algn="ctr"/>
            <a:r>
              <a:rPr lang="fr-FR" dirty="0"/>
              <a:t>SRH = E</a:t>
            </a:r>
            <a:endParaRPr lang="en-US" dirty="0"/>
          </a:p>
        </p:txBody>
      </p:sp>
      <p:sp>
        <p:nvSpPr>
          <p:cNvPr id="53" name="Flowchart: Stored Data 52">
            <a:extLst>
              <a:ext uri="{FF2B5EF4-FFF2-40B4-BE49-F238E27FC236}">
                <a16:creationId xmlns:a16="http://schemas.microsoft.com/office/drawing/2014/main" id="{027A1AC4-C89C-432B-874A-F1E3B6A7F01D}"/>
              </a:ext>
            </a:extLst>
          </p:cNvPr>
          <p:cNvSpPr/>
          <p:nvPr/>
        </p:nvSpPr>
        <p:spPr>
          <a:xfrm>
            <a:off x="9976489" y="4368278"/>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Callout: Line 53">
            <a:extLst>
              <a:ext uri="{FF2B5EF4-FFF2-40B4-BE49-F238E27FC236}">
                <a16:creationId xmlns:a16="http://schemas.microsoft.com/office/drawing/2014/main" id="{6FF6D6DB-6D38-422B-8101-27FF4FAC8835}"/>
              </a:ext>
            </a:extLst>
          </p:cNvPr>
          <p:cNvSpPr/>
          <p:nvPr/>
        </p:nvSpPr>
        <p:spPr>
          <a:xfrm>
            <a:off x="6609667" y="5255314"/>
            <a:ext cx="1483165" cy="663171"/>
          </a:xfrm>
          <a:prstGeom prst="borderCallout1">
            <a:avLst>
              <a:gd name="adj1" fmla="val -5624"/>
              <a:gd name="adj2" fmla="val 52820"/>
              <a:gd name="adj3" fmla="val -87117"/>
              <a:gd name="adj4" fmla="val 324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 A, RPI=129</a:t>
            </a:r>
          </a:p>
        </p:txBody>
      </p:sp>
      <p:sp>
        <p:nvSpPr>
          <p:cNvPr id="56" name="Callout: Line 55">
            <a:extLst>
              <a:ext uri="{FF2B5EF4-FFF2-40B4-BE49-F238E27FC236}">
                <a16:creationId xmlns:a16="http://schemas.microsoft.com/office/drawing/2014/main" id="{974C854D-F452-4930-AD18-7E763AEA125E}"/>
              </a:ext>
            </a:extLst>
          </p:cNvPr>
          <p:cNvSpPr/>
          <p:nvPr/>
        </p:nvSpPr>
        <p:spPr>
          <a:xfrm>
            <a:off x="8092639" y="5127334"/>
            <a:ext cx="1877738" cy="663171"/>
          </a:xfrm>
          <a:prstGeom prst="borderCallout1">
            <a:avLst>
              <a:gd name="adj1" fmla="val -5624"/>
              <a:gd name="adj2" fmla="val 52820"/>
              <a:gd name="adj3" fmla="val -79006"/>
              <a:gd name="adj4" fmla="val 324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E</a:t>
            </a:r>
          </a:p>
          <a:p>
            <a:pPr algn="ctr"/>
            <a:r>
              <a:rPr lang="fr-FR" dirty="0"/>
              <a:t>SRH </a:t>
            </a:r>
            <a:r>
              <a:rPr lang="fr-FR" dirty="0" err="1"/>
              <a:t>consumed</a:t>
            </a:r>
            <a:endParaRPr lang="en-US" dirty="0"/>
          </a:p>
        </p:txBody>
      </p:sp>
      <p:pic>
        <p:nvPicPr>
          <p:cNvPr id="57" name="Picture 2" descr="Router Icons - Download Free Vector Icons | Noun Project">
            <a:extLst>
              <a:ext uri="{FF2B5EF4-FFF2-40B4-BE49-F238E27FC236}">
                <a16:creationId xmlns:a16="http://schemas.microsoft.com/office/drawing/2014/main" id="{D9DE262E-E6D0-498E-AD75-8B11F443FF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a:extLst>
              <a:ext uri="{FF2B5EF4-FFF2-40B4-BE49-F238E27FC236}">
                <a16:creationId xmlns:a16="http://schemas.microsoft.com/office/drawing/2014/main" id="{1CDBF62D-C1AE-4871-ABB5-CDD24BE91359}"/>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61" name="Callout: Line 60">
            <a:extLst>
              <a:ext uri="{FF2B5EF4-FFF2-40B4-BE49-F238E27FC236}">
                <a16:creationId xmlns:a16="http://schemas.microsoft.com/office/drawing/2014/main" id="{9DBC5FF0-ED83-442D-A9F5-463B1C6407AA}"/>
              </a:ext>
            </a:extLst>
          </p:cNvPr>
          <p:cNvSpPr/>
          <p:nvPr/>
        </p:nvSpPr>
        <p:spPr>
          <a:xfrm>
            <a:off x="10097301" y="5267746"/>
            <a:ext cx="970708" cy="484633"/>
          </a:xfrm>
          <a:prstGeom prst="borderCallout1">
            <a:avLst>
              <a:gd name="adj1" fmla="val -4397"/>
              <a:gd name="adj2" fmla="val 82739"/>
              <a:gd name="adj3" fmla="val -123668"/>
              <a:gd name="adj4" fmla="val 6964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0" name="TextBox 59">
            <a:extLst>
              <a:ext uri="{FF2B5EF4-FFF2-40B4-BE49-F238E27FC236}">
                <a16:creationId xmlns:a16="http://schemas.microsoft.com/office/drawing/2014/main" id="{26C01AB0-C58F-4B6F-AB8D-27D3B8017E7F}"/>
              </a:ext>
            </a:extLst>
          </p:cNvPr>
          <p:cNvSpPr txBox="1"/>
          <p:nvPr/>
        </p:nvSpPr>
        <p:spPr>
          <a:xfrm>
            <a:off x="8291236" y="212687"/>
            <a:ext cx="3292953" cy="461665"/>
          </a:xfrm>
          <a:prstGeom prst="rect">
            <a:avLst/>
          </a:prstGeom>
          <a:noFill/>
        </p:spPr>
        <p:txBody>
          <a:bodyPr wrap="none" rtlCol="0">
            <a:spAutoFit/>
          </a:bodyPr>
          <a:lstStyle/>
          <a:p>
            <a:r>
              <a:rPr lang="fr-FR" sz="2400" dirty="0">
                <a:highlight>
                  <a:srgbClr val="FF0000"/>
                </a:highlight>
              </a:rPr>
              <a:t>Need Sibling Information</a:t>
            </a:r>
          </a:p>
        </p:txBody>
      </p:sp>
      <p:sp>
        <p:nvSpPr>
          <p:cNvPr id="62" name="Arrow: Left 61">
            <a:extLst>
              <a:ext uri="{FF2B5EF4-FFF2-40B4-BE49-F238E27FC236}">
                <a16:creationId xmlns:a16="http://schemas.microsoft.com/office/drawing/2014/main" id="{DC237551-8DAB-404A-82E0-0107A749DAD1}"/>
              </a:ext>
            </a:extLst>
          </p:cNvPr>
          <p:cNvSpPr/>
          <p:nvPr/>
        </p:nvSpPr>
        <p:spPr>
          <a:xfrm rot="3849274">
            <a:off x="2200226" y="2905557"/>
            <a:ext cx="57924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3</a:t>
            </a:r>
            <a:endParaRPr lang="en-US" dirty="0"/>
          </a:p>
        </p:txBody>
      </p:sp>
      <p:sp>
        <p:nvSpPr>
          <p:cNvPr id="63" name="Arrow: Left 62">
            <a:extLst>
              <a:ext uri="{FF2B5EF4-FFF2-40B4-BE49-F238E27FC236}">
                <a16:creationId xmlns:a16="http://schemas.microsoft.com/office/drawing/2014/main" id="{370F3AAB-ADB5-49B7-BE67-949FFB17AE8D}"/>
              </a:ext>
            </a:extLst>
          </p:cNvPr>
          <p:cNvSpPr/>
          <p:nvPr/>
        </p:nvSpPr>
        <p:spPr>
          <a:xfrm rot="3849274">
            <a:off x="1960185" y="3100963"/>
            <a:ext cx="57924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2</a:t>
            </a:r>
            <a:endParaRPr lang="en-US" dirty="0"/>
          </a:p>
        </p:txBody>
      </p:sp>
      <p:sp>
        <p:nvSpPr>
          <p:cNvPr id="64" name="Arrow: Left 63">
            <a:extLst>
              <a:ext uri="{FF2B5EF4-FFF2-40B4-BE49-F238E27FC236}">
                <a16:creationId xmlns:a16="http://schemas.microsoft.com/office/drawing/2014/main" id="{12DEE010-CB4B-495F-A8C3-D3EF3528AE3D}"/>
              </a:ext>
            </a:extLst>
          </p:cNvPr>
          <p:cNvSpPr/>
          <p:nvPr/>
        </p:nvSpPr>
        <p:spPr>
          <a:xfrm rot="3849274">
            <a:off x="5455187" y="2923160"/>
            <a:ext cx="57924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endParaRPr lang="en-US" dirty="0"/>
          </a:p>
        </p:txBody>
      </p:sp>
      <p:sp>
        <p:nvSpPr>
          <p:cNvPr id="65" name="Arrow: Left 64">
            <a:extLst>
              <a:ext uri="{FF2B5EF4-FFF2-40B4-BE49-F238E27FC236}">
                <a16:creationId xmlns:a16="http://schemas.microsoft.com/office/drawing/2014/main" id="{C122CC58-13A0-4109-9EAB-1BC4EC02BBA9}"/>
              </a:ext>
            </a:extLst>
          </p:cNvPr>
          <p:cNvSpPr/>
          <p:nvPr/>
        </p:nvSpPr>
        <p:spPr>
          <a:xfrm rot="17441048">
            <a:off x="4849744" y="2990437"/>
            <a:ext cx="512101"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2</a:t>
            </a:r>
            <a:endParaRPr lang="en-US" dirty="0"/>
          </a:p>
        </p:txBody>
      </p:sp>
      <p:sp>
        <p:nvSpPr>
          <p:cNvPr id="66" name="Arrow: Left 65">
            <a:extLst>
              <a:ext uri="{FF2B5EF4-FFF2-40B4-BE49-F238E27FC236}">
                <a16:creationId xmlns:a16="http://schemas.microsoft.com/office/drawing/2014/main" id="{2ED08311-A5F6-443C-B951-AA71B6BB5DC3}"/>
              </a:ext>
            </a:extLst>
          </p:cNvPr>
          <p:cNvSpPr/>
          <p:nvPr/>
        </p:nvSpPr>
        <p:spPr>
          <a:xfrm rot="17441048">
            <a:off x="9774750" y="2921478"/>
            <a:ext cx="512101"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endParaRPr lang="en-US" dirty="0"/>
          </a:p>
        </p:txBody>
      </p:sp>
    </p:spTree>
    <p:extLst>
      <p:ext uri="{BB962C8B-B14F-4D97-AF65-F5344CB8AC3E}">
        <p14:creationId xmlns:p14="http://schemas.microsoft.com/office/powerpoint/2010/main" val="1592986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3D2D259-8BA9-4779-8AD5-7D107F971452}"/>
              </a:ext>
            </a:extLst>
          </p:cNvPr>
          <p:cNvSpPr/>
          <p:nvPr/>
        </p:nvSpPr>
        <p:spPr>
          <a:xfrm>
            <a:off x="237076" y="4056891"/>
            <a:ext cx="951300" cy="918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t>External</a:t>
            </a:r>
            <a:r>
              <a:rPr lang="fr-FR" dirty="0"/>
              <a:t> </a:t>
            </a:r>
            <a:r>
              <a:rPr lang="fr-FR" dirty="0" err="1"/>
              <a:t>node</a:t>
            </a:r>
            <a:r>
              <a:rPr lang="fr-FR" dirty="0"/>
              <a:t> S </a:t>
            </a:r>
            <a:endParaRPr lang="en-US" dirty="0"/>
          </a:p>
        </p:txBody>
      </p:sp>
      <p:sp>
        <p:nvSpPr>
          <p:cNvPr id="35" name="Rectangle 34">
            <a:extLst>
              <a:ext uri="{FF2B5EF4-FFF2-40B4-BE49-F238E27FC236}">
                <a16:creationId xmlns:a16="http://schemas.microsoft.com/office/drawing/2014/main" id="{1B9F4630-D1EC-489E-A758-8C321339FE25}"/>
              </a:ext>
            </a:extLst>
          </p:cNvPr>
          <p:cNvSpPr/>
          <p:nvPr/>
        </p:nvSpPr>
        <p:spPr>
          <a:xfrm>
            <a:off x="9158331"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4" name="Title 3"/>
          <p:cNvSpPr>
            <a:spLocks noGrp="1"/>
          </p:cNvSpPr>
          <p:nvPr>
            <p:ph type="title"/>
          </p:nvPr>
        </p:nvSpPr>
        <p:spPr>
          <a:xfrm>
            <a:off x="254419" y="103214"/>
            <a:ext cx="11333957" cy="892324"/>
          </a:xfrm>
        </p:spPr>
        <p:txBody>
          <a:bodyPr>
            <a:normAutofit fontScale="90000"/>
          </a:bodyPr>
          <a:lstStyle/>
          <a:p>
            <a:r>
              <a:rPr lang="en-US" dirty="0"/>
              <a:t>Profile 6: </a:t>
            </a:r>
            <a:br>
              <a:rPr lang="en-US" dirty="0"/>
            </a:br>
            <a:r>
              <a:rPr lang="en-US" dirty="0"/>
              <a:t>Compress SRH in Track with NSM Tracks (Recursive?)</a:t>
            </a:r>
          </a:p>
        </p:txBody>
      </p:sp>
      <p:sp>
        <p:nvSpPr>
          <p:cNvPr id="2" name="Rectangle 1">
            <a:extLst>
              <a:ext uri="{FF2B5EF4-FFF2-40B4-BE49-F238E27FC236}">
                <a16:creationId xmlns:a16="http://schemas.microsoft.com/office/drawing/2014/main" id="{9F8AD5AE-67FF-4BA4-B8FA-5C88987A79CF}"/>
              </a:ext>
            </a:extLst>
          </p:cNvPr>
          <p:cNvSpPr/>
          <p:nvPr/>
        </p:nvSpPr>
        <p:spPr>
          <a:xfrm>
            <a:off x="5768594" y="405465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2" name="Arrow: Up 11">
            <a:extLst>
              <a:ext uri="{FF2B5EF4-FFF2-40B4-BE49-F238E27FC236}">
                <a16:creationId xmlns:a16="http://schemas.microsoft.com/office/drawing/2014/main" id="{D33F7D0D-E486-47E6-B592-437DBCBC1A55}"/>
              </a:ext>
            </a:extLst>
          </p:cNvPr>
          <p:cNvSpPr/>
          <p:nvPr/>
        </p:nvSpPr>
        <p:spPr>
          <a:xfrm rot="5400000">
            <a:off x="7706069" y="331613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Up 15">
            <a:extLst>
              <a:ext uri="{FF2B5EF4-FFF2-40B4-BE49-F238E27FC236}">
                <a16:creationId xmlns:a16="http://schemas.microsoft.com/office/drawing/2014/main" id="{E3BC733E-18C6-4244-918C-8C6F725096DF}"/>
              </a:ext>
            </a:extLst>
          </p:cNvPr>
          <p:cNvSpPr/>
          <p:nvPr/>
        </p:nvSpPr>
        <p:spPr>
          <a:xfrm rot="5400000">
            <a:off x="4398092" y="337664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4053528-6F46-4524-8D80-577BD8833383}"/>
              </a:ext>
            </a:extLst>
          </p:cNvPr>
          <p:cNvSpPr/>
          <p:nvPr/>
        </p:nvSpPr>
        <p:spPr>
          <a:xfrm>
            <a:off x="2415495" y="40568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A</a:t>
            </a:r>
          </a:p>
        </p:txBody>
      </p:sp>
      <p:sp>
        <p:nvSpPr>
          <p:cNvPr id="18" name="Rectangle 17">
            <a:extLst>
              <a:ext uri="{FF2B5EF4-FFF2-40B4-BE49-F238E27FC236}">
                <a16:creationId xmlns:a16="http://schemas.microsoft.com/office/drawing/2014/main" id="{BBF670C7-0B14-4A74-97DA-30F566A0B56C}"/>
              </a:ext>
            </a:extLst>
          </p:cNvPr>
          <p:cNvSpPr/>
          <p:nvPr/>
        </p:nvSpPr>
        <p:spPr>
          <a:xfrm>
            <a:off x="11068009" y="406104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pic>
        <p:nvPicPr>
          <p:cNvPr id="1026" name="Picture 2" descr="Router Icons - Download Free Vector Icons | Noun Project">
            <a:extLst>
              <a:ext uri="{FF2B5EF4-FFF2-40B4-BE49-F238E27FC236}">
                <a16:creationId xmlns:a16="http://schemas.microsoft.com/office/drawing/2014/main" id="{258DAB23-1452-4BA7-B334-1F9FAE622DA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4028"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outer Icons - Download Free Vector Icons | Noun Project">
            <a:extLst>
              <a:ext uri="{FF2B5EF4-FFF2-40B4-BE49-F238E27FC236}">
                <a16:creationId xmlns:a16="http://schemas.microsoft.com/office/drawing/2014/main" id="{A184694D-4C72-4943-9126-353044EEDB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14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outer Icons - Download Free Vector Icons | Noun Project">
            <a:extLst>
              <a:ext uri="{FF2B5EF4-FFF2-40B4-BE49-F238E27FC236}">
                <a16:creationId xmlns:a16="http://schemas.microsoft.com/office/drawing/2014/main" id="{41D90C9B-8BD4-4BAD-B7EC-0DFCD83B05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3902"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Router Icons - Download Free Vector Icons | Noun Project">
            <a:extLst>
              <a:ext uri="{FF2B5EF4-FFF2-40B4-BE49-F238E27FC236}">
                <a16:creationId xmlns:a16="http://schemas.microsoft.com/office/drawing/2014/main" id="{D0D0BF4B-AA8E-4CF0-9E07-7491F6CF44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839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a:extLst>
              <a:ext uri="{FF2B5EF4-FFF2-40B4-BE49-F238E27FC236}">
                <a16:creationId xmlns:a16="http://schemas.microsoft.com/office/drawing/2014/main" id="{E866CB13-9D56-45EB-BCE4-E6D8820AEC52}"/>
              </a:ext>
            </a:extLst>
          </p:cNvPr>
          <p:cNvSpPr txBox="1"/>
          <p:nvPr/>
        </p:nvSpPr>
        <p:spPr>
          <a:xfrm>
            <a:off x="704839" y="3024448"/>
            <a:ext cx="242374" cy="369332"/>
          </a:xfrm>
          <a:prstGeom prst="rect">
            <a:avLst/>
          </a:prstGeom>
          <a:noFill/>
        </p:spPr>
        <p:txBody>
          <a:bodyPr wrap="none" rtlCol="0">
            <a:spAutoFit/>
          </a:bodyPr>
          <a:lstStyle/>
          <a:p>
            <a:r>
              <a:rPr lang="fr-FR" dirty="0"/>
              <a:t>I</a:t>
            </a:r>
            <a:endParaRPr lang="en-US" dirty="0"/>
          </a:p>
        </p:txBody>
      </p:sp>
      <p:sp>
        <p:nvSpPr>
          <p:cNvPr id="40" name="TextBox 39">
            <a:extLst>
              <a:ext uri="{FF2B5EF4-FFF2-40B4-BE49-F238E27FC236}">
                <a16:creationId xmlns:a16="http://schemas.microsoft.com/office/drawing/2014/main" id="{68F16067-5A19-4758-9CF9-07BB71B68BF6}"/>
              </a:ext>
            </a:extLst>
          </p:cNvPr>
          <p:cNvSpPr txBox="1"/>
          <p:nvPr/>
        </p:nvSpPr>
        <p:spPr>
          <a:xfrm>
            <a:off x="7757452" y="3024448"/>
            <a:ext cx="327334" cy="369332"/>
          </a:xfrm>
          <a:prstGeom prst="rect">
            <a:avLst/>
          </a:prstGeom>
          <a:noFill/>
        </p:spPr>
        <p:txBody>
          <a:bodyPr wrap="none" rtlCol="0">
            <a:spAutoFit/>
          </a:bodyPr>
          <a:lstStyle/>
          <a:p>
            <a:r>
              <a:rPr lang="fr-FR" dirty="0"/>
              <a:t>D</a:t>
            </a:r>
            <a:endParaRPr lang="en-US" dirty="0"/>
          </a:p>
        </p:txBody>
      </p:sp>
      <p:sp>
        <p:nvSpPr>
          <p:cNvPr id="41" name="TextBox 40">
            <a:extLst>
              <a:ext uri="{FF2B5EF4-FFF2-40B4-BE49-F238E27FC236}">
                <a16:creationId xmlns:a16="http://schemas.microsoft.com/office/drawing/2014/main" id="{1FD58B2D-2D6D-46BE-A16C-CFD0AFC45CCA}"/>
              </a:ext>
            </a:extLst>
          </p:cNvPr>
          <p:cNvSpPr txBox="1"/>
          <p:nvPr/>
        </p:nvSpPr>
        <p:spPr>
          <a:xfrm>
            <a:off x="11361259" y="3024448"/>
            <a:ext cx="290464" cy="369332"/>
          </a:xfrm>
          <a:prstGeom prst="rect">
            <a:avLst/>
          </a:prstGeom>
          <a:noFill/>
        </p:spPr>
        <p:txBody>
          <a:bodyPr wrap="none" rtlCol="0">
            <a:spAutoFit/>
          </a:bodyPr>
          <a:lstStyle/>
          <a:p>
            <a:r>
              <a:rPr lang="fr-FR" dirty="0"/>
              <a:t>F</a:t>
            </a:r>
            <a:endParaRPr lang="en-US" dirty="0"/>
          </a:p>
        </p:txBody>
      </p:sp>
      <p:sp>
        <p:nvSpPr>
          <p:cNvPr id="44" name="TextBox 43">
            <a:extLst>
              <a:ext uri="{FF2B5EF4-FFF2-40B4-BE49-F238E27FC236}">
                <a16:creationId xmlns:a16="http://schemas.microsoft.com/office/drawing/2014/main" id="{DE9A69DF-2408-417D-80D1-DA9E1089A4E2}"/>
              </a:ext>
            </a:extLst>
          </p:cNvPr>
          <p:cNvSpPr txBox="1"/>
          <p:nvPr/>
        </p:nvSpPr>
        <p:spPr>
          <a:xfrm>
            <a:off x="4408931" y="3024448"/>
            <a:ext cx="309700" cy="369332"/>
          </a:xfrm>
          <a:prstGeom prst="rect">
            <a:avLst/>
          </a:prstGeom>
          <a:noFill/>
        </p:spPr>
        <p:txBody>
          <a:bodyPr wrap="none" rtlCol="0">
            <a:spAutoFit/>
          </a:bodyPr>
          <a:lstStyle/>
          <a:p>
            <a:r>
              <a:rPr lang="fr-FR" dirty="0"/>
              <a:t>B</a:t>
            </a:r>
            <a:endParaRPr lang="en-US" dirty="0"/>
          </a:p>
        </p:txBody>
      </p:sp>
      <p:sp>
        <p:nvSpPr>
          <p:cNvPr id="45" name="TextBox 44">
            <a:extLst>
              <a:ext uri="{FF2B5EF4-FFF2-40B4-BE49-F238E27FC236}">
                <a16:creationId xmlns:a16="http://schemas.microsoft.com/office/drawing/2014/main" id="{2C8503EB-0225-4AB4-9543-1F3C2F64DA7D}"/>
              </a:ext>
            </a:extLst>
          </p:cNvPr>
          <p:cNvSpPr txBox="1"/>
          <p:nvPr/>
        </p:nvSpPr>
        <p:spPr>
          <a:xfrm>
            <a:off x="6002614" y="3024448"/>
            <a:ext cx="308098" cy="369332"/>
          </a:xfrm>
          <a:prstGeom prst="rect">
            <a:avLst/>
          </a:prstGeom>
          <a:noFill/>
        </p:spPr>
        <p:txBody>
          <a:bodyPr wrap="none" rtlCol="0">
            <a:spAutoFit/>
          </a:bodyPr>
          <a:lstStyle/>
          <a:p>
            <a:r>
              <a:rPr lang="fr-FR" dirty="0"/>
              <a:t>C</a:t>
            </a:r>
            <a:endParaRPr lang="en-US" dirty="0"/>
          </a:p>
        </p:txBody>
      </p:sp>
      <p:pic>
        <p:nvPicPr>
          <p:cNvPr id="46" name="Picture 2" descr="Router Icons - Download Free Vector Icons | Noun Project">
            <a:extLst>
              <a:ext uri="{FF2B5EF4-FFF2-40B4-BE49-F238E27FC236}">
                <a16:creationId xmlns:a16="http://schemas.microsoft.com/office/drawing/2014/main" id="{E6AE2929-F15B-4A60-8658-F2117A1E86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247" y="3314291"/>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Router Icons - Download Free Vector Icons | Noun Project">
            <a:extLst>
              <a:ext uri="{FF2B5EF4-FFF2-40B4-BE49-F238E27FC236}">
                <a16:creationId xmlns:a16="http://schemas.microsoft.com/office/drawing/2014/main" id="{FA0792FF-D2D8-4DF5-B68B-F79CC9999F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64387" y="3311637"/>
            <a:ext cx="617334" cy="61733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Router Icons - Download Free Vector Icons | Noun Project">
            <a:extLst>
              <a:ext uri="{FF2B5EF4-FFF2-40B4-BE49-F238E27FC236}">
                <a16:creationId xmlns:a16="http://schemas.microsoft.com/office/drawing/2014/main" id="{1F2B3C70-802E-44C6-BC7C-24930951B3A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3042" y="3311637"/>
            <a:ext cx="617334" cy="617334"/>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C9E40783-25B5-4865-B0E2-7EBB18EBBB58}"/>
              </a:ext>
            </a:extLst>
          </p:cNvPr>
          <p:cNvSpPr txBox="1"/>
          <p:nvPr/>
        </p:nvSpPr>
        <p:spPr>
          <a:xfrm>
            <a:off x="9478674" y="3024448"/>
            <a:ext cx="296876" cy="369332"/>
          </a:xfrm>
          <a:prstGeom prst="rect">
            <a:avLst/>
          </a:prstGeom>
          <a:noFill/>
        </p:spPr>
        <p:txBody>
          <a:bodyPr wrap="none" rtlCol="0">
            <a:spAutoFit/>
          </a:bodyPr>
          <a:lstStyle/>
          <a:p>
            <a:r>
              <a:rPr lang="fr-FR" dirty="0"/>
              <a:t>E</a:t>
            </a:r>
            <a:endParaRPr lang="en-US" dirty="0"/>
          </a:p>
        </p:txBody>
      </p:sp>
      <p:sp>
        <p:nvSpPr>
          <p:cNvPr id="9" name="TextBox 8">
            <a:extLst>
              <a:ext uri="{FF2B5EF4-FFF2-40B4-BE49-F238E27FC236}">
                <a16:creationId xmlns:a16="http://schemas.microsoft.com/office/drawing/2014/main" id="{8941A096-011F-4397-B509-A69E9BD86DF1}"/>
              </a:ext>
            </a:extLst>
          </p:cNvPr>
          <p:cNvSpPr txBox="1"/>
          <p:nvPr/>
        </p:nvSpPr>
        <p:spPr>
          <a:xfrm>
            <a:off x="6604238" y="5230144"/>
            <a:ext cx="3139257" cy="461665"/>
          </a:xfrm>
          <a:prstGeom prst="rect">
            <a:avLst/>
          </a:prstGeom>
          <a:noFill/>
        </p:spPr>
        <p:txBody>
          <a:bodyPr wrap="none" rtlCol="0">
            <a:spAutoFit/>
          </a:bodyPr>
          <a:lstStyle/>
          <a:p>
            <a:pPr marL="342900" indent="-342900">
              <a:buFont typeface="Arial" panose="020B0604020202020204" pitchFamily="34" charset="0"/>
              <a:buChar char="•"/>
            </a:pPr>
            <a:r>
              <a:rPr lang="fr-FR" sz="2400" dirty="0"/>
              <a:t>Tunnel </a:t>
            </a:r>
            <a:r>
              <a:rPr lang="fr-FR" sz="2400" dirty="0" err="1"/>
              <a:t>within</a:t>
            </a:r>
            <a:r>
              <a:rPr lang="fr-FR" sz="2400" dirty="0"/>
              <a:t> Tunnel</a:t>
            </a:r>
            <a:endParaRPr lang="en-US" sz="2400" dirty="0"/>
          </a:p>
        </p:txBody>
      </p:sp>
      <p:sp>
        <p:nvSpPr>
          <p:cNvPr id="36" name="Arrow: Left 35">
            <a:extLst>
              <a:ext uri="{FF2B5EF4-FFF2-40B4-BE49-F238E27FC236}">
                <a16:creationId xmlns:a16="http://schemas.microsoft.com/office/drawing/2014/main" id="{2FDCC9D2-1CDC-4322-895F-ACFB187358BF}"/>
              </a:ext>
            </a:extLst>
          </p:cNvPr>
          <p:cNvSpPr/>
          <p:nvPr/>
        </p:nvSpPr>
        <p:spPr>
          <a:xfrm rot="17107381">
            <a:off x="2313942" y="2135717"/>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3</a:t>
            </a:r>
            <a:endParaRPr lang="en-US" dirty="0"/>
          </a:p>
        </p:txBody>
      </p:sp>
      <p:sp>
        <p:nvSpPr>
          <p:cNvPr id="37" name="Callout: Line 36">
            <a:extLst>
              <a:ext uri="{FF2B5EF4-FFF2-40B4-BE49-F238E27FC236}">
                <a16:creationId xmlns:a16="http://schemas.microsoft.com/office/drawing/2014/main" id="{82D446C6-98F0-41ED-A110-084D67884347}"/>
              </a:ext>
            </a:extLst>
          </p:cNvPr>
          <p:cNvSpPr/>
          <p:nvPr/>
        </p:nvSpPr>
        <p:spPr>
          <a:xfrm>
            <a:off x="292897" y="1426538"/>
            <a:ext cx="2098682" cy="1374571"/>
          </a:xfrm>
          <a:prstGeom prst="borderCallout1">
            <a:avLst>
              <a:gd name="adj1" fmla="val 26122"/>
              <a:gd name="adj2" fmla="val 102603"/>
              <a:gd name="adj3" fmla="val 39419"/>
              <a:gd name="adj4" fmla="val 11964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141)</a:t>
            </a:r>
          </a:p>
          <a:p>
            <a:pPr algn="ctr"/>
            <a:r>
              <a:rPr lang="fr-FR" sz="2000" dirty="0"/>
              <a:t>SR-VIO =C, E</a:t>
            </a:r>
          </a:p>
          <a:p>
            <a:pPr algn="ctr"/>
            <a:r>
              <a:rPr lang="fr-FR" sz="2000" dirty="0"/>
              <a:t>Target = F</a:t>
            </a:r>
            <a:endParaRPr lang="en-US" sz="2000" dirty="0"/>
          </a:p>
          <a:p>
            <a:pPr algn="ctr"/>
            <a:endParaRPr lang="en-US" sz="2000" dirty="0"/>
          </a:p>
        </p:txBody>
      </p:sp>
      <p:sp>
        <p:nvSpPr>
          <p:cNvPr id="39" name="TextBox 38">
            <a:extLst>
              <a:ext uri="{FF2B5EF4-FFF2-40B4-BE49-F238E27FC236}">
                <a16:creationId xmlns:a16="http://schemas.microsoft.com/office/drawing/2014/main" id="{01820716-8E81-44DA-B037-826763C6C675}"/>
              </a:ext>
            </a:extLst>
          </p:cNvPr>
          <p:cNvSpPr txBox="1"/>
          <p:nvPr/>
        </p:nvSpPr>
        <p:spPr>
          <a:xfrm>
            <a:off x="2614318" y="3024448"/>
            <a:ext cx="317716" cy="369332"/>
          </a:xfrm>
          <a:prstGeom prst="rect">
            <a:avLst/>
          </a:prstGeom>
          <a:noFill/>
        </p:spPr>
        <p:txBody>
          <a:bodyPr wrap="none" rtlCol="0">
            <a:spAutoFit/>
          </a:bodyPr>
          <a:lstStyle/>
          <a:p>
            <a:r>
              <a:rPr lang="fr-FR" dirty="0"/>
              <a:t>A</a:t>
            </a:r>
            <a:endParaRPr lang="en-US" dirty="0"/>
          </a:p>
        </p:txBody>
      </p:sp>
      <p:sp>
        <p:nvSpPr>
          <p:cNvPr id="43" name="Arrow: Left 42">
            <a:extLst>
              <a:ext uri="{FF2B5EF4-FFF2-40B4-BE49-F238E27FC236}">
                <a16:creationId xmlns:a16="http://schemas.microsoft.com/office/drawing/2014/main" id="{4B780916-79AC-4238-984F-4BD8D2984CCD}"/>
              </a:ext>
            </a:extLst>
          </p:cNvPr>
          <p:cNvSpPr/>
          <p:nvPr/>
        </p:nvSpPr>
        <p:spPr>
          <a:xfrm rot="17441048">
            <a:off x="6112188" y="2430499"/>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1</a:t>
            </a:r>
            <a:endParaRPr lang="en-US" dirty="0"/>
          </a:p>
        </p:txBody>
      </p:sp>
      <p:sp>
        <p:nvSpPr>
          <p:cNvPr id="50" name="Arrow: Left 49">
            <a:extLst>
              <a:ext uri="{FF2B5EF4-FFF2-40B4-BE49-F238E27FC236}">
                <a16:creationId xmlns:a16="http://schemas.microsoft.com/office/drawing/2014/main" id="{41D1C9B5-A94D-490A-8B82-CB2559CBD64F}"/>
              </a:ext>
            </a:extLst>
          </p:cNvPr>
          <p:cNvSpPr/>
          <p:nvPr/>
        </p:nvSpPr>
        <p:spPr>
          <a:xfrm rot="17002623">
            <a:off x="2633207" y="2378372"/>
            <a:ext cx="1130169" cy="484632"/>
          </a:xfrm>
          <a:prstGeom prst="lef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P-DAO 2</a:t>
            </a:r>
            <a:endParaRPr lang="en-US" dirty="0"/>
          </a:p>
        </p:txBody>
      </p:sp>
      <p:sp>
        <p:nvSpPr>
          <p:cNvPr id="53" name="Callout: Line 52">
            <a:extLst>
              <a:ext uri="{FF2B5EF4-FFF2-40B4-BE49-F238E27FC236}">
                <a16:creationId xmlns:a16="http://schemas.microsoft.com/office/drawing/2014/main" id="{843FED99-C428-4C7E-BB4C-724E8B3C3417}"/>
              </a:ext>
            </a:extLst>
          </p:cNvPr>
          <p:cNvSpPr/>
          <p:nvPr/>
        </p:nvSpPr>
        <p:spPr>
          <a:xfrm>
            <a:off x="3670868" y="1111878"/>
            <a:ext cx="2331746" cy="1374571"/>
          </a:xfrm>
          <a:prstGeom prst="borderCallout1">
            <a:avLst>
              <a:gd name="adj1" fmla="val 66720"/>
              <a:gd name="adj2" fmla="val -11811"/>
              <a:gd name="adj3" fmla="val 28658"/>
              <a:gd name="adj4" fmla="val -1687"/>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=A</a:t>
            </a:r>
          </a:p>
          <a:p>
            <a:pPr algn="ctr"/>
            <a:r>
              <a:rPr lang="fr-FR" sz="2000" dirty="0"/>
              <a:t>TrackID=(A, 129)</a:t>
            </a:r>
          </a:p>
          <a:p>
            <a:pPr algn="ctr"/>
            <a:r>
              <a:rPr lang="fr-FR" sz="2000" dirty="0"/>
              <a:t>SR-VIO =B </a:t>
            </a:r>
          </a:p>
          <a:p>
            <a:pPr algn="ctr"/>
            <a:r>
              <a:rPr lang="fr-FR" sz="2000" dirty="0"/>
              <a:t>Target =C</a:t>
            </a:r>
            <a:endParaRPr lang="en-US" sz="2000" dirty="0"/>
          </a:p>
          <a:p>
            <a:pPr algn="ctr"/>
            <a:endParaRPr lang="en-US" sz="2000" dirty="0"/>
          </a:p>
        </p:txBody>
      </p:sp>
      <p:sp>
        <p:nvSpPr>
          <p:cNvPr id="54" name="Callout: Line 53">
            <a:extLst>
              <a:ext uri="{FF2B5EF4-FFF2-40B4-BE49-F238E27FC236}">
                <a16:creationId xmlns:a16="http://schemas.microsoft.com/office/drawing/2014/main" id="{C8DC11C8-F417-41CB-9355-D6F3C534988A}"/>
              </a:ext>
            </a:extLst>
          </p:cNvPr>
          <p:cNvSpPr/>
          <p:nvPr/>
        </p:nvSpPr>
        <p:spPr>
          <a:xfrm>
            <a:off x="7324230" y="1111877"/>
            <a:ext cx="2005727" cy="1374571"/>
          </a:xfrm>
          <a:prstGeom prst="borderCallout1">
            <a:avLst>
              <a:gd name="adj1" fmla="val 19274"/>
              <a:gd name="adj2" fmla="val -3996"/>
              <a:gd name="adj3" fmla="val 72680"/>
              <a:gd name="adj4" fmla="val -18648"/>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dirty="0"/>
          </a:p>
          <a:p>
            <a:pPr algn="ctr"/>
            <a:r>
              <a:rPr lang="fr-FR" sz="2000" dirty="0" err="1"/>
              <a:t>Ingress</a:t>
            </a:r>
            <a:r>
              <a:rPr lang="fr-FR" sz="2000" dirty="0"/>
              <a:t>=C</a:t>
            </a:r>
          </a:p>
          <a:p>
            <a:pPr algn="ctr"/>
            <a:r>
              <a:rPr lang="fr-FR" sz="2000" dirty="0"/>
              <a:t>TrackID=(C, 131)</a:t>
            </a:r>
          </a:p>
          <a:p>
            <a:pPr algn="ctr"/>
            <a:r>
              <a:rPr lang="fr-FR" sz="2000" dirty="0"/>
              <a:t>SR-VIO =D, E</a:t>
            </a:r>
          </a:p>
          <a:p>
            <a:pPr algn="ctr"/>
            <a:r>
              <a:rPr lang="fr-FR" sz="2000" dirty="0"/>
              <a:t>Target =</a:t>
            </a:r>
            <a:endParaRPr lang="en-US" sz="2000" dirty="0"/>
          </a:p>
          <a:p>
            <a:pPr algn="ctr"/>
            <a:endParaRPr lang="en-US" sz="2000" dirty="0"/>
          </a:p>
        </p:txBody>
      </p:sp>
      <p:sp>
        <p:nvSpPr>
          <p:cNvPr id="56" name="Flowchart: Stored Data 55">
            <a:extLst>
              <a:ext uri="{FF2B5EF4-FFF2-40B4-BE49-F238E27FC236}">
                <a16:creationId xmlns:a16="http://schemas.microsoft.com/office/drawing/2014/main" id="{0FAF89DD-CF04-49DE-AE97-3BBC92FC1997}"/>
              </a:ext>
            </a:extLst>
          </p:cNvPr>
          <p:cNvSpPr/>
          <p:nvPr/>
        </p:nvSpPr>
        <p:spPr>
          <a:xfrm>
            <a:off x="3314600" y="4212941"/>
            <a:ext cx="1279314" cy="612648"/>
          </a:xfrm>
          <a:prstGeom prst="flowChartOnlineStorag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Track 2</a:t>
            </a:r>
            <a:endParaRPr lang="en-US" dirty="0"/>
          </a:p>
        </p:txBody>
      </p:sp>
      <p:sp>
        <p:nvSpPr>
          <p:cNvPr id="57" name="Flowchart: Stored Data 56">
            <a:extLst>
              <a:ext uri="{FF2B5EF4-FFF2-40B4-BE49-F238E27FC236}">
                <a16:creationId xmlns:a16="http://schemas.microsoft.com/office/drawing/2014/main" id="{4B2CBD48-D948-436B-8B80-CAC8DB482827}"/>
              </a:ext>
            </a:extLst>
          </p:cNvPr>
          <p:cNvSpPr/>
          <p:nvPr/>
        </p:nvSpPr>
        <p:spPr>
          <a:xfrm>
            <a:off x="6725855" y="4199398"/>
            <a:ext cx="2253074" cy="612648"/>
          </a:xfrm>
          <a:prstGeom prst="flowChartOnlineStorag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Track 1</a:t>
            </a:r>
            <a:endParaRPr lang="en-US" dirty="0"/>
          </a:p>
        </p:txBody>
      </p:sp>
      <p:sp>
        <p:nvSpPr>
          <p:cNvPr id="58" name="Arrow: Up 57">
            <a:extLst>
              <a:ext uri="{FF2B5EF4-FFF2-40B4-BE49-F238E27FC236}">
                <a16:creationId xmlns:a16="http://schemas.microsoft.com/office/drawing/2014/main" id="{6CFFC3EC-4C19-4E50-85D9-FF4883236F77}"/>
              </a:ext>
            </a:extLst>
          </p:cNvPr>
          <p:cNvSpPr/>
          <p:nvPr/>
        </p:nvSpPr>
        <p:spPr>
          <a:xfrm rot="5400000">
            <a:off x="10344189" y="4024888"/>
            <a:ext cx="484632" cy="978408"/>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59" name="Arrow: Up 58">
            <a:extLst>
              <a:ext uri="{FF2B5EF4-FFF2-40B4-BE49-F238E27FC236}">
                <a16:creationId xmlns:a16="http://schemas.microsoft.com/office/drawing/2014/main" id="{B014A1E5-4B51-4155-B37B-FDE5EBA80388}"/>
              </a:ext>
            </a:extLst>
          </p:cNvPr>
          <p:cNvSpPr/>
          <p:nvPr/>
        </p:nvSpPr>
        <p:spPr>
          <a:xfrm rot="5400000">
            <a:off x="1436727" y="4140220"/>
            <a:ext cx="484632" cy="743266"/>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1" name="Flowchart: Stored Data 60">
            <a:extLst>
              <a:ext uri="{FF2B5EF4-FFF2-40B4-BE49-F238E27FC236}">
                <a16:creationId xmlns:a16="http://schemas.microsoft.com/office/drawing/2014/main" id="{80F63718-B97D-4868-BFCF-6A4E8B0D324B}"/>
              </a:ext>
            </a:extLst>
          </p:cNvPr>
          <p:cNvSpPr/>
          <p:nvPr/>
        </p:nvSpPr>
        <p:spPr>
          <a:xfrm rot="10800000">
            <a:off x="1997212" y="4376249"/>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lowchart: Stored Data 61">
            <a:extLst>
              <a:ext uri="{FF2B5EF4-FFF2-40B4-BE49-F238E27FC236}">
                <a16:creationId xmlns:a16="http://schemas.microsoft.com/office/drawing/2014/main" id="{4CEBA831-F7DD-4C96-BF94-40D233D4579B}"/>
              </a:ext>
            </a:extLst>
          </p:cNvPr>
          <p:cNvSpPr/>
          <p:nvPr/>
        </p:nvSpPr>
        <p:spPr>
          <a:xfrm>
            <a:off x="9976489" y="4368278"/>
            <a:ext cx="490438" cy="279838"/>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Callout: Line 62">
            <a:extLst>
              <a:ext uri="{FF2B5EF4-FFF2-40B4-BE49-F238E27FC236}">
                <a16:creationId xmlns:a16="http://schemas.microsoft.com/office/drawing/2014/main" id="{E05C45E8-45E5-499B-BDCB-16C47CB87238}"/>
              </a:ext>
            </a:extLst>
          </p:cNvPr>
          <p:cNvSpPr/>
          <p:nvPr/>
        </p:nvSpPr>
        <p:spPr>
          <a:xfrm>
            <a:off x="3198292" y="5279295"/>
            <a:ext cx="1483165" cy="663171"/>
          </a:xfrm>
          <a:prstGeom prst="borderCallout1">
            <a:avLst>
              <a:gd name="adj1" fmla="val -5624"/>
              <a:gd name="adj2" fmla="val 52820"/>
              <a:gd name="adj3" fmla="val -91172"/>
              <a:gd name="adj4" fmla="val 1294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Src= A, RPI=141</a:t>
            </a:r>
          </a:p>
        </p:txBody>
      </p:sp>
      <p:sp>
        <p:nvSpPr>
          <p:cNvPr id="64" name="Callout: Line 63">
            <a:extLst>
              <a:ext uri="{FF2B5EF4-FFF2-40B4-BE49-F238E27FC236}">
                <a16:creationId xmlns:a16="http://schemas.microsoft.com/office/drawing/2014/main" id="{7D9B07CF-DBE4-4F34-A16D-DFE9CE683391}"/>
              </a:ext>
            </a:extLst>
          </p:cNvPr>
          <p:cNvSpPr/>
          <p:nvPr/>
        </p:nvSpPr>
        <p:spPr>
          <a:xfrm>
            <a:off x="4681263" y="5151315"/>
            <a:ext cx="1483165" cy="663171"/>
          </a:xfrm>
          <a:prstGeom prst="borderCallout1">
            <a:avLst>
              <a:gd name="adj1" fmla="val -5624"/>
              <a:gd name="adj2" fmla="val 52820"/>
              <a:gd name="adj3" fmla="val -79006"/>
              <a:gd name="adj4" fmla="val 324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C</a:t>
            </a:r>
          </a:p>
          <a:p>
            <a:pPr algn="ctr"/>
            <a:r>
              <a:rPr lang="fr-FR" dirty="0"/>
              <a:t>SRH = E</a:t>
            </a:r>
            <a:endParaRPr lang="en-US" dirty="0"/>
          </a:p>
        </p:txBody>
      </p:sp>
      <p:sp>
        <p:nvSpPr>
          <p:cNvPr id="65" name="Callout: Line 64">
            <a:extLst>
              <a:ext uri="{FF2B5EF4-FFF2-40B4-BE49-F238E27FC236}">
                <a16:creationId xmlns:a16="http://schemas.microsoft.com/office/drawing/2014/main" id="{81DF2F24-5B24-4D2C-A4CA-575669104E02}"/>
              </a:ext>
            </a:extLst>
          </p:cNvPr>
          <p:cNvSpPr/>
          <p:nvPr/>
        </p:nvSpPr>
        <p:spPr>
          <a:xfrm>
            <a:off x="3458707" y="3218243"/>
            <a:ext cx="1483165" cy="663171"/>
          </a:xfrm>
          <a:prstGeom prst="borderCallout1">
            <a:avLst>
              <a:gd name="adj1" fmla="val 108941"/>
              <a:gd name="adj2" fmla="val 46927"/>
              <a:gd name="adj3" fmla="val 142013"/>
              <a:gd name="adj4" fmla="val 3519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Src= A, RPI=129</a:t>
            </a:r>
          </a:p>
        </p:txBody>
      </p:sp>
      <p:sp>
        <p:nvSpPr>
          <p:cNvPr id="66" name="Callout: Line 65">
            <a:extLst>
              <a:ext uri="{FF2B5EF4-FFF2-40B4-BE49-F238E27FC236}">
                <a16:creationId xmlns:a16="http://schemas.microsoft.com/office/drawing/2014/main" id="{49265D4F-B70E-44DF-BB0C-6B8C5DFB7FF3}"/>
              </a:ext>
            </a:extLst>
          </p:cNvPr>
          <p:cNvSpPr/>
          <p:nvPr/>
        </p:nvSpPr>
        <p:spPr>
          <a:xfrm>
            <a:off x="4625614" y="3689650"/>
            <a:ext cx="1031085" cy="407534"/>
          </a:xfrm>
          <a:prstGeom prst="borderCallout1">
            <a:avLst>
              <a:gd name="adj1" fmla="val 85115"/>
              <a:gd name="adj2" fmla="val -2032"/>
              <a:gd name="adj3" fmla="val 110980"/>
              <a:gd name="adj4" fmla="val -2555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a:t>Dest = B</a:t>
            </a:r>
            <a:endParaRPr lang="en-US" dirty="0"/>
          </a:p>
        </p:txBody>
      </p:sp>
      <p:sp>
        <p:nvSpPr>
          <p:cNvPr id="68" name="Callout: Line 67">
            <a:extLst>
              <a:ext uri="{FF2B5EF4-FFF2-40B4-BE49-F238E27FC236}">
                <a16:creationId xmlns:a16="http://schemas.microsoft.com/office/drawing/2014/main" id="{AEA5764D-A841-4781-A307-D7F1087673E6}"/>
              </a:ext>
            </a:extLst>
          </p:cNvPr>
          <p:cNvSpPr/>
          <p:nvPr/>
        </p:nvSpPr>
        <p:spPr>
          <a:xfrm>
            <a:off x="1475581" y="5185170"/>
            <a:ext cx="803695" cy="484633"/>
          </a:xfrm>
          <a:prstGeom prst="borderCallout1">
            <a:avLst>
              <a:gd name="adj1" fmla="val -12721"/>
              <a:gd name="adj2" fmla="val 12474"/>
              <a:gd name="adj3" fmla="val -108407"/>
              <a:gd name="adj4" fmla="val -198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
        <p:nvSpPr>
          <p:cNvPr id="69" name="Callout: Line 68">
            <a:extLst>
              <a:ext uri="{FF2B5EF4-FFF2-40B4-BE49-F238E27FC236}">
                <a16:creationId xmlns:a16="http://schemas.microsoft.com/office/drawing/2014/main" id="{FEC67F42-655B-4A35-9123-0DAAC5D21721}"/>
              </a:ext>
            </a:extLst>
          </p:cNvPr>
          <p:cNvSpPr/>
          <p:nvPr/>
        </p:nvSpPr>
        <p:spPr>
          <a:xfrm>
            <a:off x="10097301" y="5267746"/>
            <a:ext cx="970708" cy="484633"/>
          </a:xfrm>
          <a:prstGeom prst="borderCallout1">
            <a:avLst>
              <a:gd name="adj1" fmla="val -4397"/>
              <a:gd name="adj2" fmla="val 82739"/>
              <a:gd name="adj3" fmla="val -123668"/>
              <a:gd name="adj4" fmla="val 6964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t>Src=S, Dst=F</a:t>
            </a:r>
          </a:p>
        </p:txBody>
      </p:sp>
    </p:spTree>
    <p:extLst>
      <p:ext uri="{BB962C8B-B14F-4D97-AF65-F5344CB8AC3E}">
        <p14:creationId xmlns:p14="http://schemas.microsoft.com/office/powerpoint/2010/main" val="709206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err="1"/>
              <a:t>Huimin’s</a:t>
            </a:r>
            <a:r>
              <a:rPr lang="en-US" dirty="0"/>
              <a:t> comments / suggestions</a:t>
            </a:r>
          </a:p>
        </p:txBody>
      </p:sp>
      <p:sp>
        <p:nvSpPr>
          <p:cNvPr id="5" name="Content Placeholder 4"/>
          <p:cNvSpPr>
            <a:spLocks noGrp="1"/>
          </p:cNvSpPr>
          <p:nvPr>
            <p:ph sz="half" idx="1"/>
          </p:nvPr>
        </p:nvSpPr>
        <p:spPr>
          <a:xfrm>
            <a:off x="611132" y="1523235"/>
            <a:ext cx="11255897" cy="4555917"/>
          </a:xfrm>
        </p:spPr>
        <p:txBody>
          <a:bodyPr>
            <a:normAutofit fontScale="70000" lnSpcReduction="20000"/>
          </a:bodyPr>
          <a:lstStyle/>
          <a:p>
            <a:pPr>
              <a:lnSpc>
                <a:spcPct val="110000"/>
              </a:lnSpc>
            </a:pPr>
            <a:r>
              <a:rPr lang="en-US" sz="3200" dirty="0">
                <a:latin typeface="CiscoSansTT" panose="020B0503020201020303" pitchFamily="34" charset="0"/>
                <a:cs typeface="CiscoSansTT" panose="020B0503020201020303" pitchFamily="34" charset="0"/>
              </a:rPr>
              <a:t>Lifetime unit: </a:t>
            </a:r>
            <a:r>
              <a:rPr lang="en-US" sz="3200" dirty="0" err="1">
                <a:latin typeface="CiscoSansTT" panose="020B0503020201020303" pitchFamily="34" charset="0"/>
                <a:cs typeface="CiscoSansTT" panose="020B0503020201020303" pitchFamily="34" charset="0"/>
              </a:rPr>
              <a:t>ReqLifetime</a:t>
            </a:r>
            <a:r>
              <a:rPr lang="en-US" sz="3200" dirty="0">
                <a:latin typeface="CiscoSansTT" panose="020B0503020201020303" pitchFamily="34" charset="0"/>
                <a:cs typeface="CiscoSansTT" panose="020B0503020201020303" pitchFamily="34" charset="0"/>
              </a:rPr>
              <a:t>, Track lifetime, and Segment Lifetime are defined as 8 bits. And their lifetime Unit is obtained from the DODAG configuration option. It will lead to inflexibility as all tracks in the PAN use the same lifetime unit. We propose to define lifetime unit separately for each track ( for example adding a 2-bit flag to indicate second, minute, hour, day). Details can be discussed later.</a:t>
            </a:r>
          </a:p>
          <a:p>
            <a:pPr>
              <a:lnSpc>
                <a:spcPct val="110000"/>
              </a:lnSpc>
            </a:pPr>
            <a:r>
              <a:rPr lang="en-US" sz="3200" dirty="0">
                <a:latin typeface="CiscoSansTT" panose="020B0503020201020303" pitchFamily="34" charset="0"/>
                <a:cs typeface="CiscoSansTT" panose="020B0503020201020303" pitchFamily="34" charset="0"/>
              </a:rPr>
              <a:t>Now the TrackID has the same meaning as Local </a:t>
            </a:r>
            <a:r>
              <a:rPr lang="en-US" sz="3200" dirty="0" err="1">
                <a:latin typeface="CiscoSansTT" panose="020B0503020201020303" pitchFamily="34" charset="0"/>
                <a:cs typeface="CiscoSansTT" panose="020B0503020201020303" pitchFamily="34" charset="0"/>
              </a:rPr>
              <a:t>RplInstanceID</a:t>
            </a:r>
            <a:r>
              <a:rPr lang="en-US" sz="3200" dirty="0">
                <a:latin typeface="CiscoSansTT" panose="020B0503020201020303" pitchFamily="34" charset="0"/>
                <a:cs typeface="CiscoSansTT" panose="020B0503020201020303" pitchFamily="34" charset="0"/>
              </a:rPr>
              <a:t>. How does a node judge whether the received message is a P-DAO message or Local RPL instance DAO message? Is it possible to define a flag in the P-DAO message?</a:t>
            </a:r>
          </a:p>
          <a:p>
            <a:pPr>
              <a:lnSpc>
                <a:spcPct val="110000"/>
              </a:lnSpc>
            </a:pPr>
            <a:r>
              <a:rPr lang="en-US" sz="3200" dirty="0">
                <a:latin typeface="CiscoSansTT" panose="020B0503020201020303" pitchFamily="34" charset="0"/>
                <a:cs typeface="CiscoSansTT" panose="020B0503020201020303" pitchFamily="34" charset="0"/>
              </a:rPr>
              <a:t>The P-DAO track/segment is single-directional. I suggest to add the possibility for creating bi-directional segments/tracks. We can add a flag in the PDR message to indicate the requested track is single-directional or bi-directional.</a:t>
            </a:r>
          </a:p>
          <a:p>
            <a:pPr>
              <a:lnSpc>
                <a:spcPct val="110000"/>
              </a:lnSpc>
            </a:pPr>
            <a:r>
              <a:rPr lang="en-US" sz="3200" dirty="0">
                <a:latin typeface="CiscoSansTT" panose="020B0503020201020303" pitchFamily="34" charset="0"/>
                <a:cs typeface="CiscoSansTT" panose="020B0503020201020303" pitchFamily="34" charset="0"/>
              </a:rPr>
              <a:t>I suggest to add a flow of message exchanges for “PDR, PDR-ACK, P-DAO, P-DAO ACK” in the draft.</a:t>
            </a:r>
          </a:p>
          <a:p>
            <a:pPr>
              <a:lnSpc>
                <a:spcPct val="110000"/>
              </a:lnSpc>
            </a:pPr>
            <a:endParaRPr lang="en-US" sz="3200" dirty="0">
              <a:latin typeface="CiscoSansTT" panose="020B0503020201020303" pitchFamily="34" charset="0"/>
              <a:cs typeface="CiscoSansTT" panose="020B0503020201020303" pitchFamily="34" charset="0"/>
            </a:endParaRPr>
          </a:p>
        </p:txBody>
      </p:sp>
    </p:spTree>
    <p:extLst>
      <p:ext uri="{BB962C8B-B14F-4D97-AF65-F5344CB8AC3E}">
        <p14:creationId xmlns:p14="http://schemas.microsoft.com/office/powerpoint/2010/main" val="40849056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Other to be done</a:t>
            </a:r>
          </a:p>
        </p:txBody>
      </p:sp>
      <p:sp>
        <p:nvSpPr>
          <p:cNvPr id="5" name="Content Placeholder 4"/>
          <p:cNvSpPr>
            <a:spLocks noGrp="1"/>
          </p:cNvSpPr>
          <p:nvPr>
            <p:ph sz="half" idx="1"/>
          </p:nvPr>
        </p:nvSpPr>
        <p:spPr>
          <a:xfrm>
            <a:off x="611132" y="1523235"/>
            <a:ext cx="11255897" cy="4555917"/>
          </a:xfrm>
        </p:spPr>
        <p:txBody>
          <a:bodyPr>
            <a:normAutofit/>
          </a:bodyPr>
          <a:lstStyle/>
          <a:p>
            <a:pPr>
              <a:lnSpc>
                <a:spcPct val="110000"/>
              </a:lnSpc>
            </a:pPr>
            <a:r>
              <a:rPr lang="en-US" sz="3200" dirty="0">
                <a:latin typeface="CiscoSansTT" panose="020B0503020201020303" pitchFamily="34" charset="0"/>
                <a:cs typeface="CiscoSansTT" panose="020B0503020201020303" pitchFamily="34" charset="0"/>
              </a:rPr>
              <a:t>Loop avoidance</a:t>
            </a:r>
          </a:p>
          <a:p>
            <a:pPr>
              <a:lnSpc>
                <a:spcPct val="110000"/>
              </a:lnSpc>
            </a:pPr>
            <a:r>
              <a:rPr lang="en-US" sz="3200" dirty="0">
                <a:latin typeface="CiscoSansTT" panose="020B0503020201020303" pitchFamily="34" charset="0"/>
                <a:cs typeface="CiscoSansTT" panose="020B0503020201020303" pitchFamily="34" charset="0"/>
              </a:rPr>
              <a:t>Who sends PDR? If it was destination, then it could select the </a:t>
            </a:r>
            <a:r>
              <a:rPr lang="en-US" sz="3200" dirty="0" err="1">
                <a:latin typeface="CiscoSansTT" panose="020B0503020201020303" pitchFamily="34" charset="0"/>
                <a:cs typeface="CiscoSansTT" panose="020B0503020201020303" pitchFamily="34" charset="0"/>
              </a:rPr>
              <a:t>trackID</a:t>
            </a:r>
            <a:r>
              <a:rPr lang="en-US" sz="3200" dirty="0">
                <a:latin typeface="CiscoSansTT" panose="020B0503020201020303" pitchFamily="34" charset="0"/>
                <a:cs typeface="CiscoSansTT" panose="020B0503020201020303" pitchFamily="34" charset="0"/>
              </a:rPr>
              <a:t> from its name space</a:t>
            </a:r>
          </a:p>
          <a:p>
            <a:pPr>
              <a:lnSpc>
                <a:spcPct val="110000"/>
              </a:lnSpc>
            </a:pPr>
            <a:r>
              <a:rPr lang="en-US" sz="3200" dirty="0">
                <a:latin typeface="CiscoSansTT" panose="020B0503020201020303" pitchFamily="34" charset="0"/>
                <a:cs typeface="CiscoSansTT" panose="020B0503020201020303" pitchFamily="34" charset="0"/>
              </a:rPr>
              <a:t>ND (RFC 8505) to maintain sibling neighbor state</a:t>
            </a:r>
          </a:p>
          <a:p>
            <a:pPr>
              <a:lnSpc>
                <a:spcPct val="110000"/>
              </a:lnSpc>
            </a:pPr>
            <a:r>
              <a:rPr lang="en-US" sz="3200" dirty="0">
                <a:latin typeface="CiscoSansTT" panose="020B0503020201020303" pitchFamily="34" charset="0"/>
                <a:cs typeface="CiscoSansTT" panose="020B0503020201020303" pitchFamily="34" charset="0"/>
              </a:rPr>
              <a:t>Be very specific if Ingress and Egress are listed in VIOs</a:t>
            </a:r>
          </a:p>
          <a:p>
            <a:pPr lvl="1">
              <a:lnSpc>
                <a:spcPct val="110000"/>
              </a:lnSpc>
            </a:pPr>
            <a:r>
              <a:rPr lang="en-US" sz="2800" dirty="0">
                <a:latin typeface="CiscoSansTT" panose="020B0503020201020303" pitchFamily="34" charset="0"/>
                <a:cs typeface="CiscoSansTT" panose="020B0503020201020303" pitchFamily="34" charset="0"/>
              </a:rPr>
              <a:t>Ingress to indicate which source address to use</a:t>
            </a:r>
          </a:p>
          <a:p>
            <a:pPr lvl="1">
              <a:lnSpc>
                <a:spcPct val="110000"/>
              </a:lnSpc>
            </a:pPr>
            <a:r>
              <a:rPr lang="en-US" sz="2800" dirty="0">
                <a:latin typeface="CiscoSansTT" panose="020B0503020201020303" pitchFamily="34" charset="0"/>
                <a:cs typeface="CiscoSansTT" panose="020B0503020201020303" pitchFamily="34" charset="0"/>
              </a:rPr>
              <a:t>Egress to build the full SRH 6LoRH</a:t>
            </a:r>
          </a:p>
          <a:p>
            <a:pPr>
              <a:lnSpc>
                <a:spcPct val="110000"/>
              </a:lnSpc>
            </a:pPr>
            <a:endParaRPr lang="en-US" sz="3200" dirty="0">
              <a:latin typeface="CiscoSansTT" panose="020B0503020201020303" pitchFamily="34" charset="0"/>
              <a:cs typeface="CiscoSansTT" panose="020B0503020201020303" pitchFamily="34" charset="0"/>
            </a:endParaRPr>
          </a:p>
        </p:txBody>
      </p:sp>
    </p:spTree>
    <p:extLst>
      <p:ext uri="{BB962C8B-B14F-4D97-AF65-F5344CB8AC3E}">
        <p14:creationId xmlns:p14="http://schemas.microsoft.com/office/powerpoint/2010/main" val="36416402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B4078-117D-4231-BEBA-1E4E07E9E9A9}"/>
              </a:ext>
            </a:extLst>
          </p:cNvPr>
          <p:cNvSpPr>
            <a:spLocks noGrp="1"/>
          </p:cNvSpPr>
          <p:nvPr>
            <p:ph type="title"/>
          </p:nvPr>
        </p:nvSpPr>
        <p:spPr/>
        <p:txBody>
          <a:bodyPr/>
          <a:lstStyle/>
          <a:p>
            <a:r>
              <a:rPr lang="fr-FR"/>
              <a:t>BAckup</a:t>
            </a:r>
            <a:endParaRPr lang="en-US"/>
          </a:p>
        </p:txBody>
      </p:sp>
      <p:sp>
        <p:nvSpPr>
          <p:cNvPr id="3" name="Content Placeholder 2">
            <a:extLst>
              <a:ext uri="{FF2B5EF4-FFF2-40B4-BE49-F238E27FC236}">
                <a16:creationId xmlns:a16="http://schemas.microsoft.com/office/drawing/2014/main" id="{20D2CBBF-B74B-4F60-93FC-4C45E9D3028C}"/>
              </a:ext>
            </a:extLst>
          </p:cNvPr>
          <p:cNvSpPr>
            <a:spLocks noGrp="1"/>
          </p:cNvSpPr>
          <p:nvPr>
            <p:ph sz="half" idx="1"/>
          </p:nvPr>
        </p:nvSpPr>
        <p:spPr/>
        <p:txBody>
          <a:bodyPr/>
          <a:lstStyle/>
          <a:p>
            <a:endParaRPr lang="en-US"/>
          </a:p>
        </p:txBody>
      </p:sp>
      <p:sp>
        <p:nvSpPr>
          <p:cNvPr id="4" name="Content Placeholder 3">
            <a:extLst>
              <a:ext uri="{FF2B5EF4-FFF2-40B4-BE49-F238E27FC236}">
                <a16:creationId xmlns:a16="http://schemas.microsoft.com/office/drawing/2014/main" id="{B292B6FD-E522-4433-A526-DEDE231007CF}"/>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401387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Sun 47">
            <a:extLst>
              <a:ext uri="{FF2B5EF4-FFF2-40B4-BE49-F238E27FC236}">
                <a16:creationId xmlns:a16="http://schemas.microsoft.com/office/drawing/2014/main" id="{09303CD5-326B-41EC-B0A0-7F6F5C0ADDDC}"/>
              </a:ext>
            </a:extLst>
          </p:cNvPr>
          <p:cNvSpPr/>
          <p:nvPr/>
        </p:nvSpPr>
        <p:spPr>
          <a:xfrm>
            <a:off x="4475595" y="5362825"/>
            <a:ext cx="1921328" cy="1534886"/>
          </a:xfrm>
          <a:prstGeom prst="su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interference</a:t>
            </a:r>
          </a:p>
        </p:txBody>
      </p:sp>
      <p:sp>
        <p:nvSpPr>
          <p:cNvPr id="4" name="Title 3"/>
          <p:cNvSpPr>
            <a:spLocks noGrp="1"/>
          </p:cNvSpPr>
          <p:nvPr>
            <p:ph type="title"/>
          </p:nvPr>
        </p:nvSpPr>
        <p:spPr>
          <a:xfrm>
            <a:off x="254420" y="103213"/>
            <a:ext cx="10512862" cy="1325563"/>
          </a:xfrm>
        </p:spPr>
        <p:txBody>
          <a:bodyPr/>
          <a:lstStyle/>
          <a:p>
            <a:r>
              <a:rPr lang="en-US" dirty="0"/>
              <a:t>On Maintenance (Anand’s review)</a:t>
            </a:r>
          </a:p>
        </p:txBody>
      </p:sp>
      <p:sp>
        <p:nvSpPr>
          <p:cNvPr id="5" name="Content Placeholder 4"/>
          <p:cNvSpPr>
            <a:spLocks noGrp="1"/>
          </p:cNvSpPr>
          <p:nvPr>
            <p:ph sz="half" idx="1"/>
          </p:nvPr>
        </p:nvSpPr>
        <p:spPr>
          <a:xfrm>
            <a:off x="611132" y="1361867"/>
            <a:ext cx="11255897" cy="4870841"/>
          </a:xfrm>
        </p:spPr>
        <p:txBody>
          <a:bodyPr>
            <a:normAutofit/>
          </a:bodyPr>
          <a:lstStyle/>
          <a:p>
            <a:pPr>
              <a:lnSpc>
                <a:spcPct val="110000"/>
              </a:lnSpc>
            </a:pPr>
            <a:r>
              <a:rPr lang="en-US" sz="3200" dirty="0">
                <a:latin typeface="CiscoSansTT" panose="020B0503020201020303" pitchFamily="34" charset="0"/>
                <a:cs typeface="CiscoSansTT" panose="020B0503020201020303" pitchFamily="34" charset="0"/>
              </a:rPr>
              <a:t>Anand’s point on making the connectivity to the root more reliable. </a:t>
            </a:r>
          </a:p>
          <a:p>
            <a:pPr>
              <a:lnSpc>
                <a:spcPct val="110000"/>
              </a:lnSpc>
            </a:pPr>
            <a:r>
              <a:rPr lang="en-US" sz="3200" dirty="0">
                <a:latin typeface="CiscoSansTT" panose="020B0503020201020303" pitchFamily="34" charset="0"/>
                <a:cs typeface="CiscoSansTT" panose="020B0503020201020303" pitchFamily="34" charset="0"/>
              </a:rPr>
              <a:t>No-Path P-DAO indicated by lifetime of 0</a:t>
            </a:r>
          </a:p>
          <a:p>
            <a:pPr>
              <a:lnSpc>
                <a:spcPct val="110000"/>
              </a:lnSpc>
            </a:pPr>
            <a:r>
              <a:rPr lang="en-US" sz="3200" dirty="0">
                <a:latin typeface="CiscoSansTT" panose="020B0503020201020303" pitchFamily="34" charset="0"/>
                <a:cs typeface="CiscoSansTT" panose="020B0503020201020303" pitchFamily="34" charset="0"/>
              </a:rPr>
              <a:t>Can indicate a section of a Segment</a:t>
            </a:r>
          </a:p>
          <a:p>
            <a:pPr>
              <a:lnSpc>
                <a:spcPct val="110000"/>
              </a:lnSpc>
            </a:pPr>
            <a:r>
              <a:rPr lang="en-US" sz="3200" dirty="0">
                <a:latin typeface="CiscoSansTT" panose="020B0503020201020303" pitchFamily="34" charset="0"/>
                <a:cs typeface="CiscoSansTT" panose="020B0503020201020303" pitchFamily="34" charset="0"/>
              </a:rPr>
              <a:t>Updating can be lossless but possible </a:t>
            </a:r>
            <a:r>
              <a:rPr lang="en-US" sz="3200" dirty="0" err="1">
                <a:latin typeface="CiscoSansTT" panose="020B0503020201020303" pitchFamily="34" charset="0"/>
                <a:cs typeface="CiscoSansTT" panose="020B0503020201020303" pitchFamily="34" charset="0"/>
              </a:rPr>
              <a:t>misordering</a:t>
            </a:r>
            <a:r>
              <a:rPr lang="en-US" sz="3200" dirty="0">
                <a:latin typeface="CiscoSansTT" panose="020B0503020201020303" pitchFamily="34" charset="0"/>
                <a:cs typeface="CiscoSansTT" panose="020B0503020201020303" pitchFamily="34" charset="0"/>
              </a:rPr>
              <a:t>; e.g.: </a:t>
            </a:r>
          </a:p>
          <a:p>
            <a:pPr marL="0" indent="0">
              <a:lnSpc>
                <a:spcPct val="110000"/>
              </a:lnSpc>
              <a:buNone/>
            </a:pPr>
            <a:endParaRPr lang="en-US" sz="3200" dirty="0">
              <a:latin typeface="CiscoSansTT" panose="020B0503020201020303" pitchFamily="34" charset="0"/>
              <a:cs typeface="CiscoSansTT" panose="020B0503020201020303" pitchFamily="34" charset="0"/>
            </a:endParaRPr>
          </a:p>
          <a:p>
            <a:pPr marL="0" indent="0">
              <a:lnSpc>
                <a:spcPct val="110000"/>
              </a:lnSpc>
              <a:buNone/>
            </a:pPr>
            <a:endParaRPr lang="en-US" sz="3200" dirty="0">
              <a:latin typeface="CiscoSansTT" panose="020B0503020201020303" pitchFamily="34" charset="0"/>
              <a:cs typeface="CiscoSansTT" panose="020B0503020201020303" pitchFamily="34" charset="0"/>
            </a:endParaRPr>
          </a:p>
        </p:txBody>
      </p:sp>
      <p:sp>
        <p:nvSpPr>
          <p:cNvPr id="8" name="Footer Placeholder 4">
            <a:extLst>
              <a:ext uri="{FF2B5EF4-FFF2-40B4-BE49-F238E27FC236}">
                <a16:creationId xmlns:a16="http://schemas.microsoft.com/office/drawing/2014/main" id="{D2B09FB1-6F04-44A0-945B-F96A5CACA3E4}"/>
              </a:ext>
            </a:extLst>
          </p:cNvPr>
          <p:cNvSpPr txBox="1">
            <a:spLocks/>
          </p:cNvSpPr>
          <p:nvPr/>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33" name="Flowchart: Connector 32">
            <a:extLst>
              <a:ext uri="{FF2B5EF4-FFF2-40B4-BE49-F238E27FC236}">
                <a16:creationId xmlns:a16="http://schemas.microsoft.com/office/drawing/2014/main" id="{B8E1369A-45F3-4EA6-BB63-5B89D6958782}"/>
              </a:ext>
            </a:extLst>
          </p:cNvPr>
          <p:cNvSpPr/>
          <p:nvPr/>
        </p:nvSpPr>
        <p:spPr>
          <a:xfrm>
            <a:off x="2301866" y="5134225"/>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p>
        </p:txBody>
      </p:sp>
      <p:sp>
        <p:nvSpPr>
          <p:cNvPr id="34" name="Flowchart: Connector 33">
            <a:extLst>
              <a:ext uri="{FF2B5EF4-FFF2-40B4-BE49-F238E27FC236}">
                <a16:creationId xmlns:a16="http://schemas.microsoft.com/office/drawing/2014/main" id="{E82A537F-E0D2-4943-B643-CA8F93FBF640}"/>
              </a:ext>
            </a:extLst>
          </p:cNvPr>
          <p:cNvSpPr/>
          <p:nvPr/>
        </p:nvSpPr>
        <p:spPr>
          <a:xfrm>
            <a:off x="3673929" y="541181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35" name="Flowchart: Connector 34">
            <a:extLst>
              <a:ext uri="{FF2B5EF4-FFF2-40B4-BE49-F238E27FC236}">
                <a16:creationId xmlns:a16="http://schemas.microsoft.com/office/drawing/2014/main" id="{946B8200-1D2E-4E2C-BC0B-F33AFF7A29D3}"/>
              </a:ext>
            </a:extLst>
          </p:cNvPr>
          <p:cNvSpPr/>
          <p:nvPr/>
        </p:nvSpPr>
        <p:spPr>
          <a:xfrm>
            <a:off x="4963886" y="541181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36" name="Flowchart: Connector 35">
            <a:extLst>
              <a:ext uri="{FF2B5EF4-FFF2-40B4-BE49-F238E27FC236}">
                <a16:creationId xmlns:a16="http://schemas.microsoft.com/office/drawing/2014/main" id="{84D5C21E-48B1-4530-87C6-DB678073A997}"/>
              </a:ext>
            </a:extLst>
          </p:cNvPr>
          <p:cNvSpPr/>
          <p:nvPr/>
        </p:nvSpPr>
        <p:spPr>
          <a:xfrm>
            <a:off x="6396923" y="541181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a:t>
            </a:r>
          </a:p>
        </p:txBody>
      </p:sp>
      <p:sp>
        <p:nvSpPr>
          <p:cNvPr id="37" name="Flowchart: Connector 36">
            <a:extLst>
              <a:ext uri="{FF2B5EF4-FFF2-40B4-BE49-F238E27FC236}">
                <a16:creationId xmlns:a16="http://schemas.microsoft.com/office/drawing/2014/main" id="{4CE0E882-62EF-4D3C-B8AB-98650012B88B}"/>
              </a:ext>
            </a:extLst>
          </p:cNvPr>
          <p:cNvSpPr/>
          <p:nvPr/>
        </p:nvSpPr>
        <p:spPr>
          <a:xfrm>
            <a:off x="7642120" y="577191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t>
            </a:r>
          </a:p>
        </p:txBody>
      </p:sp>
      <p:sp>
        <p:nvSpPr>
          <p:cNvPr id="38" name="Flowchart: Connector 37">
            <a:extLst>
              <a:ext uri="{FF2B5EF4-FFF2-40B4-BE49-F238E27FC236}">
                <a16:creationId xmlns:a16="http://schemas.microsoft.com/office/drawing/2014/main" id="{B3395616-539F-45C8-8288-C21EC487791A}"/>
              </a:ext>
            </a:extLst>
          </p:cNvPr>
          <p:cNvSpPr/>
          <p:nvPr/>
        </p:nvSpPr>
        <p:spPr>
          <a:xfrm>
            <a:off x="4477870" y="476411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a:t>
            </a:r>
          </a:p>
        </p:txBody>
      </p:sp>
      <p:sp>
        <p:nvSpPr>
          <p:cNvPr id="39" name="Flowchart: Connector 38">
            <a:extLst>
              <a:ext uri="{FF2B5EF4-FFF2-40B4-BE49-F238E27FC236}">
                <a16:creationId xmlns:a16="http://schemas.microsoft.com/office/drawing/2014/main" id="{39960BE4-5BF1-4DE8-BD74-0E8CB6310B24}"/>
              </a:ext>
            </a:extLst>
          </p:cNvPr>
          <p:cNvSpPr/>
          <p:nvPr/>
        </p:nvSpPr>
        <p:spPr>
          <a:xfrm>
            <a:off x="1014121" y="5040544"/>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40" name="Flowchart: Connector 39">
            <a:extLst>
              <a:ext uri="{FF2B5EF4-FFF2-40B4-BE49-F238E27FC236}">
                <a16:creationId xmlns:a16="http://schemas.microsoft.com/office/drawing/2014/main" id="{C1D58512-4E41-497F-969D-06417ACF94DC}"/>
              </a:ext>
            </a:extLst>
          </p:cNvPr>
          <p:cNvSpPr/>
          <p:nvPr/>
        </p:nvSpPr>
        <p:spPr>
          <a:xfrm>
            <a:off x="5646518" y="476411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41" name="Rectangle 40">
            <a:extLst>
              <a:ext uri="{FF2B5EF4-FFF2-40B4-BE49-F238E27FC236}">
                <a16:creationId xmlns:a16="http://schemas.microsoft.com/office/drawing/2014/main" id="{0D153B34-C38D-4EFB-8E6A-60A3932E1FFC}"/>
              </a:ext>
            </a:extLst>
          </p:cNvPr>
          <p:cNvSpPr/>
          <p:nvPr/>
        </p:nvSpPr>
        <p:spPr>
          <a:xfrm>
            <a:off x="1487466" y="5221311"/>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B66F8A2F-4158-4C6C-9757-DBB0861DDB1C}"/>
              </a:ext>
            </a:extLst>
          </p:cNvPr>
          <p:cNvSpPr/>
          <p:nvPr/>
        </p:nvSpPr>
        <p:spPr>
          <a:xfrm rot="803963">
            <a:off x="2825260" y="5426987"/>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6F85C151-424C-4FFA-B0B1-70694A72A212}"/>
              </a:ext>
            </a:extLst>
          </p:cNvPr>
          <p:cNvSpPr/>
          <p:nvPr/>
        </p:nvSpPr>
        <p:spPr>
          <a:xfrm rot="21386153">
            <a:off x="4158343" y="5615482"/>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AAD8B686-38AF-46D1-87DE-09BD9F8F2DCC}"/>
              </a:ext>
            </a:extLst>
          </p:cNvPr>
          <p:cNvSpPr/>
          <p:nvPr/>
        </p:nvSpPr>
        <p:spPr>
          <a:xfrm rot="383091">
            <a:off x="5514414" y="5596700"/>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2A2AE868-2F45-49BC-8F44-068073DAF40D}"/>
              </a:ext>
            </a:extLst>
          </p:cNvPr>
          <p:cNvSpPr/>
          <p:nvPr/>
        </p:nvSpPr>
        <p:spPr>
          <a:xfrm rot="1283527">
            <a:off x="6884869" y="5701153"/>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rrow: Right 48">
            <a:extLst>
              <a:ext uri="{FF2B5EF4-FFF2-40B4-BE49-F238E27FC236}">
                <a16:creationId xmlns:a16="http://schemas.microsoft.com/office/drawing/2014/main" id="{03CB9768-0566-4692-9AFE-107BDE1AE69F}"/>
              </a:ext>
            </a:extLst>
          </p:cNvPr>
          <p:cNvSpPr/>
          <p:nvPr/>
        </p:nvSpPr>
        <p:spPr>
          <a:xfrm>
            <a:off x="1338829" y="5420056"/>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0" name="Arrow: Right 49">
            <a:extLst>
              <a:ext uri="{FF2B5EF4-FFF2-40B4-BE49-F238E27FC236}">
                <a16:creationId xmlns:a16="http://schemas.microsoft.com/office/drawing/2014/main" id="{421753F4-D45B-4703-B795-4658E1F78AF0}"/>
              </a:ext>
            </a:extLst>
          </p:cNvPr>
          <p:cNvSpPr/>
          <p:nvPr/>
        </p:nvSpPr>
        <p:spPr>
          <a:xfrm rot="708269">
            <a:off x="2647883" y="5593353"/>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1" name="Arrow: Right 50">
            <a:extLst>
              <a:ext uri="{FF2B5EF4-FFF2-40B4-BE49-F238E27FC236}">
                <a16:creationId xmlns:a16="http://schemas.microsoft.com/office/drawing/2014/main" id="{5E805DDC-47E0-4BA9-9D84-FC07D6CE6A69}"/>
              </a:ext>
            </a:extLst>
          </p:cNvPr>
          <p:cNvSpPr/>
          <p:nvPr/>
        </p:nvSpPr>
        <p:spPr>
          <a:xfrm rot="21373882">
            <a:off x="4031382" y="5799309"/>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2" name="Arrow: Right 51">
            <a:extLst>
              <a:ext uri="{FF2B5EF4-FFF2-40B4-BE49-F238E27FC236}">
                <a16:creationId xmlns:a16="http://schemas.microsoft.com/office/drawing/2014/main" id="{C0D135B4-1A27-4C96-B4C5-5439A4EF4836}"/>
              </a:ext>
            </a:extLst>
          </p:cNvPr>
          <p:cNvSpPr/>
          <p:nvPr/>
        </p:nvSpPr>
        <p:spPr>
          <a:xfrm rot="343066">
            <a:off x="5452367" y="5768448"/>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3" name="Arrow: Right 52">
            <a:extLst>
              <a:ext uri="{FF2B5EF4-FFF2-40B4-BE49-F238E27FC236}">
                <a16:creationId xmlns:a16="http://schemas.microsoft.com/office/drawing/2014/main" id="{76A8DF61-BF3C-4C6E-943B-A99AFD790FA5}"/>
              </a:ext>
            </a:extLst>
          </p:cNvPr>
          <p:cNvSpPr/>
          <p:nvPr/>
        </p:nvSpPr>
        <p:spPr>
          <a:xfrm rot="1321495">
            <a:off x="6769238" y="5893626"/>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9165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a:extLst>
              <a:ext uri="{FF2B5EF4-FFF2-40B4-BE49-F238E27FC236}">
                <a16:creationId xmlns:a16="http://schemas.microsoft.com/office/drawing/2014/main" id="{D2B09FB1-6F04-44A0-945B-F96A5CACA3E4}"/>
              </a:ext>
            </a:extLst>
          </p:cNvPr>
          <p:cNvSpPr txBox="1">
            <a:spLocks/>
          </p:cNvSpPr>
          <p:nvPr/>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2" name="Flowchart: Connector 1">
            <a:extLst>
              <a:ext uri="{FF2B5EF4-FFF2-40B4-BE49-F238E27FC236}">
                <a16:creationId xmlns:a16="http://schemas.microsoft.com/office/drawing/2014/main" id="{876EED36-A4C0-41D0-9E94-39B09F9A4A75}"/>
              </a:ext>
            </a:extLst>
          </p:cNvPr>
          <p:cNvSpPr/>
          <p:nvPr/>
        </p:nvSpPr>
        <p:spPr>
          <a:xfrm>
            <a:off x="1458221" y="89966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p>
        </p:txBody>
      </p:sp>
      <p:sp>
        <p:nvSpPr>
          <p:cNvPr id="6" name="Flowchart: Connector 5">
            <a:extLst>
              <a:ext uri="{FF2B5EF4-FFF2-40B4-BE49-F238E27FC236}">
                <a16:creationId xmlns:a16="http://schemas.microsoft.com/office/drawing/2014/main" id="{88991452-A060-410B-A487-9E1254F052C5}"/>
              </a:ext>
            </a:extLst>
          </p:cNvPr>
          <p:cNvSpPr/>
          <p:nvPr/>
        </p:nvSpPr>
        <p:spPr>
          <a:xfrm>
            <a:off x="2830284" y="1177247"/>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7" name="Flowchart: Connector 6">
            <a:extLst>
              <a:ext uri="{FF2B5EF4-FFF2-40B4-BE49-F238E27FC236}">
                <a16:creationId xmlns:a16="http://schemas.microsoft.com/office/drawing/2014/main" id="{37C0C86B-DA1F-4A64-9A88-EEB7944E5666}"/>
              </a:ext>
            </a:extLst>
          </p:cNvPr>
          <p:cNvSpPr/>
          <p:nvPr/>
        </p:nvSpPr>
        <p:spPr>
          <a:xfrm>
            <a:off x="4120241" y="1177247"/>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9" name="Flowchart: Connector 8">
            <a:extLst>
              <a:ext uri="{FF2B5EF4-FFF2-40B4-BE49-F238E27FC236}">
                <a16:creationId xmlns:a16="http://schemas.microsoft.com/office/drawing/2014/main" id="{A96EFCCB-1EE8-43A3-9224-BD56467B1C28}"/>
              </a:ext>
            </a:extLst>
          </p:cNvPr>
          <p:cNvSpPr/>
          <p:nvPr/>
        </p:nvSpPr>
        <p:spPr>
          <a:xfrm>
            <a:off x="5553278" y="1177247"/>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a:t>
            </a:r>
          </a:p>
        </p:txBody>
      </p:sp>
      <p:sp>
        <p:nvSpPr>
          <p:cNvPr id="10" name="Flowchart: Connector 9">
            <a:extLst>
              <a:ext uri="{FF2B5EF4-FFF2-40B4-BE49-F238E27FC236}">
                <a16:creationId xmlns:a16="http://schemas.microsoft.com/office/drawing/2014/main" id="{00028516-3E57-43CD-892D-6843CB764BE5}"/>
              </a:ext>
            </a:extLst>
          </p:cNvPr>
          <p:cNvSpPr/>
          <p:nvPr/>
        </p:nvSpPr>
        <p:spPr>
          <a:xfrm>
            <a:off x="6798475" y="153734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t>
            </a:r>
          </a:p>
        </p:txBody>
      </p:sp>
      <p:sp>
        <p:nvSpPr>
          <p:cNvPr id="11" name="Flowchart: Connector 10">
            <a:extLst>
              <a:ext uri="{FF2B5EF4-FFF2-40B4-BE49-F238E27FC236}">
                <a16:creationId xmlns:a16="http://schemas.microsoft.com/office/drawing/2014/main" id="{433CBB66-6762-45DC-A8BD-563774F5D6D8}"/>
              </a:ext>
            </a:extLst>
          </p:cNvPr>
          <p:cNvSpPr/>
          <p:nvPr/>
        </p:nvSpPr>
        <p:spPr>
          <a:xfrm>
            <a:off x="3634225" y="529547"/>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a:t>
            </a:r>
          </a:p>
        </p:txBody>
      </p:sp>
      <p:sp>
        <p:nvSpPr>
          <p:cNvPr id="12" name="Flowchart: Connector 11">
            <a:extLst>
              <a:ext uri="{FF2B5EF4-FFF2-40B4-BE49-F238E27FC236}">
                <a16:creationId xmlns:a16="http://schemas.microsoft.com/office/drawing/2014/main" id="{615971C5-F3BD-41ED-A06F-1EDE61D456DB}"/>
              </a:ext>
            </a:extLst>
          </p:cNvPr>
          <p:cNvSpPr/>
          <p:nvPr/>
        </p:nvSpPr>
        <p:spPr>
          <a:xfrm>
            <a:off x="170476" y="80598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13" name="Flowchart: Connector 12">
            <a:extLst>
              <a:ext uri="{FF2B5EF4-FFF2-40B4-BE49-F238E27FC236}">
                <a16:creationId xmlns:a16="http://schemas.microsoft.com/office/drawing/2014/main" id="{8568F06A-0883-4457-A07E-2529EB9E2635}"/>
              </a:ext>
            </a:extLst>
          </p:cNvPr>
          <p:cNvSpPr/>
          <p:nvPr/>
        </p:nvSpPr>
        <p:spPr>
          <a:xfrm>
            <a:off x="4802873" y="529547"/>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3" name="Rectangle 2">
            <a:extLst>
              <a:ext uri="{FF2B5EF4-FFF2-40B4-BE49-F238E27FC236}">
                <a16:creationId xmlns:a16="http://schemas.microsoft.com/office/drawing/2014/main" id="{39AF9C12-47B0-45ED-87AC-59DD8CF48FF2}"/>
              </a:ext>
            </a:extLst>
          </p:cNvPr>
          <p:cNvSpPr/>
          <p:nvPr/>
        </p:nvSpPr>
        <p:spPr>
          <a:xfrm>
            <a:off x="643821" y="986747"/>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D374EF2-2E02-4CFD-9877-97B6173578FE}"/>
              </a:ext>
            </a:extLst>
          </p:cNvPr>
          <p:cNvSpPr/>
          <p:nvPr/>
        </p:nvSpPr>
        <p:spPr>
          <a:xfrm rot="803963">
            <a:off x="1981615" y="1192423"/>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82BF034-A5A6-4FDD-8251-034127489A46}"/>
              </a:ext>
            </a:extLst>
          </p:cNvPr>
          <p:cNvSpPr/>
          <p:nvPr/>
        </p:nvSpPr>
        <p:spPr>
          <a:xfrm rot="21386153">
            <a:off x="3314698" y="1380918"/>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D2B317A-1990-453F-A677-11CF5B7ABAB8}"/>
              </a:ext>
            </a:extLst>
          </p:cNvPr>
          <p:cNvSpPr/>
          <p:nvPr/>
        </p:nvSpPr>
        <p:spPr>
          <a:xfrm rot="383091">
            <a:off x="4670769" y="1362136"/>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EC1E3D7-28BD-42B4-80CF-F8230420D519}"/>
              </a:ext>
            </a:extLst>
          </p:cNvPr>
          <p:cNvSpPr/>
          <p:nvPr/>
        </p:nvSpPr>
        <p:spPr>
          <a:xfrm rot="1283527">
            <a:off x="6041224" y="1466589"/>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7710659-38B2-4EF0-AA8D-5B41689E689E}"/>
              </a:ext>
            </a:extLst>
          </p:cNvPr>
          <p:cNvSpPr/>
          <p:nvPr/>
        </p:nvSpPr>
        <p:spPr>
          <a:xfrm rot="2367071">
            <a:off x="5047253" y="936713"/>
            <a:ext cx="778329" cy="14151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Down 21">
            <a:extLst>
              <a:ext uri="{FF2B5EF4-FFF2-40B4-BE49-F238E27FC236}">
                <a16:creationId xmlns:a16="http://schemas.microsoft.com/office/drawing/2014/main" id="{AED0C1D6-0D99-4DDC-8EAF-DCB49A200CAB}"/>
              </a:ext>
            </a:extLst>
          </p:cNvPr>
          <p:cNvSpPr/>
          <p:nvPr/>
        </p:nvSpPr>
        <p:spPr>
          <a:xfrm rot="3400086">
            <a:off x="6230482" y="369046"/>
            <a:ext cx="484632"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Callout: Line 22">
            <a:extLst>
              <a:ext uri="{FF2B5EF4-FFF2-40B4-BE49-F238E27FC236}">
                <a16:creationId xmlns:a16="http://schemas.microsoft.com/office/drawing/2014/main" id="{E7AD2FD8-C4DC-4557-A9BC-C06F3A49371D}"/>
              </a:ext>
            </a:extLst>
          </p:cNvPr>
          <p:cNvSpPr/>
          <p:nvPr/>
        </p:nvSpPr>
        <p:spPr>
          <a:xfrm>
            <a:off x="7998525" y="535207"/>
            <a:ext cx="2506912" cy="767886"/>
          </a:xfrm>
          <a:prstGeom prst="borderCallout1">
            <a:avLst>
              <a:gd name="adj1" fmla="val 23711"/>
              <a:gd name="adj2" fmla="val -2037"/>
              <a:gd name="adj3" fmla="val 50833"/>
              <a:gd name="adj4" fmla="val -51872"/>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SF VIO= (G, F, E, C)</a:t>
            </a:r>
          </a:p>
        </p:txBody>
      </p:sp>
      <p:sp>
        <p:nvSpPr>
          <p:cNvPr id="24" name="Arrow: Down 23">
            <a:extLst>
              <a:ext uri="{FF2B5EF4-FFF2-40B4-BE49-F238E27FC236}">
                <a16:creationId xmlns:a16="http://schemas.microsoft.com/office/drawing/2014/main" id="{EED1577E-3B61-4F07-B1DF-93A69D5F9742}"/>
              </a:ext>
            </a:extLst>
          </p:cNvPr>
          <p:cNvSpPr/>
          <p:nvPr/>
        </p:nvSpPr>
        <p:spPr>
          <a:xfrm rot="7278113">
            <a:off x="5248646" y="154639"/>
            <a:ext cx="484632"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 name="Flowchart: Connector 24">
            <a:extLst>
              <a:ext uri="{FF2B5EF4-FFF2-40B4-BE49-F238E27FC236}">
                <a16:creationId xmlns:a16="http://schemas.microsoft.com/office/drawing/2014/main" id="{C2C751FD-A490-4F4B-AC90-6599975353B5}"/>
              </a:ext>
            </a:extLst>
          </p:cNvPr>
          <p:cNvSpPr/>
          <p:nvPr/>
        </p:nvSpPr>
        <p:spPr>
          <a:xfrm>
            <a:off x="2574011" y="2537965"/>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p>
        </p:txBody>
      </p:sp>
      <p:sp>
        <p:nvSpPr>
          <p:cNvPr id="26" name="Flowchart: Connector 25">
            <a:extLst>
              <a:ext uri="{FF2B5EF4-FFF2-40B4-BE49-F238E27FC236}">
                <a16:creationId xmlns:a16="http://schemas.microsoft.com/office/drawing/2014/main" id="{339F977C-B5DD-4FB7-9AA4-968E486482C7}"/>
              </a:ext>
            </a:extLst>
          </p:cNvPr>
          <p:cNvSpPr/>
          <p:nvPr/>
        </p:nvSpPr>
        <p:spPr>
          <a:xfrm>
            <a:off x="3946074" y="281555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27" name="Flowchart: Connector 26">
            <a:extLst>
              <a:ext uri="{FF2B5EF4-FFF2-40B4-BE49-F238E27FC236}">
                <a16:creationId xmlns:a16="http://schemas.microsoft.com/office/drawing/2014/main" id="{90CF81F9-38F6-4D81-ACB1-24805996609F}"/>
              </a:ext>
            </a:extLst>
          </p:cNvPr>
          <p:cNvSpPr/>
          <p:nvPr/>
        </p:nvSpPr>
        <p:spPr>
          <a:xfrm>
            <a:off x="5236031" y="281555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28" name="Flowchart: Connector 27">
            <a:extLst>
              <a:ext uri="{FF2B5EF4-FFF2-40B4-BE49-F238E27FC236}">
                <a16:creationId xmlns:a16="http://schemas.microsoft.com/office/drawing/2014/main" id="{7E056244-86C3-4354-9D7E-834326F3F290}"/>
              </a:ext>
            </a:extLst>
          </p:cNvPr>
          <p:cNvSpPr/>
          <p:nvPr/>
        </p:nvSpPr>
        <p:spPr>
          <a:xfrm>
            <a:off x="6669068" y="281555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a:t>
            </a:r>
          </a:p>
        </p:txBody>
      </p:sp>
      <p:sp>
        <p:nvSpPr>
          <p:cNvPr id="29" name="Flowchart: Connector 28">
            <a:extLst>
              <a:ext uri="{FF2B5EF4-FFF2-40B4-BE49-F238E27FC236}">
                <a16:creationId xmlns:a16="http://schemas.microsoft.com/office/drawing/2014/main" id="{3EA06A14-245A-48D3-A244-0FEDF0D31894}"/>
              </a:ext>
            </a:extLst>
          </p:cNvPr>
          <p:cNvSpPr/>
          <p:nvPr/>
        </p:nvSpPr>
        <p:spPr>
          <a:xfrm>
            <a:off x="7914265" y="317565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t>
            </a:r>
          </a:p>
        </p:txBody>
      </p:sp>
      <p:sp>
        <p:nvSpPr>
          <p:cNvPr id="30" name="Flowchart: Connector 29">
            <a:extLst>
              <a:ext uri="{FF2B5EF4-FFF2-40B4-BE49-F238E27FC236}">
                <a16:creationId xmlns:a16="http://schemas.microsoft.com/office/drawing/2014/main" id="{14295658-AC42-4A43-97E0-B2C680CB92B3}"/>
              </a:ext>
            </a:extLst>
          </p:cNvPr>
          <p:cNvSpPr/>
          <p:nvPr/>
        </p:nvSpPr>
        <p:spPr>
          <a:xfrm>
            <a:off x="4750015" y="216785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a:t>
            </a:r>
          </a:p>
        </p:txBody>
      </p:sp>
      <p:sp>
        <p:nvSpPr>
          <p:cNvPr id="31" name="Flowchart: Connector 30">
            <a:extLst>
              <a:ext uri="{FF2B5EF4-FFF2-40B4-BE49-F238E27FC236}">
                <a16:creationId xmlns:a16="http://schemas.microsoft.com/office/drawing/2014/main" id="{2643FAAC-BBC8-4714-88D0-9D1083866F55}"/>
              </a:ext>
            </a:extLst>
          </p:cNvPr>
          <p:cNvSpPr/>
          <p:nvPr/>
        </p:nvSpPr>
        <p:spPr>
          <a:xfrm>
            <a:off x="1286266" y="2444284"/>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32" name="Flowchart: Connector 31">
            <a:extLst>
              <a:ext uri="{FF2B5EF4-FFF2-40B4-BE49-F238E27FC236}">
                <a16:creationId xmlns:a16="http://schemas.microsoft.com/office/drawing/2014/main" id="{AB991EC3-EC61-4682-BA8B-91136B5BF821}"/>
              </a:ext>
            </a:extLst>
          </p:cNvPr>
          <p:cNvSpPr/>
          <p:nvPr/>
        </p:nvSpPr>
        <p:spPr>
          <a:xfrm>
            <a:off x="5918663" y="2167851"/>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33" name="Rectangle 32">
            <a:extLst>
              <a:ext uri="{FF2B5EF4-FFF2-40B4-BE49-F238E27FC236}">
                <a16:creationId xmlns:a16="http://schemas.microsoft.com/office/drawing/2014/main" id="{C8C276ED-B108-46C6-A7BB-3A5C2A65AFC5}"/>
              </a:ext>
            </a:extLst>
          </p:cNvPr>
          <p:cNvSpPr/>
          <p:nvPr/>
        </p:nvSpPr>
        <p:spPr>
          <a:xfrm>
            <a:off x="1759611" y="2625051"/>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2138BA46-3B37-4BFA-AC44-0D83E3917A62}"/>
              </a:ext>
            </a:extLst>
          </p:cNvPr>
          <p:cNvSpPr/>
          <p:nvPr/>
        </p:nvSpPr>
        <p:spPr>
          <a:xfrm rot="803963">
            <a:off x="3097405" y="2830727"/>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AC0087B-D46F-400C-9F05-8ECEDC48C281}"/>
              </a:ext>
            </a:extLst>
          </p:cNvPr>
          <p:cNvSpPr/>
          <p:nvPr/>
        </p:nvSpPr>
        <p:spPr>
          <a:xfrm rot="21386153">
            <a:off x="4430488" y="3019222"/>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85EEC3A3-198F-49F7-9EA9-DB64DD2AE136}"/>
              </a:ext>
            </a:extLst>
          </p:cNvPr>
          <p:cNvSpPr/>
          <p:nvPr/>
        </p:nvSpPr>
        <p:spPr>
          <a:xfrm rot="383091">
            <a:off x="5786559" y="3000440"/>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19E75C2A-4DA9-4C05-9DDB-564F5363DCC0}"/>
              </a:ext>
            </a:extLst>
          </p:cNvPr>
          <p:cNvSpPr/>
          <p:nvPr/>
        </p:nvSpPr>
        <p:spPr>
          <a:xfrm rot="1283527">
            <a:off x="7157014" y="3104893"/>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3A3199EB-A5F5-4D35-9FDB-CD0FE5712145}"/>
              </a:ext>
            </a:extLst>
          </p:cNvPr>
          <p:cNvSpPr/>
          <p:nvPr/>
        </p:nvSpPr>
        <p:spPr>
          <a:xfrm rot="2367071">
            <a:off x="6163043" y="2575017"/>
            <a:ext cx="778329" cy="14151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391A7F10-B5B9-47CA-9965-FFBA9F701A29}"/>
              </a:ext>
            </a:extLst>
          </p:cNvPr>
          <p:cNvSpPr/>
          <p:nvPr/>
        </p:nvSpPr>
        <p:spPr>
          <a:xfrm rot="494188">
            <a:off x="5138806" y="2273098"/>
            <a:ext cx="778329" cy="14151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rrow: Down 42">
            <a:extLst>
              <a:ext uri="{FF2B5EF4-FFF2-40B4-BE49-F238E27FC236}">
                <a16:creationId xmlns:a16="http://schemas.microsoft.com/office/drawing/2014/main" id="{39A80E0B-52EB-4991-BA39-BCCCFA92C66E}"/>
              </a:ext>
            </a:extLst>
          </p:cNvPr>
          <p:cNvSpPr/>
          <p:nvPr/>
        </p:nvSpPr>
        <p:spPr>
          <a:xfrm rot="6020208">
            <a:off x="5398155" y="1591597"/>
            <a:ext cx="484632"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5" name="Flowchart: Connector 44">
            <a:extLst>
              <a:ext uri="{FF2B5EF4-FFF2-40B4-BE49-F238E27FC236}">
                <a16:creationId xmlns:a16="http://schemas.microsoft.com/office/drawing/2014/main" id="{FF5FDCAD-9EEA-476C-BBBD-D0A5BFF18DDA}"/>
              </a:ext>
            </a:extLst>
          </p:cNvPr>
          <p:cNvSpPr/>
          <p:nvPr/>
        </p:nvSpPr>
        <p:spPr>
          <a:xfrm>
            <a:off x="3938601" y="4172857"/>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p>
        </p:txBody>
      </p:sp>
      <p:sp>
        <p:nvSpPr>
          <p:cNvPr id="46" name="Flowchart: Connector 45">
            <a:extLst>
              <a:ext uri="{FF2B5EF4-FFF2-40B4-BE49-F238E27FC236}">
                <a16:creationId xmlns:a16="http://schemas.microsoft.com/office/drawing/2014/main" id="{30F1748E-65AA-4B74-B6A3-7770B06535E8}"/>
              </a:ext>
            </a:extLst>
          </p:cNvPr>
          <p:cNvSpPr/>
          <p:nvPr/>
        </p:nvSpPr>
        <p:spPr>
          <a:xfrm>
            <a:off x="5310664" y="4450443"/>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47" name="Flowchart: Connector 46">
            <a:extLst>
              <a:ext uri="{FF2B5EF4-FFF2-40B4-BE49-F238E27FC236}">
                <a16:creationId xmlns:a16="http://schemas.microsoft.com/office/drawing/2014/main" id="{4C8C6E50-2D48-4E1D-B93F-264223C13D54}"/>
              </a:ext>
            </a:extLst>
          </p:cNvPr>
          <p:cNvSpPr/>
          <p:nvPr/>
        </p:nvSpPr>
        <p:spPr>
          <a:xfrm>
            <a:off x="6600621" y="4450443"/>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48" name="Flowchart: Connector 47">
            <a:extLst>
              <a:ext uri="{FF2B5EF4-FFF2-40B4-BE49-F238E27FC236}">
                <a16:creationId xmlns:a16="http://schemas.microsoft.com/office/drawing/2014/main" id="{E2D03440-CD73-4BE9-9573-D90C0DEF8A41}"/>
              </a:ext>
            </a:extLst>
          </p:cNvPr>
          <p:cNvSpPr/>
          <p:nvPr/>
        </p:nvSpPr>
        <p:spPr>
          <a:xfrm>
            <a:off x="8033658" y="4450443"/>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a:t>
            </a:r>
          </a:p>
        </p:txBody>
      </p:sp>
      <p:sp>
        <p:nvSpPr>
          <p:cNvPr id="49" name="Flowchart: Connector 48">
            <a:extLst>
              <a:ext uri="{FF2B5EF4-FFF2-40B4-BE49-F238E27FC236}">
                <a16:creationId xmlns:a16="http://schemas.microsoft.com/office/drawing/2014/main" id="{DD058696-03AC-4AF2-BB72-DB7204088F5D}"/>
              </a:ext>
            </a:extLst>
          </p:cNvPr>
          <p:cNvSpPr/>
          <p:nvPr/>
        </p:nvSpPr>
        <p:spPr>
          <a:xfrm>
            <a:off x="9278855" y="481054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t>
            </a:r>
          </a:p>
        </p:txBody>
      </p:sp>
      <p:sp>
        <p:nvSpPr>
          <p:cNvPr id="50" name="Flowchart: Connector 49">
            <a:extLst>
              <a:ext uri="{FF2B5EF4-FFF2-40B4-BE49-F238E27FC236}">
                <a16:creationId xmlns:a16="http://schemas.microsoft.com/office/drawing/2014/main" id="{25017514-6AA5-4373-A405-D8620452FEA6}"/>
              </a:ext>
            </a:extLst>
          </p:cNvPr>
          <p:cNvSpPr/>
          <p:nvPr/>
        </p:nvSpPr>
        <p:spPr>
          <a:xfrm>
            <a:off x="6114605" y="3802743"/>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a:t>
            </a:r>
          </a:p>
        </p:txBody>
      </p:sp>
      <p:sp>
        <p:nvSpPr>
          <p:cNvPr id="51" name="Flowchart: Connector 50">
            <a:extLst>
              <a:ext uri="{FF2B5EF4-FFF2-40B4-BE49-F238E27FC236}">
                <a16:creationId xmlns:a16="http://schemas.microsoft.com/office/drawing/2014/main" id="{AE7461D9-03BC-4843-A891-73843F196F1A}"/>
              </a:ext>
            </a:extLst>
          </p:cNvPr>
          <p:cNvSpPr/>
          <p:nvPr/>
        </p:nvSpPr>
        <p:spPr>
          <a:xfrm>
            <a:off x="2650856" y="407917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52" name="Flowchart: Connector 51">
            <a:extLst>
              <a:ext uri="{FF2B5EF4-FFF2-40B4-BE49-F238E27FC236}">
                <a16:creationId xmlns:a16="http://schemas.microsoft.com/office/drawing/2014/main" id="{ED2135C4-64BF-478C-B07C-96BDD03F6825}"/>
              </a:ext>
            </a:extLst>
          </p:cNvPr>
          <p:cNvSpPr/>
          <p:nvPr/>
        </p:nvSpPr>
        <p:spPr>
          <a:xfrm>
            <a:off x="7283253" y="3802743"/>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53" name="Rectangle 52">
            <a:extLst>
              <a:ext uri="{FF2B5EF4-FFF2-40B4-BE49-F238E27FC236}">
                <a16:creationId xmlns:a16="http://schemas.microsoft.com/office/drawing/2014/main" id="{6C71F7EA-1357-49ED-A6F8-A704D69290EC}"/>
              </a:ext>
            </a:extLst>
          </p:cNvPr>
          <p:cNvSpPr/>
          <p:nvPr/>
        </p:nvSpPr>
        <p:spPr>
          <a:xfrm>
            <a:off x="3124201" y="4259943"/>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01875446-3C39-450A-9227-25829AFD2260}"/>
              </a:ext>
            </a:extLst>
          </p:cNvPr>
          <p:cNvSpPr/>
          <p:nvPr/>
        </p:nvSpPr>
        <p:spPr>
          <a:xfrm rot="803963">
            <a:off x="4461995" y="4465619"/>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CE23D80A-D27F-4FD5-8981-7AACB84EA399}"/>
              </a:ext>
            </a:extLst>
          </p:cNvPr>
          <p:cNvSpPr/>
          <p:nvPr/>
        </p:nvSpPr>
        <p:spPr>
          <a:xfrm rot="383091">
            <a:off x="7151149" y="4635332"/>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5BB6899E-C242-4A78-8392-A530A3817C48}"/>
              </a:ext>
            </a:extLst>
          </p:cNvPr>
          <p:cNvSpPr/>
          <p:nvPr/>
        </p:nvSpPr>
        <p:spPr>
          <a:xfrm rot="1283527">
            <a:off x="8521604" y="4739785"/>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2CD62813-E241-4D10-912E-DB5B850B3E09}"/>
              </a:ext>
            </a:extLst>
          </p:cNvPr>
          <p:cNvSpPr/>
          <p:nvPr/>
        </p:nvSpPr>
        <p:spPr>
          <a:xfrm rot="2367071">
            <a:off x="7527633" y="4209909"/>
            <a:ext cx="778329" cy="14151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69EEFCF8-D3F1-4838-BD17-DA077DCCD708}"/>
              </a:ext>
            </a:extLst>
          </p:cNvPr>
          <p:cNvSpPr/>
          <p:nvPr/>
        </p:nvSpPr>
        <p:spPr>
          <a:xfrm rot="494188">
            <a:off x="6503396" y="3907990"/>
            <a:ext cx="778329" cy="14151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Arrow: Down 59">
            <a:extLst>
              <a:ext uri="{FF2B5EF4-FFF2-40B4-BE49-F238E27FC236}">
                <a16:creationId xmlns:a16="http://schemas.microsoft.com/office/drawing/2014/main" id="{929987F3-D24D-447F-AFC3-1B4077E9AFD9}"/>
              </a:ext>
            </a:extLst>
          </p:cNvPr>
          <p:cNvSpPr/>
          <p:nvPr/>
        </p:nvSpPr>
        <p:spPr>
          <a:xfrm rot="2951319">
            <a:off x="5544981" y="3524756"/>
            <a:ext cx="484632"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76D0EDD3-9E26-4C3F-AED1-19FAB1AF76D9}"/>
              </a:ext>
            </a:extLst>
          </p:cNvPr>
          <p:cNvSpPr/>
          <p:nvPr/>
        </p:nvSpPr>
        <p:spPr>
          <a:xfrm rot="19003509">
            <a:off x="5524671" y="4130191"/>
            <a:ext cx="778329" cy="14151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Right 61">
            <a:extLst>
              <a:ext uri="{FF2B5EF4-FFF2-40B4-BE49-F238E27FC236}">
                <a16:creationId xmlns:a16="http://schemas.microsoft.com/office/drawing/2014/main" id="{0FC6FF61-6756-4165-AE63-605416F9D489}"/>
              </a:ext>
            </a:extLst>
          </p:cNvPr>
          <p:cNvSpPr/>
          <p:nvPr/>
        </p:nvSpPr>
        <p:spPr>
          <a:xfrm>
            <a:off x="535934" y="1174616"/>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3" name="Arrow: Right 62">
            <a:extLst>
              <a:ext uri="{FF2B5EF4-FFF2-40B4-BE49-F238E27FC236}">
                <a16:creationId xmlns:a16="http://schemas.microsoft.com/office/drawing/2014/main" id="{CDC597D2-B162-49BB-B648-5B4FFF129C2B}"/>
              </a:ext>
            </a:extLst>
          </p:cNvPr>
          <p:cNvSpPr/>
          <p:nvPr/>
        </p:nvSpPr>
        <p:spPr>
          <a:xfrm rot="708269">
            <a:off x="1844988" y="1347913"/>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4" name="Arrow: Right 63">
            <a:extLst>
              <a:ext uri="{FF2B5EF4-FFF2-40B4-BE49-F238E27FC236}">
                <a16:creationId xmlns:a16="http://schemas.microsoft.com/office/drawing/2014/main" id="{713C164D-C1F9-4A11-B484-8C8717B96022}"/>
              </a:ext>
            </a:extLst>
          </p:cNvPr>
          <p:cNvSpPr/>
          <p:nvPr/>
        </p:nvSpPr>
        <p:spPr>
          <a:xfrm rot="21373882">
            <a:off x="3228487" y="1553869"/>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5" name="Arrow: Right 64">
            <a:extLst>
              <a:ext uri="{FF2B5EF4-FFF2-40B4-BE49-F238E27FC236}">
                <a16:creationId xmlns:a16="http://schemas.microsoft.com/office/drawing/2014/main" id="{A3320A8B-CFE7-4C58-AE39-8E11F89F8A4D}"/>
              </a:ext>
            </a:extLst>
          </p:cNvPr>
          <p:cNvSpPr/>
          <p:nvPr/>
        </p:nvSpPr>
        <p:spPr>
          <a:xfrm rot="343066">
            <a:off x="4649472" y="1523008"/>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6" name="Arrow: Right 65">
            <a:extLst>
              <a:ext uri="{FF2B5EF4-FFF2-40B4-BE49-F238E27FC236}">
                <a16:creationId xmlns:a16="http://schemas.microsoft.com/office/drawing/2014/main" id="{3EA72F92-4DDA-49E1-93C8-FC329A0E5019}"/>
              </a:ext>
            </a:extLst>
          </p:cNvPr>
          <p:cNvSpPr/>
          <p:nvPr/>
        </p:nvSpPr>
        <p:spPr>
          <a:xfrm rot="1321495">
            <a:off x="5966343" y="1648186"/>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7" name="Arrow: Right 66">
            <a:extLst>
              <a:ext uri="{FF2B5EF4-FFF2-40B4-BE49-F238E27FC236}">
                <a16:creationId xmlns:a16="http://schemas.microsoft.com/office/drawing/2014/main" id="{65B3968C-DC9E-4C8E-9F1C-F4BC55A450A9}"/>
              </a:ext>
            </a:extLst>
          </p:cNvPr>
          <p:cNvSpPr/>
          <p:nvPr/>
        </p:nvSpPr>
        <p:spPr>
          <a:xfrm>
            <a:off x="1675321" y="2811391"/>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8" name="Arrow: Right 67">
            <a:extLst>
              <a:ext uri="{FF2B5EF4-FFF2-40B4-BE49-F238E27FC236}">
                <a16:creationId xmlns:a16="http://schemas.microsoft.com/office/drawing/2014/main" id="{AA3A2645-9672-4645-ABAD-BFFF4B0E18A8}"/>
              </a:ext>
            </a:extLst>
          </p:cNvPr>
          <p:cNvSpPr/>
          <p:nvPr/>
        </p:nvSpPr>
        <p:spPr>
          <a:xfrm rot="708269">
            <a:off x="2984375" y="2984688"/>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9" name="Arrow: Right 68">
            <a:extLst>
              <a:ext uri="{FF2B5EF4-FFF2-40B4-BE49-F238E27FC236}">
                <a16:creationId xmlns:a16="http://schemas.microsoft.com/office/drawing/2014/main" id="{E70C8CAC-9ECA-4BF2-A2D0-96AC5C3BD923}"/>
              </a:ext>
            </a:extLst>
          </p:cNvPr>
          <p:cNvSpPr/>
          <p:nvPr/>
        </p:nvSpPr>
        <p:spPr>
          <a:xfrm rot="21373882">
            <a:off x="4367874" y="3190644"/>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0" name="Arrow: Right 69">
            <a:extLst>
              <a:ext uri="{FF2B5EF4-FFF2-40B4-BE49-F238E27FC236}">
                <a16:creationId xmlns:a16="http://schemas.microsoft.com/office/drawing/2014/main" id="{662A9835-CE9B-4B11-8754-D58E6CDD97A2}"/>
              </a:ext>
            </a:extLst>
          </p:cNvPr>
          <p:cNvSpPr/>
          <p:nvPr/>
        </p:nvSpPr>
        <p:spPr>
          <a:xfrm rot="343066">
            <a:off x="5788859" y="3159783"/>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1" name="Arrow: Right 70">
            <a:extLst>
              <a:ext uri="{FF2B5EF4-FFF2-40B4-BE49-F238E27FC236}">
                <a16:creationId xmlns:a16="http://schemas.microsoft.com/office/drawing/2014/main" id="{20208501-ABC7-47D5-B3D8-294B1EAF71C2}"/>
              </a:ext>
            </a:extLst>
          </p:cNvPr>
          <p:cNvSpPr/>
          <p:nvPr/>
        </p:nvSpPr>
        <p:spPr>
          <a:xfrm rot="1321495">
            <a:off x="7105730" y="3284961"/>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2" name="Arrow: Right 71">
            <a:extLst>
              <a:ext uri="{FF2B5EF4-FFF2-40B4-BE49-F238E27FC236}">
                <a16:creationId xmlns:a16="http://schemas.microsoft.com/office/drawing/2014/main" id="{170FEA62-4A1F-4535-8C93-A66A542F9EAC}"/>
              </a:ext>
            </a:extLst>
          </p:cNvPr>
          <p:cNvSpPr/>
          <p:nvPr/>
        </p:nvSpPr>
        <p:spPr>
          <a:xfrm>
            <a:off x="3008819" y="4346356"/>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3" name="Arrow: Right 72">
            <a:extLst>
              <a:ext uri="{FF2B5EF4-FFF2-40B4-BE49-F238E27FC236}">
                <a16:creationId xmlns:a16="http://schemas.microsoft.com/office/drawing/2014/main" id="{DE61B274-577E-4967-80AE-B8EA737DDA3B}"/>
              </a:ext>
            </a:extLst>
          </p:cNvPr>
          <p:cNvSpPr/>
          <p:nvPr/>
        </p:nvSpPr>
        <p:spPr>
          <a:xfrm rot="708269">
            <a:off x="4317873" y="4519653"/>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4" name="Arrow: Right 73">
            <a:extLst>
              <a:ext uri="{FF2B5EF4-FFF2-40B4-BE49-F238E27FC236}">
                <a16:creationId xmlns:a16="http://schemas.microsoft.com/office/drawing/2014/main" id="{2C1BA1F4-B458-450F-8484-68DA62B4B464}"/>
              </a:ext>
            </a:extLst>
          </p:cNvPr>
          <p:cNvSpPr/>
          <p:nvPr/>
        </p:nvSpPr>
        <p:spPr>
          <a:xfrm rot="18947381">
            <a:off x="5597901" y="4163996"/>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5" name="Arrow: Right 74">
            <a:extLst>
              <a:ext uri="{FF2B5EF4-FFF2-40B4-BE49-F238E27FC236}">
                <a16:creationId xmlns:a16="http://schemas.microsoft.com/office/drawing/2014/main" id="{68DE9B96-0D64-4D7D-B0A9-DC990E591634}"/>
              </a:ext>
            </a:extLst>
          </p:cNvPr>
          <p:cNvSpPr/>
          <p:nvPr/>
        </p:nvSpPr>
        <p:spPr>
          <a:xfrm rot="343066">
            <a:off x="7122357" y="4694748"/>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6" name="Arrow: Right 75">
            <a:extLst>
              <a:ext uri="{FF2B5EF4-FFF2-40B4-BE49-F238E27FC236}">
                <a16:creationId xmlns:a16="http://schemas.microsoft.com/office/drawing/2014/main" id="{9AB8A251-0E19-46D1-B4F2-29A21CD715B0}"/>
              </a:ext>
            </a:extLst>
          </p:cNvPr>
          <p:cNvSpPr/>
          <p:nvPr/>
        </p:nvSpPr>
        <p:spPr>
          <a:xfrm rot="1321495">
            <a:off x="8439228" y="4819926"/>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9" name="Arrow: Down 78">
            <a:extLst>
              <a:ext uri="{FF2B5EF4-FFF2-40B4-BE49-F238E27FC236}">
                <a16:creationId xmlns:a16="http://schemas.microsoft.com/office/drawing/2014/main" id="{93E0B987-CED7-45BF-AC74-AD28A3E24F6B}"/>
              </a:ext>
            </a:extLst>
          </p:cNvPr>
          <p:cNvSpPr/>
          <p:nvPr/>
        </p:nvSpPr>
        <p:spPr>
          <a:xfrm rot="8518698">
            <a:off x="4761209" y="3514864"/>
            <a:ext cx="484632" cy="978408"/>
          </a:xfrm>
          <a:prstGeom prst="downArrow">
            <a:avLst/>
          </a:prstGeom>
          <a:solidFill>
            <a:schemeClr val="bg1">
              <a:lumMod val="5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0" name="Callout: Line 79">
            <a:extLst>
              <a:ext uri="{FF2B5EF4-FFF2-40B4-BE49-F238E27FC236}">
                <a16:creationId xmlns:a16="http://schemas.microsoft.com/office/drawing/2014/main" id="{5F61C50E-6292-42F2-AD9C-F43EC8BC2A55}"/>
              </a:ext>
            </a:extLst>
          </p:cNvPr>
          <p:cNvSpPr/>
          <p:nvPr/>
        </p:nvSpPr>
        <p:spPr>
          <a:xfrm>
            <a:off x="2422073" y="3298871"/>
            <a:ext cx="1294930" cy="503872"/>
          </a:xfrm>
          <a:prstGeom prst="borderCallout1">
            <a:avLst>
              <a:gd name="adj1" fmla="val 27965"/>
              <a:gd name="adj2" fmla="val 103046"/>
              <a:gd name="adj3" fmla="val 90632"/>
              <a:gd name="adj4" fmla="val 187177"/>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DAO Ack</a:t>
            </a:r>
          </a:p>
        </p:txBody>
      </p:sp>
      <p:sp>
        <p:nvSpPr>
          <p:cNvPr id="81" name="Flowchart: Connector 80">
            <a:extLst>
              <a:ext uri="{FF2B5EF4-FFF2-40B4-BE49-F238E27FC236}">
                <a16:creationId xmlns:a16="http://schemas.microsoft.com/office/drawing/2014/main" id="{984338B0-7511-4DB6-9FDE-5271810ECA73}"/>
              </a:ext>
            </a:extLst>
          </p:cNvPr>
          <p:cNvSpPr/>
          <p:nvPr/>
        </p:nvSpPr>
        <p:spPr>
          <a:xfrm>
            <a:off x="5424507" y="556079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p>
        </p:txBody>
      </p:sp>
      <p:sp>
        <p:nvSpPr>
          <p:cNvPr id="82" name="Flowchart: Connector 81">
            <a:extLst>
              <a:ext uri="{FF2B5EF4-FFF2-40B4-BE49-F238E27FC236}">
                <a16:creationId xmlns:a16="http://schemas.microsoft.com/office/drawing/2014/main" id="{28656A39-233E-4AF3-905E-AE4E2C1ADD4B}"/>
              </a:ext>
            </a:extLst>
          </p:cNvPr>
          <p:cNvSpPr/>
          <p:nvPr/>
        </p:nvSpPr>
        <p:spPr>
          <a:xfrm>
            <a:off x="6796570" y="583837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83" name="Flowchart: Connector 82">
            <a:extLst>
              <a:ext uri="{FF2B5EF4-FFF2-40B4-BE49-F238E27FC236}">
                <a16:creationId xmlns:a16="http://schemas.microsoft.com/office/drawing/2014/main" id="{82955C12-4A77-4A16-80FF-4F4ABAE4D4C5}"/>
              </a:ext>
            </a:extLst>
          </p:cNvPr>
          <p:cNvSpPr/>
          <p:nvPr/>
        </p:nvSpPr>
        <p:spPr>
          <a:xfrm>
            <a:off x="8086527" y="583837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84" name="Flowchart: Connector 83">
            <a:extLst>
              <a:ext uri="{FF2B5EF4-FFF2-40B4-BE49-F238E27FC236}">
                <a16:creationId xmlns:a16="http://schemas.microsoft.com/office/drawing/2014/main" id="{5C459DF8-4F37-4A1D-8FDD-78DE25FD413B}"/>
              </a:ext>
            </a:extLst>
          </p:cNvPr>
          <p:cNvSpPr/>
          <p:nvPr/>
        </p:nvSpPr>
        <p:spPr>
          <a:xfrm>
            <a:off x="9519564" y="583837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a:t>
            </a:r>
          </a:p>
        </p:txBody>
      </p:sp>
      <p:sp>
        <p:nvSpPr>
          <p:cNvPr id="85" name="Flowchart: Connector 84">
            <a:extLst>
              <a:ext uri="{FF2B5EF4-FFF2-40B4-BE49-F238E27FC236}">
                <a16:creationId xmlns:a16="http://schemas.microsoft.com/office/drawing/2014/main" id="{E35642F0-D677-424B-BBCD-54C5AD6A893D}"/>
              </a:ext>
            </a:extLst>
          </p:cNvPr>
          <p:cNvSpPr/>
          <p:nvPr/>
        </p:nvSpPr>
        <p:spPr>
          <a:xfrm>
            <a:off x="10764761" y="6198475"/>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t>
            </a:r>
          </a:p>
        </p:txBody>
      </p:sp>
      <p:sp>
        <p:nvSpPr>
          <p:cNvPr id="86" name="Flowchart: Connector 85">
            <a:extLst>
              <a:ext uri="{FF2B5EF4-FFF2-40B4-BE49-F238E27FC236}">
                <a16:creationId xmlns:a16="http://schemas.microsoft.com/office/drawing/2014/main" id="{E1553B29-9082-4F6C-AA5F-55D9E6369BD3}"/>
              </a:ext>
            </a:extLst>
          </p:cNvPr>
          <p:cNvSpPr/>
          <p:nvPr/>
        </p:nvSpPr>
        <p:spPr>
          <a:xfrm>
            <a:off x="7600511" y="519067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a:t>
            </a:r>
          </a:p>
        </p:txBody>
      </p:sp>
      <p:sp>
        <p:nvSpPr>
          <p:cNvPr id="87" name="Flowchart: Connector 86">
            <a:extLst>
              <a:ext uri="{FF2B5EF4-FFF2-40B4-BE49-F238E27FC236}">
                <a16:creationId xmlns:a16="http://schemas.microsoft.com/office/drawing/2014/main" id="{19D1B65F-454B-403D-8DC2-4436367083A8}"/>
              </a:ext>
            </a:extLst>
          </p:cNvPr>
          <p:cNvSpPr/>
          <p:nvPr/>
        </p:nvSpPr>
        <p:spPr>
          <a:xfrm>
            <a:off x="4136762" y="5467109"/>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88" name="Flowchart: Connector 87">
            <a:extLst>
              <a:ext uri="{FF2B5EF4-FFF2-40B4-BE49-F238E27FC236}">
                <a16:creationId xmlns:a16="http://schemas.microsoft.com/office/drawing/2014/main" id="{8237C657-1B5D-47C5-A5E4-1203EFF4AB9E}"/>
              </a:ext>
            </a:extLst>
          </p:cNvPr>
          <p:cNvSpPr/>
          <p:nvPr/>
        </p:nvSpPr>
        <p:spPr>
          <a:xfrm>
            <a:off x="8769159" y="519067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89" name="Rectangle 88">
            <a:extLst>
              <a:ext uri="{FF2B5EF4-FFF2-40B4-BE49-F238E27FC236}">
                <a16:creationId xmlns:a16="http://schemas.microsoft.com/office/drawing/2014/main" id="{AFFEB5C4-E38B-4479-ABA8-4E5F21F31268}"/>
              </a:ext>
            </a:extLst>
          </p:cNvPr>
          <p:cNvSpPr/>
          <p:nvPr/>
        </p:nvSpPr>
        <p:spPr>
          <a:xfrm>
            <a:off x="4610107" y="5647876"/>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52F9C53F-1392-4F8F-976A-DCC2A67DFCAB}"/>
              </a:ext>
            </a:extLst>
          </p:cNvPr>
          <p:cNvSpPr/>
          <p:nvPr/>
        </p:nvSpPr>
        <p:spPr>
          <a:xfrm rot="803963">
            <a:off x="5947901" y="5853552"/>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C42458B8-CCAB-4BA4-B86E-572511622AC0}"/>
              </a:ext>
            </a:extLst>
          </p:cNvPr>
          <p:cNvSpPr/>
          <p:nvPr/>
        </p:nvSpPr>
        <p:spPr>
          <a:xfrm rot="1283527">
            <a:off x="10007510" y="6127718"/>
            <a:ext cx="778329" cy="141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E4616C18-8CA4-4C4D-924C-A834E2D07403}"/>
              </a:ext>
            </a:extLst>
          </p:cNvPr>
          <p:cNvSpPr/>
          <p:nvPr/>
        </p:nvSpPr>
        <p:spPr>
          <a:xfrm rot="2367071">
            <a:off x="9013539" y="5597842"/>
            <a:ext cx="778329" cy="14151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1921964D-DB6E-4650-92CB-E8AB05DA9595}"/>
              </a:ext>
            </a:extLst>
          </p:cNvPr>
          <p:cNvSpPr/>
          <p:nvPr/>
        </p:nvSpPr>
        <p:spPr>
          <a:xfrm rot="494188">
            <a:off x="7989302" y="5295923"/>
            <a:ext cx="778329" cy="14151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Arrow: Down 95">
            <a:extLst>
              <a:ext uri="{FF2B5EF4-FFF2-40B4-BE49-F238E27FC236}">
                <a16:creationId xmlns:a16="http://schemas.microsoft.com/office/drawing/2014/main" id="{2E576E53-3445-4A22-A58B-55EAED98BDA9}"/>
              </a:ext>
            </a:extLst>
          </p:cNvPr>
          <p:cNvSpPr/>
          <p:nvPr/>
        </p:nvSpPr>
        <p:spPr>
          <a:xfrm rot="2951319">
            <a:off x="8303672" y="5029228"/>
            <a:ext cx="484632"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04599C84-C6D4-4171-9214-01B33A897040}"/>
              </a:ext>
            </a:extLst>
          </p:cNvPr>
          <p:cNvSpPr/>
          <p:nvPr/>
        </p:nvSpPr>
        <p:spPr>
          <a:xfrm rot="19003509">
            <a:off x="7010577" y="5518124"/>
            <a:ext cx="778329" cy="14151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Arrow: Right 97">
            <a:extLst>
              <a:ext uri="{FF2B5EF4-FFF2-40B4-BE49-F238E27FC236}">
                <a16:creationId xmlns:a16="http://schemas.microsoft.com/office/drawing/2014/main" id="{3BAEC738-0626-46F6-94D2-ADEAD85FC610}"/>
              </a:ext>
            </a:extLst>
          </p:cNvPr>
          <p:cNvSpPr/>
          <p:nvPr/>
        </p:nvSpPr>
        <p:spPr>
          <a:xfrm>
            <a:off x="4494725" y="5734289"/>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99" name="Arrow: Right 98">
            <a:extLst>
              <a:ext uri="{FF2B5EF4-FFF2-40B4-BE49-F238E27FC236}">
                <a16:creationId xmlns:a16="http://schemas.microsoft.com/office/drawing/2014/main" id="{F918C429-1A18-4E96-A461-3BB789BE29AD}"/>
              </a:ext>
            </a:extLst>
          </p:cNvPr>
          <p:cNvSpPr/>
          <p:nvPr/>
        </p:nvSpPr>
        <p:spPr>
          <a:xfrm rot="708269">
            <a:off x="5803779" y="5907586"/>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00" name="Arrow: Right 99">
            <a:extLst>
              <a:ext uri="{FF2B5EF4-FFF2-40B4-BE49-F238E27FC236}">
                <a16:creationId xmlns:a16="http://schemas.microsoft.com/office/drawing/2014/main" id="{35A7C722-2764-459F-ADFE-2228310F500E}"/>
              </a:ext>
            </a:extLst>
          </p:cNvPr>
          <p:cNvSpPr/>
          <p:nvPr/>
        </p:nvSpPr>
        <p:spPr>
          <a:xfrm rot="18947381">
            <a:off x="7083807" y="5551929"/>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02" name="Arrow: Right 101">
            <a:extLst>
              <a:ext uri="{FF2B5EF4-FFF2-40B4-BE49-F238E27FC236}">
                <a16:creationId xmlns:a16="http://schemas.microsoft.com/office/drawing/2014/main" id="{17B6E89A-AE26-465C-AC94-99AACDC7F8DC}"/>
              </a:ext>
            </a:extLst>
          </p:cNvPr>
          <p:cNvSpPr/>
          <p:nvPr/>
        </p:nvSpPr>
        <p:spPr>
          <a:xfrm rot="1321495">
            <a:off x="9925134" y="6207859"/>
            <a:ext cx="978408" cy="15215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03" name="Arrow: Down 102">
            <a:extLst>
              <a:ext uri="{FF2B5EF4-FFF2-40B4-BE49-F238E27FC236}">
                <a16:creationId xmlns:a16="http://schemas.microsoft.com/office/drawing/2014/main" id="{BF083764-7DAA-4470-BD80-D8C8D7777A88}"/>
              </a:ext>
            </a:extLst>
          </p:cNvPr>
          <p:cNvSpPr/>
          <p:nvPr/>
        </p:nvSpPr>
        <p:spPr>
          <a:xfrm rot="8518698">
            <a:off x="7635748" y="4953080"/>
            <a:ext cx="484632" cy="978408"/>
          </a:xfrm>
          <a:prstGeom prst="downArrow">
            <a:avLst/>
          </a:prstGeom>
          <a:solidFill>
            <a:schemeClr val="bg1">
              <a:lumMod val="5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4" name="Callout: Line 103">
            <a:extLst>
              <a:ext uri="{FF2B5EF4-FFF2-40B4-BE49-F238E27FC236}">
                <a16:creationId xmlns:a16="http://schemas.microsoft.com/office/drawing/2014/main" id="{70F70F82-EC92-4518-BD5E-7C5A4F006AF6}"/>
              </a:ext>
            </a:extLst>
          </p:cNvPr>
          <p:cNvSpPr/>
          <p:nvPr/>
        </p:nvSpPr>
        <p:spPr>
          <a:xfrm>
            <a:off x="10163422" y="4848413"/>
            <a:ext cx="1769026" cy="767886"/>
          </a:xfrm>
          <a:prstGeom prst="borderCallout1">
            <a:avLst>
              <a:gd name="adj1" fmla="val 78999"/>
              <a:gd name="adj2" fmla="val -3103"/>
              <a:gd name="adj3" fmla="val 45162"/>
              <a:gd name="adj4" fmla="val -6978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SF VIO= (D)</a:t>
            </a:r>
          </a:p>
          <a:p>
            <a:pPr algn="ctr"/>
            <a:r>
              <a:rPr lang="en-US" dirty="0"/>
              <a:t>Lifetime=0</a:t>
            </a:r>
          </a:p>
        </p:txBody>
      </p:sp>
    </p:spTree>
    <p:extLst>
      <p:ext uri="{BB962C8B-B14F-4D97-AF65-F5344CB8AC3E}">
        <p14:creationId xmlns:p14="http://schemas.microsoft.com/office/powerpoint/2010/main" val="2802438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On Track</a:t>
            </a:r>
          </a:p>
        </p:txBody>
      </p:sp>
      <p:sp>
        <p:nvSpPr>
          <p:cNvPr id="5" name="Content Placeholder 4"/>
          <p:cNvSpPr>
            <a:spLocks noGrp="1"/>
          </p:cNvSpPr>
          <p:nvPr>
            <p:ph sz="half" idx="1"/>
          </p:nvPr>
        </p:nvSpPr>
        <p:spPr>
          <a:xfrm>
            <a:off x="611132" y="1361867"/>
            <a:ext cx="11255897" cy="4870841"/>
          </a:xfrm>
        </p:spPr>
        <p:txBody>
          <a:bodyPr>
            <a:normAutofit fontScale="85000" lnSpcReduction="10000"/>
          </a:bodyPr>
          <a:lstStyle/>
          <a:p>
            <a:pPr>
              <a:lnSpc>
                <a:spcPct val="110000"/>
              </a:lnSpc>
            </a:pPr>
            <a:r>
              <a:rPr lang="en-US" sz="3200" dirty="0">
                <a:latin typeface="CiscoSansTT" panose="020B0503020201020303" pitchFamily="34" charset="0"/>
                <a:cs typeface="CiscoSansTT" panose="020B0503020201020303" pitchFamily="34" charset="0"/>
              </a:rPr>
              <a:t>A Track is a RPL local instance installed by P DAO.</a:t>
            </a:r>
          </a:p>
          <a:p>
            <a:pPr>
              <a:lnSpc>
                <a:spcPct val="110000"/>
              </a:lnSpc>
            </a:pPr>
            <a:r>
              <a:rPr lang="en-US" sz="3200" dirty="0">
                <a:latin typeface="CiscoSansTT" panose="020B0503020201020303" pitchFamily="34" charset="0"/>
                <a:cs typeface="CiscoSansTT" panose="020B0503020201020303" pitchFamily="34" charset="0"/>
              </a:rPr>
              <a:t>Goal: to be equivalent to Non-Storing Mode main DODAG</a:t>
            </a:r>
          </a:p>
          <a:p>
            <a:pPr>
              <a:lnSpc>
                <a:spcPct val="110000"/>
              </a:lnSpc>
            </a:pPr>
            <a:r>
              <a:rPr lang="en-US" sz="3200" u="sng" dirty="0">
                <a:latin typeface="CiscoSansTT" panose="020B0503020201020303" pitchFamily="34" charset="0"/>
                <a:cs typeface="CiscoSansTT" panose="020B0503020201020303" pitchFamily="34" charset="0"/>
              </a:rPr>
              <a:t>The spec only builds multi-legged Tracks (parallel or crossing)</a:t>
            </a:r>
          </a:p>
          <a:p>
            <a:pPr lvl="1">
              <a:lnSpc>
                <a:spcPct val="110000"/>
              </a:lnSpc>
            </a:pPr>
            <a:r>
              <a:rPr lang="en-US" dirty="0">
                <a:latin typeface="CiscoSansTT" panose="020B0503020201020303" pitchFamily="34" charset="0"/>
                <a:cs typeface="CiscoSansTT" panose="020B0503020201020303" pitchFamily="34" charset="0"/>
              </a:rPr>
              <a:t>Root is Track Ingress, Root address + DODAGID identify the Track</a:t>
            </a:r>
          </a:p>
          <a:p>
            <a:pPr lvl="1">
              <a:lnSpc>
                <a:spcPct val="110000"/>
              </a:lnSpc>
            </a:pPr>
            <a:r>
              <a:rPr lang="en-US" dirty="0">
                <a:latin typeface="CiscoSansTT" panose="020B0503020201020303" pitchFamily="34" charset="0"/>
                <a:cs typeface="CiscoSansTT" panose="020B0503020201020303" pitchFamily="34" charset="0"/>
              </a:rPr>
              <a:t>A Leg is signaled by a Non-Storing-Mode P-DAO message</a:t>
            </a:r>
          </a:p>
          <a:p>
            <a:pPr lvl="1">
              <a:lnSpc>
                <a:spcPct val="110000"/>
              </a:lnSpc>
            </a:pPr>
            <a:r>
              <a:rPr lang="en-US" dirty="0">
                <a:latin typeface="CiscoSansTT" panose="020B0503020201020303" pitchFamily="34" charset="0"/>
                <a:cs typeface="CiscoSansTT" panose="020B0503020201020303" pitchFamily="34" charset="0"/>
              </a:rPr>
              <a:t>Track Ingress encapsulates external packets (as in useofrplinfo)</a:t>
            </a:r>
          </a:p>
          <a:p>
            <a:pPr lvl="1">
              <a:lnSpc>
                <a:spcPct val="110000"/>
              </a:lnSpc>
            </a:pPr>
            <a:r>
              <a:rPr lang="en-US" dirty="0">
                <a:latin typeface="CiscoSansTT" panose="020B0503020201020303" pitchFamily="34" charset="0"/>
                <a:cs typeface="CiscoSansTT" panose="020B0503020201020303" pitchFamily="34" charset="0"/>
              </a:rPr>
              <a:t>Track Ingress places the SRH in the packet in source routed tracks</a:t>
            </a:r>
          </a:p>
          <a:p>
            <a:pPr lvl="1">
              <a:lnSpc>
                <a:spcPct val="110000"/>
              </a:lnSpc>
            </a:pPr>
            <a:r>
              <a:rPr lang="en-US" dirty="0">
                <a:latin typeface="CiscoSansTT" panose="020B0503020201020303" pitchFamily="34" charset="0"/>
                <a:cs typeface="CiscoSansTT" panose="020B0503020201020303" pitchFamily="34" charset="0"/>
              </a:rPr>
              <a:t>There cannot be non-storing segments (only Tracks within Tracks)</a:t>
            </a:r>
          </a:p>
          <a:p>
            <a:pPr>
              <a:lnSpc>
                <a:spcPct val="110000"/>
              </a:lnSpc>
            </a:pPr>
            <a:r>
              <a:rPr lang="en-US" sz="3200" dirty="0">
                <a:latin typeface="CiscoSansTT" panose="020B0503020201020303" pitchFamily="34" charset="0"/>
                <a:cs typeface="CiscoSansTT" panose="020B0503020201020303" pitchFamily="34" charset="0"/>
              </a:rPr>
              <a:t> Storing Mode P-DAO signals Segment o</a:t>
            </a:r>
            <a:r>
              <a:rPr lang="en-US" dirty="0">
                <a:latin typeface="CiscoSansTT" panose="020B0503020201020303" pitchFamily="34" charset="0"/>
                <a:cs typeface="CiscoSansTT" panose="020B0503020201020303" pitchFamily="34" charset="0"/>
              </a:rPr>
              <a:t>f a Track or of main DODAG</a:t>
            </a:r>
          </a:p>
          <a:p>
            <a:pPr lvl="1">
              <a:lnSpc>
                <a:spcPct val="110000"/>
              </a:lnSpc>
            </a:pPr>
            <a:r>
              <a:rPr lang="en-US" dirty="0">
                <a:latin typeface="CiscoSansTT" panose="020B0503020201020303" pitchFamily="34" charset="0"/>
                <a:cs typeface="CiscoSansTT" panose="020B0503020201020303" pitchFamily="34" charset="0"/>
              </a:rPr>
              <a:t>Does not need re-encapsulation </a:t>
            </a:r>
          </a:p>
          <a:p>
            <a:pPr lvl="1">
              <a:lnSpc>
                <a:spcPct val="110000"/>
              </a:lnSpc>
            </a:pPr>
            <a:r>
              <a:rPr lang="en-US" dirty="0">
                <a:latin typeface="CiscoSansTT" panose="020B0503020201020303" pitchFamily="34" charset="0"/>
                <a:cs typeface="CiscoSansTT" panose="020B0503020201020303" pitchFamily="34" charset="0"/>
              </a:rPr>
              <a:t>Unless implicit Track =&gt; Do we support that ?</a:t>
            </a:r>
          </a:p>
        </p:txBody>
      </p:sp>
      <p:sp>
        <p:nvSpPr>
          <p:cNvPr id="8" name="Footer Placeholder 4">
            <a:extLst>
              <a:ext uri="{FF2B5EF4-FFF2-40B4-BE49-F238E27FC236}">
                <a16:creationId xmlns:a16="http://schemas.microsoft.com/office/drawing/2014/main" id="{D2B09FB1-6F04-44A0-945B-F96A5CACA3E4}"/>
              </a:ext>
            </a:extLst>
          </p:cNvPr>
          <p:cNvSpPr txBox="1">
            <a:spLocks/>
          </p:cNvSpPr>
          <p:nvPr/>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607775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rrow: Curved Down 25">
            <a:extLst>
              <a:ext uri="{FF2B5EF4-FFF2-40B4-BE49-F238E27FC236}">
                <a16:creationId xmlns:a16="http://schemas.microsoft.com/office/drawing/2014/main" id="{97F7E43C-8304-48E6-A389-A1CFEA6589E2}"/>
              </a:ext>
            </a:extLst>
          </p:cNvPr>
          <p:cNvSpPr/>
          <p:nvPr/>
        </p:nvSpPr>
        <p:spPr>
          <a:xfrm>
            <a:off x="1461446" y="2624634"/>
            <a:ext cx="9377172" cy="1746411"/>
          </a:xfrm>
          <a:prstGeom prst="curved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C3F25BB8-68D8-4C23-B125-EEACBF8E27F7}"/>
              </a:ext>
            </a:extLst>
          </p:cNvPr>
          <p:cNvSpPr>
            <a:spLocks noGrp="1"/>
          </p:cNvSpPr>
          <p:nvPr>
            <p:ph type="title"/>
          </p:nvPr>
        </p:nvSpPr>
        <p:spPr/>
        <p:txBody>
          <a:bodyPr/>
          <a:lstStyle/>
          <a:p>
            <a:r>
              <a:rPr lang="en-US" dirty="0"/>
              <a:t>Discussion: building real DODAGs</a:t>
            </a:r>
          </a:p>
        </p:txBody>
      </p:sp>
      <p:sp>
        <p:nvSpPr>
          <p:cNvPr id="3" name="Content Placeholder 2">
            <a:extLst>
              <a:ext uri="{FF2B5EF4-FFF2-40B4-BE49-F238E27FC236}">
                <a16:creationId xmlns:a16="http://schemas.microsoft.com/office/drawing/2014/main" id="{09487921-3539-4392-885D-9CF389A228FA}"/>
              </a:ext>
            </a:extLst>
          </p:cNvPr>
          <p:cNvSpPr>
            <a:spLocks noGrp="1"/>
          </p:cNvSpPr>
          <p:nvPr>
            <p:ph sz="half" idx="1"/>
          </p:nvPr>
        </p:nvSpPr>
        <p:spPr>
          <a:xfrm>
            <a:off x="718417" y="1750470"/>
            <a:ext cx="10409560" cy="1245232"/>
          </a:xfrm>
        </p:spPr>
        <p:txBody>
          <a:bodyPr/>
          <a:lstStyle/>
          <a:p>
            <a:r>
              <a:rPr lang="en-US" dirty="0"/>
              <a:t>With -19,  a complex track is multi-legged, e.g., 2 Legs below</a:t>
            </a:r>
          </a:p>
          <a:p>
            <a:r>
              <a:rPr lang="en-US" dirty="0"/>
              <a:t>Allows 1+n</a:t>
            </a:r>
          </a:p>
        </p:txBody>
      </p:sp>
      <p:sp>
        <p:nvSpPr>
          <p:cNvPr id="6" name="Rectangle 5">
            <a:extLst>
              <a:ext uri="{FF2B5EF4-FFF2-40B4-BE49-F238E27FC236}">
                <a16:creationId xmlns:a16="http://schemas.microsoft.com/office/drawing/2014/main" id="{F72D59B9-725B-421D-B349-39C15763F8A4}"/>
              </a:ext>
            </a:extLst>
          </p:cNvPr>
          <p:cNvSpPr/>
          <p:nvPr/>
        </p:nvSpPr>
        <p:spPr>
          <a:xfrm>
            <a:off x="277366" y="404074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Main DODAG Root</a:t>
            </a:r>
            <a:endParaRPr lang="en-US" dirty="0"/>
          </a:p>
        </p:txBody>
      </p:sp>
      <p:sp>
        <p:nvSpPr>
          <p:cNvPr id="7" name="Rectangle 6">
            <a:extLst>
              <a:ext uri="{FF2B5EF4-FFF2-40B4-BE49-F238E27FC236}">
                <a16:creationId xmlns:a16="http://schemas.microsoft.com/office/drawing/2014/main" id="{02B52FCC-450B-4348-9455-D331CF290261}"/>
              </a:ext>
            </a:extLst>
          </p:cNvPr>
          <p:cNvSpPr/>
          <p:nvPr/>
        </p:nvSpPr>
        <p:spPr>
          <a:xfrm>
            <a:off x="9198621" y="496276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I</a:t>
            </a:r>
            <a:endParaRPr lang="en-US" dirty="0"/>
          </a:p>
        </p:txBody>
      </p:sp>
      <p:sp>
        <p:nvSpPr>
          <p:cNvPr id="8" name="Arrow: Up 7">
            <a:extLst>
              <a:ext uri="{FF2B5EF4-FFF2-40B4-BE49-F238E27FC236}">
                <a16:creationId xmlns:a16="http://schemas.microsoft.com/office/drawing/2014/main" id="{A8E6A72B-7225-4EBA-98FF-08283C49CBC9}"/>
              </a:ext>
            </a:extLst>
          </p:cNvPr>
          <p:cNvSpPr/>
          <p:nvPr/>
        </p:nvSpPr>
        <p:spPr>
          <a:xfrm rot="8098946">
            <a:off x="1577118" y="4763742"/>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rrow: Up 8">
            <a:extLst>
              <a:ext uri="{FF2B5EF4-FFF2-40B4-BE49-F238E27FC236}">
                <a16:creationId xmlns:a16="http://schemas.microsoft.com/office/drawing/2014/main" id="{41249164-3C04-4A5E-B2D6-420BED65C20F}"/>
              </a:ext>
            </a:extLst>
          </p:cNvPr>
          <p:cNvSpPr/>
          <p:nvPr/>
        </p:nvSpPr>
        <p:spPr>
          <a:xfrm rot="2592212">
            <a:off x="10373489" y="4650593"/>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D79B46C-71B2-418C-B994-B533DED95217}"/>
              </a:ext>
            </a:extLst>
          </p:cNvPr>
          <p:cNvSpPr/>
          <p:nvPr/>
        </p:nvSpPr>
        <p:spPr>
          <a:xfrm>
            <a:off x="5808884" y="496052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H</a:t>
            </a:r>
            <a:endParaRPr lang="en-US" dirty="0"/>
          </a:p>
        </p:txBody>
      </p:sp>
      <p:sp>
        <p:nvSpPr>
          <p:cNvPr id="11" name="Arrow: Up 10">
            <a:extLst>
              <a:ext uri="{FF2B5EF4-FFF2-40B4-BE49-F238E27FC236}">
                <a16:creationId xmlns:a16="http://schemas.microsoft.com/office/drawing/2014/main" id="{BD60F547-1BE1-4772-9C72-8F8A51D5FCFE}"/>
              </a:ext>
            </a:extLst>
          </p:cNvPr>
          <p:cNvSpPr/>
          <p:nvPr/>
        </p:nvSpPr>
        <p:spPr>
          <a:xfrm rot="5400000">
            <a:off x="7746359" y="422200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Up 11">
            <a:extLst>
              <a:ext uri="{FF2B5EF4-FFF2-40B4-BE49-F238E27FC236}">
                <a16:creationId xmlns:a16="http://schemas.microsoft.com/office/drawing/2014/main" id="{3BAFC270-22A6-4DC2-9C85-5F83CE3F4FFD}"/>
              </a:ext>
            </a:extLst>
          </p:cNvPr>
          <p:cNvSpPr/>
          <p:nvPr/>
        </p:nvSpPr>
        <p:spPr>
          <a:xfrm rot="5400000">
            <a:off x="4438382" y="428251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304630-10E6-4391-89B9-CCB8204DD755}"/>
              </a:ext>
            </a:extLst>
          </p:cNvPr>
          <p:cNvSpPr/>
          <p:nvPr/>
        </p:nvSpPr>
        <p:spPr>
          <a:xfrm>
            <a:off x="2455785" y="496276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G</a:t>
            </a:r>
          </a:p>
        </p:txBody>
      </p:sp>
      <p:sp>
        <p:nvSpPr>
          <p:cNvPr id="14" name="Rectangle 13">
            <a:extLst>
              <a:ext uri="{FF2B5EF4-FFF2-40B4-BE49-F238E27FC236}">
                <a16:creationId xmlns:a16="http://schemas.microsoft.com/office/drawing/2014/main" id="{24A1AF07-FF84-46FE-A2AC-4F90F1A8F857}"/>
              </a:ext>
            </a:extLst>
          </p:cNvPr>
          <p:cNvSpPr/>
          <p:nvPr/>
        </p:nvSpPr>
        <p:spPr>
          <a:xfrm>
            <a:off x="11108299" y="404489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sp>
        <p:nvSpPr>
          <p:cNvPr id="15" name="Arrow: Left-Right 14">
            <a:extLst>
              <a:ext uri="{FF2B5EF4-FFF2-40B4-BE49-F238E27FC236}">
                <a16:creationId xmlns:a16="http://schemas.microsoft.com/office/drawing/2014/main" id="{BA7D871D-D015-4974-BB14-A93C77A03D7D}"/>
              </a:ext>
            </a:extLst>
          </p:cNvPr>
          <p:cNvSpPr/>
          <p:nvPr/>
        </p:nvSpPr>
        <p:spPr>
          <a:xfrm>
            <a:off x="6763574" y="4768314"/>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4</a:t>
            </a:r>
            <a:endParaRPr lang="en-US" dirty="0"/>
          </a:p>
        </p:txBody>
      </p:sp>
      <p:sp>
        <p:nvSpPr>
          <p:cNvPr id="16" name="Arrow: Left-Right 15">
            <a:extLst>
              <a:ext uri="{FF2B5EF4-FFF2-40B4-BE49-F238E27FC236}">
                <a16:creationId xmlns:a16="http://schemas.microsoft.com/office/drawing/2014/main" id="{89CF74E7-D491-4F56-BB11-FFFDCFDC14F5}"/>
              </a:ext>
            </a:extLst>
          </p:cNvPr>
          <p:cNvSpPr/>
          <p:nvPr/>
        </p:nvSpPr>
        <p:spPr>
          <a:xfrm>
            <a:off x="3489219" y="4768314"/>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3</a:t>
            </a:r>
            <a:endParaRPr lang="en-US" dirty="0"/>
          </a:p>
        </p:txBody>
      </p:sp>
      <p:sp>
        <p:nvSpPr>
          <p:cNvPr id="17" name="Rectangle 16">
            <a:extLst>
              <a:ext uri="{FF2B5EF4-FFF2-40B4-BE49-F238E27FC236}">
                <a16:creationId xmlns:a16="http://schemas.microsoft.com/office/drawing/2014/main" id="{3FB9BE89-9F3E-480A-AC72-D45AD34B1DA1}"/>
              </a:ext>
            </a:extLst>
          </p:cNvPr>
          <p:cNvSpPr/>
          <p:nvPr/>
        </p:nvSpPr>
        <p:spPr>
          <a:xfrm>
            <a:off x="9198621" y="315682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18" name="Rectangle 17">
            <a:extLst>
              <a:ext uri="{FF2B5EF4-FFF2-40B4-BE49-F238E27FC236}">
                <a16:creationId xmlns:a16="http://schemas.microsoft.com/office/drawing/2014/main" id="{F3B8746B-F7CD-4A97-BFFC-472846D0A147}"/>
              </a:ext>
            </a:extLst>
          </p:cNvPr>
          <p:cNvSpPr/>
          <p:nvPr/>
        </p:nvSpPr>
        <p:spPr>
          <a:xfrm>
            <a:off x="5808884" y="315458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9" name="Arrow: Up 18">
            <a:extLst>
              <a:ext uri="{FF2B5EF4-FFF2-40B4-BE49-F238E27FC236}">
                <a16:creationId xmlns:a16="http://schemas.microsoft.com/office/drawing/2014/main" id="{61DAE3B0-4F60-49ED-AAA3-1DED1EDDF0B5}"/>
              </a:ext>
            </a:extLst>
          </p:cNvPr>
          <p:cNvSpPr/>
          <p:nvPr/>
        </p:nvSpPr>
        <p:spPr>
          <a:xfrm rot="5400000">
            <a:off x="7746359" y="241606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Up 19">
            <a:extLst>
              <a:ext uri="{FF2B5EF4-FFF2-40B4-BE49-F238E27FC236}">
                <a16:creationId xmlns:a16="http://schemas.microsoft.com/office/drawing/2014/main" id="{2786DBD1-44C9-4D00-A7D3-3CFA6AAD6418}"/>
              </a:ext>
            </a:extLst>
          </p:cNvPr>
          <p:cNvSpPr/>
          <p:nvPr/>
        </p:nvSpPr>
        <p:spPr>
          <a:xfrm rot="5400000">
            <a:off x="4438382" y="247657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35AC69F-DAD5-4441-A865-317E64C0154E}"/>
              </a:ext>
            </a:extLst>
          </p:cNvPr>
          <p:cNvSpPr/>
          <p:nvPr/>
        </p:nvSpPr>
        <p:spPr>
          <a:xfrm>
            <a:off x="2455785" y="315682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A</a:t>
            </a:r>
          </a:p>
        </p:txBody>
      </p:sp>
      <p:sp>
        <p:nvSpPr>
          <p:cNvPr id="22" name="Arrow: Left-Right 21">
            <a:extLst>
              <a:ext uri="{FF2B5EF4-FFF2-40B4-BE49-F238E27FC236}">
                <a16:creationId xmlns:a16="http://schemas.microsoft.com/office/drawing/2014/main" id="{C77FE520-E97D-40DC-90DC-9D3CF5B78CDE}"/>
              </a:ext>
            </a:extLst>
          </p:cNvPr>
          <p:cNvSpPr/>
          <p:nvPr/>
        </p:nvSpPr>
        <p:spPr>
          <a:xfrm>
            <a:off x="6763574" y="2962374"/>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1</a:t>
            </a:r>
            <a:endParaRPr lang="en-US" dirty="0"/>
          </a:p>
        </p:txBody>
      </p:sp>
      <p:sp>
        <p:nvSpPr>
          <p:cNvPr id="23" name="Arrow: Left-Right 22">
            <a:extLst>
              <a:ext uri="{FF2B5EF4-FFF2-40B4-BE49-F238E27FC236}">
                <a16:creationId xmlns:a16="http://schemas.microsoft.com/office/drawing/2014/main" id="{C092C3AE-A785-4124-9BF4-BEFEAA84ABA0}"/>
              </a:ext>
            </a:extLst>
          </p:cNvPr>
          <p:cNvSpPr/>
          <p:nvPr/>
        </p:nvSpPr>
        <p:spPr>
          <a:xfrm>
            <a:off x="3489219" y="2962374"/>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2</a:t>
            </a:r>
            <a:endParaRPr lang="en-US" dirty="0"/>
          </a:p>
        </p:txBody>
      </p:sp>
      <p:sp>
        <p:nvSpPr>
          <p:cNvPr id="24" name="Arrow: Up 23">
            <a:extLst>
              <a:ext uri="{FF2B5EF4-FFF2-40B4-BE49-F238E27FC236}">
                <a16:creationId xmlns:a16="http://schemas.microsoft.com/office/drawing/2014/main" id="{334CCC4E-2C2E-487F-91FE-243092B4DD33}"/>
              </a:ext>
            </a:extLst>
          </p:cNvPr>
          <p:cNvSpPr/>
          <p:nvPr/>
        </p:nvSpPr>
        <p:spPr>
          <a:xfrm rot="8098946">
            <a:off x="10368344" y="3544957"/>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Arrow: Up 24">
            <a:extLst>
              <a:ext uri="{FF2B5EF4-FFF2-40B4-BE49-F238E27FC236}">
                <a16:creationId xmlns:a16="http://schemas.microsoft.com/office/drawing/2014/main" id="{CBEAE9BB-2BB3-405B-B20D-6EB931988A86}"/>
              </a:ext>
            </a:extLst>
          </p:cNvPr>
          <p:cNvSpPr/>
          <p:nvPr/>
        </p:nvSpPr>
        <p:spPr>
          <a:xfrm rot="2592212">
            <a:off x="1565026" y="3404981"/>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Curved Down 27">
            <a:extLst>
              <a:ext uri="{FF2B5EF4-FFF2-40B4-BE49-F238E27FC236}">
                <a16:creationId xmlns:a16="http://schemas.microsoft.com/office/drawing/2014/main" id="{373C3BB9-7131-4354-9378-49124C5C2FA3}"/>
              </a:ext>
            </a:extLst>
          </p:cNvPr>
          <p:cNvSpPr/>
          <p:nvPr/>
        </p:nvSpPr>
        <p:spPr>
          <a:xfrm flipV="1">
            <a:off x="1461446" y="4649761"/>
            <a:ext cx="9377172" cy="1746411"/>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Callout: Bent Line 28">
            <a:extLst>
              <a:ext uri="{FF2B5EF4-FFF2-40B4-BE49-F238E27FC236}">
                <a16:creationId xmlns:a16="http://schemas.microsoft.com/office/drawing/2014/main" id="{360C897F-5C4A-49B0-B800-D6EFDB21BE27}"/>
              </a:ext>
            </a:extLst>
          </p:cNvPr>
          <p:cNvSpPr/>
          <p:nvPr/>
        </p:nvSpPr>
        <p:spPr>
          <a:xfrm>
            <a:off x="10392507" y="2145323"/>
            <a:ext cx="1189139" cy="594560"/>
          </a:xfrm>
          <a:prstGeom prst="borderCallout2">
            <a:avLst>
              <a:gd name="adj1" fmla="val 18750"/>
              <a:gd name="adj2" fmla="val -8333"/>
              <a:gd name="adj3" fmla="val 18750"/>
              <a:gd name="adj4" fmla="val -16667"/>
              <a:gd name="adj5" fmla="val 120564"/>
              <a:gd name="adj6" fmla="val -191229"/>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One Leg</a:t>
            </a:r>
          </a:p>
        </p:txBody>
      </p:sp>
    </p:spTree>
    <p:extLst>
      <p:ext uri="{BB962C8B-B14F-4D97-AF65-F5344CB8AC3E}">
        <p14:creationId xmlns:p14="http://schemas.microsoft.com/office/powerpoint/2010/main" val="2292719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rrow: Curved Down 25">
            <a:extLst>
              <a:ext uri="{FF2B5EF4-FFF2-40B4-BE49-F238E27FC236}">
                <a16:creationId xmlns:a16="http://schemas.microsoft.com/office/drawing/2014/main" id="{97F7E43C-8304-48E6-A389-A1CFEA6589E2}"/>
              </a:ext>
            </a:extLst>
          </p:cNvPr>
          <p:cNvSpPr/>
          <p:nvPr/>
        </p:nvSpPr>
        <p:spPr>
          <a:xfrm>
            <a:off x="1461446" y="2624634"/>
            <a:ext cx="9377172" cy="1746411"/>
          </a:xfrm>
          <a:prstGeom prst="curved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C3F25BB8-68D8-4C23-B125-EEACBF8E27F7}"/>
              </a:ext>
            </a:extLst>
          </p:cNvPr>
          <p:cNvSpPr>
            <a:spLocks noGrp="1"/>
          </p:cNvSpPr>
          <p:nvPr>
            <p:ph type="title"/>
          </p:nvPr>
        </p:nvSpPr>
        <p:spPr/>
        <p:txBody>
          <a:bodyPr/>
          <a:lstStyle/>
          <a:p>
            <a:r>
              <a:rPr lang="en-US" dirty="0"/>
              <a:t>Discussion: building real DODAGs</a:t>
            </a:r>
          </a:p>
        </p:txBody>
      </p:sp>
      <p:sp>
        <p:nvSpPr>
          <p:cNvPr id="3" name="Content Placeholder 2">
            <a:extLst>
              <a:ext uri="{FF2B5EF4-FFF2-40B4-BE49-F238E27FC236}">
                <a16:creationId xmlns:a16="http://schemas.microsoft.com/office/drawing/2014/main" id="{09487921-3539-4392-885D-9CF389A228FA}"/>
              </a:ext>
            </a:extLst>
          </p:cNvPr>
          <p:cNvSpPr>
            <a:spLocks noGrp="1"/>
          </p:cNvSpPr>
          <p:nvPr>
            <p:ph sz="half" idx="1"/>
          </p:nvPr>
        </p:nvSpPr>
        <p:spPr>
          <a:xfrm>
            <a:off x="718417" y="1750470"/>
            <a:ext cx="10409560" cy="1245232"/>
          </a:xfrm>
        </p:spPr>
        <p:txBody>
          <a:bodyPr/>
          <a:lstStyle/>
          <a:p>
            <a:r>
              <a:rPr lang="en-US" dirty="0"/>
              <a:t>NO North-South Segment</a:t>
            </a:r>
          </a:p>
        </p:txBody>
      </p:sp>
      <p:sp>
        <p:nvSpPr>
          <p:cNvPr id="6" name="Rectangle 5">
            <a:extLst>
              <a:ext uri="{FF2B5EF4-FFF2-40B4-BE49-F238E27FC236}">
                <a16:creationId xmlns:a16="http://schemas.microsoft.com/office/drawing/2014/main" id="{F72D59B9-725B-421D-B349-39C15763F8A4}"/>
              </a:ext>
            </a:extLst>
          </p:cNvPr>
          <p:cNvSpPr/>
          <p:nvPr/>
        </p:nvSpPr>
        <p:spPr>
          <a:xfrm>
            <a:off x="277366" y="404074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Main DODAG Root</a:t>
            </a:r>
            <a:endParaRPr lang="en-US" dirty="0"/>
          </a:p>
        </p:txBody>
      </p:sp>
      <p:sp>
        <p:nvSpPr>
          <p:cNvPr id="7" name="Rectangle 6">
            <a:extLst>
              <a:ext uri="{FF2B5EF4-FFF2-40B4-BE49-F238E27FC236}">
                <a16:creationId xmlns:a16="http://schemas.microsoft.com/office/drawing/2014/main" id="{02B52FCC-450B-4348-9455-D331CF290261}"/>
              </a:ext>
            </a:extLst>
          </p:cNvPr>
          <p:cNvSpPr/>
          <p:nvPr/>
        </p:nvSpPr>
        <p:spPr>
          <a:xfrm>
            <a:off x="9198621" y="496276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I</a:t>
            </a:r>
            <a:endParaRPr lang="en-US" dirty="0"/>
          </a:p>
        </p:txBody>
      </p:sp>
      <p:sp>
        <p:nvSpPr>
          <p:cNvPr id="8" name="Arrow: Up 7">
            <a:extLst>
              <a:ext uri="{FF2B5EF4-FFF2-40B4-BE49-F238E27FC236}">
                <a16:creationId xmlns:a16="http://schemas.microsoft.com/office/drawing/2014/main" id="{A8E6A72B-7225-4EBA-98FF-08283C49CBC9}"/>
              </a:ext>
            </a:extLst>
          </p:cNvPr>
          <p:cNvSpPr/>
          <p:nvPr/>
        </p:nvSpPr>
        <p:spPr>
          <a:xfrm rot="8098946">
            <a:off x="1577118" y="4763742"/>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rrow: Up 8">
            <a:extLst>
              <a:ext uri="{FF2B5EF4-FFF2-40B4-BE49-F238E27FC236}">
                <a16:creationId xmlns:a16="http://schemas.microsoft.com/office/drawing/2014/main" id="{41249164-3C04-4A5E-B2D6-420BED65C20F}"/>
              </a:ext>
            </a:extLst>
          </p:cNvPr>
          <p:cNvSpPr/>
          <p:nvPr/>
        </p:nvSpPr>
        <p:spPr>
          <a:xfrm rot="2592212">
            <a:off x="10373489" y="4650593"/>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D79B46C-71B2-418C-B994-B533DED95217}"/>
              </a:ext>
            </a:extLst>
          </p:cNvPr>
          <p:cNvSpPr/>
          <p:nvPr/>
        </p:nvSpPr>
        <p:spPr>
          <a:xfrm>
            <a:off x="5808884" y="496052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H</a:t>
            </a:r>
            <a:endParaRPr lang="en-US" dirty="0"/>
          </a:p>
        </p:txBody>
      </p:sp>
      <p:sp>
        <p:nvSpPr>
          <p:cNvPr id="11" name="Arrow: Up 10">
            <a:extLst>
              <a:ext uri="{FF2B5EF4-FFF2-40B4-BE49-F238E27FC236}">
                <a16:creationId xmlns:a16="http://schemas.microsoft.com/office/drawing/2014/main" id="{BD60F547-1BE1-4772-9C72-8F8A51D5FCFE}"/>
              </a:ext>
            </a:extLst>
          </p:cNvPr>
          <p:cNvSpPr/>
          <p:nvPr/>
        </p:nvSpPr>
        <p:spPr>
          <a:xfrm rot="5400000">
            <a:off x="7746359" y="422200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Up 11">
            <a:extLst>
              <a:ext uri="{FF2B5EF4-FFF2-40B4-BE49-F238E27FC236}">
                <a16:creationId xmlns:a16="http://schemas.microsoft.com/office/drawing/2014/main" id="{3BAFC270-22A6-4DC2-9C85-5F83CE3F4FFD}"/>
              </a:ext>
            </a:extLst>
          </p:cNvPr>
          <p:cNvSpPr/>
          <p:nvPr/>
        </p:nvSpPr>
        <p:spPr>
          <a:xfrm rot="5400000">
            <a:off x="4438382" y="428251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304630-10E6-4391-89B9-CCB8204DD755}"/>
              </a:ext>
            </a:extLst>
          </p:cNvPr>
          <p:cNvSpPr/>
          <p:nvPr/>
        </p:nvSpPr>
        <p:spPr>
          <a:xfrm>
            <a:off x="2455785" y="496276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G</a:t>
            </a:r>
          </a:p>
        </p:txBody>
      </p:sp>
      <p:sp>
        <p:nvSpPr>
          <p:cNvPr id="14" name="Rectangle 13">
            <a:extLst>
              <a:ext uri="{FF2B5EF4-FFF2-40B4-BE49-F238E27FC236}">
                <a16:creationId xmlns:a16="http://schemas.microsoft.com/office/drawing/2014/main" id="{24A1AF07-FF84-46FE-A2AC-4F90F1A8F857}"/>
              </a:ext>
            </a:extLst>
          </p:cNvPr>
          <p:cNvSpPr/>
          <p:nvPr/>
        </p:nvSpPr>
        <p:spPr>
          <a:xfrm>
            <a:off x="11108299" y="404489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sp>
        <p:nvSpPr>
          <p:cNvPr id="15" name="Arrow: Left-Right 14">
            <a:extLst>
              <a:ext uri="{FF2B5EF4-FFF2-40B4-BE49-F238E27FC236}">
                <a16:creationId xmlns:a16="http://schemas.microsoft.com/office/drawing/2014/main" id="{BA7D871D-D015-4974-BB14-A93C77A03D7D}"/>
              </a:ext>
            </a:extLst>
          </p:cNvPr>
          <p:cNvSpPr/>
          <p:nvPr/>
        </p:nvSpPr>
        <p:spPr>
          <a:xfrm>
            <a:off x="6763574" y="4768314"/>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4</a:t>
            </a:r>
            <a:endParaRPr lang="en-US" dirty="0"/>
          </a:p>
        </p:txBody>
      </p:sp>
      <p:sp>
        <p:nvSpPr>
          <p:cNvPr id="16" name="Arrow: Left-Right 15">
            <a:extLst>
              <a:ext uri="{FF2B5EF4-FFF2-40B4-BE49-F238E27FC236}">
                <a16:creationId xmlns:a16="http://schemas.microsoft.com/office/drawing/2014/main" id="{89CF74E7-D491-4F56-BB11-FFFDCFDC14F5}"/>
              </a:ext>
            </a:extLst>
          </p:cNvPr>
          <p:cNvSpPr/>
          <p:nvPr/>
        </p:nvSpPr>
        <p:spPr>
          <a:xfrm>
            <a:off x="3489219" y="4768314"/>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3</a:t>
            </a:r>
            <a:endParaRPr lang="en-US" dirty="0"/>
          </a:p>
        </p:txBody>
      </p:sp>
      <p:sp>
        <p:nvSpPr>
          <p:cNvPr id="17" name="Rectangle 16">
            <a:extLst>
              <a:ext uri="{FF2B5EF4-FFF2-40B4-BE49-F238E27FC236}">
                <a16:creationId xmlns:a16="http://schemas.microsoft.com/office/drawing/2014/main" id="{3FB9BE89-9F3E-480A-AC72-D45AD34B1DA1}"/>
              </a:ext>
            </a:extLst>
          </p:cNvPr>
          <p:cNvSpPr/>
          <p:nvPr/>
        </p:nvSpPr>
        <p:spPr>
          <a:xfrm>
            <a:off x="9198621" y="315682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18" name="Rectangle 17">
            <a:extLst>
              <a:ext uri="{FF2B5EF4-FFF2-40B4-BE49-F238E27FC236}">
                <a16:creationId xmlns:a16="http://schemas.microsoft.com/office/drawing/2014/main" id="{F3B8746B-F7CD-4A97-BFFC-472846D0A147}"/>
              </a:ext>
            </a:extLst>
          </p:cNvPr>
          <p:cNvSpPr/>
          <p:nvPr/>
        </p:nvSpPr>
        <p:spPr>
          <a:xfrm>
            <a:off x="5808884" y="315458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9" name="Arrow: Up 18">
            <a:extLst>
              <a:ext uri="{FF2B5EF4-FFF2-40B4-BE49-F238E27FC236}">
                <a16:creationId xmlns:a16="http://schemas.microsoft.com/office/drawing/2014/main" id="{61DAE3B0-4F60-49ED-AAA3-1DED1EDDF0B5}"/>
              </a:ext>
            </a:extLst>
          </p:cNvPr>
          <p:cNvSpPr/>
          <p:nvPr/>
        </p:nvSpPr>
        <p:spPr>
          <a:xfrm rot="5400000">
            <a:off x="7746359" y="241606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Up 19">
            <a:extLst>
              <a:ext uri="{FF2B5EF4-FFF2-40B4-BE49-F238E27FC236}">
                <a16:creationId xmlns:a16="http://schemas.microsoft.com/office/drawing/2014/main" id="{2786DBD1-44C9-4D00-A7D3-3CFA6AAD6418}"/>
              </a:ext>
            </a:extLst>
          </p:cNvPr>
          <p:cNvSpPr/>
          <p:nvPr/>
        </p:nvSpPr>
        <p:spPr>
          <a:xfrm rot="5400000">
            <a:off x="4438382" y="247657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35AC69F-DAD5-4441-A865-317E64C0154E}"/>
              </a:ext>
            </a:extLst>
          </p:cNvPr>
          <p:cNvSpPr/>
          <p:nvPr/>
        </p:nvSpPr>
        <p:spPr>
          <a:xfrm>
            <a:off x="2455785" y="315682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A</a:t>
            </a:r>
          </a:p>
        </p:txBody>
      </p:sp>
      <p:sp>
        <p:nvSpPr>
          <p:cNvPr id="22" name="Arrow: Left-Right 21">
            <a:extLst>
              <a:ext uri="{FF2B5EF4-FFF2-40B4-BE49-F238E27FC236}">
                <a16:creationId xmlns:a16="http://schemas.microsoft.com/office/drawing/2014/main" id="{C77FE520-E97D-40DC-90DC-9D3CF5B78CDE}"/>
              </a:ext>
            </a:extLst>
          </p:cNvPr>
          <p:cNvSpPr/>
          <p:nvPr/>
        </p:nvSpPr>
        <p:spPr>
          <a:xfrm>
            <a:off x="6763574" y="2962374"/>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1</a:t>
            </a:r>
            <a:endParaRPr lang="en-US" dirty="0"/>
          </a:p>
        </p:txBody>
      </p:sp>
      <p:sp>
        <p:nvSpPr>
          <p:cNvPr id="23" name="Arrow: Left-Right 22">
            <a:extLst>
              <a:ext uri="{FF2B5EF4-FFF2-40B4-BE49-F238E27FC236}">
                <a16:creationId xmlns:a16="http://schemas.microsoft.com/office/drawing/2014/main" id="{C092C3AE-A785-4124-9BF4-BEFEAA84ABA0}"/>
              </a:ext>
            </a:extLst>
          </p:cNvPr>
          <p:cNvSpPr/>
          <p:nvPr/>
        </p:nvSpPr>
        <p:spPr>
          <a:xfrm>
            <a:off x="3489219" y="2962374"/>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2</a:t>
            </a:r>
            <a:endParaRPr lang="en-US" dirty="0"/>
          </a:p>
        </p:txBody>
      </p:sp>
      <p:sp>
        <p:nvSpPr>
          <p:cNvPr id="24" name="Arrow: Up 23">
            <a:extLst>
              <a:ext uri="{FF2B5EF4-FFF2-40B4-BE49-F238E27FC236}">
                <a16:creationId xmlns:a16="http://schemas.microsoft.com/office/drawing/2014/main" id="{334CCC4E-2C2E-487F-91FE-243092B4DD33}"/>
              </a:ext>
            </a:extLst>
          </p:cNvPr>
          <p:cNvSpPr/>
          <p:nvPr/>
        </p:nvSpPr>
        <p:spPr>
          <a:xfrm rot="8098946">
            <a:off x="10368344" y="3544957"/>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Arrow: Up 24">
            <a:extLst>
              <a:ext uri="{FF2B5EF4-FFF2-40B4-BE49-F238E27FC236}">
                <a16:creationId xmlns:a16="http://schemas.microsoft.com/office/drawing/2014/main" id="{CBEAE9BB-2BB3-405B-B20D-6EB931988A86}"/>
              </a:ext>
            </a:extLst>
          </p:cNvPr>
          <p:cNvSpPr/>
          <p:nvPr/>
        </p:nvSpPr>
        <p:spPr>
          <a:xfrm rot="2592212">
            <a:off x="1565026" y="3404981"/>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Curved Down 27">
            <a:extLst>
              <a:ext uri="{FF2B5EF4-FFF2-40B4-BE49-F238E27FC236}">
                <a16:creationId xmlns:a16="http://schemas.microsoft.com/office/drawing/2014/main" id="{373C3BB9-7131-4354-9378-49124C5C2FA3}"/>
              </a:ext>
            </a:extLst>
          </p:cNvPr>
          <p:cNvSpPr/>
          <p:nvPr/>
        </p:nvSpPr>
        <p:spPr>
          <a:xfrm flipV="1">
            <a:off x="1461446" y="4649761"/>
            <a:ext cx="9377172" cy="1746411"/>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Arrow: Left-Right 26">
            <a:extLst>
              <a:ext uri="{FF2B5EF4-FFF2-40B4-BE49-F238E27FC236}">
                <a16:creationId xmlns:a16="http://schemas.microsoft.com/office/drawing/2014/main" id="{ACAB0BCE-5202-428A-8DE5-9BDAD44CED94}"/>
              </a:ext>
            </a:extLst>
          </p:cNvPr>
          <p:cNvSpPr/>
          <p:nvPr/>
        </p:nvSpPr>
        <p:spPr>
          <a:xfrm rot="5400000">
            <a:off x="5768705" y="4290898"/>
            <a:ext cx="1044964" cy="484632"/>
          </a:xfrm>
          <a:prstGeom prst="leftRightArrow">
            <a:avLst/>
          </a:prstGeom>
          <a:solidFill>
            <a:srgbClr val="FF000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0" name="Callout: Bent Line 29">
            <a:extLst>
              <a:ext uri="{FF2B5EF4-FFF2-40B4-BE49-F238E27FC236}">
                <a16:creationId xmlns:a16="http://schemas.microsoft.com/office/drawing/2014/main" id="{0134BC5B-77ED-49FF-BC01-65F170C0C124}"/>
              </a:ext>
            </a:extLst>
          </p:cNvPr>
          <p:cNvSpPr/>
          <p:nvPr/>
        </p:nvSpPr>
        <p:spPr>
          <a:xfrm>
            <a:off x="7276532" y="4057207"/>
            <a:ext cx="1650847" cy="594560"/>
          </a:xfrm>
          <a:prstGeom prst="borderCallout2">
            <a:avLst>
              <a:gd name="adj1" fmla="val 18750"/>
              <a:gd name="adj2" fmla="val -8333"/>
              <a:gd name="adj3" fmla="val 18750"/>
              <a:gd name="adj4" fmla="val -16667"/>
              <a:gd name="adj5" fmla="val 85073"/>
              <a:gd name="adj6" fmla="val -5294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Not intended</a:t>
            </a:r>
          </a:p>
        </p:txBody>
      </p:sp>
    </p:spTree>
    <p:extLst>
      <p:ext uri="{BB962C8B-B14F-4D97-AF65-F5344CB8AC3E}">
        <p14:creationId xmlns:p14="http://schemas.microsoft.com/office/powerpoint/2010/main" val="1906367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25BB8-68D8-4C23-B125-EEACBF8E27F7}"/>
              </a:ext>
            </a:extLst>
          </p:cNvPr>
          <p:cNvSpPr>
            <a:spLocks noGrp="1"/>
          </p:cNvSpPr>
          <p:nvPr>
            <p:ph type="title"/>
          </p:nvPr>
        </p:nvSpPr>
        <p:spPr/>
        <p:txBody>
          <a:bodyPr/>
          <a:lstStyle/>
          <a:p>
            <a:r>
              <a:rPr lang="en-US" dirty="0"/>
              <a:t>Discussion: How to do this?</a:t>
            </a:r>
          </a:p>
        </p:txBody>
      </p:sp>
      <p:sp>
        <p:nvSpPr>
          <p:cNvPr id="3" name="Content Placeholder 2">
            <a:extLst>
              <a:ext uri="{FF2B5EF4-FFF2-40B4-BE49-F238E27FC236}">
                <a16:creationId xmlns:a16="http://schemas.microsoft.com/office/drawing/2014/main" id="{09487921-3539-4392-885D-9CF389A228FA}"/>
              </a:ext>
            </a:extLst>
          </p:cNvPr>
          <p:cNvSpPr>
            <a:spLocks noGrp="1"/>
          </p:cNvSpPr>
          <p:nvPr>
            <p:ph sz="half" idx="1"/>
          </p:nvPr>
        </p:nvSpPr>
        <p:spPr>
          <a:xfrm>
            <a:off x="718417" y="1750470"/>
            <a:ext cx="10409560" cy="1245232"/>
          </a:xfrm>
        </p:spPr>
        <p:txBody>
          <a:bodyPr/>
          <a:lstStyle/>
          <a:p>
            <a:r>
              <a:rPr lang="en-US" dirty="0"/>
              <a:t>Proposal: use RFC 6550 non-storing Target and Transit to indicate loose parent child relationship, many of them in one P-DAO</a:t>
            </a:r>
          </a:p>
        </p:txBody>
      </p:sp>
      <p:sp>
        <p:nvSpPr>
          <p:cNvPr id="6" name="Rectangle 5">
            <a:extLst>
              <a:ext uri="{FF2B5EF4-FFF2-40B4-BE49-F238E27FC236}">
                <a16:creationId xmlns:a16="http://schemas.microsoft.com/office/drawing/2014/main" id="{F72D59B9-725B-421D-B349-39C15763F8A4}"/>
              </a:ext>
            </a:extLst>
          </p:cNvPr>
          <p:cNvSpPr/>
          <p:nvPr/>
        </p:nvSpPr>
        <p:spPr>
          <a:xfrm>
            <a:off x="277366" y="404074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Main DODAG Root</a:t>
            </a:r>
            <a:endParaRPr lang="en-US" dirty="0"/>
          </a:p>
        </p:txBody>
      </p:sp>
      <p:sp>
        <p:nvSpPr>
          <p:cNvPr id="7" name="Rectangle 6">
            <a:extLst>
              <a:ext uri="{FF2B5EF4-FFF2-40B4-BE49-F238E27FC236}">
                <a16:creationId xmlns:a16="http://schemas.microsoft.com/office/drawing/2014/main" id="{02B52FCC-450B-4348-9455-D331CF290261}"/>
              </a:ext>
            </a:extLst>
          </p:cNvPr>
          <p:cNvSpPr/>
          <p:nvPr/>
        </p:nvSpPr>
        <p:spPr>
          <a:xfrm>
            <a:off x="9198621" y="496276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I</a:t>
            </a:r>
            <a:endParaRPr lang="en-US" dirty="0"/>
          </a:p>
        </p:txBody>
      </p:sp>
      <p:sp>
        <p:nvSpPr>
          <p:cNvPr id="9" name="Arrow: Up 8">
            <a:extLst>
              <a:ext uri="{FF2B5EF4-FFF2-40B4-BE49-F238E27FC236}">
                <a16:creationId xmlns:a16="http://schemas.microsoft.com/office/drawing/2014/main" id="{41249164-3C04-4A5E-B2D6-420BED65C20F}"/>
              </a:ext>
            </a:extLst>
          </p:cNvPr>
          <p:cNvSpPr/>
          <p:nvPr/>
        </p:nvSpPr>
        <p:spPr>
          <a:xfrm rot="2592212">
            <a:off x="10373489" y="4650593"/>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D79B46C-71B2-418C-B994-B533DED95217}"/>
              </a:ext>
            </a:extLst>
          </p:cNvPr>
          <p:cNvSpPr/>
          <p:nvPr/>
        </p:nvSpPr>
        <p:spPr>
          <a:xfrm>
            <a:off x="5808884" y="496052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H</a:t>
            </a:r>
            <a:endParaRPr lang="en-US" dirty="0"/>
          </a:p>
        </p:txBody>
      </p:sp>
      <p:sp>
        <p:nvSpPr>
          <p:cNvPr id="11" name="Arrow: Up 10">
            <a:extLst>
              <a:ext uri="{FF2B5EF4-FFF2-40B4-BE49-F238E27FC236}">
                <a16:creationId xmlns:a16="http://schemas.microsoft.com/office/drawing/2014/main" id="{BD60F547-1BE1-4772-9C72-8F8A51D5FCFE}"/>
              </a:ext>
            </a:extLst>
          </p:cNvPr>
          <p:cNvSpPr/>
          <p:nvPr/>
        </p:nvSpPr>
        <p:spPr>
          <a:xfrm rot="5400000">
            <a:off x="7746359" y="422200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Up 11">
            <a:extLst>
              <a:ext uri="{FF2B5EF4-FFF2-40B4-BE49-F238E27FC236}">
                <a16:creationId xmlns:a16="http://schemas.microsoft.com/office/drawing/2014/main" id="{3BAFC270-22A6-4DC2-9C85-5F83CE3F4FFD}"/>
              </a:ext>
            </a:extLst>
          </p:cNvPr>
          <p:cNvSpPr/>
          <p:nvPr/>
        </p:nvSpPr>
        <p:spPr>
          <a:xfrm rot="5400000">
            <a:off x="4438382" y="428251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304630-10E6-4391-89B9-CCB8204DD755}"/>
              </a:ext>
            </a:extLst>
          </p:cNvPr>
          <p:cNvSpPr/>
          <p:nvPr/>
        </p:nvSpPr>
        <p:spPr>
          <a:xfrm>
            <a:off x="2455785" y="496276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G</a:t>
            </a:r>
          </a:p>
        </p:txBody>
      </p:sp>
      <p:sp>
        <p:nvSpPr>
          <p:cNvPr id="14" name="Rectangle 13">
            <a:extLst>
              <a:ext uri="{FF2B5EF4-FFF2-40B4-BE49-F238E27FC236}">
                <a16:creationId xmlns:a16="http://schemas.microsoft.com/office/drawing/2014/main" id="{24A1AF07-FF84-46FE-A2AC-4F90F1A8F857}"/>
              </a:ext>
            </a:extLst>
          </p:cNvPr>
          <p:cNvSpPr/>
          <p:nvPr/>
        </p:nvSpPr>
        <p:spPr>
          <a:xfrm>
            <a:off x="11108299" y="404489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Dest = F</a:t>
            </a:r>
            <a:endParaRPr lang="en-US" dirty="0"/>
          </a:p>
        </p:txBody>
      </p:sp>
      <p:sp>
        <p:nvSpPr>
          <p:cNvPr id="17" name="Rectangle 16">
            <a:extLst>
              <a:ext uri="{FF2B5EF4-FFF2-40B4-BE49-F238E27FC236}">
                <a16:creationId xmlns:a16="http://schemas.microsoft.com/office/drawing/2014/main" id="{3FB9BE89-9F3E-480A-AC72-D45AD34B1DA1}"/>
              </a:ext>
            </a:extLst>
          </p:cNvPr>
          <p:cNvSpPr/>
          <p:nvPr/>
        </p:nvSpPr>
        <p:spPr>
          <a:xfrm>
            <a:off x="9198621" y="315682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3 = E</a:t>
            </a:r>
            <a:endParaRPr lang="en-US" dirty="0"/>
          </a:p>
        </p:txBody>
      </p:sp>
      <p:sp>
        <p:nvSpPr>
          <p:cNvPr id="18" name="Rectangle 17">
            <a:extLst>
              <a:ext uri="{FF2B5EF4-FFF2-40B4-BE49-F238E27FC236}">
                <a16:creationId xmlns:a16="http://schemas.microsoft.com/office/drawing/2014/main" id="{F3B8746B-F7CD-4A97-BFFC-472846D0A147}"/>
              </a:ext>
            </a:extLst>
          </p:cNvPr>
          <p:cNvSpPr/>
          <p:nvPr/>
        </p:nvSpPr>
        <p:spPr>
          <a:xfrm>
            <a:off x="5808884" y="315458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2 = C</a:t>
            </a:r>
            <a:endParaRPr lang="en-US" dirty="0"/>
          </a:p>
        </p:txBody>
      </p:sp>
      <p:sp>
        <p:nvSpPr>
          <p:cNvPr id="19" name="Arrow: Up 18">
            <a:extLst>
              <a:ext uri="{FF2B5EF4-FFF2-40B4-BE49-F238E27FC236}">
                <a16:creationId xmlns:a16="http://schemas.microsoft.com/office/drawing/2014/main" id="{61DAE3B0-4F60-49ED-AAA3-1DED1EDDF0B5}"/>
              </a:ext>
            </a:extLst>
          </p:cNvPr>
          <p:cNvSpPr/>
          <p:nvPr/>
        </p:nvSpPr>
        <p:spPr>
          <a:xfrm rot="5400000">
            <a:off x="7746359" y="2416061"/>
            <a:ext cx="484632" cy="23959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Up 19">
            <a:extLst>
              <a:ext uri="{FF2B5EF4-FFF2-40B4-BE49-F238E27FC236}">
                <a16:creationId xmlns:a16="http://schemas.microsoft.com/office/drawing/2014/main" id="{2786DBD1-44C9-4D00-A7D3-3CFA6AAD6418}"/>
              </a:ext>
            </a:extLst>
          </p:cNvPr>
          <p:cNvSpPr/>
          <p:nvPr/>
        </p:nvSpPr>
        <p:spPr>
          <a:xfrm rot="5400000">
            <a:off x="4438382" y="2476573"/>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35AC69F-DAD5-4441-A865-317E64C0154E}"/>
              </a:ext>
            </a:extLst>
          </p:cNvPr>
          <p:cNvSpPr/>
          <p:nvPr/>
        </p:nvSpPr>
        <p:spPr>
          <a:xfrm>
            <a:off x="2455785" y="315682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Loose hop 1 = A</a:t>
            </a:r>
          </a:p>
        </p:txBody>
      </p:sp>
      <p:sp>
        <p:nvSpPr>
          <p:cNvPr id="24" name="Arrow: Up 23">
            <a:extLst>
              <a:ext uri="{FF2B5EF4-FFF2-40B4-BE49-F238E27FC236}">
                <a16:creationId xmlns:a16="http://schemas.microsoft.com/office/drawing/2014/main" id="{334CCC4E-2C2E-487F-91FE-243092B4DD33}"/>
              </a:ext>
            </a:extLst>
          </p:cNvPr>
          <p:cNvSpPr/>
          <p:nvPr/>
        </p:nvSpPr>
        <p:spPr>
          <a:xfrm rot="8098946">
            <a:off x="10368344" y="3544957"/>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Arrow: Up 24">
            <a:extLst>
              <a:ext uri="{FF2B5EF4-FFF2-40B4-BE49-F238E27FC236}">
                <a16:creationId xmlns:a16="http://schemas.microsoft.com/office/drawing/2014/main" id="{CBEAE9BB-2BB3-405B-B20D-6EB931988A86}"/>
              </a:ext>
            </a:extLst>
          </p:cNvPr>
          <p:cNvSpPr/>
          <p:nvPr/>
        </p:nvSpPr>
        <p:spPr>
          <a:xfrm rot="2592212">
            <a:off x="1565026" y="3404981"/>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Curved Down 27">
            <a:extLst>
              <a:ext uri="{FF2B5EF4-FFF2-40B4-BE49-F238E27FC236}">
                <a16:creationId xmlns:a16="http://schemas.microsoft.com/office/drawing/2014/main" id="{373C3BB9-7131-4354-9378-49124C5C2FA3}"/>
              </a:ext>
            </a:extLst>
          </p:cNvPr>
          <p:cNvSpPr/>
          <p:nvPr/>
        </p:nvSpPr>
        <p:spPr>
          <a:xfrm flipV="1">
            <a:off x="1461446" y="4649761"/>
            <a:ext cx="9377172" cy="1746411"/>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Arrow: Up 28">
            <a:extLst>
              <a:ext uri="{FF2B5EF4-FFF2-40B4-BE49-F238E27FC236}">
                <a16:creationId xmlns:a16="http://schemas.microsoft.com/office/drawing/2014/main" id="{4A8BC298-92A1-4E37-9550-F72D6DE8EEB3}"/>
              </a:ext>
            </a:extLst>
          </p:cNvPr>
          <p:cNvSpPr/>
          <p:nvPr/>
        </p:nvSpPr>
        <p:spPr>
          <a:xfrm rot="7422996">
            <a:off x="4411528" y="3307272"/>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Up 30">
            <a:extLst>
              <a:ext uri="{FF2B5EF4-FFF2-40B4-BE49-F238E27FC236}">
                <a16:creationId xmlns:a16="http://schemas.microsoft.com/office/drawing/2014/main" id="{5D1BC15B-C1E2-4430-A221-3D191E844939}"/>
              </a:ext>
            </a:extLst>
          </p:cNvPr>
          <p:cNvSpPr/>
          <p:nvPr/>
        </p:nvSpPr>
        <p:spPr>
          <a:xfrm rot="7422996">
            <a:off x="7740837" y="3402007"/>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Up 31">
            <a:extLst>
              <a:ext uri="{FF2B5EF4-FFF2-40B4-BE49-F238E27FC236}">
                <a16:creationId xmlns:a16="http://schemas.microsoft.com/office/drawing/2014/main" id="{29079EBE-030E-40A9-93A4-14ED4CCE3333}"/>
              </a:ext>
            </a:extLst>
          </p:cNvPr>
          <p:cNvSpPr/>
          <p:nvPr/>
        </p:nvSpPr>
        <p:spPr>
          <a:xfrm rot="3074654">
            <a:off x="4348631" y="3402006"/>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row: Up 32">
            <a:extLst>
              <a:ext uri="{FF2B5EF4-FFF2-40B4-BE49-F238E27FC236}">
                <a16:creationId xmlns:a16="http://schemas.microsoft.com/office/drawing/2014/main" id="{78EEA04C-DDF1-47A3-B085-BC7B455B4E25}"/>
              </a:ext>
            </a:extLst>
          </p:cNvPr>
          <p:cNvSpPr/>
          <p:nvPr/>
        </p:nvSpPr>
        <p:spPr>
          <a:xfrm rot="3074654">
            <a:off x="7587096" y="3377964"/>
            <a:ext cx="484632" cy="22748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rrow: Left-Right 33">
            <a:extLst>
              <a:ext uri="{FF2B5EF4-FFF2-40B4-BE49-F238E27FC236}">
                <a16:creationId xmlns:a16="http://schemas.microsoft.com/office/drawing/2014/main" id="{5A916F58-BA2C-4ACB-AA50-B121F3607561}"/>
              </a:ext>
            </a:extLst>
          </p:cNvPr>
          <p:cNvSpPr/>
          <p:nvPr/>
        </p:nvSpPr>
        <p:spPr>
          <a:xfrm>
            <a:off x="6763574" y="4768314"/>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4</a:t>
            </a:r>
            <a:endParaRPr lang="en-US" dirty="0"/>
          </a:p>
        </p:txBody>
      </p:sp>
      <p:sp>
        <p:nvSpPr>
          <p:cNvPr id="35" name="Arrow: Left-Right 34">
            <a:extLst>
              <a:ext uri="{FF2B5EF4-FFF2-40B4-BE49-F238E27FC236}">
                <a16:creationId xmlns:a16="http://schemas.microsoft.com/office/drawing/2014/main" id="{A0154E7B-D2A9-4273-A6AD-C0914C0E51C6}"/>
              </a:ext>
            </a:extLst>
          </p:cNvPr>
          <p:cNvSpPr/>
          <p:nvPr/>
        </p:nvSpPr>
        <p:spPr>
          <a:xfrm>
            <a:off x="3489219" y="4768314"/>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3</a:t>
            </a:r>
            <a:endParaRPr lang="en-US" dirty="0"/>
          </a:p>
        </p:txBody>
      </p:sp>
      <p:sp>
        <p:nvSpPr>
          <p:cNvPr id="36" name="Arrow: Left-Right 35">
            <a:extLst>
              <a:ext uri="{FF2B5EF4-FFF2-40B4-BE49-F238E27FC236}">
                <a16:creationId xmlns:a16="http://schemas.microsoft.com/office/drawing/2014/main" id="{6BAB23DA-BAF9-427A-B2C2-DA15C8E1F674}"/>
              </a:ext>
            </a:extLst>
          </p:cNvPr>
          <p:cNvSpPr/>
          <p:nvPr/>
        </p:nvSpPr>
        <p:spPr>
          <a:xfrm>
            <a:off x="6763574" y="2962374"/>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1</a:t>
            </a:r>
            <a:endParaRPr lang="en-US" dirty="0"/>
          </a:p>
        </p:txBody>
      </p:sp>
      <p:sp>
        <p:nvSpPr>
          <p:cNvPr id="37" name="Arrow: Left-Right 36">
            <a:extLst>
              <a:ext uri="{FF2B5EF4-FFF2-40B4-BE49-F238E27FC236}">
                <a16:creationId xmlns:a16="http://schemas.microsoft.com/office/drawing/2014/main" id="{408548D3-E37A-4864-896C-4A93EF6BF7FF}"/>
              </a:ext>
            </a:extLst>
          </p:cNvPr>
          <p:cNvSpPr/>
          <p:nvPr/>
        </p:nvSpPr>
        <p:spPr>
          <a:xfrm>
            <a:off x="3489219" y="2962374"/>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2</a:t>
            </a:r>
            <a:endParaRPr lang="en-US" dirty="0"/>
          </a:p>
        </p:txBody>
      </p:sp>
      <p:sp>
        <p:nvSpPr>
          <p:cNvPr id="38" name="Arrow: Left-Right 37">
            <a:extLst>
              <a:ext uri="{FF2B5EF4-FFF2-40B4-BE49-F238E27FC236}">
                <a16:creationId xmlns:a16="http://schemas.microsoft.com/office/drawing/2014/main" id="{691E55D1-470F-4392-B31B-273890A3C259}"/>
              </a:ext>
            </a:extLst>
          </p:cNvPr>
          <p:cNvSpPr/>
          <p:nvPr/>
        </p:nvSpPr>
        <p:spPr>
          <a:xfrm rot="19281451">
            <a:off x="6714095" y="4169299"/>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8</a:t>
            </a:r>
            <a:endParaRPr lang="en-US" dirty="0"/>
          </a:p>
        </p:txBody>
      </p:sp>
      <p:sp>
        <p:nvSpPr>
          <p:cNvPr id="39" name="Arrow: Left-Right 38">
            <a:extLst>
              <a:ext uri="{FF2B5EF4-FFF2-40B4-BE49-F238E27FC236}">
                <a16:creationId xmlns:a16="http://schemas.microsoft.com/office/drawing/2014/main" id="{67587629-53BB-406F-A272-16477EE938BF}"/>
              </a:ext>
            </a:extLst>
          </p:cNvPr>
          <p:cNvSpPr/>
          <p:nvPr/>
        </p:nvSpPr>
        <p:spPr>
          <a:xfrm rot="19030507">
            <a:off x="3554014" y="4547209"/>
            <a:ext cx="1216152"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6</a:t>
            </a:r>
            <a:endParaRPr lang="en-US" dirty="0"/>
          </a:p>
        </p:txBody>
      </p:sp>
      <p:sp>
        <p:nvSpPr>
          <p:cNvPr id="40" name="Arrow: Left-Right 39">
            <a:extLst>
              <a:ext uri="{FF2B5EF4-FFF2-40B4-BE49-F238E27FC236}">
                <a16:creationId xmlns:a16="http://schemas.microsoft.com/office/drawing/2014/main" id="{5F6DD3D4-7154-4FB2-9303-FE0F1FA95475}"/>
              </a:ext>
            </a:extLst>
          </p:cNvPr>
          <p:cNvSpPr/>
          <p:nvPr/>
        </p:nvSpPr>
        <p:spPr>
          <a:xfrm rot="1900983">
            <a:off x="6589086" y="4204139"/>
            <a:ext cx="239592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a:t>Segment 7</a:t>
            </a:r>
            <a:endParaRPr lang="en-US" dirty="0"/>
          </a:p>
        </p:txBody>
      </p:sp>
      <p:sp>
        <p:nvSpPr>
          <p:cNvPr id="41" name="Arrow: Left-Right 40">
            <a:extLst>
              <a:ext uri="{FF2B5EF4-FFF2-40B4-BE49-F238E27FC236}">
                <a16:creationId xmlns:a16="http://schemas.microsoft.com/office/drawing/2014/main" id="{A8B2BCBC-FB60-402E-901A-1CCAC1794459}"/>
              </a:ext>
            </a:extLst>
          </p:cNvPr>
          <p:cNvSpPr/>
          <p:nvPr/>
        </p:nvSpPr>
        <p:spPr>
          <a:xfrm rot="2198334">
            <a:off x="3303079" y="4151868"/>
            <a:ext cx="2689871" cy="484632"/>
          </a:xfrm>
          <a:prstGeom prst="left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dirty="0" err="1"/>
              <a:t>Segmt</a:t>
            </a:r>
            <a:r>
              <a:rPr lang="fr-FR" dirty="0"/>
              <a:t> 5</a:t>
            </a:r>
            <a:endParaRPr lang="en-US" dirty="0"/>
          </a:p>
        </p:txBody>
      </p:sp>
    </p:spTree>
    <p:extLst>
      <p:ext uri="{BB962C8B-B14F-4D97-AF65-F5344CB8AC3E}">
        <p14:creationId xmlns:p14="http://schemas.microsoft.com/office/powerpoint/2010/main" val="1319792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420" y="103213"/>
            <a:ext cx="10512862" cy="1325563"/>
          </a:xfrm>
        </p:spPr>
        <p:txBody>
          <a:bodyPr/>
          <a:lstStyle/>
          <a:p>
            <a:r>
              <a:rPr lang="en-US" dirty="0"/>
              <a:t>Proposal on the table: building real DODAGs</a:t>
            </a:r>
          </a:p>
        </p:txBody>
      </p:sp>
      <p:sp>
        <p:nvSpPr>
          <p:cNvPr id="5" name="Content Placeholder 4"/>
          <p:cNvSpPr>
            <a:spLocks noGrp="1"/>
          </p:cNvSpPr>
          <p:nvPr>
            <p:ph sz="half" idx="1"/>
          </p:nvPr>
        </p:nvSpPr>
        <p:spPr>
          <a:xfrm>
            <a:off x="611132" y="1361867"/>
            <a:ext cx="11255897" cy="4870841"/>
          </a:xfrm>
        </p:spPr>
        <p:txBody>
          <a:bodyPr>
            <a:normAutofit/>
          </a:bodyPr>
          <a:lstStyle/>
          <a:p>
            <a:pPr>
              <a:lnSpc>
                <a:spcPct val="110000"/>
              </a:lnSpc>
            </a:pPr>
            <a:r>
              <a:rPr lang="en-US" sz="3200" dirty="0">
                <a:latin typeface="CiscoSansTT" panose="020B0503020201020303" pitchFamily="34" charset="0"/>
                <a:cs typeface="CiscoSansTT" panose="020B0503020201020303" pitchFamily="34" charset="0"/>
              </a:rPr>
              <a:t>Allow the root to pack 1*(1*target 1*transit) in P_DAO</a:t>
            </a:r>
          </a:p>
          <a:p>
            <a:pPr>
              <a:lnSpc>
                <a:spcPct val="110000"/>
              </a:lnSpc>
            </a:pPr>
            <a:r>
              <a:rPr lang="en-US" sz="3200" dirty="0">
                <a:latin typeface="CiscoSansTT" panose="020B0503020201020303" pitchFamily="34" charset="0"/>
                <a:cs typeface="CiscoSansTT" panose="020B0503020201020303" pitchFamily="34" charset="0"/>
              </a:rPr>
              <a:t>Provides the Ingress similar information to what a main Root has in non storing mode</a:t>
            </a:r>
          </a:p>
          <a:p>
            <a:pPr>
              <a:lnSpc>
                <a:spcPct val="110000"/>
              </a:lnSpc>
            </a:pPr>
            <a:r>
              <a:rPr lang="en-US" sz="3200" dirty="0">
                <a:latin typeface="CiscoSansTT" panose="020B0503020201020303" pitchFamily="34" charset="0"/>
                <a:cs typeface="CiscoSansTT" panose="020B0503020201020303" pitchFamily="34" charset="0"/>
              </a:rPr>
              <a:t>Ingress makes same computations as main Root and gets the instance topology as a DODAG.</a:t>
            </a:r>
          </a:p>
          <a:p>
            <a:pPr marL="0" indent="0">
              <a:lnSpc>
                <a:spcPct val="110000"/>
              </a:lnSpc>
              <a:buNone/>
            </a:pPr>
            <a:endParaRPr lang="en-US" sz="3200" dirty="0">
              <a:latin typeface="CiscoSansTT" panose="020B0503020201020303" pitchFamily="34" charset="0"/>
              <a:cs typeface="CiscoSansTT" panose="020B0503020201020303" pitchFamily="34" charset="0"/>
            </a:endParaRPr>
          </a:p>
          <a:p>
            <a:pPr marL="0" indent="0">
              <a:lnSpc>
                <a:spcPct val="110000"/>
              </a:lnSpc>
              <a:buNone/>
            </a:pPr>
            <a:endParaRPr lang="en-US" sz="3200" dirty="0">
              <a:latin typeface="CiscoSansTT" panose="020B0503020201020303" pitchFamily="34" charset="0"/>
              <a:cs typeface="CiscoSansTT" panose="020B0503020201020303" pitchFamily="34" charset="0"/>
            </a:endParaRPr>
          </a:p>
        </p:txBody>
      </p:sp>
      <p:sp>
        <p:nvSpPr>
          <p:cNvPr id="8" name="Footer Placeholder 4">
            <a:extLst>
              <a:ext uri="{FF2B5EF4-FFF2-40B4-BE49-F238E27FC236}">
                <a16:creationId xmlns:a16="http://schemas.microsoft.com/office/drawing/2014/main" id="{D2B09FB1-6F04-44A0-945B-F96A5CACA3E4}"/>
              </a:ext>
            </a:extLst>
          </p:cNvPr>
          <p:cNvSpPr txBox="1">
            <a:spLocks/>
          </p:cNvSpPr>
          <p:nvPr/>
        </p:nvSpPr>
        <p:spPr>
          <a:xfrm>
            <a:off x="298005" y="632046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tint val="75000"/>
                  </a:prstClr>
                </a:solidFill>
                <a:effectLst/>
                <a:uLnTx/>
                <a:uFillTx/>
                <a:latin typeface="Arial" panose="020B0604020202020204" pitchFamily="34" charset="0"/>
                <a:ea typeface="+mn-ea"/>
                <a:cs typeface="Arial" panose="020B0604020202020204" pitchFamily="34" charset="0"/>
              </a:rPr>
              <a:t>Interim</a:t>
            </a:r>
            <a:r>
              <a:rPr kumimoji="0" lang="fr-FR" sz="1400" b="1"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rPr>
              <a:t> 1/2021 - ROLL</a:t>
            </a:r>
            <a:endParaRPr kumimoji="0" lang="en-US" sz="14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10523650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 Arial 16x9 template</Template>
  <TotalTime>19161</TotalTime>
  <Words>2069</Words>
  <Application>Microsoft Office PowerPoint</Application>
  <PresentationFormat>Custom</PresentationFormat>
  <Paragraphs>458</Paragraphs>
  <Slides>24</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Arial Unicode MS</vt:lpstr>
      <vt:lpstr>Calibri</vt:lpstr>
      <vt:lpstr>Calibri Light</vt:lpstr>
      <vt:lpstr>CiscoSansTT</vt:lpstr>
      <vt:lpstr>Consolas</vt:lpstr>
      <vt:lpstr>Courier New</vt:lpstr>
      <vt:lpstr>1_Office Theme</vt:lpstr>
      <vt:lpstr>Root initiated routing state in RPL</vt:lpstr>
      <vt:lpstr>Status to the draft</vt:lpstr>
      <vt:lpstr>On Maintenance (Anand’s review)</vt:lpstr>
      <vt:lpstr>PowerPoint Presentation</vt:lpstr>
      <vt:lpstr>On Track</vt:lpstr>
      <vt:lpstr>Discussion: building real DODAGs</vt:lpstr>
      <vt:lpstr>Discussion: building real DODAGs</vt:lpstr>
      <vt:lpstr>Discussion: How to do this?</vt:lpstr>
      <vt:lpstr>Proposal on the table: building real DODAGs</vt:lpstr>
      <vt:lpstr>Slides from previous meetings</vt:lpstr>
      <vt:lpstr>Status to the draft (cont)</vt:lpstr>
      <vt:lpstr>Encapsulation Rules</vt:lpstr>
      <vt:lpstr>P-DAO construction</vt:lpstr>
      <vt:lpstr>P-DAO Format</vt:lpstr>
      <vt:lpstr>Topology awareness</vt:lpstr>
      <vt:lpstr>Profile 1:  Compress SRH in main DODAG with strict SM Segments</vt:lpstr>
      <vt:lpstr>Profile 2:  Compress SRH in main DODAG with Strict NSM Tracks</vt:lpstr>
      <vt:lpstr>Profile 3: Implicit Track with Strict SM Segments, </vt:lpstr>
      <vt:lpstr>Profile 4: Strict NSM Explicit Track</vt:lpstr>
      <vt:lpstr>Profile 5:  Compress SRH in Track with Strict SM Segments</vt:lpstr>
      <vt:lpstr>Profile 6:  Compress SRH in Track with NSM Tracks (Recursive?)</vt:lpstr>
      <vt:lpstr>Huimin’s comments / suggestions</vt:lpstr>
      <vt:lpstr>Other to be done</vt:lpstr>
      <vt:lpstr>BAckup</vt:lpstr>
    </vt:vector>
  </TitlesOfParts>
  <Company>Cisco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Must Match Session Title</dc:title>
  <dc:creator>Pascal Thubert;JP Vasseur (jvasseur)</dc:creator>
  <cp:keywords>Deterministic Wireless</cp:keywords>
  <cp:lastModifiedBy>Pascal Thubert (pthubert)</cp:lastModifiedBy>
  <cp:revision>1297</cp:revision>
  <dcterms:created xsi:type="dcterms:W3CDTF">2012-09-20T00:45:54Z</dcterms:created>
  <dcterms:modified xsi:type="dcterms:W3CDTF">2021-08-30T12:25:53Z</dcterms:modified>
</cp:coreProperties>
</file>