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56" r:id="rId3"/>
    <p:sldId id="257" r:id="rId4"/>
    <p:sldId id="258" r:id="rId5"/>
  </p:sldIdLst>
  <p:sldSz cx="9144000" cy="6858000" type="screen4x3"/>
  <p:notesSz cx="7772400" cy="10058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snapToObjects="1">
      <p:cViewPr varScale="1">
        <p:scale>
          <a:sx n="121" d="100"/>
          <a:sy n="121" d="100"/>
        </p:scale>
        <p:origin x="190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3.xml"/><Relationship Id="rId4" Type="http://schemas.openxmlformats.org/officeDocument/2006/relationships/slide" Target="slides/slide2.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24"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3200" b="0" strike="noStrike" spc="-1">
              <a:latin typeface="Arial"/>
            </a:endParaRPr>
          </a:p>
        </p:txBody>
      </p:sp>
      <p:sp>
        <p:nvSpPr>
          <p:cNvPr id="25"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27"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28"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29"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
        <p:nvSpPr>
          <p:cNvPr id="30"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32"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latin typeface="Arial"/>
            </a:endParaRPr>
          </a:p>
        </p:txBody>
      </p:sp>
      <p:sp>
        <p:nvSpPr>
          <p:cNvPr id="33"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latin typeface="Arial"/>
            </a:endParaRPr>
          </a:p>
        </p:txBody>
      </p:sp>
      <p:sp>
        <p:nvSpPr>
          <p:cNvPr id="34"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latin typeface="Arial"/>
            </a:endParaRPr>
          </a:p>
        </p:txBody>
      </p:sp>
      <p:sp>
        <p:nvSpPr>
          <p:cNvPr id="35"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latin typeface="Arial"/>
            </a:endParaRPr>
          </a:p>
        </p:txBody>
      </p:sp>
      <p:sp>
        <p:nvSpPr>
          <p:cNvPr id="36"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latin typeface="Arial"/>
            </a:endParaRPr>
          </a:p>
        </p:txBody>
      </p:sp>
      <p:sp>
        <p:nvSpPr>
          <p:cNvPr id="37"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41" name="PlaceHolder 2"/>
          <p:cNvSpPr>
            <a:spLocks noGrp="1"/>
          </p:cNvSpPr>
          <p:nvPr>
            <p:ph type="subTitle"/>
          </p:nvPr>
        </p:nvSpPr>
        <p:spPr>
          <a:xfrm>
            <a:off x="457200" y="1604520"/>
            <a:ext cx="8229240" cy="3977280"/>
          </a:xfrm>
          <a:prstGeom prst="rect">
            <a:avLst/>
          </a:prstGeom>
        </p:spPr>
        <p:txBody>
          <a:bodyPr lIns="0" tIns="0" rIns="0" bIns="0" anchor="ctr">
            <a:spAutoFit/>
          </a:bodyPr>
          <a:lstStyle/>
          <a:p>
            <a:pPr algn="ctr"/>
            <a:endParaRPr lang="en-US"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43"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45"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46"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8" name="PlaceHolder 1"/>
          <p:cNvSpPr>
            <a:spLocks noGrp="1"/>
          </p:cNvSpPr>
          <p:nvPr>
            <p:ph type="subTitle"/>
          </p:nvPr>
        </p:nvSpPr>
        <p:spPr>
          <a:xfrm>
            <a:off x="457200" y="273600"/>
            <a:ext cx="8229240" cy="5307840"/>
          </a:xfrm>
          <a:prstGeom prst="rect">
            <a:avLst/>
          </a:prstGeom>
        </p:spPr>
        <p:txBody>
          <a:bodyPr lIns="0" tIns="0" rIns="0" bIns="0" anchor="ctr">
            <a:spAutoFit/>
          </a:bodyPr>
          <a:lstStyle/>
          <a:p>
            <a:pPr algn="ctr"/>
            <a:endParaRPr lang="en-US"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5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51"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
        <p:nvSpPr>
          <p:cNvPr id="52"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3" name="PlaceHolder 2"/>
          <p:cNvSpPr>
            <a:spLocks noGrp="1"/>
          </p:cNvSpPr>
          <p:nvPr>
            <p:ph type="subTitle"/>
          </p:nvPr>
        </p:nvSpPr>
        <p:spPr>
          <a:xfrm>
            <a:off x="457200" y="1604520"/>
            <a:ext cx="8229240" cy="3977280"/>
          </a:xfrm>
          <a:prstGeom prst="rect">
            <a:avLst/>
          </a:prstGeom>
        </p:spPr>
        <p:txBody>
          <a:bodyPr lIns="0" tIns="0" rIns="0" bIns="0" anchor="ctr">
            <a:spAutoFit/>
          </a:bodyPr>
          <a:lstStyle/>
          <a:p>
            <a:pPr algn="ctr"/>
            <a:endParaRPr lang="en-US"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54"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5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56"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58"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59"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60"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62"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3200" b="0" strike="noStrike" spc="-1">
              <a:latin typeface="Arial"/>
            </a:endParaRPr>
          </a:p>
        </p:txBody>
      </p:sp>
      <p:sp>
        <p:nvSpPr>
          <p:cNvPr id="63"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65"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66"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67"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
        <p:nvSpPr>
          <p:cNvPr id="68"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70"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latin typeface="Arial"/>
            </a:endParaRPr>
          </a:p>
        </p:txBody>
      </p:sp>
      <p:sp>
        <p:nvSpPr>
          <p:cNvPr id="71"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latin typeface="Arial"/>
            </a:endParaRPr>
          </a:p>
        </p:txBody>
      </p:sp>
      <p:sp>
        <p:nvSpPr>
          <p:cNvPr id="72"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latin typeface="Arial"/>
            </a:endParaRPr>
          </a:p>
        </p:txBody>
      </p:sp>
      <p:sp>
        <p:nvSpPr>
          <p:cNvPr id="73"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latin typeface="Arial"/>
            </a:endParaRPr>
          </a:p>
        </p:txBody>
      </p:sp>
      <p:sp>
        <p:nvSpPr>
          <p:cNvPr id="74"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latin typeface="Arial"/>
            </a:endParaRPr>
          </a:p>
        </p:txBody>
      </p:sp>
      <p:sp>
        <p:nvSpPr>
          <p:cNvPr id="75"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5"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7"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8"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3600"/>
            <a:ext cx="8229240" cy="5307840"/>
          </a:xfrm>
          <a:prstGeom prst="rect">
            <a:avLst/>
          </a:prstGeom>
        </p:spPr>
        <p:txBody>
          <a:bodyPr lIns="0" tIns="0" rIns="0" bIns="0" anchor="ctr">
            <a:spAutoFit/>
          </a:bodyPr>
          <a:lstStyle/>
          <a:p>
            <a:pPr algn="ct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12"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13"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
        <p:nvSpPr>
          <p:cNvPr id="14"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16"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1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18"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2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2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22"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240"/>
            <a:ext cx="8228880" cy="1145160"/>
          </a:xfrm>
          <a:prstGeom prst="rect">
            <a:avLst/>
          </a:prstGeom>
        </p:spPr>
        <p:txBody>
          <a:bodyPr lIns="0" tIns="0" rIns="0" bIns="0" anchor="ctr">
            <a:spAutoFit/>
          </a:bodyPr>
          <a:lstStyle/>
          <a:p>
            <a:r>
              <a:rPr lang="en-US" sz="1800" b="0" strike="noStrike" spc="-1">
                <a:latin typeface="Arial"/>
              </a:rPr>
              <a:t>Click to edit the title text format</a:t>
            </a:r>
          </a:p>
        </p:txBody>
      </p:sp>
      <p:sp>
        <p:nvSpPr>
          <p:cNvPr id="3"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r>
              <a:rPr lang="en-US" sz="4400" b="0" strike="noStrike" spc="-1">
                <a:latin typeface="Arial"/>
              </a:rPr>
              <a:t>Click to edit the title text format</a:t>
            </a:r>
          </a:p>
        </p:txBody>
      </p:sp>
      <p:sp>
        <p:nvSpPr>
          <p:cNvPr id="39"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CustomShape 1"/>
          <p:cNvSpPr/>
          <p:nvPr/>
        </p:nvSpPr>
        <p:spPr>
          <a:xfrm>
            <a:off x="432720" y="2130480"/>
            <a:ext cx="8316360" cy="1469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a:bodyPr>
          <a:lstStyle/>
          <a:p>
            <a:pPr algn="ctr">
              <a:lnSpc>
                <a:spcPct val="100000"/>
              </a:lnSpc>
            </a:pPr>
            <a:r>
              <a:rPr lang="en-US" sz="5400" b="0" strike="noStrike" spc="-1">
                <a:solidFill>
                  <a:srgbClr val="000000"/>
                </a:solidFill>
                <a:latin typeface="Calibri"/>
              </a:rPr>
              <a:t>STIR</a:t>
            </a:r>
            <a:br/>
            <a:r>
              <a:rPr lang="en-US" sz="3200" b="0" strike="noStrike" spc="-1">
                <a:solidFill>
                  <a:srgbClr val="000000"/>
                </a:solidFill>
                <a:latin typeface="Calibri"/>
              </a:rPr>
              <a:t>Secure Telephone Identity Revisited</a:t>
            </a:r>
            <a:endParaRPr lang="en-US" sz="3200" b="0" strike="noStrike" spc="-1">
              <a:latin typeface="Arial"/>
            </a:endParaRPr>
          </a:p>
        </p:txBody>
      </p:sp>
      <p:sp>
        <p:nvSpPr>
          <p:cNvPr id="77" name="CustomShape 2"/>
          <p:cNvSpPr/>
          <p:nvPr/>
        </p:nvSpPr>
        <p:spPr>
          <a:xfrm>
            <a:off x="1371600" y="3886200"/>
            <a:ext cx="6400080" cy="1751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gn="ctr">
              <a:lnSpc>
                <a:spcPct val="100000"/>
              </a:lnSpc>
              <a:spcBef>
                <a:spcPts val="641"/>
              </a:spcBef>
            </a:pPr>
            <a:r>
              <a:rPr lang="en-US" sz="3200" b="0" strike="noStrike" spc="-1" dirty="0">
                <a:solidFill>
                  <a:srgbClr val="8B8B8B"/>
                </a:solidFill>
                <a:latin typeface="Calibri"/>
              </a:rPr>
              <a:t>Interim Meeting</a:t>
            </a:r>
            <a:endParaRPr lang="en-US" sz="3200" b="0" strike="noStrike" spc="-1" dirty="0">
              <a:latin typeface="Arial"/>
            </a:endParaRPr>
          </a:p>
          <a:p>
            <a:pPr algn="ctr">
              <a:lnSpc>
                <a:spcPct val="100000"/>
              </a:lnSpc>
              <a:spcBef>
                <a:spcPts val="641"/>
              </a:spcBef>
            </a:pPr>
            <a:r>
              <a:rPr lang="en-US" sz="3200" b="0" strike="noStrike" spc="-1" dirty="0">
                <a:solidFill>
                  <a:srgbClr val="8B8B8B"/>
                </a:solidFill>
                <a:latin typeface="Calibri"/>
              </a:rPr>
              <a:t>2021-09-13</a:t>
            </a:r>
            <a:endParaRPr lang="en-US" sz="3200" b="0" strike="noStrike" spc="-1" dirty="0">
              <a:latin typeface="Arial"/>
            </a:endParaRPr>
          </a:p>
          <a:p>
            <a:pPr algn="ctr">
              <a:lnSpc>
                <a:spcPct val="100000"/>
              </a:lnSpc>
              <a:spcBef>
                <a:spcPts val="641"/>
              </a:spcBef>
            </a:pPr>
            <a:endParaRPr lang="en-US" sz="3200" b="0" strike="noStrike" spc="-1" dirty="0">
              <a:latin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CustomShape 1"/>
          <p:cNvSpPr/>
          <p:nvPr/>
        </p:nvSpPr>
        <p:spPr>
          <a:xfrm>
            <a:off x="984600" y="457200"/>
            <a:ext cx="7162200" cy="532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fontScale="75000" lnSpcReduction="20000"/>
          </a:bodyPr>
          <a:lstStyle/>
          <a:p>
            <a:pPr algn="ctr">
              <a:lnSpc>
                <a:spcPct val="100000"/>
              </a:lnSpc>
            </a:pPr>
            <a:r>
              <a:rPr lang="en-US" sz="4400" b="0" strike="noStrike" spc="-1">
                <a:solidFill>
                  <a:srgbClr val="000000"/>
                </a:solidFill>
                <a:latin typeface="Times New Roman"/>
                <a:ea typeface="ＭＳ Ｐゴシック"/>
              </a:rPr>
              <a:t>Note Well</a:t>
            </a:r>
            <a:endParaRPr lang="en-US" sz="4400" b="0" strike="noStrike" spc="-1">
              <a:latin typeface="Arial"/>
            </a:endParaRPr>
          </a:p>
        </p:txBody>
      </p:sp>
      <p:sp>
        <p:nvSpPr>
          <p:cNvPr id="79" name="CustomShape 2"/>
          <p:cNvSpPr/>
          <p:nvPr/>
        </p:nvSpPr>
        <p:spPr>
          <a:xfrm>
            <a:off x="492480" y="1258200"/>
            <a:ext cx="8158680" cy="5090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91000"/>
          </a:bodyPr>
          <a:lstStyle/>
          <a:p>
            <a:pPr>
              <a:lnSpc>
                <a:spcPct val="100000"/>
              </a:lnSpc>
              <a:spcBef>
                <a:spcPts val="241"/>
              </a:spcBef>
            </a:pPr>
            <a:r>
              <a:rPr lang="en-US" sz="1200" b="1" strike="noStrike" spc="-1">
                <a:solidFill>
                  <a:srgbClr val="000000"/>
                </a:solidFill>
                <a:latin typeface="Arial"/>
                <a:ea typeface="ＭＳ Ｐゴシック"/>
              </a:rPr>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endParaRPr lang="en-US" sz="1200" b="0" strike="noStrike" spc="-1">
              <a:latin typeface="Arial"/>
            </a:endParaRPr>
          </a:p>
          <a:p>
            <a:pPr>
              <a:lnSpc>
                <a:spcPct val="100000"/>
              </a:lnSpc>
              <a:spcBef>
                <a:spcPts val="241"/>
              </a:spcBef>
            </a:pPr>
            <a:endParaRPr lang="en-US" sz="1200" b="0" strike="noStrike" spc="-1">
              <a:latin typeface="Arial"/>
            </a:endParaRPr>
          </a:p>
          <a:p>
            <a:pPr>
              <a:lnSpc>
                <a:spcPct val="100000"/>
              </a:lnSpc>
              <a:spcBef>
                <a:spcPts val="241"/>
              </a:spcBef>
            </a:pPr>
            <a:r>
              <a:rPr lang="en-US" sz="1200" b="1" strike="noStrike" spc="-1">
                <a:solidFill>
                  <a:srgbClr val="000000"/>
                </a:solidFill>
                <a:latin typeface="Arial"/>
                <a:ea typeface="ＭＳ Ｐゴシック"/>
              </a:rPr>
              <a:t>As a reminder: </a:t>
            </a:r>
            <a:endParaRPr lang="en-US" sz="1200" b="0" strike="noStrike" spc="-1">
              <a:latin typeface="Arial"/>
            </a:endParaRPr>
          </a:p>
          <a:p>
            <a:pPr>
              <a:lnSpc>
                <a:spcPct val="100000"/>
              </a:lnSpc>
              <a:spcBef>
                <a:spcPts val="241"/>
              </a:spcBef>
            </a:pPr>
            <a:endParaRPr lang="en-US" sz="1200" b="0" strike="noStrike" spc="-1">
              <a:latin typeface="Arial"/>
            </a:endParaRPr>
          </a:p>
          <a:p>
            <a:pPr marL="743040" lvl="1" indent="-285120">
              <a:lnSpc>
                <a:spcPct val="100000"/>
              </a:lnSpc>
              <a:spcBef>
                <a:spcPts val="241"/>
              </a:spcBef>
              <a:buClr>
                <a:srgbClr val="000000"/>
              </a:buClr>
              <a:buFont typeface="Arial"/>
              <a:buChar char="•"/>
            </a:pPr>
            <a:r>
              <a:rPr lang="en-US" sz="1200" b="1" strike="noStrike" spc="-1">
                <a:solidFill>
                  <a:srgbClr val="000000"/>
                </a:solidFill>
                <a:latin typeface="Arial"/>
                <a:ea typeface="ＭＳ Ｐゴシック"/>
              </a:rPr>
              <a:t>By participating in the IETF, you agree to follow IETF processes and policies.</a:t>
            </a:r>
            <a:endParaRPr lang="en-US" sz="1200" b="0" strike="noStrike" spc="-1">
              <a:latin typeface="Arial"/>
            </a:endParaRPr>
          </a:p>
          <a:p>
            <a:pPr marL="743040" lvl="1" indent="-285120">
              <a:lnSpc>
                <a:spcPct val="100000"/>
              </a:lnSpc>
              <a:spcBef>
                <a:spcPts val="241"/>
              </a:spcBef>
              <a:buClr>
                <a:srgbClr val="000000"/>
              </a:buClr>
              <a:buFont typeface="Arial"/>
              <a:buChar char="•"/>
            </a:pPr>
            <a:r>
              <a:rPr lang="en-US" sz="1200" b="1" strike="noStrike" spc="-1">
                <a:solidFill>
                  <a:srgbClr val="000000"/>
                </a:solidFill>
                <a:latin typeface="Arial"/>
                <a:ea typeface="ＭＳ Ｐゴシック"/>
              </a:rPr>
              <a:t>If you are aware that any IETF contribution is covered by patents or patent applications that are owned or controlled by you or your sponsor, you must disclose that fact, or not participate in the discussion.</a:t>
            </a:r>
            <a:endParaRPr lang="en-US" sz="1200" b="0" strike="noStrike" spc="-1">
              <a:latin typeface="Arial"/>
            </a:endParaRPr>
          </a:p>
          <a:p>
            <a:pPr marL="743040" lvl="1" indent="-285120">
              <a:lnSpc>
                <a:spcPct val="100000"/>
              </a:lnSpc>
              <a:spcBef>
                <a:spcPts val="241"/>
              </a:spcBef>
              <a:buClr>
                <a:srgbClr val="000000"/>
              </a:buClr>
              <a:buFont typeface="Arial"/>
              <a:buChar char="•"/>
            </a:pPr>
            <a:r>
              <a:rPr lang="en-US" sz="1200" b="1" strike="noStrike" spc="-1">
                <a:solidFill>
                  <a:srgbClr val="000000"/>
                </a:solidFill>
                <a:latin typeface="Arial"/>
                <a:ea typeface="ＭＳ Ｐゴシック"/>
              </a:rPr>
              <a:t>As a participant in or attendee to any IETF activity you acknowledge that written, audio, video, and photographic records of meetings may be made public.</a:t>
            </a:r>
            <a:endParaRPr lang="en-US" sz="1200" b="0" strike="noStrike" spc="-1">
              <a:latin typeface="Arial"/>
            </a:endParaRPr>
          </a:p>
          <a:p>
            <a:pPr marL="743040" lvl="1" indent="-285120">
              <a:lnSpc>
                <a:spcPct val="100000"/>
              </a:lnSpc>
              <a:spcBef>
                <a:spcPts val="241"/>
              </a:spcBef>
              <a:buClr>
                <a:srgbClr val="000000"/>
              </a:buClr>
              <a:buFont typeface="Arial"/>
              <a:buChar char="•"/>
            </a:pPr>
            <a:r>
              <a:rPr lang="en-US" sz="1200" b="1" strike="noStrike" spc="-1">
                <a:solidFill>
                  <a:srgbClr val="000000"/>
                </a:solidFill>
                <a:latin typeface="Arial"/>
                <a:ea typeface="ＭＳ Ｐゴシック"/>
              </a:rPr>
              <a:t>Personal information that you provide to IETF will be handled in accordance with the IETF Privacy Statement.</a:t>
            </a:r>
            <a:endParaRPr lang="en-US" sz="1200" b="0" strike="noStrike" spc="-1">
              <a:latin typeface="Arial"/>
            </a:endParaRPr>
          </a:p>
          <a:p>
            <a:pPr marL="743040" lvl="1" indent="-285120">
              <a:lnSpc>
                <a:spcPct val="100000"/>
              </a:lnSpc>
              <a:spcBef>
                <a:spcPts val="241"/>
              </a:spcBef>
              <a:buClr>
                <a:srgbClr val="000000"/>
              </a:buClr>
              <a:buFont typeface="Arial"/>
              <a:buChar char="•"/>
            </a:pPr>
            <a:r>
              <a:rPr lang="en-US" sz="1200" b="1" strike="noStrike" spc="-1">
                <a:solidFill>
                  <a:srgbClr val="000000"/>
                </a:solidFill>
                <a:latin typeface="Arial"/>
                <a:ea typeface="ＭＳ Ｐゴシック"/>
              </a:rPr>
              <a:t>As a participant or attendee, you agree to work respectfully with other participants; please contact the ombudsteam (https://www.ietf.org/contact/ombudsteam/) if you have questions or concerns about this.</a:t>
            </a:r>
            <a:endParaRPr lang="en-US" sz="1200" b="0" strike="noStrike" spc="-1">
              <a:latin typeface="Arial"/>
            </a:endParaRPr>
          </a:p>
          <a:p>
            <a:pPr marL="457200">
              <a:lnSpc>
                <a:spcPct val="100000"/>
              </a:lnSpc>
              <a:spcBef>
                <a:spcPts val="241"/>
              </a:spcBef>
            </a:pPr>
            <a:endParaRPr lang="en-US" sz="1200" b="0" strike="noStrike" spc="-1">
              <a:latin typeface="Arial"/>
            </a:endParaRPr>
          </a:p>
          <a:p>
            <a:pPr marL="457200">
              <a:lnSpc>
                <a:spcPct val="100000"/>
              </a:lnSpc>
              <a:spcBef>
                <a:spcPts val="241"/>
              </a:spcBef>
            </a:pPr>
            <a:r>
              <a:rPr lang="en-US" sz="1200" b="1" strike="noStrike" spc="-1">
                <a:solidFill>
                  <a:srgbClr val="000000"/>
                </a:solidFill>
                <a:latin typeface="Arial"/>
                <a:ea typeface="ＭＳ Ｐゴシック"/>
              </a:rPr>
              <a:t>Definitive information is in the documents listed below and other IETF BCPs.</a:t>
            </a:r>
            <a:br/>
            <a:r>
              <a:rPr lang="en-US" sz="1200" b="1" strike="noStrike" spc="-1">
                <a:solidFill>
                  <a:srgbClr val="000000"/>
                </a:solidFill>
                <a:latin typeface="Arial"/>
                <a:ea typeface="ＭＳ Ｐゴシック"/>
              </a:rPr>
              <a:t>For advice, please talk to WG chairs or ADs:</a:t>
            </a:r>
            <a:endParaRPr lang="en-US" sz="1200" b="0" strike="noStrike" spc="-1">
              <a:latin typeface="Arial"/>
            </a:endParaRPr>
          </a:p>
          <a:p>
            <a:pPr marL="457200">
              <a:lnSpc>
                <a:spcPct val="100000"/>
              </a:lnSpc>
              <a:spcBef>
                <a:spcPts val="241"/>
              </a:spcBef>
            </a:pPr>
            <a:endParaRPr lang="en-US" sz="1200" b="0" strike="noStrike" spc="-1">
              <a:latin typeface="Arial"/>
            </a:endParaRPr>
          </a:p>
          <a:p>
            <a:pPr marL="743040" lvl="1" indent="-285120">
              <a:lnSpc>
                <a:spcPct val="100000"/>
              </a:lnSpc>
              <a:spcBef>
                <a:spcPts val="241"/>
              </a:spcBef>
              <a:buClr>
                <a:srgbClr val="000000"/>
              </a:buClr>
              <a:buFont typeface="Arial"/>
              <a:buChar char="•"/>
            </a:pPr>
            <a:r>
              <a:rPr lang="en-US" sz="1200" b="1" strike="noStrike" spc="-1">
                <a:solidFill>
                  <a:srgbClr val="000000"/>
                </a:solidFill>
                <a:latin typeface="Arial"/>
                <a:ea typeface="ＭＳ Ｐゴシック"/>
              </a:rPr>
              <a:t>BCP 9 (Internet Standards Process)</a:t>
            </a:r>
            <a:endParaRPr lang="en-US" sz="1200" b="0" strike="noStrike" spc="-1">
              <a:latin typeface="Arial"/>
            </a:endParaRPr>
          </a:p>
          <a:p>
            <a:pPr marL="743040" lvl="1" indent="-285120">
              <a:lnSpc>
                <a:spcPct val="100000"/>
              </a:lnSpc>
              <a:spcBef>
                <a:spcPts val="241"/>
              </a:spcBef>
              <a:buClr>
                <a:srgbClr val="000000"/>
              </a:buClr>
              <a:buFont typeface="Arial"/>
              <a:buChar char="•"/>
            </a:pPr>
            <a:r>
              <a:rPr lang="en-US" sz="1200" b="1" strike="noStrike" spc="-1">
                <a:solidFill>
                  <a:srgbClr val="000000"/>
                </a:solidFill>
                <a:latin typeface="Arial"/>
                <a:ea typeface="ＭＳ Ｐゴシック"/>
              </a:rPr>
              <a:t>BCP 25 (Working Group processes)</a:t>
            </a:r>
            <a:endParaRPr lang="en-US" sz="1200" b="0" strike="noStrike" spc="-1">
              <a:latin typeface="Arial"/>
            </a:endParaRPr>
          </a:p>
          <a:p>
            <a:pPr marL="743040" lvl="1" indent="-285120">
              <a:lnSpc>
                <a:spcPct val="100000"/>
              </a:lnSpc>
              <a:spcBef>
                <a:spcPts val="241"/>
              </a:spcBef>
              <a:buClr>
                <a:srgbClr val="000000"/>
              </a:buClr>
              <a:buFont typeface="Arial"/>
              <a:buChar char="•"/>
            </a:pPr>
            <a:r>
              <a:rPr lang="en-US" sz="1200" b="1" strike="noStrike" spc="-1">
                <a:solidFill>
                  <a:srgbClr val="000000"/>
                </a:solidFill>
                <a:latin typeface="Arial"/>
                <a:ea typeface="ＭＳ Ｐゴシック"/>
              </a:rPr>
              <a:t>BCP 25 (Anti-Harassment Procedures) </a:t>
            </a:r>
            <a:endParaRPr lang="en-US" sz="1200" b="0" strike="noStrike" spc="-1">
              <a:latin typeface="Arial"/>
            </a:endParaRPr>
          </a:p>
          <a:p>
            <a:pPr marL="743040" lvl="1" indent="-285120">
              <a:lnSpc>
                <a:spcPct val="100000"/>
              </a:lnSpc>
              <a:spcBef>
                <a:spcPts val="241"/>
              </a:spcBef>
              <a:buClr>
                <a:srgbClr val="000000"/>
              </a:buClr>
              <a:buFont typeface="Arial"/>
              <a:buChar char="•"/>
            </a:pPr>
            <a:r>
              <a:rPr lang="en-US" sz="1200" b="1" strike="noStrike" spc="-1">
                <a:solidFill>
                  <a:srgbClr val="000000"/>
                </a:solidFill>
                <a:latin typeface="Arial"/>
                <a:ea typeface="ＭＳ Ｐゴシック"/>
              </a:rPr>
              <a:t>BCP 54 (Code of Conduct)</a:t>
            </a:r>
            <a:endParaRPr lang="en-US" sz="1200" b="0" strike="noStrike" spc="-1">
              <a:latin typeface="Arial"/>
            </a:endParaRPr>
          </a:p>
          <a:p>
            <a:pPr marL="743040" lvl="1" indent="-285120">
              <a:lnSpc>
                <a:spcPct val="100000"/>
              </a:lnSpc>
              <a:spcBef>
                <a:spcPts val="241"/>
              </a:spcBef>
              <a:buClr>
                <a:srgbClr val="000000"/>
              </a:buClr>
              <a:buFont typeface="Arial"/>
              <a:buChar char="•"/>
            </a:pPr>
            <a:r>
              <a:rPr lang="en-US" sz="1200" b="1" strike="noStrike" spc="-1">
                <a:solidFill>
                  <a:srgbClr val="000000"/>
                </a:solidFill>
                <a:latin typeface="Arial"/>
                <a:ea typeface="ＭＳ Ｐゴシック"/>
              </a:rPr>
              <a:t>BCP 78 (Copyright)</a:t>
            </a:r>
            <a:endParaRPr lang="en-US" sz="1200" b="0" strike="noStrike" spc="-1">
              <a:latin typeface="Arial"/>
            </a:endParaRPr>
          </a:p>
          <a:p>
            <a:pPr marL="743040" lvl="1" indent="-285120">
              <a:lnSpc>
                <a:spcPct val="100000"/>
              </a:lnSpc>
              <a:spcBef>
                <a:spcPts val="241"/>
              </a:spcBef>
              <a:buClr>
                <a:srgbClr val="000000"/>
              </a:buClr>
              <a:buFont typeface="Arial"/>
              <a:buChar char="•"/>
            </a:pPr>
            <a:r>
              <a:rPr lang="en-US" sz="1200" b="1" strike="noStrike" spc="-1">
                <a:solidFill>
                  <a:srgbClr val="000000"/>
                </a:solidFill>
                <a:latin typeface="Arial"/>
                <a:ea typeface="ＭＳ Ｐゴシック"/>
              </a:rPr>
              <a:t>BCP 79 (Patents, Participation)</a:t>
            </a:r>
            <a:endParaRPr lang="en-US" sz="1200" b="0" strike="noStrike" spc="-1">
              <a:latin typeface="Arial"/>
            </a:endParaRPr>
          </a:p>
          <a:p>
            <a:pPr marL="743040" lvl="1" indent="-285120">
              <a:lnSpc>
                <a:spcPct val="100000"/>
              </a:lnSpc>
              <a:spcBef>
                <a:spcPts val="241"/>
              </a:spcBef>
              <a:buClr>
                <a:srgbClr val="000000"/>
              </a:buClr>
              <a:buFont typeface="Arial"/>
              <a:buChar char="•"/>
            </a:pPr>
            <a:r>
              <a:rPr lang="en-US" sz="1200" b="1" strike="noStrike" spc="-1">
                <a:solidFill>
                  <a:srgbClr val="000000"/>
                </a:solidFill>
                <a:latin typeface="Arial"/>
                <a:ea typeface="ＭＳ Ｐゴシック"/>
              </a:rPr>
              <a:t>https://www.ietf.org/privacy-policy/ (Privacy Policy)</a:t>
            </a:r>
            <a:endParaRPr lang="en-US" sz="1200" b="0" strike="noStrike" spc="-1">
              <a:latin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CustomShape 1"/>
          <p:cNvSpPr/>
          <p:nvPr/>
        </p:nvSpPr>
        <p:spPr>
          <a:xfrm>
            <a:off x="457200" y="274680"/>
            <a:ext cx="8228880" cy="1034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en-US" sz="4400" b="0" strike="noStrike" spc="-1">
                <a:solidFill>
                  <a:srgbClr val="000000"/>
                </a:solidFill>
                <a:latin typeface="Calibri"/>
              </a:rPr>
              <a:t>STIR Interim Agenda</a:t>
            </a:r>
            <a:endParaRPr lang="en-US" sz="4400" b="0" strike="noStrike" spc="-1">
              <a:latin typeface="Arial"/>
            </a:endParaRPr>
          </a:p>
        </p:txBody>
      </p:sp>
      <p:sp>
        <p:nvSpPr>
          <p:cNvPr id="81" name="CustomShape 2"/>
          <p:cNvSpPr/>
          <p:nvPr/>
        </p:nvSpPr>
        <p:spPr>
          <a:xfrm>
            <a:off x="366120" y="1479600"/>
            <a:ext cx="8228880" cy="4646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marL="800100" indent="-342900">
              <a:lnSpc>
                <a:spcPct val="100000"/>
              </a:lnSpc>
              <a:spcBef>
                <a:spcPts val="360"/>
              </a:spcBef>
              <a:buFont typeface="+mj-lt"/>
              <a:buAutoNum type="arabicPeriod"/>
            </a:pPr>
            <a:r>
              <a:rPr lang="en-US" dirty="0"/>
              <a:t>Administrivia </a:t>
            </a:r>
          </a:p>
          <a:p>
            <a:pPr marL="1200150" lvl="1" indent="-285750">
              <a:spcBef>
                <a:spcPts val="360"/>
              </a:spcBef>
              <a:buFont typeface="Arial" panose="020B0604020202020204" pitchFamily="34" charset="0"/>
              <a:buChar char="•"/>
            </a:pPr>
            <a:r>
              <a:rPr lang="en-US" dirty="0"/>
              <a:t>Agenda Bashing / Minute Taker / Jabber Scribe / </a:t>
            </a:r>
            <a:r>
              <a:rPr lang="en-US" dirty="0" err="1"/>
              <a:t>Bluesheets</a:t>
            </a:r>
            <a:endParaRPr lang="en-US" dirty="0"/>
          </a:p>
          <a:p>
            <a:pPr marL="800100" indent="-342900">
              <a:lnSpc>
                <a:spcPct val="100000"/>
              </a:lnSpc>
              <a:spcBef>
                <a:spcPts val="360"/>
              </a:spcBef>
              <a:buFont typeface="+mj-lt"/>
              <a:buAutoNum type="arabicPeriod"/>
            </a:pPr>
            <a:r>
              <a:rPr lang="en-US" dirty="0"/>
              <a:t>Identity Header Error Handling (Deferred from IETF 111) - Chris Wendt </a:t>
            </a:r>
          </a:p>
          <a:p>
            <a:pPr marL="1200150" lvl="1" indent="-285750">
              <a:spcBef>
                <a:spcPts val="360"/>
              </a:spcBef>
              <a:buFont typeface="Arial" panose="020B0604020202020204" pitchFamily="34" charset="0"/>
              <a:buChar char="•"/>
            </a:pPr>
            <a:r>
              <a:rPr lang="en-US" b="1" dirty="0"/>
              <a:t>draft-</a:t>
            </a:r>
            <a:r>
              <a:rPr lang="en-US" b="1" dirty="0" err="1"/>
              <a:t>wendt</a:t>
            </a:r>
            <a:r>
              <a:rPr lang="en-US" b="1" dirty="0"/>
              <a:t>-stir-identity-header-errors-handling </a:t>
            </a:r>
          </a:p>
          <a:p>
            <a:pPr marL="1200150" lvl="1" indent="-285750">
              <a:spcBef>
                <a:spcPts val="360"/>
              </a:spcBef>
              <a:buFont typeface="Arial" panose="020B0604020202020204" pitchFamily="34" charset="0"/>
              <a:buChar char="•"/>
            </a:pPr>
            <a:r>
              <a:rPr lang="en-US" dirty="0"/>
              <a:t>Discuss open issues; get ready for WG call for adoption</a:t>
            </a:r>
          </a:p>
          <a:p>
            <a:pPr marL="800100" indent="-342900">
              <a:lnSpc>
                <a:spcPct val="100000"/>
              </a:lnSpc>
              <a:spcBef>
                <a:spcPts val="360"/>
              </a:spcBef>
              <a:buFont typeface="+mj-lt"/>
              <a:buAutoNum type="arabicPeriod"/>
            </a:pPr>
            <a:r>
              <a:rPr lang="en-US" dirty="0" err="1"/>
              <a:t>PASSporT</a:t>
            </a:r>
            <a:r>
              <a:rPr lang="en-US" dirty="0"/>
              <a:t> Extension for Rich Call Data  - Chris and Jon Peterson </a:t>
            </a:r>
          </a:p>
          <a:p>
            <a:pPr marL="1200150" lvl="1" indent="-285750">
              <a:spcBef>
                <a:spcPts val="360"/>
              </a:spcBef>
              <a:buFont typeface="Arial" panose="020B0604020202020204" pitchFamily="34" charset="0"/>
              <a:buChar char="•"/>
            </a:pPr>
            <a:r>
              <a:rPr lang="en-US" b="1" dirty="0"/>
              <a:t>draft-</a:t>
            </a:r>
            <a:r>
              <a:rPr lang="en-US" b="1" dirty="0" err="1"/>
              <a:t>ietf</a:t>
            </a:r>
            <a:r>
              <a:rPr lang="en-US" b="1" dirty="0"/>
              <a:t>-stir-passport-</a:t>
            </a:r>
            <a:r>
              <a:rPr lang="en-US" b="1" dirty="0" err="1"/>
              <a:t>rcd</a:t>
            </a:r>
            <a:endParaRPr lang="en-US" b="1" dirty="0"/>
          </a:p>
          <a:p>
            <a:pPr marL="1200150" lvl="1" indent="-285750">
              <a:spcBef>
                <a:spcPts val="360"/>
              </a:spcBef>
              <a:buFont typeface="Arial" panose="020B0604020202020204" pitchFamily="34" charset="0"/>
              <a:buChar char="•"/>
            </a:pPr>
            <a:r>
              <a:rPr lang="en-US" dirty="0"/>
              <a:t>Resolve open issues from WG Last Call</a:t>
            </a:r>
          </a:p>
          <a:p>
            <a:pPr marL="800100" indent="-342900">
              <a:lnSpc>
                <a:spcPct val="100000"/>
              </a:lnSpc>
              <a:spcBef>
                <a:spcPts val="360"/>
              </a:spcBef>
              <a:buFont typeface="+mj-lt"/>
              <a:buAutoNum type="arabicPeriod"/>
            </a:pPr>
            <a:r>
              <a:rPr lang="en-US" dirty="0"/>
              <a:t>Connected Identity for STIR - Jon and Chris</a:t>
            </a:r>
          </a:p>
          <a:p>
            <a:pPr marL="1200150" lvl="1" indent="-285750">
              <a:spcBef>
                <a:spcPts val="360"/>
              </a:spcBef>
              <a:buFont typeface="Arial" panose="020B0604020202020204" pitchFamily="34" charset="0"/>
              <a:buChar char="•"/>
            </a:pPr>
            <a:r>
              <a:rPr lang="en-US" b="1" dirty="0"/>
              <a:t>draft-peterson-stir-rfc4916-update </a:t>
            </a:r>
          </a:p>
          <a:p>
            <a:pPr marL="1200150" lvl="1" indent="-285750">
              <a:spcBef>
                <a:spcPts val="360"/>
              </a:spcBef>
              <a:buFont typeface="Arial" panose="020B0604020202020204" pitchFamily="34" charset="0"/>
              <a:buChar char="•"/>
            </a:pPr>
            <a:r>
              <a:rPr lang="en-US" dirty="0"/>
              <a:t>Discuss potential recharter </a:t>
            </a:r>
          </a:p>
          <a:p>
            <a:pPr marL="1200150" lvl="1" indent="-285750">
              <a:spcBef>
                <a:spcPts val="360"/>
              </a:spcBef>
              <a:buFont typeface="Arial" panose="020B0604020202020204" pitchFamily="34" charset="0"/>
              <a:buChar char="•"/>
            </a:pPr>
            <a:r>
              <a:rPr lang="en-US" dirty="0"/>
              <a:t>Discuss open issues; get ready for WG call for adoption </a:t>
            </a:r>
          </a:p>
          <a:p>
            <a:pPr marL="800100" indent="-342900">
              <a:lnSpc>
                <a:spcPct val="100000"/>
              </a:lnSpc>
              <a:spcBef>
                <a:spcPts val="360"/>
              </a:spcBef>
              <a:buFont typeface="+mj-lt"/>
              <a:buAutoNum type="arabicPeriod"/>
            </a:pPr>
            <a:r>
              <a:rPr lang="en-US" dirty="0"/>
              <a:t>Any Other Business (if time permits)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230</TotalTime>
  <Words>389</Words>
  <Application>Microsoft Macintosh PowerPoint</Application>
  <PresentationFormat>On-screen Show (4:3)</PresentationFormat>
  <Paragraphs>37</Paragraphs>
  <Slides>3</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vt:i4>
      </vt:variant>
    </vt:vector>
  </HeadingPairs>
  <TitlesOfParts>
    <vt:vector size="10" baseType="lpstr">
      <vt:lpstr>Arial</vt:lpstr>
      <vt:lpstr>Calibri</vt:lpstr>
      <vt:lpstr>Symbol</vt:lpstr>
      <vt:lpstr>Times New Roman</vt:lpstr>
      <vt:lpstr>Wingdings</vt:lpstr>
      <vt:lpstr>Office Theme</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Robert Sparks</dc:creator>
  <dc:description/>
  <cp:lastModifiedBy>Robert Sparks</cp:lastModifiedBy>
  <cp:revision>32</cp:revision>
  <dcterms:created xsi:type="dcterms:W3CDTF">2014-02-24T18:59:47Z</dcterms:created>
  <dcterms:modified xsi:type="dcterms:W3CDTF">2021-09-12T17:46:21Z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1</vt:i4>
  </property>
  <property fmtid="{D5CDD505-2E9C-101B-9397-08002B2CF9AE}" pid="8" name="PresentationFormat">
    <vt:lpwstr>On-screen Show (4:3)</vt:lpwstr>
  </property>
  <property fmtid="{D5CDD505-2E9C-101B-9397-08002B2CF9AE}" pid="9" name="ScaleCrop">
    <vt:bool>false</vt:bool>
  </property>
  <property fmtid="{D5CDD505-2E9C-101B-9397-08002B2CF9AE}" pid="10" name="ShareDoc">
    <vt:bool>false</vt:bool>
  </property>
  <property fmtid="{D5CDD505-2E9C-101B-9397-08002B2CF9AE}" pid="11" name="Slides">
    <vt:i4>3</vt:i4>
  </property>
</Properties>
</file>