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304" r:id="rId3"/>
    <p:sldId id="305" r:id="rId4"/>
    <p:sldId id="278" r:id="rId5"/>
    <p:sldId id="308" r:id="rId6"/>
    <p:sldId id="306" r:id="rId7"/>
    <p:sldId id="282" r:id="rId8"/>
    <p:sldId id="307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0" autoAdjust="0"/>
    <p:restoredTop sz="94607" autoAdjust="0"/>
  </p:normalViewPr>
  <p:slideViewPr>
    <p:cSldViewPr snapToGrid="0" snapToObjects="1">
      <p:cViewPr varScale="1">
        <p:scale>
          <a:sx n="141" d="100"/>
          <a:sy n="141" d="100"/>
        </p:scale>
        <p:origin x="1632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6A9B35-4329-5844-B8BC-B22026592907}" type="datetimeFigureOut">
              <a:rPr lang="en-US" smtClean="0"/>
              <a:t>9/12/2021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9E8A1D-2BCE-6744-83F0-EEABA0B53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154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EE761-264C-4EF6-AB6A-C2644574E91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70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9/12/2021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9/12/2021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9/12/2021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9/12/2021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9/12/2021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9/12/2021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9/12/2021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9/12/2021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9/12/2021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9/12/2021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9/12/2021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02EAF-F794-0A4A-B793-D45EE5C6AE91}" type="datetimeFigureOut">
              <a:rPr lang="en-US" smtClean="0"/>
              <a:pPr/>
              <a:t>9/12/2021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draft-peterson-stir-rfc4196-update-04</a:t>
            </a:r>
            <a:br>
              <a:rPr lang="en-US" sz="3600" dirty="0"/>
            </a:br>
            <a:r>
              <a:rPr lang="en-US" sz="3600" dirty="0"/>
              <a:t>Connected Identity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STIR WG IETF </a:t>
            </a:r>
            <a:r>
              <a:rPr lang="en-US" b="1" strike="sngStrike" dirty="0">
                <a:solidFill>
                  <a:schemeClr val="tx1"/>
                </a:solidFill>
              </a:rPr>
              <a:t>111</a:t>
            </a:r>
            <a:r>
              <a:rPr lang="en-US" dirty="0"/>
              <a:t> interim Virtual</a:t>
            </a:r>
          </a:p>
          <a:p>
            <a:r>
              <a:rPr lang="en-US" strike="sngStrike" dirty="0"/>
              <a:t>July</a:t>
            </a:r>
            <a:r>
              <a:rPr lang="en-US" dirty="0"/>
              <a:t> Sep 2021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57C9E-66EC-4B23-BA2D-FDB9E8A2E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Revisiting RFC4916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20BFA-F526-4868-81ED-F7C350100E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The “connected identity” draft, update to RFC4916</a:t>
            </a:r>
          </a:p>
          <a:p>
            <a:pPr lvl="1"/>
            <a:r>
              <a:rPr lang="en-US" dirty="0"/>
              <a:t>How to make Identity work in the backwards direction, since it can’t work for responses</a:t>
            </a:r>
          </a:p>
          <a:p>
            <a:pPr lvl="1"/>
            <a:r>
              <a:rPr lang="en-US" dirty="0"/>
              <a:t>Covers mid-dialog and dialog-terminating requests</a:t>
            </a:r>
          </a:p>
          <a:p>
            <a:pPr lvl="2"/>
            <a:r>
              <a:rPr lang="en-US" dirty="0"/>
              <a:t>Classic use case is UPDATE in the backwards direction before 200 OK: telling you who you actually reached</a:t>
            </a:r>
          </a:p>
          <a:p>
            <a:r>
              <a:rPr lang="en-US" dirty="0"/>
              <a:t>Leveraging STIR to close security vulnerabilities</a:t>
            </a:r>
          </a:p>
          <a:p>
            <a:pPr lvl="1"/>
            <a:r>
              <a:rPr lang="en-US" dirty="0"/>
              <a:t>Route hijacking</a:t>
            </a:r>
          </a:p>
          <a:p>
            <a:pPr lvl="2"/>
            <a:r>
              <a:rPr lang="en-US" dirty="0"/>
              <a:t>I tried to call my bank, by an attacker somehow interposed</a:t>
            </a:r>
          </a:p>
          <a:p>
            <a:pPr lvl="1"/>
            <a:r>
              <a:rPr lang="en-US" dirty="0"/>
              <a:t>“Short stopping” and similar attacks</a:t>
            </a:r>
          </a:p>
          <a:p>
            <a:pPr lvl="2"/>
            <a:r>
              <a:rPr lang="en-US" dirty="0"/>
              <a:t>Intermediary networks forging BYE in one direction while the call proceeds in another</a:t>
            </a:r>
          </a:p>
          <a:p>
            <a:pPr lvl="1"/>
            <a:r>
              <a:rPr lang="en-US" dirty="0" err="1"/>
              <a:t>sipbrandy</a:t>
            </a:r>
            <a:r>
              <a:rPr lang="en-US" dirty="0"/>
              <a:t> (RFC8862) needs it</a:t>
            </a:r>
          </a:p>
          <a:p>
            <a:r>
              <a:rPr lang="en-US" dirty="0"/>
              <a:t>This does take STIR past the threat model of RFC7375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293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A6EF0-60A2-43A6-829B-FE06D2085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new in this version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6AC1FD-95FC-47E3-93F7-6750448EF1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Mostly cleanup</a:t>
            </a:r>
          </a:p>
          <a:p>
            <a:r>
              <a:rPr lang="en-US" dirty="0"/>
              <a:t>Did flesh out a bit more on pre-call connected identity</a:t>
            </a:r>
          </a:p>
          <a:p>
            <a:pPr lvl="1"/>
            <a:r>
              <a:rPr lang="en-US" dirty="0"/>
              <a:t>Basic idea: before you click “call”, learn who will be reached</a:t>
            </a:r>
          </a:p>
          <a:p>
            <a:pPr lvl="2"/>
            <a:r>
              <a:rPr lang="en-US" dirty="0"/>
              <a:t>Useful for some fraud cases, especially with RCD</a:t>
            </a:r>
          </a:p>
          <a:p>
            <a:pPr lvl="1"/>
            <a:r>
              <a:rPr lang="en-US" dirty="0"/>
              <a:t>Focusing on </a:t>
            </a:r>
            <a:r>
              <a:rPr lang="en-US" dirty="0" err="1"/>
              <a:t>medialess</a:t>
            </a:r>
            <a:r>
              <a:rPr lang="en-US" dirty="0"/>
              <a:t> dialogs</a:t>
            </a:r>
          </a:p>
          <a:p>
            <a:pPr lvl="2"/>
            <a:r>
              <a:rPr lang="en-US" dirty="0"/>
              <a:t>Basically, sending an INVITE with no SDP and an Identity header, with 100rel in Require, is a request for pre-call connected identity</a:t>
            </a:r>
          </a:p>
          <a:p>
            <a:pPr lvl="2"/>
            <a:r>
              <a:rPr lang="en-US" dirty="0"/>
              <a:t>Caller can then do offer/answer if the callee is legit</a:t>
            </a:r>
          </a:p>
          <a:p>
            <a:pPr lvl="2"/>
            <a:r>
              <a:rPr lang="en-US" dirty="0"/>
              <a:t>Obviously, this would require significant implementation support, not a small lift</a:t>
            </a:r>
          </a:p>
          <a:p>
            <a:pPr lvl="3"/>
            <a:r>
              <a:rPr lang="en-US" dirty="0"/>
              <a:t>Might be worth it for some classes of businesses and institutions</a:t>
            </a:r>
          </a:p>
        </p:txBody>
      </p:sp>
    </p:spTree>
    <p:extLst>
      <p:ext uri="{BB962C8B-B14F-4D97-AF65-F5344CB8AC3E}">
        <p14:creationId xmlns:p14="http://schemas.microsoft.com/office/powerpoint/2010/main" val="481073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Pre-Call Connected Identity</a:t>
            </a:r>
          </a:p>
        </p:txBody>
      </p:sp>
      <p:sp>
        <p:nvSpPr>
          <p:cNvPr id="5" name="Oval 4"/>
          <p:cNvSpPr/>
          <p:nvPr/>
        </p:nvSpPr>
        <p:spPr>
          <a:xfrm>
            <a:off x="3387239" y="2871890"/>
            <a:ext cx="609600" cy="6096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lnSpc>
                <a:spcPts val="1400"/>
              </a:lnSpc>
            </a:pPr>
            <a:r>
              <a:rPr lang="en-US" sz="1400" dirty="0"/>
              <a:t>Inter-</a:t>
            </a:r>
          </a:p>
          <a:p>
            <a:pPr algn="ctr">
              <a:lnSpc>
                <a:spcPts val="1400"/>
              </a:lnSpc>
            </a:pPr>
            <a:r>
              <a:rPr lang="en-US" sz="1400" dirty="0" err="1"/>
              <a:t>Mediary</a:t>
            </a: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6577640" y="2959395"/>
            <a:ext cx="947626" cy="4696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/>
              <a:t>Financial</a:t>
            </a:r>
          </a:p>
          <a:p>
            <a:pPr algn="ctr"/>
            <a:r>
              <a:rPr lang="en-US" sz="1400" dirty="0"/>
              <a:t>Institution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1088713" y="2959396"/>
            <a:ext cx="907312" cy="4696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/>
              <a:t>Client</a:t>
            </a:r>
          </a:p>
        </p:txBody>
      </p:sp>
      <p:cxnSp>
        <p:nvCxnSpPr>
          <p:cNvPr id="11" name="Straight Arrow Connector 10"/>
          <p:cNvCxnSpPr>
            <a:cxnSpLocks/>
            <a:stCxn id="7" idx="3"/>
            <a:endCxn id="5" idx="2"/>
          </p:cNvCxnSpPr>
          <p:nvPr/>
        </p:nvCxnSpPr>
        <p:spPr>
          <a:xfrm flipV="1">
            <a:off x="1996025" y="3176690"/>
            <a:ext cx="1391214" cy="175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956559" y="2190703"/>
            <a:ext cx="17280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INVITE w/o SDP</a:t>
            </a:r>
          </a:p>
          <a:p>
            <a:r>
              <a:rPr lang="en-US" dirty="0">
                <a:solidFill>
                  <a:schemeClr val="tx2"/>
                </a:solidFill>
              </a:rPr>
              <a:t>Identity + 100rel</a:t>
            </a:r>
          </a:p>
        </p:txBody>
      </p:sp>
      <p:cxnSp>
        <p:nvCxnSpPr>
          <p:cNvPr id="53" name="Straight Arrow Connector 52"/>
          <p:cNvCxnSpPr>
            <a:cxnSpLocks/>
          </p:cNvCxnSpPr>
          <p:nvPr/>
        </p:nvCxnSpPr>
        <p:spPr>
          <a:xfrm>
            <a:off x="4053497" y="3121034"/>
            <a:ext cx="2474620" cy="0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cxnSpLocks/>
          </p:cNvCxnSpPr>
          <p:nvPr/>
        </p:nvCxnSpPr>
        <p:spPr>
          <a:xfrm flipH="1">
            <a:off x="4053497" y="3261879"/>
            <a:ext cx="2474620" cy="0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>
            <a:off x="4490119" y="3311600"/>
            <a:ext cx="20379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UPDATE w/o SDP</a:t>
            </a:r>
          </a:p>
          <a:p>
            <a:r>
              <a:rPr lang="en-US" dirty="0">
                <a:solidFill>
                  <a:schemeClr val="accent3"/>
                </a:solidFill>
              </a:rPr>
              <a:t>Identity (</a:t>
            </a:r>
            <a:r>
              <a:rPr lang="en-US" dirty="0" err="1">
                <a:solidFill>
                  <a:schemeClr val="accent3"/>
                </a:solidFill>
              </a:rPr>
              <a:t>rcd</a:t>
            </a:r>
            <a:r>
              <a:rPr lang="en-US" dirty="0">
                <a:solidFill>
                  <a:schemeClr val="accent3"/>
                </a:solidFill>
              </a:rPr>
              <a:t>)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B5B1B25-7181-8F44-B52D-00974D22A932}"/>
              </a:ext>
            </a:extLst>
          </p:cNvPr>
          <p:cNvCxnSpPr>
            <a:cxnSpLocks/>
          </p:cNvCxnSpPr>
          <p:nvPr/>
        </p:nvCxnSpPr>
        <p:spPr>
          <a:xfrm flipH="1">
            <a:off x="1996025" y="3298120"/>
            <a:ext cx="1391214" cy="13480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AAE639C-26C4-AF4D-8A6E-B35A509EB2FB}"/>
              </a:ext>
            </a:extLst>
          </p:cNvPr>
          <p:cNvSpPr txBox="1"/>
          <p:nvPr/>
        </p:nvSpPr>
        <p:spPr>
          <a:xfrm>
            <a:off x="2972656" y="1537840"/>
            <a:ext cx="2812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Will my call reach the bank?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951BED6-0D73-46BC-ADEF-AC75961FEB07}"/>
              </a:ext>
            </a:extLst>
          </p:cNvPr>
          <p:cNvSpPr txBox="1"/>
          <p:nvPr/>
        </p:nvSpPr>
        <p:spPr>
          <a:xfrm>
            <a:off x="2702165" y="4582008"/>
            <a:ext cx="3353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Oh, it will, so UPDATE to voice call</a:t>
            </a:r>
          </a:p>
        </p:txBody>
      </p:sp>
    </p:spTree>
    <p:extLst>
      <p:ext uri="{BB962C8B-B14F-4D97-AF65-F5344CB8AC3E}">
        <p14:creationId xmlns:p14="http://schemas.microsoft.com/office/powerpoint/2010/main" val="1481900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AEBE6-B630-4F08-9F29-47404B100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Conferencing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B3817F-9D6C-46EB-B2EE-F4BA428A81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Notes conferencing is something to think on</a:t>
            </a:r>
          </a:p>
          <a:p>
            <a:pPr lvl="1"/>
            <a:r>
              <a:rPr lang="en-US" dirty="0"/>
              <a:t>What do we think the expected connected identity behavior is for a conference?</a:t>
            </a:r>
          </a:p>
          <a:p>
            <a:pPr lvl="2"/>
            <a:r>
              <a:rPr lang="en-US" dirty="0"/>
              <a:t>What happens when conference participants change?</a:t>
            </a:r>
          </a:p>
          <a:p>
            <a:r>
              <a:rPr lang="en-US" dirty="0"/>
              <a:t>Easy-road proposal</a:t>
            </a:r>
          </a:p>
          <a:p>
            <a:pPr lvl="1"/>
            <a:r>
              <a:rPr lang="en-US" dirty="0"/>
              <a:t>Declare centralized conferencing basically out of scope</a:t>
            </a:r>
          </a:p>
          <a:p>
            <a:pPr lvl="2"/>
            <a:r>
              <a:rPr lang="en-US" dirty="0"/>
              <a:t>Ways you learn about participants are secured separately, effectively only requires Identity to reach the conference bridge</a:t>
            </a:r>
          </a:p>
          <a:p>
            <a:pPr lvl="2"/>
            <a:r>
              <a:rPr lang="en-US" dirty="0"/>
              <a:t>Only if you get dialed in by the bridge (3PCC style) is connected identity relevant</a:t>
            </a:r>
          </a:p>
          <a:p>
            <a:pPr lvl="1"/>
            <a:r>
              <a:rPr lang="en-US" dirty="0"/>
              <a:t>Claim we get decentralized for free</a:t>
            </a:r>
          </a:p>
          <a:p>
            <a:pPr lvl="2"/>
            <a:r>
              <a:rPr lang="en-US" dirty="0"/>
              <a:t>Each participant does connected identity with each other participant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496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503EA-C949-4E61-98F0-B44DF0BEF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Still to do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3200D-74B9-46CD-B4F9-0F147C6C8E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Revised examples</a:t>
            </a:r>
          </a:p>
          <a:p>
            <a:r>
              <a:rPr lang="en-US" dirty="0"/>
              <a:t>Any actual normative revisions to RFC4916</a:t>
            </a:r>
          </a:p>
          <a:p>
            <a:pPr lvl="1"/>
            <a:r>
              <a:rPr lang="en-US" dirty="0"/>
              <a:t>Elimination of the Identity-Info header, etc.</a:t>
            </a:r>
          </a:p>
          <a:p>
            <a:r>
              <a:rPr lang="en-US" dirty="0"/>
              <a:t>Flesh out more a pre-call connected identity approach</a:t>
            </a:r>
          </a:p>
        </p:txBody>
      </p:sp>
    </p:spTree>
    <p:extLst>
      <p:ext uri="{BB962C8B-B14F-4D97-AF65-F5344CB8AC3E}">
        <p14:creationId xmlns:p14="http://schemas.microsoft.com/office/powerpoint/2010/main" val="2356436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Still plenty to do here</a:t>
            </a:r>
          </a:p>
          <a:p>
            <a:pPr lvl="1"/>
            <a:r>
              <a:rPr lang="en-US" dirty="0"/>
              <a:t>But we think we need this, for a variety of use cases</a:t>
            </a:r>
            <a:br>
              <a:rPr lang="en-US" dirty="0"/>
            </a:br>
            <a:endParaRPr lang="en-US" dirty="0"/>
          </a:p>
          <a:p>
            <a:r>
              <a:rPr lang="en-US" dirty="0"/>
              <a:t>Adoption, pending recharter?</a:t>
            </a:r>
          </a:p>
        </p:txBody>
      </p:sp>
    </p:spTree>
    <p:extLst>
      <p:ext uri="{BB962C8B-B14F-4D97-AF65-F5344CB8AC3E}">
        <p14:creationId xmlns:p14="http://schemas.microsoft.com/office/powerpoint/2010/main" val="36432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DF0BA-9DD2-430C-80E6-1E3E96FFE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STIR Charter 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EA30A4-EEC5-4D68-AFD6-15673607C9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The group will also consider extensions that leverage STIR to solve related identity problems around telephone calls and other telephone-number based communication, including call diversion and forwarding, rich identity presentation for delivery to a called party, messaging that uses telephone numbers, connected identity (mechanisms that identify the called party reached to the calling party), and similar use cases related to fraud and security.</a:t>
            </a:r>
          </a:p>
        </p:txBody>
      </p:sp>
    </p:spTree>
    <p:extLst>
      <p:ext uri="{BB962C8B-B14F-4D97-AF65-F5344CB8AC3E}">
        <p14:creationId xmlns:p14="http://schemas.microsoft.com/office/powerpoint/2010/main" val="1862341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12487</TotalTime>
  <Words>484</Words>
  <Application>Microsoft Office PowerPoint</Application>
  <PresentationFormat>On-screen Show (4:3)</PresentationFormat>
  <Paragraphs>59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draft-peterson-stir-rfc4196-update-04 Connected Identity</vt:lpstr>
      <vt:lpstr>Revisiting RFC4916</vt:lpstr>
      <vt:lpstr>What’s new in this version</vt:lpstr>
      <vt:lpstr>Pre-Call Connected Identity</vt:lpstr>
      <vt:lpstr>Conferencing</vt:lpstr>
      <vt:lpstr>Still to do</vt:lpstr>
      <vt:lpstr>Next Steps</vt:lpstr>
      <vt:lpstr>New STIR Charter Text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Growing Internet</dc:title>
  <dc:creator>Jon Peterson</dc:creator>
  <cp:lastModifiedBy>Jon Peterson</cp:lastModifiedBy>
  <cp:revision>126</cp:revision>
  <dcterms:created xsi:type="dcterms:W3CDTF">2011-05-11T17:32:08Z</dcterms:created>
  <dcterms:modified xsi:type="dcterms:W3CDTF">2021-09-12T18:04:41Z</dcterms:modified>
</cp:coreProperties>
</file>