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8" d="100"/>
          <a:sy n="118" d="100"/>
        </p:scale>
        <p:origin x="610"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CBA5E-5A34-467C-9675-C181990C41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a:extLst>
              <a:ext uri="{FF2B5EF4-FFF2-40B4-BE49-F238E27FC236}">
                <a16:creationId xmlns:a16="http://schemas.microsoft.com/office/drawing/2014/main" id="{B971E9C7-EC88-4D96-B848-284744A431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a:extLst>
              <a:ext uri="{FF2B5EF4-FFF2-40B4-BE49-F238E27FC236}">
                <a16:creationId xmlns:a16="http://schemas.microsoft.com/office/drawing/2014/main" id="{38A137AC-A6D6-4DCA-BE4C-0A3B4A5CF107}"/>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5" name="Footer Placeholder 4">
            <a:extLst>
              <a:ext uri="{FF2B5EF4-FFF2-40B4-BE49-F238E27FC236}">
                <a16:creationId xmlns:a16="http://schemas.microsoft.com/office/drawing/2014/main" id="{823E5705-B788-449D-BFD1-741883C466F7}"/>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25F99E40-F815-4820-B23D-4D2E8CEB80C9}"/>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2290446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C56B7-389F-4AAA-BEFB-983A54E22590}"/>
              </a:ext>
            </a:extLst>
          </p:cNvPr>
          <p:cNvSpPr>
            <a:spLocks noGrp="1"/>
          </p:cNvSpPr>
          <p:nvPr>
            <p:ph type="title"/>
          </p:nvPr>
        </p:nvSpPr>
        <p:spPr/>
        <p:txBody>
          <a:bodyPr/>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51E2C470-9067-48DE-8D76-5DFC0816F5F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7A652DAB-0CD8-45B7-8438-365DA36F0854}"/>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5" name="Footer Placeholder 4">
            <a:extLst>
              <a:ext uri="{FF2B5EF4-FFF2-40B4-BE49-F238E27FC236}">
                <a16:creationId xmlns:a16="http://schemas.microsoft.com/office/drawing/2014/main" id="{5F734E2C-A614-41B3-BDCA-67CB7329EF77}"/>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FE63C6AB-EA2E-45CA-BBD6-3721954B5BA8}"/>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386996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AD58B2-4305-40BD-AC8E-31FE0387309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62459A03-E548-4E90-A8F0-91FE02AC8F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F0E30562-8881-4F24-BEE4-FF7F0ED4463B}"/>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5" name="Footer Placeholder 4">
            <a:extLst>
              <a:ext uri="{FF2B5EF4-FFF2-40B4-BE49-F238E27FC236}">
                <a16:creationId xmlns:a16="http://schemas.microsoft.com/office/drawing/2014/main" id="{EEB6DD47-D2F9-429B-8F2C-072489214E7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75734D02-7C5C-49D5-815A-52A04319D598}"/>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2996522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3CA84-C580-4AE3-82B8-28E5D879256F}"/>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FD95163B-30F1-4953-A4E3-CE5F4B994B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04BB3EC9-6BB1-4182-8E57-D6C7B8063DCF}"/>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5" name="Footer Placeholder 4">
            <a:extLst>
              <a:ext uri="{FF2B5EF4-FFF2-40B4-BE49-F238E27FC236}">
                <a16:creationId xmlns:a16="http://schemas.microsoft.com/office/drawing/2014/main" id="{596831E1-8FD1-42BD-8F32-1771095DFC37}"/>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45B2F764-6D3F-4052-89E6-F407DB6AAC31}"/>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37173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6F94E-C8B2-4A99-A36E-5603FC4AD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v-SE"/>
          </a:p>
        </p:txBody>
      </p:sp>
      <p:sp>
        <p:nvSpPr>
          <p:cNvPr id="3" name="Text Placeholder 2">
            <a:extLst>
              <a:ext uri="{FF2B5EF4-FFF2-40B4-BE49-F238E27FC236}">
                <a16:creationId xmlns:a16="http://schemas.microsoft.com/office/drawing/2014/main" id="{4EDD85CE-D888-4EE7-B71B-D6C9D0A4A3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92EB0D-FC5C-4245-AC96-1253E01F4890}"/>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5" name="Footer Placeholder 4">
            <a:extLst>
              <a:ext uri="{FF2B5EF4-FFF2-40B4-BE49-F238E27FC236}">
                <a16:creationId xmlns:a16="http://schemas.microsoft.com/office/drawing/2014/main" id="{2ABAEA3C-A0B8-45C1-B024-F42CDFDFC7E5}"/>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0F46A524-DDC3-4801-BCEE-425FEFA08B1A}"/>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589967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ACA0-5D13-4CEF-B7F8-B71055F5E463}"/>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F32E1FAA-400B-4FBE-991B-4FEE9BA736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a:extLst>
              <a:ext uri="{FF2B5EF4-FFF2-40B4-BE49-F238E27FC236}">
                <a16:creationId xmlns:a16="http://schemas.microsoft.com/office/drawing/2014/main" id="{5EF9A22F-F661-4A6F-A697-F0F87A0440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a:extLst>
              <a:ext uri="{FF2B5EF4-FFF2-40B4-BE49-F238E27FC236}">
                <a16:creationId xmlns:a16="http://schemas.microsoft.com/office/drawing/2014/main" id="{B1653C3E-2FC7-48B6-8479-2C16331BCA35}"/>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6" name="Footer Placeholder 5">
            <a:extLst>
              <a:ext uri="{FF2B5EF4-FFF2-40B4-BE49-F238E27FC236}">
                <a16:creationId xmlns:a16="http://schemas.microsoft.com/office/drawing/2014/main" id="{C3083179-8997-4A75-8429-F5E25B452DC0}"/>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A3D9D55B-4918-4E90-BC32-2725CE2C2167}"/>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353030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41A19-2F6D-4041-9AA9-2936CAB52FFA}"/>
              </a:ext>
            </a:extLst>
          </p:cNvPr>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Text Placeholder 2">
            <a:extLst>
              <a:ext uri="{FF2B5EF4-FFF2-40B4-BE49-F238E27FC236}">
                <a16:creationId xmlns:a16="http://schemas.microsoft.com/office/drawing/2014/main" id="{987CAD62-B734-489C-B2DC-3DFC81093E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3A8BA8-D397-48ED-8660-29073A1CCB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a:extLst>
              <a:ext uri="{FF2B5EF4-FFF2-40B4-BE49-F238E27FC236}">
                <a16:creationId xmlns:a16="http://schemas.microsoft.com/office/drawing/2014/main" id="{3398463C-E066-4050-BD26-1B9450B6F1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EC8BBC-418F-4DE6-8E3A-DF8460CFA4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a:extLst>
              <a:ext uri="{FF2B5EF4-FFF2-40B4-BE49-F238E27FC236}">
                <a16:creationId xmlns:a16="http://schemas.microsoft.com/office/drawing/2014/main" id="{2EE08887-6E42-4C06-9CE6-BE957C2880D1}"/>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8" name="Footer Placeholder 7">
            <a:extLst>
              <a:ext uri="{FF2B5EF4-FFF2-40B4-BE49-F238E27FC236}">
                <a16:creationId xmlns:a16="http://schemas.microsoft.com/office/drawing/2014/main" id="{B2071853-E5AB-44F6-990A-4C4ACBB66004}"/>
              </a:ext>
            </a:extLst>
          </p:cNvPr>
          <p:cNvSpPr>
            <a:spLocks noGrp="1"/>
          </p:cNvSpPr>
          <p:nvPr>
            <p:ph type="ftr" sz="quarter" idx="11"/>
          </p:nvPr>
        </p:nvSpPr>
        <p:spPr/>
        <p:txBody>
          <a:bodyPr/>
          <a:lstStyle/>
          <a:p>
            <a:endParaRPr lang="sv-SE"/>
          </a:p>
        </p:txBody>
      </p:sp>
      <p:sp>
        <p:nvSpPr>
          <p:cNvPr id="9" name="Slide Number Placeholder 8">
            <a:extLst>
              <a:ext uri="{FF2B5EF4-FFF2-40B4-BE49-F238E27FC236}">
                <a16:creationId xmlns:a16="http://schemas.microsoft.com/office/drawing/2014/main" id="{9061B8F4-C08E-4472-9F30-A1499518F6BF}"/>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1838160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0BD23-AADE-4E1F-8AD7-6A18939A2DD7}"/>
              </a:ext>
            </a:extLst>
          </p:cNvPr>
          <p:cNvSpPr>
            <a:spLocks noGrp="1"/>
          </p:cNvSpPr>
          <p:nvPr>
            <p:ph type="title"/>
          </p:nvPr>
        </p:nvSpPr>
        <p:spPr/>
        <p:txBody>
          <a:bodyPr/>
          <a:lstStyle/>
          <a:p>
            <a:r>
              <a:rPr lang="en-US"/>
              <a:t>Click to edit Master title style</a:t>
            </a:r>
            <a:endParaRPr lang="sv-SE"/>
          </a:p>
        </p:txBody>
      </p:sp>
      <p:sp>
        <p:nvSpPr>
          <p:cNvPr id="3" name="Date Placeholder 2">
            <a:extLst>
              <a:ext uri="{FF2B5EF4-FFF2-40B4-BE49-F238E27FC236}">
                <a16:creationId xmlns:a16="http://schemas.microsoft.com/office/drawing/2014/main" id="{A36D78D8-2C17-4A08-A581-8E3F5A11D26B}"/>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4" name="Footer Placeholder 3">
            <a:extLst>
              <a:ext uri="{FF2B5EF4-FFF2-40B4-BE49-F238E27FC236}">
                <a16:creationId xmlns:a16="http://schemas.microsoft.com/office/drawing/2014/main" id="{3630C854-C4D8-4A68-964E-5D8463388F1A}"/>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6E982086-8BCC-4D25-BA25-5E8D82CFC2D1}"/>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2248187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D202E1-FA16-43A2-AE75-ACC1898E34AE}"/>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3" name="Footer Placeholder 2">
            <a:extLst>
              <a:ext uri="{FF2B5EF4-FFF2-40B4-BE49-F238E27FC236}">
                <a16:creationId xmlns:a16="http://schemas.microsoft.com/office/drawing/2014/main" id="{0013B825-4EBF-4A45-AFFE-13D9CEC3758E}"/>
              </a:ext>
            </a:extLst>
          </p:cNvPr>
          <p:cNvSpPr>
            <a:spLocks noGrp="1"/>
          </p:cNvSpPr>
          <p:nvPr>
            <p:ph type="ftr" sz="quarter" idx="11"/>
          </p:nvPr>
        </p:nvSpPr>
        <p:spPr/>
        <p:txBody>
          <a:bodyPr/>
          <a:lstStyle/>
          <a:p>
            <a:endParaRPr lang="sv-SE"/>
          </a:p>
        </p:txBody>
      </p:sp>
      <p:sp>
        <p:nvSpPr>
          <p:cNvPr id="4" name="Slide Number Placeholder 3">
            <a:extLst>
              <a:ext uri="{FF2B5EF4-FFF2-40B4-BE49-F238E27FC236}">
                <a16:creationId xmlns:a16="http://schemas.microsoft.com/office/drawing/2014/main" id="{F4FC85C4-E1F1-4C6A-9BA4-22E2628564E4}"/>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2483642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25D3F-4AE4-435D-AE7D-2B02898FAA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Content Placeholder 2">
            <a:extLst>
              <a:ext uri="{FF2B5EF4-FFF2-40B4-BE49-F238E27FC236}">
                <a16:creationId xmlns:a16="http://schemas.microsoft.com/office/drawing/2014/main" id="{A62377E0-A60F-4F75-A350-52C4F66C34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a:extLst>
              <a:ext uri="{FF2B5EF4-FFF2-40B4-BE49-F238E27FC236}">
                <a16:creationId xmlns:a16="http://schemas.microsoft.com/office/drawing/2014/main" id="{0904F57E-8636-45FB-A852-1D560B6DDB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D2B2EB-B8F8-4DF3-A337-B62A03E85B68}"/>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6" name="Footer Placeholder 5">
            <a:extLst>
              <a:ext uri="{FF2B5EF4-FFF2-40B4-BE49-F238E27FC236}">
                <a16:creationId xmlns:a16="http://schemas.microsoft.com/office/drawing/2014/main" id="{5C59F02C-7161-4ACE-A0E4-014ED5CE6268}"/>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7703BFA0-006C-4DE1-A385-E7A75410B9AE}"/>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2017420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7D3AC-8CA1-4F13-996F-6644DC628B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Picture Placeholder 2">
            <a:extLst>
              <a:ext uri="{FF2B5EF4-FFF2-40B4-BE49-F238E27FC236}">
                <a16:creationId xmlns:a16="http://schemas.microsoft.com/office/drawing/2014/main" id="{214E5118-CA33-4421-9174-EC7114BD52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a:extLst>
              <a:ext uri="{FF2B5EF4-FFF2-40B4-BE49-F238E27FC236}">
                <a16:creationId xmlns:a16="http://schemas.microsoft.com/office/drawing/2014/main" id="{09E2E52F-001D-4764-83CC-DF7BB6B80A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11C2F0-6E7A-4039-9C02-F72E70B3DFE0}"/>
              </a:ext>
            </a:extLst>
          </p:cNvPr>
          <p:cNvSpPr>
            <a:spLocks noGrp="1"/>
          </p:cNvSpPr>
          <p:nvPr>
            <p:ph type="dt" sz="half" idx="10"/>
          </p:nvPr>
        </p:nvSpPr>
        <p:spPr/>
        <p:txBody>
          <a:bodyPr/>
          <a:lstStyle/>
          <a:p>
            <a:fld id="{D9B16CEA-001F-4518-9CAD-693DB1B6B59E}" type="datetimeFigureOut">
              <a:rPr lang="sv-SE" smtClean="0"/>
              <a:t>2021-09-03</a:t>
            </a:fld>
            <a:endParaRPr lang="sv-SE"/>
          </a:p>
        </p:txBody>
      </p:sp>
      <p:sp>
        <p:nvSpPr>
          <p:cNvPr id="6" name="Footer Placeholder 5">
            <a:extLst>
              <a:ext uri="{FF2B5EF4-FFF2-40B4-BE49-F238E27FC236}">
                <a16:creationId xmlns:a16="http://schemas.microsoft.com/office/drawing/2014/main" id="{1136052C-DFE5-47E9-B725-68AFB2C56694}"/>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B04B5A9C-7145-4CD7-A755-12EE9D5A4E08}"/>
              </a:ext>
            </a:extLst>
          </p:cNvPr>
          <p:cNvSpPr>
            <a:spLocks noGrp="1"/>
          </p:cNvSpPr>
          <p:nvPr>
            <p:ph type="sldNum" sz="quarter" idx="12"/>
          </p:nvPr>
        </p:nvSpPr>
        <p:spPr/>
        <p:txBody>
          <a:bodyPr/>
          <a:lstStyle/>
          <a:p>
            <a:fld id="{CFBB39F4-E68E-49EC-ABA4-C86CB6DCCAA8}" type="slidenum">
              <a:rPr lang="sv-SE" smtClean="0"/>
              <a:t>‹#›</a:t>
            </a:fld>
            <a:endParaRPr lang="sv-SE"/>
          </a:p>
        </p:txBody>
      </p:sp>
    </p:spTree>
    <p:extLst>
      <p:ext uri="{BB962C8B-B14F-4D97-AF65-F5344CB8AC3E}">
        <p14:creationId xmlns:p14="http://schemas.microsoft.com/office/powerpoint/2010/main" val="2594536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25E8CE-2BD7-47FC-8C4B-2D1F09BAEE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a:extLst>
              <a:ext uri="{FF2B5EF4-FFF2-40B4-BE49-F238E27FC236}">
                <a16:creationId xmlns:a16="http://schemas.microsoft.com/office/drawing/2014/main" id="{61267C43-80AA-471E-BEE5-4B96069BDB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48FD863A-292D-487C-BCA5-065EB6AD8F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B16CEA-001F-4518-9CAD-693DB1B6B59E}" type="datetimeFigureOut">
              <a:rPr lang="sv-SE" smtClean="0"/>
              <a:t>2021-09-03</a:t>
            </a:fld>
            <a:endParaRPr lang="sv-SE"/>
          </a:p>
        </p:txBody>
      </p:sp>
      <p:sp>
        <p:nvSpPr>
          <p:cNvPr id="5" name="Footer Placeholder 4">
            <a:extLst>
              <a:ext uri="{FF2B5EF4-FFF2-40B4-BE49-F238E27FC236}">
                <a16:creationId xmlns:a16="http://schemas.microsoft.com/office/drawing/2014/main" id="{6E0F4A62-C563-4977-B7C3-4F36B3EB27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a:extLst>
              <a:ext uri="{FF2B5EF4-FFF2-40B4-BE49-F238E27FC236}">
                <a16:creationId xmlns:a16="http://schemas.microsoft.com/office/drawing/2014/main" id="{AAF49F0B-1140-431F-BC8A-3465FDB4F7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BB39F4-E68E-49EC-ABA4-C86CB6DCCAA8}" type="slidenum">
              <a:rPr lang="sv-SE" smtClean="0"/>
              <a:t>‹#›</a:t>
            </a:fld>
            <a:endParaRPr lang="sv-SE"/>
          </a:p>
        </p:txBody>
      </p:sp>
    </p:spTree>
    <p:extLst>
      <p:ext uri="{BB962C8B-B14F-4D97-AF65-F5344CB8AC3E}">
        <p14:creationId xmlns:p14="http://schemas.microsoft.com/office/powerpoint/2010/main" val="4240905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90C94-E77B-461C-9DC3-C457A3997751}"/>
              </a:ext>
            </a:extLst>
          </p:cNvPr>
          <p:cNvSpPr>
            <a:spLocks noGrp="1"/>
          </p:cNvSpPr>
          <p:nvPr>
            <p:ph type="ctrTitle"/>
          </p:nvPr>
        </p:nvSpPr>
        <p:spPr/>
        <p:txBody>
          <a:bodyPr/>
          <a:lstStyle/>
          <a:p>
            <a:r>
              <a:rPr lang="sv-SE" dirty="0"/>
              <a:t>draft-porfiri-tsvwg-sctp-natsupp</a:t>
            </a:r>
          </a:p>
        </p:txBody>
      </p:sp>
      <p:sp>
        <p:nvSpPr>
          <p:cNvPr id="3" name="Subtitle 2">
            <a:extLst>
              <a:ext uri="{FF2B5EF4-FFF2-40B4-BE49-F238E27FC236}">
                <a16:creationId xmlns:a16="http://schemas.microsoft.com/office/drawing/2014/main" id="{A4A95C07-3164-45D9-81B5-BB609B85FFFB}"/>
              </a:ext>
            </a:extLst>
          </p:cNvPr>
          <p:cNvSpPr>
            <a:spLocks noGrp="1"/>
          </p:cNvSpPr>
          <p:nvPr>
            <p:ph type="subTitle" idx="1"/>
          </p:nvPr>
        </p:nvSpPr>
        <p:spPr>
          <a:xfrm>
            <a:off x="1506582" y="3602038"/>
            <a:ext cx="9300754" cy="1655762"/>
          </a:xfrm>
        </p:spPr>
        <p:txBody>
          <a:bodyPr/>
          <a:lstStyle/>
          <a:p>
            <a:r>
              <a:rPr lang="sv-SE" dirty="0"/>
              <a:t>A minimal approach for allowing SCTP Hosts to be instantiated behind NAT</a:t>
            </a:r>
          </a:p>
        </p:txBody>
      </p:sp>
    </p:spTree>
    <p:extLst>
      <p:ext uri="{BB962C8B-B14F-4D97-AF65-F5344CB8AC3E}">
        <p14:creationId xmlns:p14="http://schemas.microsoft.com/office/powerpoint/2010/main" val="1318081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A037E-BDE5-4138-BF9F-E8F5E272465D}"/>
              </a:ext>
            </a:extLst>
          </p:cNvPr>
          <p:cNvSpPr>
            <a:spLocks noGrp="1"/>
          </p:cNvSpPr>
          <p:nvPr>
            <p:ph type="title"/>
          </p:nvPr>
        </p:nvSpPr>
        <p:spPr/>
        <p:txBody>
          <a:bodyPr/>
          <a:lstStyle/>
          <a:p>
            <a:r>
              <a:rPr lang="sv-SE" dirty="0"/>
              <a:t>Conclusions</a:t>
            </a:r>
          </a:p>
        </p:txBody>
      </p:sp>
      <p:sp>
        <p:nvSpPr>
          <p:cNvPr id="3" name="Content Placeholder 2">
            <a:extLst>
              <a:ext uri="{FF2B5EF4-FFF2-40B4-BE49-F238E27FC236}">
                <a16:creationId xmlns:a16="http://schemas.microsoft.com/office/drawing/2014/main" id="{97B89BE2-901E-41C5-A567-B3BD4AC02584}"/>
              </a:ext>
            </a:extLst>
          </p:cNvPr>
          <p:cNvSpPr>
            <a:spLocks noGrp="1"/>
          </p:cNvSpPr>
          <p:nvPr>
            <p:ph idx="1"/>
          </p:nvPr>
        </p:nvSpPr>
        <p:spPr/>
        <p:txBody>
          <a:bodyPr>
            <a:normAutofit lnSpcReduction="10000"/>
          </a:bodyPr>
          <a:lstStyle/>
          <a:p>
            <a:r>
              <a:rPr lang="sv-SE" dirty="0"/>
              <a:t>The current proposal is a minimal approach to solve some problems of integrating NAT and SCTP.</a:t>
            </a:r>
          </a:p>
          <a:p>
            <a:r>
              <a:rPr lang="sv-SE" dirty="0"/>
              <a:t>The key of the proposal is simplicity both at the SCTP Hosts and at the NAT functions.</a:t>
            </a:r>
          </a:p>
          <a:p>
            <a:r>
              <a:rPr lang="sv-SE" dirty="0"/>
              <a:t>The proposal doesn’t need vTAG handling at NAT</a:t>
            </a:r>
          </a:p>
          <a:p>
            <a:r>
              <a:rPr lang="sv-SE" dirty="0"/>
              <a:t>Since it keeps most of the concepts from draft-ietf-tsvwg-natsupp, it may be seen as a simplified version of that.</a:t>
            </a:r>
          </a:p>
          <a:p>
            <a:r>
              <a:rPr lang="sv-SE" dirty="0"/>
              <a:t>I’s wish to thank all the authors of draft-ietf-tsvwg-natsupp, especially Michael Tüxen, and Magnus Westerlund for the comments and suggestions.</a:t>
            </a:r>
          </a:p>
        </p:txBody>
      </p:sp>
    </p:spTree>
    <p:extLst>
      <p:ext uri="{BB962C8B-B14F-4D97-AF65-F5344CB8AC3E}">
        <p14:creationId xmlns:p14="http://schemas.microsoft.com/office/powerpoint/2010/main" val="917785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28FB8-1244-41AA-831D-471C59A1FF5A}"/>
              </a:ext>
            </a:extLst>
          </p:cNvPr>
          <p:cNvSpPr>
            <a:spLocks noGrp="1"/>
          </p:cNvSpPr>
          <p:nvPr>
            <p:ph type="title"/>
          </p:nvPr>
        </p:nvSpPr>
        <p:spPr/>
        <p:txBody>
          <a:bodyPr/>
          <a:lstStyle/>
          <a:p>
            <a:r>
              <a:rPr lang="sv-SE" dirty="0"/>
              <a:t>Use cases for SCTP in a NATted Network</a:t>
            </a:r>
          </a:p>
        </p:txBody>
      </p:sp>
      <p:sp>
        <p:nvSpPr>
          <p:cNvPr id="3" name="Content Placeholder 2">
            <a:extLst>
              <a:ext uri="{FF2B5EF4-FFF2-40B4-BE49-F238E27FC236}">
                <a16:creationId xmlns:a16="http://schemas.microsoft.com/office/drawing/2014/main" id="{5246F0D5-87BC-4814-9661-F9FD0BC03FDE}"/>
              </a:ext>
            </a:extLst>
          </p:cNvPr>
          <p:cNvSpPr>
            <a:spLocks noGrp="1"/>
          </p:cNvSpPr>
          <p:nvPr>
            <p:ph idx="1"/>
          </p:nvPr>
        </p:nvSpPr>
        <p:spPr>
          <a:xfrm>
            <a:off x="838200" y="1825625"/>
            <a:ext cx="8210006" cy="4351338"/>
          </a:xfrm>
        </p:spPr>
        <p:txBody>
          <a:bodyPr/>
          <a:lstStyle/>
          <a:p>
            <a:r>
              <a:rPr lang="sv-SE" dirty="0"/>
              <a:t>Single Homed SCTP Clients</a:t>
            </a:r>
          </a:p>
          <a:p>
            <a:r>
              <a:rPr lang="sv-SE" dirty="0"/>
              <a:t>Single Homed SCTP Server</a:t>
            </a:r>
          </a:p>
          <a:p>
            <a:r>
              <a:rPr lang="sv-SE" dirty="0"/>
              <a:t>Multihomed SCTP Clients</a:t>
            </a:r>
          </a:p>
          <a:p>
            <a:r>
              <a:rPr lang="sv-SE" dirty="0"/>
              <a:t>Multihomed SCTP Server</a:t>
            </a:r>
          </a:p>
          <a:p>
            <a:r>
              <a:rPr lang="sv-SE" dirty="0"/>
              <a:t>Single Homed SCTP Client with Distributed Endpoint</a:t>
            </a:r>
          </a:p>
          <a:p>
            <a:r>
              <a:rPr lang="sv-SE" dirty="0"/>
              <a:t>Multihomed SCTP Client with Distributed Endpoint</a:t>
            </a:r>
          </a:p>
          <a:p>
            <a:r>
              <a:rPr lang="sv-SE" dirty="0"/>
              <a:t>Single Homed SCTP Server with Distributed Endpoint</a:t>
            </a:r>
          </a:p>
          <a:p>
            <a:r>
              <a:rPr lang="sv-SE" dirty="0"/>
              <a:t>Multihomed SCTP Server with Distributed Endpoint</a:t>
            </a:r>
          </a:p>
          <a:p>
            <a:endParaRPr lang="sv-SE" dirty="0"/>
          </a:p>
        </p:txBody>
      </p:sp>
      <p:sp>
        <p:nvSpPr>
          <p:cNvPr id="4" name="Right Brace 3">
            <a:extLst>
              <a:ext uri="{FF2B5EF4-FFF2-40B4-BE49-F238E27FC236}">
                <a16:creationId xmlns:a16="http://schemas.microsoft.com/office/drawing/2014/main" id="{D67F3B03-7E25-40A9-935B-C7B0728FF5CF}"/>
              </a:ext>
            </a:extLst>
          </p:cNvPr>
          <p:cNvSpPr/>
          <p:nvPr/>
        </p:nvSpPr>
        <p:spPr>
          <a:xfrm>
            <a:off x="9215336" y="3936459"/>
            <a:ext cx="492868" cy="193904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5" name="TextBox 4">
            <a:extLst>
              <a:ext uri="{FF2B5EF4-FFF2-40B4-BE49-F238E27FC236}">
                <a16:creationId xmlns:a16="http://schemas.microsoft.com/office/drawing/2014/main" id="{AEBDE19F-079A-40F8-9589-518D550CE8F6}"/>
              </a:ext>
            </a:extLst>
          </p:cNvPr>
          <p:cNvSpPr txBox="1"/>
          <p:nvPr/>
        </p:nvSpPr>
        <p:spPr>
          <a:xfrm>
            <a:off x="9820436" y="4176410"/>
            <a:ext cx="2254832" cy="1477328"/>
          </a:xfrm>
          <a:prstGeom prst="rect">
            <a:avLst/>
          </a:prstGeom>
          <a:noFill/>
        </p:spPr>
        <p:txBody>
          <a:bodyPr wrap="square" rtlCol="0">
            <a:spAutoFit/>
          </a:bodyPr>
          <a:lstStyle/>
          <a:p>
            <a:r>
              <a:rPr lang="sv-SE" dirty="0"/>
              <a:t>Cloud Based</a:t>
            </a:r>
          </a:p>
          <a:p>
            <a:r>
              <a:rPr lang="sv-SE" dirty="0"/>
              <a:t>Deployment</a:t>
            </a:r>
          </a:p>
          <a:p>
            <a:r>
              <a:rPr lang="sv-SE" dirty="0"/>
              <a:t>In a Kubernetes</a:t>
            </a:r>
          </a:p>
          <a:p>
            <a:r>
              <a:rPr lang="sv-SE" dirty="0"/>
              <a:t>Execution environment</a:t>
            </a:r>
          </a:p>
        </p:txBody>
      </p:sp>
    </p:spTree>
    <p:extLst>
      <p:ext uri="{BB962C8B-B14F-4D97-AF65-F5344CB8AC3E}">
        <p14:creationId xmlns:p14="http://schemas.microsoft.com/office/powerpoint/2010/main" val="3012453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28FB8-1244-41AA-831D-471C59A1FF5A}"/>
              </a:ext>
            </a:extLst>
          </p:cNvPr>
          <p:cNvSpPr>
            <a:spLocks noGrp="1"/>
          </p:cNvSpPr>
          <p:nvPr>
            <p:ph type="title"/>
          </p:nvPr>
        </p:nvSpPr>
        <p:spPr/>
        <p:txBody>
          <a:bodyPr/>
          <a:lstStyle/>
          <a:p>
            <a:r>
              <a:rPr lang="sv-SE" dirty="0"/>
              <a:t>Why Distributed SCTP Endpoint</a:t>
            </a:r>
          </a:p>
        </p:txBody>
      </p:sp>
      <p:sp>
        <p:nvSpPr>
          <p:cNvPr id="3" name="Content Placeholder 2">
            <a:extLst>
              <a:ext uri="{FF2B5EF4-FFF2-40B4-BE49-F238E27FC236}">
                <a16:creationId xmlns:a16="http://schemas.microsoft.com/office/drawing/2014/main" id="{5246F0D5-87BC-4814-9661-F9FD0BC03FDE}"/>
              </a:ext>
            </a:extLst>
          </p:cNvPr>
          <p:cNvSpPr>
            <a:spLocks noGrp="1"/>
          </p:cNvSpPr>
          <p:nvPr>
            <p:ph idx="1"/>
          </p:nvPr>
        </p:nvSpPr>
        <p:spPr>
          <a:xfrm>
            <a:off x="1726660" y="5152620"/>
            <a:ext cx="9045101" cy="1266318"/>
          </a:xfrm>
        </p:spPr>
        <p:txBody>
          <a:bodyPr>
            <a:normAutofit fontScale="62500" lnSpcReduction="20000"/>
          </a:bodyPr>
          <a:lstStyle/>
          <a:p>
            <a:pPr marL="0" indent="0">
              <a:buNone/>
            </a:pPr>
            <a:r>
              <a:rPr lang="sv-SE" dirty="0"/>
              <a:t>A Kubernetes Cluster is deployed on multiple machines, a Service such as an SCTP Endpoint is instantiated on multiple PODs, those are exposed to the public network as a single instance of an SCTP Host. Networking is implemented by means of a Container Network Interface based on NAT.</a:t>
            </a:r>
          </a:p>
          <a:p>
            <a:pPr marL="0" indent="0">
              <a:buNone/>
            </a:pPr>
            <a:r>
              <a:rPr lang="sv-SE" dirty="0"/>
              <a:t>Traffic is distributed by means of Load Balancer algorithms. </a:t>
            </a:r>
          </a:p>
          <a:p>
            <a:endParaRPr lang="sv-SE" dirty="0"/>
          </a:p>
        </p:txBody>
      </p:sp>
      <p:pic>
        <p:nvPicPr>
          <p:cNvPr id="6" name="Picture 5">
            <a:extLst>
              <a:ext uri="{FF2B5EF4-FFF2-40B4-BE49-F238E27FC236}">
                <a16:creationId xmlns:a16="http://schemas.microsoft.com/office/drawing/2014/main" id="{4BBFD9B7-73DA-4D22-848C-B3EF95464710}"/>
              </a:ext>
            </a:extLst>
          </p:cNvPr>
          <p:cNvPicPr>
            <a:picLocks noChangeAspect="1"/>
          </p:cNvPicPr>
          <p:nvPr/>
        </p:nvPicPr>
        <p:blipFill>
          <a:blip r:embed="rId2"/>
          <a:stretch>
            <a:fillRect/>
          </a:stretch>
        </p:blipFill>
        <p:spPr>
          <a:xfrm>
            <a:off x="3700867" y="1690688"/>
            <a:ext cx="6657975" cy="3190875"/>
          </a:xfrm>
          <a:prstGeom prst="rect">
            <a:avLst/>
          </a:prstGeom>
        </p:spPr>
      </p:pic>
      <p:sp>
        <p:nvSpPr>
          <p:cNvPr id="7" name="Content Placeholder 2">
            <a:extLst>
              <a:ext uri="{FF2B5EF4-FFF2-40B4-BE49-F238E27FC236}">
                <a16:creationId xmlns:a16="http://schemas.microsoft.com/office/drawing/2014/main" id="{0B3D49F5-EDC1-4C06-8A23-0B3F9A43927B}"/>
              </a:ext>
            </a:extLst>
          </p:cNvPr>
          <p:cNvSpPr txBox="1">
            <a:spLocks/>
          </p:cNvSpPr>
          <p:nvPr/>
        </p:nvSpPr>
        <p:spPr>
          <a:xfrm>
            <a:off x="990600" y="1978025"/>
            <a:ext cx="2443264" cy="16893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Scalability</a:t>
            </a:r>
          </a:p>
          <a:p>
            <a:r>
              <a:rPr lang="sv-SE"/>
              <a:t>Reliability</a:t>
            </a:r>
          </a:p>
          <a:p>
            <a:endParaRPr lang="sv-SE" dirty="0"/>
          </a:p>
        </p:txBody>
      </p:sp>
    </p:spTree>
    <p:extLst>
      <p:ext uri="{BB962C8B-B14F-4D97-AF65-F5344CB8AC3E}">
        <p14:creationId xmlns:p14="http://schemas.microsoft.com/office/powerpoint/2010/main" val="3099525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4C2B4-C709-496F-A7D3-CD0673CDA01F}"/>
              </a:ext>
            </a:extLst>
          </p:cNvPr>
          <p:cNvSpPr>
            <a:spLocks noGrp="1"/>
          </p:cNvSpPr>
          <p:nvPr>
            <p:ph type="title"/>
          </p:nvPr>
        </p:nvSpPr>
        <p:spPr/>
        <p:txBody>
          <a:bodyPr/>
          <a:lstStyle/>
          <a:p>
            <a:r>
              <a:rPr lang="sv-SE" dirty="0"/>
              <a:t>Approach of this NAT Support proposal</a:t>
            </a:r>
          </a:p>
        </p:txBody>
      </p:sp>
      <p:sp>
        <p:nvSpPr>
          <p:cNvPr id="3" name="Content Placeholder 2">
            <a:extLst>
              <a:ext uri="{FF2B5EF4-FFF2-40B4-BE49-F238E27FC236}">
                <a16:creationId xmlns:a16="http://schemas.microsoft.com/office/drawing/2014/main" id="{62FC06BC-386C-46C9-8933-80184728E420}"/>
              </a:ext>
            </a:extLst>
          </p:cNvPr>
          <p:cNvSpPr>
            <a:spLocks noGrp="1"/>
          </p:cNvSpPr>
          <p:nvPr>
            <p:ph idx="1"/>
          </p:nvPr>
        </p:nvSpPr>
        <p:spPr/>
        <p:txBody>
          <a:bodyPr>
            <a:normAutofit lnSpcReduction="10000"/>
          </a:bodyPr>
          <a:lstStyle/>
          <a:p>
            <a:r>
              <a:rPr lang="sv-SE" dirty="0"/>
              <a:t>NAT only parses the SCTP Common Header</a:t>
            </a:r>
          </a:p>
          <a:p>
            <a:r>
              <a:rPr lang="sv-SE" dirty="0"/>
              <a:t>NAT searches for SCTP packet containing INIT chunk and checks for collision</a:t>
            </a:r>
          </a:p>
          <a:p>
            <a:r>
              <a:rPr lang="sv-SE" dirty="0"/>
              <a:t>Collisions are communicated from NAT using an ABORT chunk with M-bit set (same as in draft-ietf-tsvwg-natsupp)</a:t>
            </a:r>
          </a:p>
          <a:p>
            <a:r>
              <a:rPr lang="sv-SE" dirty="0"/>
              <a:t>Change of Source Endpoint in case of collision is up to SCTP User</a:t>
            </a:r>
          </a:p>
          <a:p>
            <a:r>
              <a:rPr lang="sv-SE" dirty="0"/>
              <a:t>Multihoming is implemented as Single Homing being extended with ASCONF (rfc5061 same as in draft-ietf-tsvwg-natsupp)</a:t>
            </a:r>
          </a:p>
          <a:p>
            <a:r>
              <a:rPr lang="sv-SE" dirty="0"/>
              <a:t>NAT setting for Multihoming exploits extra INIT chunks that implement a new option ”RJ” (not needed)</a:t>
            </a:r>
          </a:p>
        </p:txBody>
      </p:sp>
    </p:spTree>
    <p:extLst>
      <p:ext uri="{BB962C8B-B14F-4D97-AF65-F5344CB8AC3E}">
        <p14:creationId xmlns:p14="http://schemas.microsoft.com/office/powerpoint/2010/main" val="879236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14CAF-80C1-4061-86FD-F461767A9F42}"/>
              </a:ext>
            </a:extLst>
          </p:cNvPr>
          <p:cNvSpPr>
            <a:spLocks noGrp="1"/>
          </p:cNvSpPr>
          <p:nvPr>
            <p:ph type="title"/>
          </p:nvPr>
        </p:nvSpPr>
        <p:spPr/>
        <p:txBody>
          <a:bodyPr/>
          <a:lstStyle/>
          <a:p>
            <a:r>
              <a:rPr lang="sv-SE" dirty="0"/>
              <a:t>NAT implementation</a:t>
            </a:r>
          </a:p>
        </p:txBody>
      </p:sp>
      <p:sp>
        <p:nvSpPr>
          <p:cNvPr id="3" name="Content Placeholder 2">
            <a:extLst>
              <a:ext uri="{FF2B5EF4-FFF2-40B4-BE49-F238E27FC236}">
                <a16:creationId xmlns:a16="http://schemas.microsoft.com/office/drawing/2014/main" id="{15643028-AEFB-45C6-99C8-D78D4DCE8047}"/>
              </a:ext>
            </a:extLst>
          </p:cNvPr>
          <p:cNvSpPr>
            <a:spLocks noGrp="1"/>
          </p:cNvSpPr>
          <p:nvPr>
            <p:ph idx="1"/>
          </p:nvPr>
        </p:nvSpPr>
        <p:spPr/>
        <p:txBody>
          <a:bodyPr>
            <a:normAutofit/>
          </a:bodyPr>
          <a:lstStyle/>
          <a:p>
            <a:r>
              <a:rPr lang="sv-SE" dirty="0"/>
              <a:t>Implementation at NAT is kept as simple as possible</a:t>
            </a:r>
          </a:p>
          <a:p>
            <a:pPr lvl="1"/>
            <a:r>
              <a:rPr lang="sv-SE" dirty="0"/>
              <a:t>NAT doesn’t parse SCTP chunks, thus it doesn’t keep the Association State, it only supervises the Association 4-uple and removes the NAT Table entry when a timer supervision expires.</a:t>
            </a:r>
          </a:p>
          <a:p>
            <a:pPr lvl="1"/>
            <a:r>
              <a:rPr lang="sv-SE" dirty="0"/>
              <a:t>When receiving an INIT chunk, it check if the related 4-uple already exists in the NAT Table, if so NAT answers with ABORT, otherwise it sets the new entry in the NAT table and forwards the packet.</a:t>
            </a:r>
          </a:p>
          <a:p>
            <a:pPr lvl="1"/>
            <a:r>
              <a:rPr lang="sv-SE" dirty="0"/>
              <a:t>When receiving any other </a:t>
            </a:r>
            <a:r>
              <a:rPr lang="sv-SE" b="1" dirty="0"/>
              <a:t>outgoing</a:t>
            </a:r>
            <a:r>
              <a:rPr lang="sv-SE" dirty="0"/>
              <a:t> SCTP packet, if the related 4-uple exists it forwards it, otherwise it sets the new entry in the NAT table and forwards the packet.</a:t>
            </a:r>
          </a:p>
          <a:p>
            <a:pPr lvl="1"/>
            <a:r>
              <a:rPr lang="sv-SE" dirty="0"/>
              <a:t>When receiving any other </a:t>
            </a:r>
            <a:r>
              <a:rPr lang="sv-SE" b="1" dirty="0"/>
              <a:t>incoming</a:t>
            </a:r>
            <a:r>
              <a:rPr lang="sv-SE" dirty="0"/>
              <a:t> SCTP packet, if the related 4-uple exists it forwards it, otherwise it silently discards the packet.</a:t>
            </a:r>
          </a:p>
          <a:p>
            <a:pPr lvl="1"/>
            <a:endParaRPr lang="sv-SE" dirty="0"/>
          </a:p>
        </p:txBody>
      </p:sp>
    </p:spTree>
    <p:extLst>
      <p:ext uri="{BB962C8B-B14F-4D97-AF65-F5344CB8AC3E}">
        <p14:creationId xmlns:p14="http://schemas.microsoft.com/office/powerpoint/2010/main" val="2362257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2A4F5-2E86-4D62-9C09-4A0A602B2400}"/>
              </a:ext>
            </a:extLst>
          </p:cNvPr>
          <p:cNvSpPr>
            <a:spLocks noGrp="1"/>
          </p:cNvSpPr>
          <p:nvPr>
            <p:ph type="title"/>
          </p:nvPr>
        </p:nvSpPr>
        <p:spPr/>
        <p:txBody>
          <a:bodyPr/>
          <a:lstStyle/>
          <a:p>
            <a:r>
              <a:rPr lang="sv-SE" dirty="0"/>
              <a:t>Handling of INIT in NAT</a:t>
            </a:r>
          </a:p>
        </p:txBody>
      </p:sp>
      <p:sp>
        <p:nvSpPr>
          <p:cNvPr id="3" name="Content Placeholder 2">
            <a:extLst>
              <a:ext uri="{FF2B5EF4-FFF2-40B4-BE49-F238E27FC236}">
                <a16:creationId xmlns:a16="http://schemas.microsoft.com/office/drawing/2014/main" id="{691C222B-C4A8-4932-A763-F68740E26EEE}"/>
              </a:ext>
            </a:extLst>
          </p:cNvPr>
          <p:cNvSpPr>
            <a:spLocks noGrp="1"/>
          </p:cNvSpPr>
          <p:nvPr>
            <p:ph idx="1"/>
          </p:nvPr>
        </p:nvSpPr>
        <p:spPr>
          <a:xfrm>
            <a:off x="838200" y="1825625"/>
            <a:ext cx="4740298" cy="3450266"/>
          </a:xfrm>
        </p:spPr>
        <p:txBody>
          <a:bodyPr>
            <a:normAutofit/>
          </a:bodyPr>
          <a:lstStyle/>
          <a:p>
            <a:r>
              <a:rPr lang="sv-SE" dirty="0"/>
              <a:t>INIT handling in NAT devices is the same for outgoing or incoming packets.</a:t>
            </a:r>
          </a:p>
          <a:p>
            <a:r>
              <a:rPr lang="sv-SE" dirty="0"/>
              <a:t>NAT doesn’t need to parse INIT, it doesn’t even need to know whether INIT has RJ option.</a:t>
            </a:r>
          </a:p>
        </p:txBody>
      </p:sp>
      <p:sp>
        <p:nvSpPr>
          <p:cNvPr id="19" name="Flowchart: Data 18">
            <a:extLst>
              <a:ext uri="{FF2B5EF4-FFF2-40B4-BE49-F238E27FC236}">
                <a16:creationId xmlns:a16="http://schemas.microsoft.com/office/drawing/2014/main" id="{811B16DF-EA18-48F7-8052-BE6B00ABFAA1}"/>
              </a:ext>
            </a:extLst>
          </p:cNvPr>
          <p:cNvSpPr/>
          <p:nvPr/>
        </p:nvSpPr>
        <p:spPr>
          <a:xfrm>
            <a:off x="7966073" y="1856056"/>
            <a:ext cx="1191080" cy="440988"/>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INIT Handler</a:t>
            </a:r>
          </a:p>
        </p:txBody>
      </p:sp>
      <p:sp>
        <p:nvSpPr>
          <p:cNvPr id="20" name="Flowchart: Decision 19">
            <a:extLst>
              <a:ext uri="{FF2B5EF4-FFF2-40B4-BE49-F238E27FC236}">
                <a16:creationId xmlns:a16="http://schemas.microsoft.com/office/drawing/2014/main" id="{AE913243-2DD0-4097-99BE-B0E7C9ECF640}"/>
              </a:ext>
            </a:extLst>
          </p:cNvPr>
          <p:cNvSpPr/>
          <p:nvPr/>
        </p:nvSpPr>
        <p:spPr>
          <a:xfrm>
            <a:off x="7839276" y="2846961"/>
            <a:ext cx="1456023" cy="83658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Collision?</a:t>
            </a:r>
          </a:p>
        </p:txBody>
      </p:sp>
      <p:cxnSp>
        <p:nvCxnSpPr>
          <p:cNvPr id="22" name="Straight Connector 21">
            <a:extLst>
              <a:ext uri="{FF2B5EF4-FFF2-40B4-BE49-F238E27FC236}">
                <a16:creationId xmlns:a16="http://schemas.microsoft.com/office/drawing/2014/main" id="{D1B2E45E-9C78-48CE-BAD7-8756EE2CAFCF}"/>
              </a:ext>
            </a:extLst>
          </p:cNvPr>
          <p:cNvCxnSpPr>
            <a:cxnSpLocks/>
            <a:stCxn id="19" idx="4"/>
            <a:endCxn id="20" idx="0"/>
          </p:cNvCxnSpPr>
          <p:nvPr/>
        </p:nvCxnSpPr>
        <p:spPr>
          <a:xfrm>
            <a:off x="8561613" y="2297044"/>
            <a:ext cx="5675" cy="549917"/>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446C423-4BC0-4C4B-971C-FF4FB2357718}"/>
              </a:ext>
            </a:extLst>
          </p:cNvPr>
          <p:cNvSpPr txBox="1"/>
          <p:nvPr/>
        </p:nvSpPr>
        <p:spPr>
          <a:xfrm>
            <a:off x="7712479" y="2912848"/>
            <a:ext cx="253596" cy="261610"/>
          </a:xfrm>
          <a:prstGeom prst="rect">
            <a:avLst/>
          </a:prstGeom>
          <a:noFill/>
        </p:spPr>
        <p:txBody>
          <a:bodyPr wrap="none" rtlCol="0">
            <a:spAutoFit/>
          </a:bodyPr>
          <a:lstStyle/>
          <a:p>
            <a:r>
              <a:rPr lang="sv-SE" sz="1100" dirty="0"/>
              <a:t>Y</a:t>
            </a:r>
          </a:p>
        </p:txBody>
      </p:sp>
      <p:sp>
        <p:nvSpPr>
          <p:cNvPr id="24" name="Arrow: Pentagon 23">
            <a:extLst>
              <a:ext uri="{FF2B5EF4-FFF2-40B4-BE49-F238E27FC236}">
                <a16:creationId xmlns:a16="http://schemas.microsoft.com/office/drawing/2014/main" id="{AC3EDD29-D882-4681-927F-6F7F2734A0FB}"/>
              </a:ext>
            </a:extLst>
          </p:cNvPr>
          <p:cNvSpPr/>
          <p:nvPr/>
        </p:nvSpPr>
        <p:spPr>
          <a:xfrm flipH="1">
            <a:off x="6390602" y="3871608"/>
            <a:ext cx="1321877" cy="5250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ABORT</a:t>
            </a:r>
          </a:p>
          <a:p>
            <a:pPr algn="ctr"/>
            <a:r>
              <a:rPr lang="sv-SE" sz="1050" dirty="0"/>
              <a:t>With M bit</a:t>
            </a:r>
          </a:p>
        </p:txBody>
      </p:sp>
      <p:cxnSp>
        <p:nvCxnSpPr>
          <p:cNvPr id="26" name="Connector: Elbow 25">
            <a:extLst>
              <a:ext uri="{FF2B5EF4-FFF2-40B4-BE49-F238E27FC236}">
                <a16:creationId xmlns:a16="http://schemas.microsoft.com/office/drawing/2014/main" id="{DDC01BDC-6D0D-4FFD-9A11-DBAFE3887BD5}"/>
              </a:ext>
            </a:extLst>
          </p:cNvPr>
          <p:cNvCxnSpPr>
            <a:cxnSpLocks/>
            <a:stCxn id="20" idx="1"/>
            <a:endCxn id="24" idx="0"/>
          </p:cNvCxnSpPr>
          <p:nvPr/>
        </p:nvCxnSpPr>
        <p:spPr>
          <a:xfrm rot="10800000" flipV="1">
            <a:off x="7182794" y="3265252"/>
            <a:ext cx="656483" cy="60635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1943C17-9B0D-4642-B2CC-87E676990AA8}"/>
              </a:ext>
            </a:extLst>
          </p:cNvPr>
          <p:cNvSpPr txBox="1"/>
          <p:nvPr/>
        </p:nvSpPr>
        <p:spPr>
          <a:xfrm>
            <a:off x="8587540" y="3646771"/>
            <a:ext cx="276038" cy="261610"/>
          </a:xfrm>
          <a:prstGeom prst="rect">
            <a:avLst/>
          </a:prstGeom>
          <a:noFill/>
        </p:spPr>
        <p:txBody>
          <a:bodyPr wrap="none" rtlCol="0">
            <a:spAutoFit/>
          </a:bodyPr>
          <a:lstStyle/>
          <a:p>
            <a:r>
              <a:rPr lang="sv-SE" sz="1100" dirty="0"/>
              <a:t>N</a:t>
            </a:r>
          </a:p>
        </p:txBody>
      </p:sp>
      <p:sp>
        <p:nvSpPr>
          <p:cNvPr id="38" name="Flowchart: Process 37">
            <a:extLst>
              <a:ext uri="{FF2B5EF4-FFF2-40B4-BE49-F238E27FC236}">
                <a16:creationId xmlns:a16="http://schemas.microsoft.com/office/drawing/2014/main" id="{FE7B00FE-3923-4FC9-BFA8-075E697D56BC}"/>
              </a:ext>
            </a:extLst>
          </p:cNvPr>
          <p:cNvSpPr/>
          <p:nvPr/>
        </p:nvSpPr>
        <p:spPr>
          <a:xfrm>
            <a:off x="7972651" y="3854953"/>
            <a:ext cx="1191080" cy="54166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Create a new NAT Table Entry</a:t>
            </a:r>
          </a:p>
        </p:txBody>
      </p:sp>
      <p:sp>
        <p:nvSpPr>
          <p:cNvPr id="40" name="Arrow: Pentagon 39">
            <a:extLst>
              <a:ext uri="{FF2B5EF4-FFF2-40B4-BE49-F238E27FC236}">
                <a16:creationId xmlns:a16="http://schemas.microsoft.com/office/drawing/2014/main" id="{E0F06901-4680-4175-8627-4E627831B700}"/>
              </a:ext>
            </a:extLst>
          </p:cNvPr>
          <p:cNvSpPr/>
          <p:nvPr/>
        </p:nvSpPr>
        <p:spPr>
          <a:xfrm>
            <a:off x="7926601" y="4964722"/>
            <a:ext cx="1321877" cy="5250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NAT and Forward</a:t>
            </a:r>
          </a:p>
          <a:p>
            <a:pPr algn="ctr"/>
            <a:r>
              <a:rPr lang="sv-SE" sz="1050" dirty="0"/>
              <a:t>The Packet</a:t>
            </a:r>
          </a:p>
        </p:txBody>
      </p:sp>
      <p:cxnSp>
        <p:nvCxnSpPr>
          <p:cNvPr id="42" name="Straight Connector 41">
            <a:extLst>
              <a:ext uri="{FF2B5EF4-FFF2-40B4-BE49-F238E27FC236}">
                <a16:creationId xmlns:a16="http://schemas.microsoft.com/office/drawing/2014/main" id="{B7A0AC62-AF65-4786-8993-D0660ACAB234}"/>
              </a:ext>
            </a:extLst>
          </p:cNvPr>
          <p:cNvCxnSpPr>
            <a:stCxn id="20" idx="2"/>
            <a:endCxn id="38" idx="0"/>
          </p:cNvCxnSpPr>
          <p:nvPr/>
        </p:nvCxnSpPr>
        <p:spPr>
          <a:xfrm>
            <a:off x="8567288" y="3683543"/>
            <a:ext cx="903" cy="17141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DBC1EDE-A838-4CF1-A432-04212642F311}"/>
              </a:ext>
            </a:extLst>
          </p:cNvPr>
          <p:cNvCxnSpPr>
            <a:stCxn id="38" idx="2"/>
          </p:cNvCxnSpPr>
          <p:nvPr/>
        </p:nvCxnSpPr>
        <p:spPr>
          <a:xfrm>
            <a:off x="8568191" y="4396618"/>
            <a:ext cx="19349" cy="57666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2203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2A4F5-2E86-4D62-9C09-4A0A602B2400}"/>
              </a:ext>
            </a:extLst>
          </p:cNvPr>
          <p:cNvSpPr>
            <a:spLocks noGrp="1"/>
          </p:cNvSpPr>
          <p:nvPr>
            <p:ph type="title"/>
          </p:nvPr>
        </p:nvSpPr>
        <p:spPr/>
        <p:txBody>
          <a:bodyPr/>
          <a:lstStyle/>
          <a:p>
            <a:r>
              <a:rPr lang="sv-SE" dirty="0"/>
              <a:t>Handling of other SCTP packets  in NAT</a:t>
            </a:r>
          </a:p>
        </p:txBody>
      </p:sp>
      <p:sp>
        <p:nvSpPr>
          <p:cNvPr id="3" name="Content Placeholder 2">
            <a:extLst>
              <a:ext uri="{FF2B5EF4-FFF2-40B4-BE49-F238E27FC236}">
                <a16:creationId xmlns:a16="http://schemas.microsoft.com/office/drawing/2014/main" id="{691C222B-C4A8-4932-A763-F68740E26EEE}"/>
              </a:ext>
            </a:extLst>
          </p:cNvPr>
          <p:cNvSpPr>
            <a:spLocks noGrp="1"/>
          </p:cNvSpPr>
          <p:nvPr>
            <p:ph idx="1"/>
          </p:nvPr>
        </p:nvSpPr>
        <p:spPr>
          <a:xfrm>
            <a:off x="838200" y="1825624"/>
            <a:ext cx="4740298" cy="4628795"/>
          </a:xfrm>
        </p:spPr>
        <p:txBody>
          <a:bodyPr>
            <a:normAutofit/>
          </a:bodyPr>
          <a:lstStyle/>
          <a:p>
            <a:r>
              <a:rPr lang="sv-SE" dirty="0"/>
              <a:t>A packet that doesn’t contain INIT chunk is handled depending on the direction</a:t>
            </a:r>
          </a:p>
          <a:p>
            <a:r>
              <a:rPr lang="sv-SE" dirty="0"/>
              <a:t>Outgoing SCTP packets are always forwarded, if no NAT entries exist, those are created.</a:t>
            </a:r>
          </a:p>
          <a:p>
            <a:r>
              <a:rPr lang="sv-SE" dirty="0"/>
              <a:t>Incoming SCTP packets are forwarded only if NAT entries exist.</a:t>
            </a:r>
          </a:p>
        </p:txBody>
      </p:sp>
      <p:sp>
        <p:nvSpPr>
          <p:cNvPr id="19" name="Flowchart: Data 18">
            <a:extLst>
              <a:ext uri="{FF2B5EF4-FFF2-40B4-BE49-F238E27FC236}">
                <a16:creationId xmlns:a16="http://schemas.microsoft.com/office/drawing/2014/main" id="{811B16DF-EA18-48F7-8052-BE6B00ABFAA1}"/>
              </a:ext>
            </a:extLst>
          </p:cNvPr>
          <p:cNvSpPr/>
          <p:nvPr/>
        </p:nvSpPr>
        <p:spPr>
          <a:xfrm>
            <a:off x="8775220" y="1856056"/>
            <a:ext cx="1191080" cy="440988"/>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Packet Handler</a:t>
            </a:r>
          </a:p>
        </p:txBody>
      </p:sp>
      <p:sp>
        <p:nvSpPr>
          <p:cNvPr id="20" name="Flowchart: Decision 19">
            <a:extLst>
              <a:ext uri="{FF2B5EF4-FFF2-40B4-BE49-F238E27FC236}">
                <a16:creationId xmlns:a16="http://schemas.microsoft.com/office/drawing/2014/main" id="{AE913243-2DD0-4097-99BE-B0E7C9ECF640}"/>
              </a:ext>
            </a:extLst>
          </p:cNvPr>
          <p:cNvSpPr/>
          <p:nvPr/>
        </p:nvSpPr>
        <p:spPr>
          <a:xfrm>
            <a:off x="8648423" y="2846961"/>
            <a:ext cx="1456023" cy="83658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Outgoing?</a:t>
            </a:r>
          </a:p>
        </p:txBody>
      </p:sp>
      <p:cxnSp>
        <p:nvCxnSpPr>
          <p:cNvPr id="22" name="Straight Connector 21">
            <a:extLst>
              <a:ext uri="{FF2B5EF4-FFF2-40B4-BE49-F238E27FC236}">
                <a16:creationId xmlns:a16="http://schemas.microsoft.com/office/drawing/2014/main" id="{D1B2E45E-9C78-48CE-BAD7-8756EE2CAFCF}"/>
              </a:ext>
            </a:extLst>
          </p:cNvPr>
          <p:cNvCxnSpPr>
            <a:cxnSpLocks/>
            <a:stCxn id="19" idx="4"/>
            <a:endCxn id="20" idx="0"/>
          </p:cNvCxnSpPr>
          <p:nvPr/>
        </p:nvCxnSpPr>
        <p:spPr>
          <a:xfrm>
            <a:off x="9370760" y="2297044"/>
            <a:ext cx="5675" cy="549917"/>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446C423-4BC0-4C4B-971C-FF4FB2357718}"/>
              </a:ext>
            </a:extLst>
          </p:cNvPr>
          <p:cNvSpPr txBox="1"/>
          <p:nvPr/>
        </p:nvSpPr>
        <p:spPr>
          <a:xfrm>
            <a:off x="8521626" y="2912848"/>
            <a:ext cx="253596" cy="261610"/>
          </a:xfrm>
          <a:prstGeom prst="rect">
            <a:avLst/>
          </a:prstGeom>
          <a:noFill/>
        </p:spPr>
        <p:txBody>
          <a:bodyPr wrap="none" rtlCol="0">
            <a:spAutoFit/>
          </a:bodyPr>
          <a:lstStyle/>
          <a:p>
            <a:r>
              <a:rPr lang="sv-SE" sz="1100" dirty="0"/>
              <a:t>Y</a:t>
            </a:r>
          </a:p>
        </p:txBody>
      </p:sp>
      <p:cxnSp>
        <p:nvCxnSpPr>
          <p:cNvPr id="26" name="Connector: Elbow 25">
            <a:extLst>
              <a:ext uri="{FF2B5EF4-FFF2-40B4-BE49-F238E27FC236}">
                <a16:creationId xmlns:a16="http://schemas.microsoft.com/office/drawing/2014/main" id="{DDC01BDC-6D0D-4FFD-9A11-DBAFE3887BD5}"/>
              </a:ext>
            </a:extLst>
          </p:cNvPr>
          <p:cNvCxnSpPr>
            <a:cxnSpLocks/>
            <a:stCxn id="20" idx="1"/>
            <a:endCxn id="21" idx="0"/>
          </p:cNvCxnSpPr>
          <p:nvPr/>
        </p:nvCxnSpPr>
        <p:spPr>
          <a:xfrm rot="10800000" flipV="1">
            <a:off x="7790023" y="3265252"/>
            <a:ext cx="858400" cy="60659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1943C17-9B0D-4642-B2CC-87E676990AA8}"/>
              </a:ext>
            </a:extLst>
          </p:cNvPr>
          <p:cNvSpPr txBox="1"/>
          <p:nvPr/>
        </p:nvSpPr>
        <p:spPr>
          <a:xfrm>
            <a:off x="9062667" y="3601520"/>
            <a:ext cx="276038" cy="261610"/>
          </a:xfrm>
          <a:prstGeom prst="rect">
            <a:avLst/>
          </a:prstGeom>
          <a:noFill/>
        </p:spPr>
        <p:txBody>
          <a:bodyPr wrap="none" rtlCol="0">
            <a:spAutoFit/>
          </a:bodyPr>
          <a:lstStyle/>
          <a:p>
            <a:r>
              <a:rPr lang="sv-SE" sz="1100" dirty="0"/>
              <a:t>N</a:t>
            </a:r>
          </a:p>
        </p:txBody>
      </p:sp>
      <p:sp>
        <p:nvSpPr>
          <p:cNvPr id="40" name="Arrow: Pentagon 39">
            <a:extLst>
              <a:ext uri="{FF2B5EF4-FFF2-40B4-BE49-F238E27FC236}">
                <a16:creationId xmlns:a16="http://schemas.microsoft.com/office/drawing/2014/main" id="{E0F06901-4680-4175-8627-4E627831B700}"/>
              </a:ext>
            </a:extLst>
          </p:cNvPr>
          <p:cNvSpPr/>
          <p:nvPr/>
        </p:nvSpPr>
        <p:spPr>
          <a:xfrm>
            <a:off x="8126407" y="5929410"/>
            <a:ext cx="1321877" cy="5250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NAT and Forward</a:t>
            </a:r>
          </a:p>
          <a:p>
            <a:pPr algn="ctr"/>
            <a:r>
              <a:rPr lang="sv-SE" sz="1050" dirty="0"/>
              <a:t>The Packet</a:t>
            </a:r>
          </a:p>
        </p:txBody>
      </p:sp>
      <p:sp>
        <p:nvSpPr>
          <p:cNvPr id="17" name="Flowchart: Process 16">
            <a:extLst>
              <a:ext uri="{FF2B5EF4-FFF2-40B4-BE49-F238E27FC236}">
                <a16:creationId xmlns:a16="http://schemas.microsoft.com/office/drawing/2014/main" id="{ED3E8511-913E-4CE1-9D81-E824549506A1}"/>
              </a:ext>
            </a:extLst>
          </p:cNvPr>
          <p:cNvSpPr/>
          <p:nvPr/>
        </p:nvSpPr>
        <p:spPr>
          <a:xfrm>
            <a:off x="7194484" y="5005058"/>
            <a:ext cx="1191080" cy="54166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Create a new NAT Table Entry</a:t>
            </a:r>
          </a:p>
        </p:txBody>
      </p:sp>
      <p:sp>
        <p:nvSpPr>
          <p:cNvPr id="21" name="Flowchart: Decision 20">
            <a:extLst>
              <a:ext uri="{FF2B5EF4-FFF2-40B4-BE49-F238E27FC236}">
                <a16:creationId xmlns:a16="http://schemas.microsoft.com/office/drawing/2014/main" id="{70DEC447-3C88-4B31-B1D3-0473879BE1AA}"/>
              </a:ext>
            </a:extLst>
          </p:cNvPr>
          <p:cNvSpPr/>
          <p:nvPr/>
        </p:nvSpPr>
        <p:spPr>
          <a:xfrm>
            <a:off x="7062011" y="3871846"/>
            <a:ext cx="1456023" cy="83658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In NAT Table?</a:t>
            </a:r>
          </a:p>
        </p:txBody>
      </p:sp>
      <p:sp>
        <p:nvSpPr>
          <p:cNvPr id="25" name="TextBox 24">
            <a:extLst>
              <a:ext uri="{FF2B5EF4-FFF2-40B4-BE49-F238E27FC236}">
                <a16:creationId xmlns:a16="http://schemas.microsoft.com/office/drawing/2014/main" id="{D0FAC60B-FB6F-4229-8364-8532185F6153}"/>
              </a:ext>
            </a:extLst>
          </p:cNvPr>
          <p:cNvSpPr txBox="1"/>
          <p:nvPr/>
        </p:nvSpPr>
        <p:spPr>
          <a:xfrm>
            <a:off x="7988388" y="4660872"/>
            <a:ext cx="276038" cy="261610"/>
          </a:xfrm>
          <a:prstGeom prst="rect">
            <a:avLst/>
          </a:prstGeom>
          <a:noFill/>
        </p:spPr>
        <p:txBody>
          <a:bodyPr wrap="none" rtlCol="0">
            <a:spAutoFit/>
          </a:bodyPr>
          <a:lstStyle/>
          <a:p>
            <a:r>
              <a:rPr lang="sv-SE" sz="1100" dirty="0"/>
              <a:t>N</a:t>
            </a:r>
          </a:p>
        </p:txBody>
      </p:sp>
      <p:sp>
        <p:nvSpPr>
          <p:cNvPr id="27" name="TextBox 26">
            <a:extLst>
              <a:ext uri="{FF2B5EF4-FFF2-40B4-BE49-F238E27FC236}">
                <a16:creationId xmlns:a16="http://schemas.microsoft.com/office/drawing/2014/main" id="{9A62E5FD-23DA-4DCB-8077-21AACE7832C8}"/>
              </a:ext>
            </a:extLst>
          </p:cNvPr>
          <p:cNvSpPr txBox="1"/>
          <p:nvPr/>
        </p:nvSpPr>
        <p:spPr>
          <a:xfrm>
            <a:off x="8380797" y="4052584"/>
            <a:ext cx="253596" cy="261610"/>
          </a:xfrm>
          <a:prstGeom prst="rect">
            <a:avLst/>
          </a:prstGeom>
          <a:noFill/>
        </p:spPr>
        <p:txBody>
          <a:bodyPr wrap="none" rtlCol="0">
            <a:spAutoFit/>
          </a:bodyPr>
          <a:lstStyle/>
          <a:p>
            <a:r>
              <a:rPr lang="sv-SE" sz="1100" dirty="0"/>
              <a:t>Y</a:t>
            </a:r>
          </a:p>
        </p:txBody>
      </p:sp>
      <p:cxnSp>
        <p:nvCxnSpPr>
          <p:cNvPr id="9" name="Straight Connector 8">
            <a:extLst>
              <a:ext uri="{FF2B5EF4-FFF2-40B4-BE49-F238E27FC236}">
                <a16:creationId xmlns:a16="http://schemas.microsoft.com/office/drawing/2014/main" id="{AF03BFDB-3981-4A3A-824F-B4EBA35C7CA8}"/>
              </a:ext>
            </a:extLst>
          </p:cNvPr>
          <p:cNvCxnSpPr>
            <a:stCxn id="21" idx="2"/>
            <a:endCxn id="17" idx="0"/>
          </p:cNvCxnSpPr>
          <p:nvPr/>
        </p:nvCxnSpPr>
        <p:spPr>
          <a:xfrm>
            <a:off x="7790023" y="4708428"/>
            <a:ext cx="1" cy="296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01859F42-F001-423A-B1E0-92A317BC3C60}"/>
              </a:ext>
            </a:extLst>
          </p:cNvPr>
          <p:cNvCxnSpPr>
            <a:stCxn id="17" idx="2"/>
            <a:endCxn id="40" idx="0"/>
          </p:cNvCxnSpPr>
          <p:nvPr/>
        </p:nvCxnSpPr>
        <p:spPr>
          <a:xfrm rot="16200000" flipH="1">
            <a:off x="8031715" y="5305031"/>
            <a:ext cx="382687" cy="866069"/>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33" name="Flowchart: Decision 32">
            <a:extLst>
              <a:ext uri="{FF2B5EF4-FFF2-40B4-BE49-F238E27FC236}">
                <a16:creationId xmlns:a16="http://schemas.microsoft.com/office/drawing/2014/main" id="{E62299D1-F903-4C52-998B-C1EB4C447AB7}"/>
              </a:ext>
            </a:extLst>
          </p:cNvPr>
          <p:cNvSpPr/>
          <p:nvPr/>
        </p:nvSpPr>
        <p:spPr>
          <a:xfrm>
            <a:off x="9451895" y="3871989"/>
            <a:ext cx="1456023" cy="83658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In NAT Table?</a:t>
            </a:r>
          </a:p>
        </p:txBody>
      </p:sp>
      <p:cxnSp>
        <p:nvCxnSpPr>
          <p:cNvPr id="29" name="Connector: Elbow 28">
            <a:extLst>
              <a:ext uri="{FF2B5EF4-FFF2-40B4-BE49-F238E27FC236}">
                <a16:creationId xmlns:a16="http://schemas.microsoft.com/office/drawing/2014/main" id="{417E9082-A488-4D34-86CA-BFAE01BA5014}"/>
              </a:ext>
            </a:extLst>
          </p:cNvPr>
          <p:cNvCxnSpPr>
            <a:cxnSpLocks/>
            <a:stCxn id="20" idx="2"/>
            <a:endCxn id="33" idx="0"/>
          </p:cNvCxnSpPr>
          <p:nvPr/>
        </p:nvCxnSpPr>
        <p:spPr>
          <a:xfrm rot="16200000" flipH="1">
            <a:off x="9683948" y="3376030"/>
            <a:ext cx="188446" cy="80347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8FB8388-703F-47A7-8E7C-D934DADD2406}"/>
              </a:ext>
            </a:extLst>
          </p:cNvPr>
          <p:cNvSpPr txBox="1"/>
          <p:nvPr/>
        </p:nvSpPr>
        <p:spPr>
          <a:xfrm>
            <a:off x="10189577" y="4635407"/>
            <a:ext cx="276038" cy="261610"/>
          </a:xfrm>
          <a:prstGeom prst="rect">
            <a:avLst/>
          </a:prstGeom>
          <a:noFill/>
        </p:spPr>
        <p:txBody>
          <a:bodyPr wrap="none" rtlCol="0">
            <a:spAutoFit/>
          </a:bodyPr>
          <a:lstStyle/>
          <a:p>
            <a:r>
              <a:rPr lang="sv-SE" sz="1100" dirty="0"/>
              <a:t>N</a:t>
            </a:r>
          </a:p>
        </p:txBody>
      </p:sp>
      <p:sp>
        <p:nvSpPr>
          <p:cNvPr id="43" name="TextBox 42">
            <a:extLst>
              <a:ext uri="{FF2B5EF4-FFF2-40B4-BE49-F238E27FC236}">
                <a16:creationId xmlns:a16="http://schemas.microsoft.com/office/drawing/2014/main" id="{877FC5DA-00DD-42D2-A89F-AE1DD1BC4B47}"/>
              </a:ext>
            </a:extLst>
          </p:cNvPr>
          <p:cNvSpPr txBox="1"/>
          <p:nvPr/>
        </p:nvSpPr>
        <p:spPr>
          <a:xfrm>
            <a:off x="9335536" y="4019811"/>
            <a:ext cx="253596" cy="261610"/>
          </a:xfrm>
          <a:prstGeom prst="rect">
            <a:avLst/>
          </a:prstGeom>
          <a:noFill/>
        </p:spPr>
        <p:txBody>
          <a:bodyPr wrap="none" rtlCol="0">
            <a:spAutoFit/>
          </a:bodyPr>
          <a:lstStyle/>
          <a:p>
            <a:r>
              <a:rPr lang="sv-SE" sz="1100" dirty="0"/>
              <a:t>Y</a:t>
            </a:r>
          </a:p>
        </p:txBody>
      </p:sp>
      <p:cxnSp>
        <p:nvCxnSpPr>
          <p:cNvPr id="37" name="Connector: Elbow 36">
            <a:extLst>
              <a:ext uri="{FF2B5EF4-FFF2-40B4-BE49-F238E27FC236}">
                <a16:creationId xmlns:a16="http://schemas.microsoft.com/office/drawing/2014/main" id="{B198D31F-7F3C-4A7B-B239-D47F2A6E7E40}"/>
              </a:ext>
            </a:extLst>
          </p:cNvPr>
          <p:cNvCxnSpPr>
            <a:cxnSpLocks/>
            <a:stCxn id="40" idx="0"/>
            <a:endCxn id="33" idx="1"/>
          </p:cNvCxnSpPr>
          <p:nvPr/>
        </p:nvCxnSpPr>
        <p:spPr>
          <a:xfrm rot="5400000" flipH="1" flipV="1">
            <a:off x="8234429" y="4711944"/>
            <a:ext cx="1639130" cy="79580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63FDB4DE-EF40-45A9-939A-CE37F96F6C05}"/>
              </a:ext>
            </a:extLst>
          </p:cNvPr>
          <p:cNvCxnSpPr>
            <a:stCxn id="40" idx="0"/>
            <a:endCxn id="21" idx="3"/>
          </p:cNvCxnSpPr>
          <p:nvPr/>
        </p:nvCxnSpPr>
        <p:spPr>
          <a:xfrm rot="16200000" flipV="1">
            <a:off x="7767428" y="5040744"/>
            <a:ext cx="1639273" cy="138059"/>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57" name="Flowchart: Process 56">
            <a:extLst>
              <a:ext uri="{FF2B5EF4-FFF2-40B4-BE49-F238E27FC236}">
                <a16:creationId xmlns:a16="http://schemas.microsoft.com/office/drawing/2014/main" id="{98C808BE-02DB-4DF6-BC5F-01B570E1D0E0}"/>
              </a:ext>
            </a:extLst>
          </p:cNvPr>
          <p:cNvSpPr/>
          <p:nvPr/>
        </p:nvSpPr>
        <p:spPr>
          <a:xfrm>
            <a:off x="9587459" y="5005056"/>
            <a:ext cx="1191080" cy="54166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t>Silently Discard</a:t>
            </a:r>
          </a:p>
          <a:p>
            <a:pPr algn="ctr"/>
            <a:r>
              <a:rPr lang="sv-SE" sz="1000" dirty="0"/>
              <a:t>The Packet</a:t>
            </a:r>
          </a:p>
        </p:txBody>
      </p:sp>
      <p:cxnSp>
        <p:nvCxnSpPr>
          <p:cNvPr id="59" name="Straight Connector 58">
            <a:extLst>
              <a:ext uri="{FF2B5EF4-FFF2-40B4-BE49-F238E27FC236}">
                <a16:creationId xmlns:a16="http://schemas.microsoft.com/office/drawing/2014/main" id="{96C13D85-9F0A-4F86-A85C-7E146AB19619}"/>
              </a:ext>
            </a:extLst>
          </p:cNvPr>
          <p:cNvCxnSpPr>
            <a:stCxn id="33" idx="2"/>
            <a:endCxn id="57" idx="0"/>
          </p:cNvCxnSpPr>
          <p:nvPr/>
        </p:nvCxnSpPr>
        <p:spPr>
          <a:xfrm>
            <a:off x="10179907" y="4708571"/>
            <a:ext cx="3092" cy="2964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445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7122C-B9B3-44FB-93B0-E91247CAC437}"/>
              </a:ext>
            </a:extLst>
          </p:cNvPr>
          <p:cNvSpPr>
            <a:spLocks noGrp="1"/>
          </p:cNvSpPr>
          <p:nvPr>
            <p:ph type="title"/>
          </p:nvPr>
        </p:nvSpPr>
        <p:spPr/>
        <p:txBody>
          <a:bodyPr/>
          <a:lstStyle/>
          <a:p>
            <a:r>
              <a:rPr lang="sv-SE" dirty="0"/>
              <a:t>Handling of INIT for Multihoming</a:t>
            </a:r>
          </a:p>
        </p:txBody>
      </p:sp>
      <p:sp>
        <p:nvSpPr>
          <p:cNvPr id="3" name="Content Placeholder 2">
            <a:extLst>
              <a:ext uri="{FF2B5EF4-FFF2-40B4-BE49-F238E27FC236}">
                <a16:creationId xmlns:a16="http://schemas.microsoft.com/office/drawing/2014/main" id="{9A81BCC1-C534-43AE-9AAF-F7C4EF995178}"/>
              </a:ext>
            </a:extLst>
          </p:cNvPr>
          <p:cNvSpPr>
            <a:spLocks noGrp="1"/>
          </p:cNvSpPr>
          <p:nvPr>
            <p:ph idx="1"/>
          </p:nvPr>
        </p:nvSpPr>
        <p:spPr>
          <a:xfrm>
            <a:off x="838200" y="1825625"/>
            <a:ext cx="9927077" cy="4335226"/>
          </a:xfrm>
        </p:spPr>
        <p:txBody>
          <a:bodyPr/>
          <a:lstStyle/>
          <a:p>
            <a:r>
              <a:rPr lang="sv-SE" dirty="0"/>
              <a:t>Approach to Multihoming is the same as in the draft-ietf-tsvwg-natsupp, that is creating a single-homed association first and then adding the other IP addresses.</a:t>
            </a:r>
          </a:p>
          <a:p>
            <a:r>
              <a:rPr lang="sv-SE" dirty="0"/>
              <a:t>The proposal needs the NAT functions to be set before extra addresses are added, this is accomplished by sending INIT chunks to the peer from the extra IP addresses. Once the peer has answered with INIT-ACK, the procedure from rfc5061 can be used.</a:t>
            </a:r>
          </a:p>
          <a:p>
            <a:r>
              <a:rPr lang="sv-SE" dirty="0"/>
              <a:t>The proposal adds an extra parameter ”Repetita Juvant” to INIT, but this is not actually needed.</a:t>
            </a:r>
          </a:p>
        </p:txBody>
      </p:sp>
    </p:spTree>
    <p:extLst>
      <p:ext uri="{BB962C8B-B14F-4D97-AF65-F5344CB8AC3E}">
        <p14:creationId xmlns:p14="http://schemas.microsoft.com/office/powerpoint/2010/main" val="651363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8B2FB-FCB5-4733-84BB-D11D6CFB9A72}"/>
              </a:ext>
            </a:extLst>
          </p:cNvPr>
          <p:cNvSpPr>
            <a:spLocks noGrp="1"/>
          </p:cNvSpPr>
          <p:nvPr>
            <p:ph type="title"/>
          </p:nvPr>
        </p:nvSpPr>
        <p:spPr/>
        <p:txBody>
          <a:bodyPr/>
          <a:lstStyle/>
          <a:p>
            <a:r>
              <a:rPr lang="sv-SE" dirty="0"/>
              <a:t>Role of the Load Balancer</a:t>
            </a:r>
          </a:p>
        </p:txBody>
      </p:sp>
      <p:sp>
        <p:nvSpPr>
          <p:cNvPr id="3" name="Content Placeholder 2">
            <a:extLst>
              <a:ext uri="{FF2B5EF4-FFF2-40B4-BE49-F238E27FC236}">
                <a16:creationId xmlns:a16="http://schemas.microsoft.com/office/drawing/2014/main" id="{55C2835E-189D-4F97-9D11-B724F5FDABE5}"/>
              </a:ext>
            </a:extLst>
          </p:cNvPr>
          <p:cNvSpPr>
            <a:spLocks noGrp="1"/>
          </p:cNvSpPr>
          <p:nvPr>
            <p:ph idx="1"/>
          </p:nvPr>
        </p:nvSpPr>
        <p:spPr/>
        <p:txBody>
          <a:bodyPr/>
          <a:lstStyle/>
          <a:p>
            <a:r>
              <a:rPr lang="sv-SE" dirty="0"/>
              <a:t>When an Endpoint is distributed among SCTP Hosts, NAT cannot decide how to distribute Associations by itself.</a:t>
            </a:r>
          </a:p>
          <a:p>
            <a:r>
              <a:rPr lang="sv-SE" dirty="0"/>
              <a:t>NAT is generally not responsible fir Load Balancing, there’s the need of an extra LB function for supporting those cases.</a:t>
            </a:r>
          </a:p>
          <a:p>
            <a:r>
              <a:rPr lang="sv-SE" dirty="0"/>
              <a:t>LB is not part of the proposal, a number of different strategies can be implemented as rules for Load Balancing. </a:t>
            </a:r>
          </a:p>
          <a:p>
            <a:r>
              <a:rPr lang="sv-SE" dirty="0"/>
              <a:t>There are cases described in the examples that need NAT to be supported by a LB such as in section 7.3</a:t>
            </a:r>
          </a:p>
        </p:txBody>
      </p:sp>
    </p:spTree>
    <p:extLst>
      <p:ext uri="{BB962C8B-B14F-4D97-AF65-F5344CB8AC3E}">
        <p14:creationId xmlns:p14="http://schemas.microsoft.com/office/powerpoint/2010/main" val="23843002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1973</TotalTime>
  <Words>785</Words>
  <Application>Microsoft Office PowerPoint</Application>
  <PresentationFormat>Widescreen</PresentationFormat>
  <Paragraphs>79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draft-porfiri-tsvwg-sctp-natsupp</vt:lpstr>
      <vt:lpstr>Use cases for SCTP in a NATted Network</vt:lpstr>
      <vt:lpstr>Why Distributed SCTP Endpoint</vt:lpstr>
      <vt:lpstr>Approach of this NAT Support proposal</vt:lpstr>
      <vt:lpstr>NAT implementation</vt:lpstr>
      <vt:lpstr>Handling of INIT in NAT</vt:lpstr>
      <vt:lpstr>Handling of other SCTP packets  in NAT</vt:lpstr>
      <vt:lpstr>Handling of INIT for Multihoming</vt:lpstr>
      <vt:lpstr>Role of the Load Balancer</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draft-porfiri-tsvwg-sctp-natsupp</dc:title>
  <dc:creator>Claudio Porfiri</dc:creator>
  <cp:lastModifiedBy>Claudio Porfiri</cp:lastModifiedBy>
  <cp:revision>101</cp:revision>
  <dcterms:created xsi:type="dcterms:W3CDTF">2021-09-01T06:57:05Z</dcterms:created>
  <dcterms:modified xsi:type="dcterms:W3CDTF">2021-09-03T07:40:02Z</dcterms:modified>
</cp:coreProperties>
</file>