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0" r:id="rId1"/>
  </p:sldMasterIdLst>
  <p:notesMasterIdLst>
    <p:notesMasterId r:id="rId12"/>
  </p:notesMasterIdLst>
  <p:sldIdLst>
    <p:sldId id="1673103888" r:id="rId2"/>
    <p:sldId id="282" r:id="rId3"/>
    <p:sldId id="283" r:id="rId4"/>
    <p:sldId id="1673103895" r:id="rId5"/>
    <p:sldId id="1673103901" r:id="rId6"/>
    <p:sldId id="297" r:id="rId7"/>
    <p:sldId id="298" r:id="rId8"/>
    <p:sldId id="1673103896" r:id="rId9"/>
    <p:sldId id="1673103883" r:id="rId10"/>
    <p:sldId id="1673103885" r:id="rId11"/>
  </p:sldIdLst>
  <p:sldSz cx="9144000" cy="6858000" type="screen4x3"/>
  <p:notesSz cx="9931400" cy="14363700"/>
  <p:embeddedFontLst>
    <p:embeddedFont>
      <p:font typeface="Calibri" panose="020F0502020204030204" pitchFamily="34" charset="0"/>
      <p:regular r:id="rId13"/>
      <p:bold r:id="rId14"/>
      <p:italic r:id="rId15"/>
      <p:boldItalic r:id="rId16"/>
    </p:embeddedFont>
    <p:embeddedFont>
      <p:font typeface="Calibri Light" panose="020F0302020204030204" pitchFamily="34" charset="0"/>
      <p:regular r:id="rId17"/>
      <p:italic r:id="rId18"/>
    </p:embeddedFont>
    <p:embeddedFont>
      <p:font typeface="Noto Sans Symbols" panose="020B0604020202090204" pitchFamily="3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José Montpetit" initials="MJM" lastIdx="2" clrIdx="0">
    <p:extLst>
      <p:ext uri="{19B8F6BF-5375-455C-9EA6-DF929625EA0E}">
        <p15:presenceInfo xmlns:p15="http://schemas.microsoft.com/office/powerpoint/2012/main" userId="20c6ff6aeeea14b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899" autoAdjust="0"/>
    <p:restoredTop sz="84155" autoAdjust="0"/>
  </p:normalViewPr>
  <p:slideViewPr>
    <p:cSldViewPr snapToGrid="0" snapToObjects="1">
      <p:cViewPr varScale="1">
        <p:scale>
          <a:sx n="103" d="100"/>
          <a:sy n="103" d="100"/>
        </p:scale>
        <p:origin x="2384"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4303713" cy="719138"/>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600" b="0" i="0" u="none" strike="noStrike" cap="none">
                <a:solidFill>
                  <a:schemeClr val="dk1"/>
                </a:solidFill>
                <a:latin typeface="Times New Roman"/>
                <a:ea typeface="Times New Roman"/>
                <a:cs typeface="Times New Roman"/>
                <a:sym typeface="Times New Roman"/>
              </a:defRPr>
            </a:lvl1pPr>
            <a:lvl2pPr marL="457200" marR="0" lvl="1"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2pPr>
            <a:lvl3pPr marL="914400" marR="0" lvl="2"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3pPr>
            <a:lvl4pPr marL="1371600" marR="0" lvl="3"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4pPr>
            <a:lvl5pPr marL="1828800" marR="0" lvl="4"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5pPr>
            <a:lvl6pPr marL="2286000" marR="0" lvl="5"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6pPr>
            <a:lvl7pPr marL="2743200" marR="0" lvl="6"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7pPr>
            <a:lvl8pPr marL="3200400" marR="0" lvl="7"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8pPr>
            <a:lvl9pPr marL="3657600" marR="0" lvl="8"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9pPr>
          </a:lstStyle>
          <a:p>
            <a:endParaRPr/>
          </a:p>
        </p:txBody>
      </p:sp>
      <p:sp>
        <p:nvSpPr>
          <p:cNvPr id="4" name="Shape 4"/>
          <p:cNvSpPr txBox="1">
            <a:spLocks noGrp="1"/>
          </p:cNvSpPr>
          <p:nvPr>
            <p:ph type="dt" idx="10"/>
          </p:nvPr>
        </p:nvSpPr>
        <p:spPr>
          <a:xfrm>
            <a:off x="5627688" y="0"/>
            <a:ext cx="4303712" cy="719138"/>
          </a:xfrm>
          <a:prstGeom prst="rect">
            <a:avLst/>
          </a:prstGeom>
          <a:noFill/>
          <a:ln>
            <a:noFill/>
          </a:ln>
        </p:spPr>
        <p:txBody>
          <a:bodyPr spcFirstLastPara="1" wrap="square" lIns="91425" tIns="91425" rIns="91425" bIns="91425" anchor="t" anchorCtr="0"/>
          <a:lstStyle>
            <a:lvl1pPr marL="0" marR="0" lvl="0" indent="0" algn="r" rtl="0">
              <a:spcBef>
                <a:spcPts val="0"/>
              </a:spcBef>
              <a:spcAft>
                <a:spcPts val="0"/>
              </a:spcAft>
              <a:buSzPts val="1400"/>
              <a:buNone/>
              <a:defRPr sz="1600" b="0" i="0" u="none" strike="noStrike" cap="none">
                <a:solidFill>
                  <a:schemeClr val="dk1"/>
                </a:solidFill>
                <a:latin typeface="Times New Roman"/>
                <a:ea typeface="Times New Roman"/>
                <a:cs typeface="Times New Roman"/>
                <a:sym typeface="Times New Roman"/>
              </a:defRPr>
            </a:lvl1pPr>
            <a:lvl2pPr marL="457200" marR="0" lvl="1"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2pPr>
            <a:lvl3pPr marL="914400" marR="0" lvl="2"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3pPr>
            <a:lvl4pPr marL="1371600" marR="0" lvl="3"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4pPr>
            <a:lvl5pPr marL="1828800" marR="0" lvl="4"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5pPr>
            <a:lvl6pPr marL="2286000" marR="0" lvl="5"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6pPr>
            <a:lvl7pPr marL="2743200" marR="0" lvl="6"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7pPr>
            <a:lvl8pPr marL="3200400" marR="0" lvl="7"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8pPr>
            <a:lvl9pPr marL="3657600" marR="0" lvl="8"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9pPr>
          </a:lstStyle>
          <a:p>
            <a:endParaRPr/>
          </a:p>
        </p:txBody>
      </p:sp>
      <p:sp>
        <p:nvSpPr>
          <p:cNvPr id="5" name="Shape 5"/>
          <p:cNvSpPr>
            <a:spLocks noGrp="1" noRot="1" noChangeAspect="1"/>
          </p:cNvSpPr>
          <p:nvPr>
            <p:ph type="sldImg" idx="3"/>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Shape 6"/>
          <p:cNvSpPr txBox="1">
            <a:spLocks noGrp="1"/>
          </p:cNvSpPr>
          <p:nvPr>
            <p:ph type="body" idx="1"/>
          </p:nvPr>
        </p:nvSpPr>
        <p:spPr>
          <a:xfrm>
            <a:off x="1325563" y="6823075"/>
            <a:ext cx="7280275" cy="6464300"/>
          </a:xfrm>
          <a:prstGeom prst="rect">
            <a:avLst/>
          </a:prstGeom>
          <a:noFill/>
          <a:ln>
            <a:noFill/>
          </a:ln>
        </p:spPr>
        <p:txBody>
          <a:bodyPr spcFirstLastPara="1" wrap="square" lIns="91425" tIns="91425" rIns="91425" bIns="91425" anchor="t" anchorCtr="0"/>
          <a:lstStyle>
            <a:lvl1pPr marL="457200" marR="0" lvl="0"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L="914400" marR="0" lvl="1"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2pPr>
            <a:lvl3pPr marL="1371600" marR="0" lvl="2"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3pPr>
            <a:lvl4pPr marL="1828800" marR="0" lvl="3"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4pPr>
            <a:lvl5pPr marL="2286000" marR="0" lvl="4" indent="-228600" algn="l" rtl="0">
              <a:spcBef>
                <a:spcPts val="36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13644563"/>
            <a:ext cx="4303713" cy="719137"/>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SzPts val="1400"/>
              <a:buNone/>
              <a:defRPr sz="1600" b="0" i="0" u="none" strike="noStrike" cap="none">
                <a:solidFill>
                  <a:schemeClr val="dk1"/>
                </a:solidFill>
                <a:latin typeface="Times New Roman"/>
                <a:ea typeface="Times New Roman"/>
                <a:cs typeface="Times New Roman"/>
                <a:sym typeface="Times New Roman"/>
              </a:defRPr>
            </a:lvl1pPr>
            <a:lvl2pPr marL="457200" marR="0" lvl="1"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2pPr>
            <a:lvl3pPr marL="914400" marR="0" lvl="2"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3pPr>
            <a:lvl4pPr marL="1371600" marR="0" lvl="3"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4pPr>
            <a:lvl5pPr marL="1828800" marR="0" lvl="4"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5pPr>
            <a:lvl6pPr marL="2286000" marR="0" lvl="5"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6pPr>
            <a:lvl7pPr marL="2743200" marR="0" lvl="6"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7pPr>
            <a:lvl8pPr marL="3200400" marR="0" lvl="7"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8pPr>
            <a:lvl9pPr marL="3657600" marR="0" lvl="8" indent="0" algn="l" rtl="0">
              <a:spcBef>
                <a:spcPts val="0"/>
              </a:spcBef>
              <a:spcAft>
                <a:spcPts val="0"/>
              </a:spcAft>
              <a:buSzPts val="1400"/>
              <a:buNone/>
              <a:defRPr sz="2400" b="0" i="1" u="none" strike="noStrike" cap="none">
                <a:solidFill>
                  <a:schemeClr val="dk1"/>
                </a:solidFill>
                <a:latin typeface="Times New Roman"/>
                <a:ea typeface="Times New Roman"/>
                <a:cs typeface="Times New Roman"/>
                <a:sym typeface="Times New Roman"/>
              </a:defRPr>
            </a:lvl9pPr>
          </a:lstStyle>
          <a:p>
            <a:endParaRPr/>
          </a:p>
        </p:txBody>
      </p:sp>
      <p:sp>
        <p:nvSpPr>
          <p:cNvPr id="8" name="Shape 8"/>
          <p:cNvSpPr txBox="1">
            <a:spLocks noGrp="1"/>
          </p:cNvSpPr>
          <p:nvPr>
            <p:ph type="sldNum" idx="12"/>
          </p:nvPr>
        </p:nvSpPr>
        <p:spPr>
          <a:xfrm>
            <a:off x="5627688" y="13644563"/>
            <a:ext cx="4303712" cy="719137"/>
          </a:xfrm>
          <a:prstGeom prst="rect">
            <a:avLst/>
          </a:prstGeom>
          <a:noFill/>
          <a:ln>
            <a:noFill/>
          </a:ln>
        </p:spPr>
        <p:txBody>
          <a:bodyPr spcFirstLastPara="1" wrap="square" lIns="128225" tIns="64100" rIns="128225" bIns="64100" anchor="b" anchorCtr="0">
            <a:noAutofit/>
          </a:bodyPr>
          <a:lstStyle/>
          <a:p>
            <a:pPr marL="0" marR="0" lvl="0" indent="0" algn="r" rtl="0">
              <a:spcBef>
                <a:spcPts val="0"/>
              </a:spcBef>
              <a:spcAft>
                <a:spcPts val="0"/>
              </a:spcAft>
              <a:buNone/>
            </a:pPr>
            <a:fld id="{00000000-1234-1234-1234-123412341234}" type="slidenum">
              <a:rPr lang="fr-FR" sz="1600" b="0" i="0" u="none" strike="noStrike" cap="none">
                <a:solidFill>
                  <a:schemeClr val="dk1"/>
                </a:solidFill>
                <a:latin typeface="Times New Roman"/>
                <a:ea typeface="Times New Roman"/>
                <a:cs typeface="Times New Roman"/>
                <a:sym typeface="Times New Roman"/>
              </a:rPr>
              <a:t>‹#›</a:t>
            </a:fld>
            <a:endParaRPr sz="16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226525325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376363" y="1076325"/>
            <a:ext cx="7181850" cy="5386388"/>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5" name="Shape 55"/>
          <p:cNvSpPr txBox="1">
            <a:spLocks noGrp="1"/>
          </p:cNvSpPr>
          <p:nvPr>
            <p:ph type="body" idx="1"/>
          </p:nvPr>
        </p:nvSpPr>
        <p:spPr>
          <a:xfrm>
            <a:off x="1325563" y="6823075"/>
            <a:ext cx="7280275" cy="6464300"/>
          </a:xfrm>
          <a:prstGeom prst="rect">
            <a:avLst/>
          </a:prstGeom>
          <a:noFill/>
          <a:ln>
            <a:noFill/>
          </a:ln>
        </p:spPr>
        <p:txBody>
          <a:bodyPr spcFirstLastPara="1" wrap="square" lIns="128225" tIns="64100" rIns="128225" bIns="64100" anchor="t" anchorCtr="0">
            <a:noAutofit/>
          </a:bodyPr>
          <a:lstStyle/>
          <a:p>
            <a:pPr marL="0" marR="0" lvl="0" indent="0" algn="l" rtl="0">
              <a:spcBef>
                <a:spcPts val="0"/>
              </a:spcBef>
              <a:spcAft>
                <a:spcPts val="0"/>
              </a:spcAft>
              <a:buNone/>
            </a:pPr>
            <a:endParaRPr sz="1200" b="0" i="0" u="none" strike="noStrike" cap="none" dirty="0">
              <a:solidFill>
                <a:schemeClr val="dk1"/>
              </a:solidFill>
              <a:latin typeface="Times New Roman"/>
              <a:ea typeface="Times New Roman"/>
              <a:cs typeface="Times New Roman"/>
              <a:sym typeface="Times New Roman"/>
            </a:endParaRPr>
          </a:p>
        </p:txBody>
      </p:sp>
      <p:sp>
        <p:nvSpPr>
          <p:cNvPr id="56" name="Shape 56"/>
          <p:cNvSpPr txBox="1">
            <a:spLocks noGrp="1"/>
          </p:cNvSpPr>
          <p:nvPr>
            <p:ph type="sldNum" idx="12"/>
          </p:nvPr>
        </p:nvSpPr>
        <p:spPr>
          <a:xfrm>
            <a:off x="5627688" y="13644563"/>
            <a:ext cx="4303712" cy="719137"/>
          </a:xfrm>
          <a:prstGeom prst="rect">
            <a:avLst/>
          </a:prstGeom>
          <a:noFill/>
          <a:ln>
            <a:noFill/>
          </a:ln>
        </p:spPr>
        <p:txBody>
          <a:bodyPr spcFirstLastPara="1" wrap="square" lIns="128225" tIns="64100" rIns="128225" bIns="64100" anchor="b" anchorCtr="0">
            <a:noAutofit/>
          </a:bodyPr>
          <a:lstStyle/>
          <a:p>
            <a:pPr marL="0" marR="0" lvl="0" indent="0" algn="r" rtl="0">
              <a:spcBef>
                <a:spcPts val="0"/>
              </a:spcBef>
              <a:spcAft>
                <a:spcPts val="0"/>
              </a:spcAft>
              <a:buNone/>
            </a:pPr>
            <a:fld id="{00000000-1234-1234-1234-123412341234}" type="slidenum">
              <a:rPr lang="fr-FR" sz="1600" b="0" i="0" u="none" strike="noStrike" cap="none">
                <a:solidFill>
                  <a:schemeClr val="dk1"/>
                </a:solidFill>
                <a:latin typeface="Times New Roman"/>
                <a:ea typeface="Times New Roman"/>
                <a:cs typeface="Times New Roman"/>
                <a:sym typeface="Times New Roman"/>
              </a:rPr>
              <a:t>1</a:t>
            </a:fld>
            <a:endParaRPr sz="16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651463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600" b="0" i="0" u="none" strike="noStrike" cap="none" smtClean="0">
                <a:solidFill>
                  <a:schemeClr val="dk1"/>
                </a:solidFill>
                <a:latin typeface="Times New Roman"/>
                <a:ea typeface="Times New Roman"/>
                <a:cs typeface="Times New Roman"/>
                <a:sym typeface="Times New Roman"/>
              </a:rPr>
              <a:t>9</a:t>
            </a:fld>
            <a:endParaRPr lang="fr-FR" sz="16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2164179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600" b="0" i="0" u="none" strike="noStrike" cap="none" smtClean="0">
                <a:solidFill>
                  <a:schemeClr val="dk1"/>
                </a:solidFill>
                <a:latin typeface="Times New Roman"/>
                <a:ea typeface="Times New Roman"/>
                <a:cs typeface="Times New Roman"/>
                <a:sym typeface="Times New Roman"/>
              </a:rPr>
              <a:t>10</a:t>
            </a:fld>
            <a:endParaRPr lang="fr-FR" sz="16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3298061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462DB-A92E-2B42-8760-3F20E43E2272}"/>
              </a:ext>
            </a:extLst>
          </p:cNvPr>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a:extLst>
              <a:ext uri="{FF2B5EF4-FFF2-40B4-BE49-F238E27FC236}">
                <a16:creationId xmlns:a16="http://schemas.microsoft.com/office/drawing/2014/main" id="{F6C9F5D0-41A6-504B-A5CC-C378E65D9E1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EC4754DC-00D0-9B41-B3E9-6294A0E0633A}"/>
              </a:ext>
            </a:extLst>
          </p:cNvPr>
          <p:cNvSpPr>
            <a:spLocks noGrp="1"/>
          </p:cNvSpPr>
          <p:nvPr>
            <p:ph type="dt" sz="half" idx="10"/>
          </p:nvPr>
        </p:nvSpPr>
        <p:spPr/>
        <p:txBody>
          <a:bodyPr/>
          <a:lstStyle/>
          <a:p>
            <a:fld id="{46808862-B539-CF4C-B249-2EE5106D9F3E}" type="datetime1">
              <a:rPr lang="en-US" smtClean="0"/>
              <a:t>2/10/22</a:t>
            </a:fld>
            <a:endParaRPr lang="en-US" dirty="0"/>
          </a:p>
        </p:txBody>
      </p:sp>
      <p:sp>
        <p:nvSpPr>
          <p:cNvPr id="5" name="Footer Placeholder 4">
            <a:extLst>
              <a:ext uri="{FF2B5EF4-FFF2-40B4-BE49-F238E27FC236}">
                <a16:creationId xmlns:a16="http://schemas.microsoft.com/office/drawing/2014/main" id="{FC775784-3495-134A-B3DB-FADA9016CB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095AC6-AC08-6F46-8E08-14ED10ED0B83}"/>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527631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16B0F-1F0B-344E-8D3E-1BB79C3F2DD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2F01118-8104-1D49-B685-5D780F69661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3A43E-43AD-3843-8088-F6B70C59AA77}"/>
              </a:ext>
            </a:extLst>
          </p:cNvPr>
          <p:cNvSpPr>
            <a:spLocks noGrp="1"/>
          </p:cNvSpPr>
          <p:nvPr>
            <p:ph type="dt" sz="half" idx="10"/>
          </p:nvPr>
        </p:nvSpPr>
        <p:spPr/>
        <p:txBody>
          <a:bodyPr/>
          <a:lstStyle/>
          <a:p>
            <a:fld id="{3247D4AE-3E1A-3F43-B2C0-5E5169B3BC67}" type="datetime1">
              <a:rPr lang="en-US" smtClean="0"/>
              <a:t>2/10/22</a:t>
            </a:fld>
            <a:endParaRPr lang="en-US"/>
          </a:p>
        </p:txBody>
      </p:sp>
      <p:sp>
        <p:nvSpPr>
          <p:cNvPr id="5" name="Footer Placeholder 4">
            <a:extLst>
              <a:ext uri="{FF2B5EF4-FFF2-40B4-BE49-F238E27FC236}">
                <a16:creationId xmlns:a16="http://schemas.microsoft.com/office/drawing/2014/main" id="{DA017E6C-B755-104D-8F12-19D86A130B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1750F7-B091-1448-AC34-B836DBC05A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750702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47D0E9-60B8-B041-9F18-C88D6432B8D3}"/>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5B1DC85-C1EC-0244-A248-316A09C120A8}"/>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81A8E6-15B9-534C-8297-74628DF824A4}"/>
              </a:ext>
            </a:extLst>
          </p:cNvPr>
          <p:cNvSpPr>
            <a:spLocks noGrp="1"/>
          </p:cNvSpPr>
          <p:nvPr>
            <p:ph type="dt" sz="half" idx="10"/>
          </p:nvPr>
        </p:nvSpPr>
        <p:spPr/>
        <p:txBody>
          <a:bodyPr/>
          <a:lstStyle/>
          <a:p>
            <a:fld id="{897B9D9C-FA18-4541-A065-49E75513CDA3}" type="datetime1">
              <a:rPr lang="en-US" smtClean="0"/>
              <a:t>2/10/22</a:t>
            </a:fld>
            <a:endParaRPr lang="en-US"/>
          </a:p>
        </p:txBody>
      </p:sp>
      <p:sp>
        <p:nvSpPr>
          <p:cNvPr id="5" name="Footer Placeholder 4">
            <a:extLst>
              <a:ext uri="{FF2B5EF4-FFF2-40B4-BE49-F238E27FC236}">
                <a16:creationId xmlns:a16="http://schemas.microsoft.com/office/drawing/2014/main" id="{5632C0D9-AAE7-2749-A752-3279411581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F32835-2970-7544-9FD4-45EADCD6E2DB}"/>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479243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1" name="Title Text"/>
          <p:cNvSpPr>
            <a:spLocks noGrp="1"/>
          </p:cNvSpPr>
          <p:nvPr>
            <p:ph type="title"/>
          </p:nvPr>
        </p:nvSpPr>
        <p:spPr>
          <a:prstGeom prst="rect">
            <a:avLst/>
          </a:prstGeom>
        </p:spPr>
        <p:txBody>
          <a:bodyPr/>
          <a:lstStyle/>
          <a:p>
            <a:r>
              <a:t>Title Text</a:t>
            </a:r>
          </a:p>
        </p:txBody>
      </p:sp>
      <p:sp>
        <p:nvSpPr>
          <p:cNvPr id="22"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6640284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EC27E-104C-1D46-8DE7-FE65FC646F75}"/>
              </a:ext>
            </a:extLst>
          </p:cNvPr>
          <p:cNvSpPr>
            <a:spLocks noGrp="1"/>
          </p:cNvSpPr>
          <p:nvPr>
            <p:ph type="title"/>
          </p:nvPr>
        </p:nvSpPr>
        <p:spPr/>
        <p:txBody>
          <a:bodyPr/>
          <a:lstStyle>
            <a:lvl1pPr>
              <a:defRPr>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969028E2-81F1-D042-8810-7EA428B844B4}"/>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7BB570F6-3913-CF4B-A8E7-31C1223FFD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678512-7650-0248-BC8D-45882C136DB8}"/>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
        <p:nvSpPr>
          <p:cNvPr id="7" name="Date Placeholder 3">
            <a:extLst>
              <a:ext uri="{FF2B5EF4-FFF2-40B4-BE49-F238E27FC236}">
                <a16:creationId xmlns:a16="http://schemas.microsoft.com/office/drawing/2014/main" id="{F9328C67-6B50-4602-AD18-C9290AB2CFDF}"/>
              </a:ext>
            </a:extLst>
          </p:cNvPr>
          <p:cNvSpPr>
            <a:spLocks noGrp="1"/>
          </p:cNvSpPr>
          <p:nvPr>
            <p:ph type="dt" sz="half" idx="10"/>
          </p:nvPr>
        </p:nvSpPr>
        <p:spPr>
          <a:xfrm>
            <a:off x="628650" y="6356351"/>
            <a:ext cx="2057400" cy="365125"/>
          </a:xfrm>
        </p:spPr>
        <p:txBody>
          <a:bodyPr/>
          <a:lstStyle>
            <a:lvl1pPr>
              <a:defRPr/>
            </a:lvl1pPr>
          </a:lstStyle>
          <a:p>
            <a:r>
              <a:rPr lang="en-US" dirty="0"/>
              <a:t>IETF 107 - RAW</a:t>
            </a:r>
          </a:p>
        </p:txBody>
      </p:sp>
    </p:spTree>
    <p:extLst>
      <p:ext uri="{BB962C8B-B14F-4D97-AF65-F5344CB8AC3E}">
        <p14:creationId xmlns:p14="http://schemas.microsoft.com/office/powerpoint/2010/main" val="746148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0E28C-1738-0742-9285-CB263BD8F0C6}"/>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92311B-5432-1C4E-96AD-A73600F59E2B}"/>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5541FB3-6DFD-6741-AE69-B4C98D1B95C2}"/>
              </a:ext>
            </a:extLst>
          </p:cNvPr>
          <p:cNvSpPr>
            <a:spLocks noGrp="1"/>
          </p:cNvSpPr>
          <p:nvPr>
            <p:ph type="dt" sz="half" idx="10"/>
          </p:nvPr>
        </p:nvSpPr>
        <p:spPr/>
        <p:txBody>
          <a:bodyPr/>
          <a:lstStyle/>
          <a:p>
            <a:fld id="{B5DE1BBF-82D2-8A49-8661-F75740C2307B}" type="datetime1">
              <a:rPr lang="en-US" smtClean="0"/>
              <a:t>2/10/22</a:t>
            </a:fld>
            <a:endParaRPr lang="en-US"/>
          </a:p>
        </p:txBody>
      </p:sp>
      <p:sp>
        <p:nvSpPr>
          <p:cNvPr id="5" name="Footer Placeholder 4">
            <a:extLst>
              <a:ext uri="{FF2B5EF4-FFF2-40B4-BE49-F238E27FC236}">
                <a16:creationId xmlns:a16="http://schemas.microsoft.com/office/drawing/2014/main" id="{48A64BCD-1250-2047-A027-9DDDE91A3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043DBA-6129-794D-B527-202286268FEB}"/>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2227098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F5AD4-B3A4-7941-ABDA-240B402A01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206977F-B773-7C4A-9C09-2FB2565DB401}"/>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C78C61-B10A-E649-80C4-5FFDA8C80A9A}"/>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BCE650-AE1A-634E-8A21-C16468C365C3}"/>
              </a:ext>
            </a:extLst>
          </p:cNvPr>
          <p:cNvSpPr>
            <a:spLocks noGrp="1"/>
          </p:cNvSpPr>
          <p:nvPr>
            <p:ph type="dt" sz="half" idx="10"/>
          </p:nvPr>
        </p:nvSpPr>
        <p:spPr/>
        <p:txBody>
          <a:bodyPr/>
          <a:lstStyle/>
          <a:p>
            <a:fld id="{F1A8204F-BE7D-EE49-BE89-C601769D5DF6}" type="datetime1">
              <a:rPr lang="en-US" smtClean="0"/>
              <a:t>2/10/22</a:t>
            </a:fld>
            <a:endParaRPr lang="en-US"/>
          </a:p>
        </p:txBody>
      </p:sp>
      <p:sp>
        <p:nvSpPr>
          <p:cNvPr id="6" name="Footer Placeholder 5">
            <a:extLst>
              <a:ext uri="{FF2B5EF4-FFF2-40B4-BE49-F238E27FC236}">
                <a16:creationId xmlns:a16="http://schemas.microsoft.com/office/drawing/2014/main" id="{C4775F22-89D9-B84B-87DB-AA34556CEB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1B2765-AD37-9049-9C9C-69C106184E5B}"/>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2956273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AF577-53F0-2449-8E88-E1524EC9C963}"/>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202499-DEA8-3740-886C-CC6E0F975F90}"/>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2226B2B-FDC3-3D46-924B-EBD82E2D1530}"/>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90B478-A2E4-6A49-B153-6B9C73398BF0}"/>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943ED989-DBC4-C844-AAFD-B9F6EE09C0CC}"/>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B3997AD-F764-7C4A-97B4-A3A8317C533B}"/>
              </a:ext>
            </a:extLst>
          </p:cNvPr>
          <p:cNvSpPr>
            <a:spLocks noGrp="1"/>
          </p:cNvSpPr>
          <p:nvPr>
            <p:ph type="dt" sz="half" idx="10"/>
          </p:nvPr>
        </p:nvSpPr>
        <p:spPr/>
        <p:txBody>
          <a:bodyPr/>
          <a:lstStyle/>
          <a:p>
            <a:fld id="{0DC53D50-3298-1A4D-939A-6778DCAAF5DA}" type="datetime1">
              <a:rPr lang="en-US" smtClean="0"/>
              <a:t>2/10/22</a:t>
            </a:fld>
            <a:endParaRPr lang="en-US"/>
          </a:p>
        </p:txBody>
      </p:sp>
      <p:sp>
        <p:nvSpPr>
          <p:cNvPr id="8" name="Footer Placeholder 7">
            <a:extLst>
              <a:ext uri="{FF2B5EF4-FFF2-40B4-BE49-F238E27FC236}">
                <a16:creationId xmlns:a16="http://schemas.microsoft.com/office/drawing/2014/main" id="{EC123BFC-1F44-BC48-879A-0E83E29526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E23B691-506A-EA40-92C1-C81A8DC80AB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338243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C31DA-E605-3546-B2A4-821750EB1CA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2DEB824-EE63-414F-91A3-AA6D0FDC1407}"/>
              </a:ext>
            </a:extLst>
          </p:cNvPr>
          <p:cNvSpPr>
            <a:spLocks noGrp="1"/>
          </p:cNvSpPr>
          <p:nvPr>
            <p:ph type="dt" sz="half" idx="10"/>
          </p:nvPr>
        </p:nvSpPr>
        <p:spPr/>
        <p:txBody>
          <a:bodyPr/>
          <a:lstStyle/>
          <a:p>
            <a:fld id="{FAAEB4AE-F4BB-BB49-A4A3-8645F319358E}" type="datetime1">
              <a:rPr lang="en-US" smtClean="0"/>
              <a:t>2/10/22</a:t>
            </a:fld>
            <a:endParaRPr lang="en-US"/>
          </a:p>
        </p:txBody>
      </p:sp>
      <p:sp>
        <p:nvSpPr>
          <p:cNvPr id="4" name="Footer Placeholder 3">
            <a:extLst>
              <a:ext uri="{FF2B5EF4-FFF2-40B4-BE49-F238E27FC236}">
                <a16:creationId xmlns:a16="http://schemas.microsoft.com/office/drawing/2014/main" id="{3D3F75E0-2280-624F-9942-FF178B35920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A746AF9-BB52-6645-9556-0ADD0F4CB16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597296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4AEADD-A661-4046-8EB9-36B4721583ED}"/>
              </a:ext>
            </a:extLst>
          </p:cNvPr>
          <p:cNvSpPr>
            <a:spLocks noGrp="1"/>
          </p:cNvSpPr>
          <p:nvPr>
            <p:ph type="dt" sz="half" idx="10"/>
          </p:nvPr>
        </p:nvSpPr>
        <p:spPr/>
        <p:txBody>
          <a:bodyPr/>
          <a:lstStyle/>
          <a:p>
            <a:fld id="{526F5AA7-B3DC-0043-98DA-697BACDCB961}" type="datetime1">
              <a:rPr lang="en-US" smtClean="0"/>
              <a:t>2/10/22</a:t>
            </a:fld>
            <a:endParaRPr lang="en-US"/>
          </a:p>
        </p:txBody>
      </p:sp>
      <p:sp>
        <p:nvSpPr>
          <p:cNvPr id="3" name="Footer Placeholder 2">
            <a:extLst>
              <a:ext uri="{FF2B5EF4-FFF2-40B4-BE49-F238E27FC236}">
                <a16:creationId xmlns:a16="http://schemas.microsoft.com/office/drawing/2014/main" id="{145A3D01-661A-CD4C-86B6-7271D84AF1A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468DC3C-9F86-3A42-B8F8-7CE3A6CE93BD}"/>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318915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431F8-CC27-744A-9431-B3E9946B75F3}"/>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031002C3-B7FB-314C-9683-A304F7E4638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0D93DAD-EF83-CE46-AE27-AB6D900B4E4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FD960D0A-FD7C-B840-83C1-67BC69045631}"/>
              </a:ext>
            </a:extLst>
          </p:cNvPr>
          <p:cNvSpPr>
            <a:spLocks noGrp="1"/>
          </p:cNvSpPr>
          <p:nvPr>
            <p:ph type="dt" sz="half" idx="10"/>
          </p:nvPr>
        </p:nvSpPr>
        <p:spPr/>
        <p:txBody>
          <a:bodyPr/>
          <a:lstStyle/>
          <a:p>
            <a:fld id="{CD611045-0617-D64D-9E20-13DDDD8A80DC}" type="datetime1">
              <a:rPr lang="en-US" smtClean="0"/>
              <a:t>2/10/22</a:t>
            </a:fld>
            <a:endParaRPr lang="en-US"/>
          </a:p>
        </p:txBody>
      </p:sp>
      <p:sp>
        <p:nvSpPr>
          <p:cNvPr id="6" name="Footer Placeholder 5">
            <a:extLst>
              <a:ext uri="{FF2B5EF4-FFF2-40B4-BE49-F238E27FC236}">
                <a16:creationId xmlns:a16="http://schemas.microsoft.com/office/drawing/2014/main" id="{F7CE3E83-6EEB-FC4A-8486-EB60BFAB3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748978-A8F7-F246-A33E-F5D15D9C9B27}"/>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834569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B8DB8-8891-BB40-893C-BA53CD70B77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9A609C4A-C12C-FE4C-A0D8-AEA88ABB14C2}"/>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8E45BA95-64AD-D741-945C-D2F39780B53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9DABFC7F-CEF8-CF4A-BEF4-E2C4DA839B02}"/>
              </a:ext>
            </a:extLst>
          </p:cNvPr>
          <p:cNvSpPr>
            <a:spLocks noGrp="1"/>
          </p:cNvSpPr>
          <p:nvPr>
            <p:ph type="dt" sz="half" idx="10"/>
          </p:nvPr>
        </p:nvSpPr>
        <p:spPr/>
        <p:txBody>
          <a:bodyPr/>
          <a:lstStyle/>
          <a:p>
            <a:fld id="{DA294D55-7F75-4342-87E7-D8B98D0F3701}" type="datetime1">
              <a:rPr lang="en-US" smtClean="0"/>
              <a:t>2/10/22</a:t>
            </a:fld>
            <a:endParaRPr lang="en-US"/>
          </a:p>
        </p:txBody>
      </p:sp>
      <p:sp>
        <p:nvSpPr>
          <p:cNvPr id="6" name="Footer Placeholder 5">
            <a:extLst>
              <a:ext uri="{FF2B5EF4-FFF2-40B4-BE49-F238E27FC236}">
                <a16:creationId xmlns:a16="http://schemas.microsoft.com/office/drawing/2014/main" id="{E3B7C050-908C-DC4E-9A62-CEC5B0AFA9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E3F224-AC56-4649-A22B-F1E671E33067}"/>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1118256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DCE0FB-8673-6F4B-903C-87B08748683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F023E6-C539-3442-A23F-F14344653C0B}"/>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318DCD5-8788-EC4C-9FD4-ACB87A8FECDE}"/>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992D923-7E3C-7C44-A4C3-2B78E0FEC858}" type="datetime1">
              <a:rPr lang="en-US" smtClean="0"/>
              <a:t>2/10/22</a:t>
            </a:fld>
            <a:endParaRPr lang="en-US"/>
          </a:p>
        </p:txBody>
      </p:sp>
      <p:sp>
        <p:nvSpPr>
          <p:cNvPr id="5" name="Footer Placeholder 4">
            <a:extLst>
              <a:ext uri="{FF2B5EF4-FFF2-40B4-BE49-F238E27FC236}">
                <a16:creationId xmlns:a16="http://schemas.microsoft.com/office/drawing/2014/main" id="{D02AFDA8-E8DE-6E4D-80F4-04FB8EECD50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9E6784-395F-044E-BE16-6C434E70D5CC}"/>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spcBef>
                <a:spcPts val="0"/>
              </a:spcBef>
              <a:spcAft>
                <a:spcPts val="0"/>
              </a:spcAft>
              <a:buNone/>
            </a:pPr>
            <a:fld id="{00000000-1234-1234-1234-123412341234}" type="slidenum">
              <a:rPr lang="fr-FR" smtClean="0"/>
              <a:t>‹#›</a:t>
            </a:fld>
            <a:endParaRPr lang="fr-FR"/>
          </a:p>
        </p:txBody>
      </p:sp>
    </p:spTree>
    <p:extLst>
      <p:ext uri="{BB962C8B-B14F-4D97-AF65-F5344CB8AC3E}">
        <p14:creationId xmlns:p14="http://schemas.microsoft.com/office/powerpoint/2010/main" val="30861935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hyperlink" Target="https://www.ietf.org/privacy-policy/" TargetMode="External"/><Relationship Id="rId1" Type="http://schemas.openxmlformats.org/officeDocument/2006/relationships/slideLayout" Target="../slideLayouts/slideLayout12.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8" Type="http://schemas.openxmlformats.org/officeDocument/2006/relationships/hyperlink" Target="https://www.ietf.org/privacy-policy/"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ietf.org/policies" TargetMode="External"/><Relationship Id="rId1" Type="http://schemas.openxmlformats.org/officeDocument/2006/relationships/slideLayout" Target="../slideLayouts/slideLayout1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 Id="rId9"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rfc-editor.org/rfc/rfc7418.html" TargetMode="Externa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hyperlink" Target="https://www.usenix.org/conference/nsdi21/presentation/sultana" TargetMode="External"/><Relationship Id="rId3" Type="http://schemas.openxmlformats.org/officeDocument/2006/relationships/hyperlink" Target="https://datatracker.ietf.org/doc/draft-king-irtf-challenges-in-routing" TargetMode="External"/><Relationship Id="rId7" Type="http://schemas.openxmlformats.org/officeDocument/2006/relationships/hyperlink" Target="https://tinyurl.com/eip4coinrg" TargetMode="External"/><Relationship Id="rId2" Type="http://schemas.openxmlformats.org/officeDocument/2006/relationships/hyperlink" Target="https://datatracker.ietf.org/doc/draft-farrel-irtf-introduction-to-semantic-routing" TargetMode="External"/><Relationship Id="rId1" Type="http://schemas.openxmlformats.org/officeDocument/2006/relationships/slideLayout" Target="../slideLayouts/slideLayout12.xml"/><Relationship Id="rId6" Type="http://schemas.openxmlformats.org/officeDocument/2006/relationships/hyperlink" Target="https://www.ietf.org/archive/id/draft-kunze-coinrg-transport-issues-05.txt" TargetMode="External"/><Relationship Id="rId5" Type="http://schemas.openxmlformats.org/officeDocument/2006/relationships/hyperlink" Target="https://datatracker.ietf.org/doc/draft-king-irtf-semantic-routing-survey" TargetMode="External"/><Relationship Id="rId4" Type="http://schemas.openxmlformats.org/officeDocument/2006/relationships/hyperlink" Target="https://datatracker.ietf.org/doc/draft-boucadair-irtf-sdn-and-semantic-routing"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mailto:coin@irtf.org" TargetMode="External"/><Relationship Id="rId2" Type="http://schemas.openxmlformats.org/officeDocument/2006/relationships/hyperlink" Target="https://meetings.conf.meetecho.com/interim/?short=8130e640-55ae-4b3b-b4ed-a6569f78840b" TargetMode="External"/><Relationship Id="rId1" Type="http://schemas.openxmlformats.org/officeDocument/2006/relationships/slideLayout" Target="../slideLayouts/slideLayout12.xml"/><Relationship Id="rId5" Type="http://schemas.openxmlformats.org/officeDocument/2006/relationships/hyperlink" Target="https://datatracker.ietf.org/meeting/interim-2022-coinrg-01/session/coinrg" TargetMode="External"/><Relationship Id="rId4" Type="http://schemas.openxmlformats.org/officeDocument/2006/relationships/hyperlink" Target="https://www.ietf.org/mailman/listinfo/Coi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hyperlink" Target="https://datatracker.ietf.org/doc/draft-mcbride-edge-data-discovery-overview/" TargetMode="External"/><Relationship Id="rId13" Type="http://schemas.openxmlformats.org/officeDocument/2006/relationships/hyperlink" Target="https://datatracker.ietf.org/doc/draft-li-coin-oam-framework/" TargetMode="External"/><Relationship Id="rId3" Type="http://schemas.openxmlformats.org/officeDocument/2006/relationships/hyperlink" Target="https://datatracker.ietf.org/doc/draft-irtf-coinrg-use-cases/" TargetMode="External"/><Relationship Id="rId7" Type="http://schemas.openxmlformats.org/officeDocument/2006/relationships/hyperlink" Target="https://datatracker.ietf.org/doc/draft-fink-coin-sec-priv/" TargetMode="External"/><Relationship Id="rId12" Type="http://schemas.openxmlformats.org/officeDocument/2006/relationships/hyperlink" Target="https://datatracker.ietf.org/doc/draft-fu-coinrg-joint-optimization-req/" TargetMode="External"/><Relationship Id="rId2" Type="http://schemas.openxmlformats.org/officeDocument/2006/relationships/notesSlide" Target="../notesSlides/notesSlide2.xml"/><Relationship Id="rId16" Type="http://schemas.openxmlformats.org/officeDocument/2006/relationships/hyperlink" Target="https://datatracker.ietf.org/doc/draft-mcbride-data-discovery-problem-statement/" TargetMode="External"/><Relationship Id="rId1" Type="http://schemas.openxmlformats.org/officeDocument/2006/relationships/slideLayout" Target="../slideLayouts/slideLayout12.xml"/><Relationship Id="rId6" Type="http://schemas.openxmlformats.org/officeDocument/2006/relationships/hyperlink" Target="https://datatracker.ietf.org/doc/draft-kunze-coinrg-transport-issues/" TargetMode="External"/><Relationship Id="rId11" Type="http://schemas.openxmlformats.org/officeDocument/2006/relationships/hyperlink" Target="https://datatracker.ietf.org/doc/draft-defoy-coinrg-mobile-discovery/" TargetMode="External"/><Relationship Id="rId5" Type="http://schemas.openxmlformats.org/officeDocument/2006/relationships/hyperlink" Target="https://datatracker.ietf.org/doc/draft-defoy-coinrg-p4-by-tenants-in-mobile-nw/" TargetMode="External"/><Relationship Id="rId15" Type="http://schemas.openxmlformats.org/officeDocument/2006/relationships/hyperlink" Target="https://datatracker.ietf.org/doc/draft-liu-coinrg-requirement/" TargetMode="External"/><Relationship Id="rId10" Type="http://schemas.openxmlformats.org/officeDocument/2006/relationships/hyperlink" Target="https://datatracker.ietf.org/doc/draft-hsingh-coinrg-p4use/" TargetMode="External"/><Relationship Id="rId4" Type="http://schemas.openxmlformats.org/officeDocument/2006/relationships/hyperlink" Target="https://datatracker.ietf.org/doc/draft-kutscher-coinrg-dir/" TargetMode="External"/><Relationship Id="rId9" Type="http://schemas.openxmlformats.org/officeDocument/2006/relationships/hyperlink" Target="https://datatracker.ietf.org/doc/draft-sarathchandra-coin-appcentres/" TargetMode="External"/><Relationship Id="rId14" Type="http://schemas.openxmlformats.org/officeDocument/2006/relationships/hyperlink" Target="https://datatracker.ietf.org/doc/draft-liu-coin-differential-reserv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9" name="Shape 59"/>
          <p:cNvSpPr txBox="1">
            <a:spLocks noGrp="1"/>
          </p:cNvSpPr>
          <p:nvPr>
            <p:ph type="ctrTitle"/>
          </p:nvPr>
        </p:nvSpPr>
        <p:spPr>
          <a:xfrm>
            <a:off x="179512" y="2731625"/>
            <a:ext cx="8799727" cy="2048719"/>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400" b="1" i="0" u="none" strike="noStrike" cap="none" dirty="0">
                <a:solidFill>
                  <a:schemeClr val="accent1"/>
                </a:solidFill>
                <a:latin typeface="+mn-lt"/>
                <a:ea typeface="Courier New"/>
                <a:cs typeface="Courier New"/>
                <a:sym typeface="Courier New"/>
              </a:rPr>
              <a:t>COIN</a:t>
            </a:r>
            <a:br>
              <a:rPr lang="en-US" sz="4400" b="1" i="0" u="none" strike="noStrike" cap="none" dirty="0">
                <a:solidFill>
                  <a:schemeClr val="accent1"/>
                </a:solidFill>
                <a:latin typeface="+mn-lt"/>
                <a:ea typeface="Courier New"/>
                <a:cs typeface="Courier New"/>
                <a:sym typeface="Courier New"/>
              </a:rPr>
            </a:br>
            <a:r>
              <a:rPr lang="en-US" sz="4400" b="1" i="0" u="none" strike="noStrike" cap="none" dirty="0">
                <a:solidFill>
                  <a:schemeClr val="accent1"/>
                </a:solidFill>
                <a:latin typeface="+mn-lt"/>
                <a:ea typeface="Courier New"/>
                <a:cs typeface="Courier New"/>
                <a:sym typeface="Courier New"/>
              </a:rPr>
              <a:t>Computing</a:t>
            </a:r>
            <a:r>
              <a:rPr lang="en-US" sz="4400" i="0" dirty="0">
                <a:solidFill>
                  <a:schemeClr val="accent1"/>
                </a:solidFill>
                <a:latin typeface="+mn-lt"/>
                <a:ea typeface="Courier New"/>
                <a:cs typeface="Courier New"/>
                <a:sym typeface="Courier New"/>
              </a:rPr>
              <a:t> </a:t>
            </a:r>
            <a:r>
              <a:rPr lang="en-US" sz="4400" b="1" i="0" u="none" strike="noStrike" cap="none" dirty="0">
                <a:solidFill>
                  <a:schemeClr val="accent1"/>
                </a:solidFill>
                <a:latin typeface="+mn-lt"/>
                <a:ea typeface="Courier New"/>
                <a:cs typeface="Courier New"/>
                <a:sym typeface="Courier New"/>
              </a:rPr>
              <a:t>in the Network</a:t>
            </a:r>
            <a:endParaRPr lang="en-US" sz="2800" b="1" i="0" u="none" strike="noStrike" cap="none" dirty="0">
              <a:solidFill>
                <a:schemeClr val="accent1"/>
              </a:solidFill>
              <a:latin typeface="+mn-lt"/>
              <a:ea typeface="Arial"/>
              <a:cs typeface="Arial"/>
              <a:sym typeface="Arial"/>
            </a:endParaRPr>
          </a:p>
        </p:txBody>
      </p:sp>
      <p:sp>
        <p:nvSpPr>
          <p:cNvPr id="60" name="Shape 60"/>
          <p:cNvSpPr txBox="1"/>
          <p:nvPr/>
        </p:nvSpPr>
        <p:spPr>
          <a:xfrm>
            <a:off x="200257" y="5089373"/>
            <a:ext cx="8943743" cy="1218952"/>
          </a:xfrm>
          <a:prstGeom prst="rect">
            <a:avLst/>
          </a:prstGeom>
          <a:noFill/>
          <a:ln>
            <a:noFill/>
          </a:ln>
        </p:spPr>
        <p:txBody>
          <a:bodyPr spcFirstLastPara="1" wrap="square" lIns="91425" tIns="45700" rIns="91425" bIns="45700" anchor="t" anchorCtr="0">
            <a:noAutofit/>
          </a:bodyPr>
          <a:lstStyle/>
          <a:p>
            <a:pPr lvl="0" algn="ctr">
              <a:buClr>
                <a:srgbClr val="FF9900"/>
              </a:buClr>
              <a:buSzPts val="2400"/>
            </a:pPr>
            <a:r>
              <a:rPr lang="en-US" sz="2400" b="0" i="0" u="none" strike="noStrike" cap="none" dirty="0">
                <a:solidFill>
                  <a:schemeClr val="dk1"/>
                </a:solidFill>
                <a:latin typeface="+mn-lt"/>
                <a:ea typeface="Courier New"/>
                <a:cs typeface="Courier New"/>
                <a:sym typeface="Courier New"/>
              </a:rPr>
              <a:t>Jeffrey He, Eve M. Schooler, </a:t>
            </a:r>
            <a:r>
              <a:rPr lang="en-US" sz="2400" dirty="0">
                <a:solidFill>
                  <a:schemeClr val="dk1"/>
                </a:solidFill>
                <a:latin typeface="+mn-lt"/>
                <a:ea typeface="Courier New"/>
                <a:cs typeface="Courier New"/>
                <a:sym typeface="Courier New"/>
              </a:rPr>
              <a:t>Marie-José Montpetit </a:t>
            </a:r>
          </a:p>
          <a:p>
            <a:pPr lvl="0" algn="ctr">
              <a:buClr>
                <a:srgbClr val="FF9900"/>
              </a:buClr>
              <a:buSzPts val="2400"/>
            </a:pPr>
            <a:r>
              <a:rPr lang="en-US" sz="2400" dirty="0">
                <a:solidFill>
                  <a:schemeClr val="dk1"/>
                </a:solidFill>
                <a:latin typeface="+mn-lt"/>
                <a:ea typeface="Courier New"/>
                <a:cs typeface="Courier New"/>
                <a:sym typeface="Courier New"/>
              </a:rPr>
              <a:t>(J/E/M)</a:t>
            </a:r>
            <a:r>
              <a:rPr lang="en-US" sz="2400" b="0" i="0" u="none" strike="noStrike" cap="none" dirty="0">
                <a:solidFill>
                  <a:schemeClr val="dk1"/>
                </a:solidFill>
                <a:latin typeface="+mn-lt"/>
                <a:ea typeface="Courier New"/>
                <a:cs typeface="Courier New"/>
                <a:sym typeface="Courier New"/>
              </a:rPr>
              <a:t> </a:t>
            </a:r>
            <a:endParaRPr lang="en-US" sz="2400" i="0" u="none" strike="noStrike" cap="none" dirty="0">
              <a:solidFill>
                <a:schemeClr val="dk1"/>
              </a:solidFill>
              <a:latin typeface="+mn-lt"/>
              <a:ea typeface="Courier New"/>
              <a:cs typeface="Courier New"/>
              <a:sym typeface="Courier New"/>
            </a:endParaRPr>
          </a:p>
          <a:p>
            <a:pPr marL="0" marR="0" lvl="0" indent="0" algn="ctr" rtl="0">
              <a:spcBef>
                <a:spcPts val="480"/>
              </a:spcBef>
              <a:spcAft>
                <a:spcPts val="0"/>
              </a:spcAft>
              <a:buClr>
                <a:srgbClr val="FF9900"/>
              </a:buClr>
              <a:buSzPts val="2400"/>
              <a:buFont typeface="Noto Sans Symbols"/>
              <a:buNone/>
            </a:pPr>
            <a:r>
              <a:rPr lang="en-US" sz="2400" dirty="0">
                <a:solidFill>
                  <a:schemeClr val="dk1"/>
                </a:solidFill>
                <a:latin typeface="+mn-lt"/>
                <a:ea typeface="Courier New"/>
                <a:cs typeface="Courier New"/>
                <a:sym typeface="Courier New"/>
              </a:rPr>
              <a:t>Interim</a:t>
            </a:r>
          </a:p>
          <a:p>
            <a:pPr marL="0" marR="0" lvl="0" indent="0" algn="ctr" rtl="0">
              <a:spcBef>
                <a:spcPts val="480"/>
              </a:spcBef>
              <a:spcAft>
                <a:spcPts val="0"/>
              </a:spcAft>
              <a:buClr>
                <a:srgbClr val="FF9900"/>
              </a:buClr>
              <a:buSzPts val="2400"/>
              <a:buFont typeface="Noto Sans Symbols"/>
              <a:buNone/>
            </a:pPr>
            <a:r>
              <a:rPr lang="en-US" sz="2400" dirty="0">
                <a:solidFill>
                  <a:schemeClr val="dk1"/>
                </a:solidFill>
                <a:latin typeface="+mn-lt"/>
                <a:ea typeface="Courier New"/>
                <a:cs typeface="Courier New"/>
                <a:sym typeface="Courier New"/>
              </a:rPr>
              <a:t>Feb 10th, 2022</a:t>
            </a:r>
          </a:p>
          <a:p>
            <a:pPr marL="0" marR="0" lvl="0" indent="0" algn="ctr" rtl="0">
              <a:spcBef>
                <a:spcPts val="480"/>
              </a:spcBef>
              <a:spcAft>
                <a:spcPts val="0"/>
              </a:spcAft>
              <a:buClr>
                <a:srgbClr val="FF9900"/>
              </a:buClr>
              <a:buSzPts val="2400"/>
              <a:buFont typeface="Noto Sans Symbols"/>
              <a:buNone/>
            </a:pPr>
            <a:endParaRPr lang="en-US" sz="2400" b="0" i="0" u="none" strike="noStrike" cap="none" dirty="0">
              <a:solidFill>
                <a:schemeClr val="dk1"/>
              </a:solidFill>
              <a:latin typeface="+mn-lt"/>
              <a:ea typeface="Courier New"/>
              <a:cs typeface="Courier New"/>
              <a:sym typeface="Courier New"/>
            </a:endParaRPr>
          </a:p>
        </p:txBody>
      </p:sp>
      <p:pic>
        <p:nvPicPr>
          <p:cNvPr id="61" name="Shape 61" descr="nternet Research Task Force (IRTF)"/>
          <p:cNvPicPr preferRelativeResize="0"/>
          <p:nvPr/>
        </p:nvPicPr>
        <p:blipFill rotWithShape="1">
          <a:blip r:embed="rId3">
            <a:alphaModFix/>
          </a:blip>
          <a:srcRect/>
          <a:stretch/>
        </p:blipFill>
        <p:spPr>
          <a:xfrm>
            <a:off x="3319275" y="829559"/>
            <a:ext cx="2505449" cy="174755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E7380-7D46-49D9-ADF9-FD89D765CDDB}"/>
              </a:ext>
            </a:extLst>
          </p:cNvPr>
          <p:cNvSpPr>
            <a:spLocks noGrp="1"/>
          </p:cNvSpPr>
          <p:nvPr>
            <p:ph type="title"/>
          </p:nvPr>
        </p:nvSpPr>
        <p:spPr>
          <a:xfrm>
            <a:off x="628650" y="-226031"/>
            <a:ext cx="7886700" cy="1469204"/>
          </a:xfrm>
        </p:spPr>
        <p:txBody>
          <a:bodyPr/>
          <a:lstStyle/>
          <a:p>
            <a:r>
              <a:rPr lang="en-US" dirty="0">
                <a:latin typeface="+mn-lt"/>
              </a:rPr>
              <a:t>Milestones</a:t>
            </a:r>
            <a:r>
              <a:rPr lang="en-US" dirty="0">
                <a:solidFill>
                  <a:schemeClr val="bg1">
                    <a:lumMod val="50000"/>
                  </a:schemeClr>
                </a:solidFill>
              </a:rPr>
              <a:t> @ </a:t>
            </a:r>
            <a:r>
              <a:rPr lang="en-US" b="1" dirty="0">
                <a:solidFill>
                  <a:schemeClr val="bg1">
                    <a:lumMod val="50000"/>
                  </a:schemeClr>
                </a:solidFill>
              </a:rPr>
              <a:t>IETF-112</a:t>
            </a:r>
            <a:r>
              <a:rPr lang="en-US" dirty="0">
                <a:solidFill>
                  <a:schemeClr val="bg1">
                    <a:lumMod val="50000"/>
                  </a:schemeClr>
                </a:solidFill>
              </a:rPr>
              <a:t>  </a:t>
            </a:r>
            <a:endParaRPr lang="en-US" dirty="0">
              <a:solidFill>
                <a:srgbClr val="FF0000"/>
              </a:solidFill>
              <a:latin typeface="+mn-lt"/>
            </a:endParaRPr>
          </a:p>
        </p:txBody>
      </p:sp>
      <p:sp>
        <p:nvSpPr>
          <p:cNvPr id="4" name="Slide Number Placeholder 3">
            <a:extLst>
              <a:ext uri="{FF2B5EF4-FFF2-40B4-BE49-F238E27FC236}">
                <a16:creationId xmlns:a16="http://schemas.microsoft.com/office/drawing/2014/main" id="{20FC0C7B-1DF7-40E2-963D-8A1918E9F055}"/>
              </a:ext>
            </a:extLst>
          </p:cNvPr>
          <p:cNvSpPr>
            <a:spLocks noGrp="1"/>
          </p:cNvSpPr>
          <p:nvPr>
            <p:ph type="sldNum" sz="quarter" idx="2"/>
          </p:nvPr>
        </p:nvSpPr>
        <p:spPr/>
        <p:txBody>
          <a:bodyPr/>
          <a:lstStyle/>
          <a:p>
            <a:fld id="{86CB4B4D-7CA3-9044-876B-883B54F8677D}" type="slidenum">
              <a:rPr lang="en-US" smtClean="0"/>
              <a:t>10</a:t>
            </a:fld>
            <a:endParaRPr lang="en-US"/>
          </a:p>
        </p:txBody>
      </p:sp>
      <p:graphicFrame>
        <p:nvGraphicFramePr>
          <p:cNvPr id="5" name="Table 4">
            <a:extLst>
              <a:ext uri="{FF2B5EF4-FFF2-40B4-BE49-F238E27FC236}">
                <a16:creationId xmlns:a16="http://schemas.microsoft.com/office/drawing/2014/main" id="{26A7F9B2-EC3C-40FA-8275-D5E2786E280B}"/>
              </a:ext>
            </a:extLst>
          </p:cNvPr>
          <p:cNvGraphicFramePr>
            <a:graphicFrameLocks noGrp="1"/>
          </p:cNvGraphicFramePr>
          <p:nvPr>
            <p:extLst>
              <p:ext uri="{D42A27DB-BD31-4B8C-83A1-F6EECF244321}">
                <p14:modId xmlns:p14="http://schemas.microsoft.com/office/powerpoint/2010/main" val="1374041179"/>
              </p:ext>
            </p:extLst>
          </p:nvPr>
        </p:nvGraphicFramePr>
        <p:xfrm>
          <a:off x="735182" y="1076312"/>
          <a:ext cx="7886700" cy="5587701"/>
        </p:xfrm>
        <a:graphic>
          <a:graphicData uri="http://schemas.openxmlformats.org/drawingml/2006/table">
            <a:tbl>
              <a:tblPr/>
              <a:tblGrid>
                <a:gridCol w="1670667">
                  <a:extLst>
                    <a:ext uri="{9D8B030D-6E8A-4147-A177-3AD203B41FA5}">
                      <a16:colId xmlns:a16="http://schemas.microsoft.com/office/drawing/2014/main" val="3459370127"/>
                    </a:ext>
                  </a:extLst>
                </a:gridCol>
                <a:gridCol w="6216033">
                  <a:extLst>
                    <a:ext uri="{9D8B030D-6E8A-4147-A177-3AD203B41FA5}">
                      <a16:colId xmlns:a16="http://schemas.microsoft.com/office/drawing/2014/main" val="4090641612"/>
                    </a:ext>
                  </a:extLst>
                </a:gridCol>
              </a:tblGrid>
              <a:tr h="372810">
                <a:tc>
                  <a:txBody>
                    <a:bodyPr/>
                    <a:lstStyle/>
                    <a:p>
                      <a:pPr fontAlgn="t">
                        <a:lnSpc>
                          <a:spcPct val="95000"/>
                        </a:lnSpc>
                      </a:pPr>
                      <a:r>
                        <a:rPr lang="en-US" sz="2000" b="1" dirty="0">
                          <a:effectLst/>
                        </a:rPr>
                        <a:t>Date</a:t>
                      </a: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fontAlgn="t">
                        <a:lnSpc>
                          <a:spcPct val="95000"/>
                        </a:lnSpc>
                      </a:pPr>
                      <a:r>
                        <a:rPr lang="en-US" sz="2000" b="1" dirty="0">
                          <a:effectLst/>
                        </a:rPr>
                        <a:t>Milestone</a:t>
                      </a: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97456152"/>
                  </a:ext>
                </a:extLst>
              </a:tr>
              <a:tr h="315735">
                <a:tc>
                  <a:txBody>
                    <a:bodyPr/>
                    <a:lstStyle/>
                    <a:p>
                      <a:pPr fontAlgn="t">
                        <a:lnSpc>
                          <a:spcPct val="95000"/>
                        </a:lnSpc>
                      </a:pPr>
                      <a:r>
                        <a:rPr lang="en-US" sz="1800" dirty="0">
                          <a:effectLst/>
                        </a:rPr>
                        <a:t>Dec 2019 </a:t>
                      </a:r>
                      <a:r>
                        <a:rPr lang="en-GB" sz="1800" b="0" i="0" kern="1200" dirty="0">
                          <a:solidFill>
                            <a:schemeClr val="accent6"/>
                          </a:solidFill>
                          <a:effectLst/>
                          <a:latin typeface="+mn-lt"/>
                          <a:ea typeface="+mn-ea"/>
                          <a:cs typeface="+mn-cs"/>
                        </a:rPr>
                        <a:t>✓</a:t>
                      </a:r>
                      <a:endParaRPr lang="en-US" sz="1800" dirty="0">
                        <a:effectLst/>
                      </a:endParaRP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2700" lvl="0" indent="0">
                        <a:lnSpc>
                          <a:spcPct val="95000"/>
                        </a:lnSpc>
                        <a:spcBef>
                          <a:spcPts val="0"/>
                        </a:spcBef>
                        <a:buClr>
                          <a:schemeClr val="accent1"/>
                        </a:buClr>
                        <a:buSzPts val="2200"/>
                        <a:buFont typeface="Courier New"/>
                        <a:buNone/>
                      </a:pPr>
                      <a:r>
                        <a:rPr lang="en-US" sz="1800" dirty="0"/>
                        <a:t>Capture the </a:t>
                      </a:r>
                      <a:r>
                        <a:rPr lang="en-US" sz="1800" dirty="0" err="1"/>
                        <a:t>SoTA</a:t>
                      </a:r>
                      <a:r>
                        <a:rPr lang="en-US" sz="1800" dirty="0"/>
                        <a:t> of the COIN landscape  - </a:t>
                      </a:r>
                      <a:r>
                        <a:rPr lang="en-US" sz="1800" i="1" u="sng" dirty="0"/>
                        <a:t>partly achieved</a:t>
                      </a:r>
                    </a:p>
                    <a:p>
                      <a:pPr marL="12700" lvl="0" indent="0">
                        <a:lnSpc>
                          <a:spcPct val="95000"/>
                        </a:lnSpc>
                        <a:spcBef>
                          <a:spcPts val="0"/>
                        </a:spcBef>
                        <a:buClr>
                          <a:schemeClr val="accent1"/>
                        </a:buClr>
                        <a:buSzPts val="2200"/>
                        <a:buFont typeface="Courier New"/>
                        <a:buNone/>
                      </a:pPr>
                      <a:endParaRPr lang="en-US" sz="1800" i="1" u="sng" dirty="0"/>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83893242"/>
                  </a:ext>
                </a:extLst>
              </a:tr>
              <a:tr h="315735">
                <a:tc>
                  <a:txBody>
                    <a:bodyPr/>
                    <a:lstStyle/>
                    <a:p>
                      <a:pPr fontAlgn="t">
                        <a:lnSpc>
                          <a:spcPct val="95000"/>
                        </a:lnSpc>
                      </a:pPr>
                      <a:r>
                        <a:rPr lang="en-US" sz="1800" dirty="0">
                          <a:effectLst/>
                        </a:rPr>
                        <a:t>Sep 2020 </a:t>
                      </a:r>
                      <a:r>
                        <a:rPr lang="en-GB" sz="1800" b="0" i="0" kern="1200" dirty="0">
                          <a:solidFill>
                            <a:schemeClr val="accent6"/>
                          </a:solidFill>
                          <a:effectLst/>
                          <a:latin typeface="+mn-lt"/>
                          <a:ea typeface="+mn-ea"/>
                          <a:cs typeface="+mn-cs"/>
                        </a:rPr>
                        <a:t>✓</a:t>
                      </a: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685800" rtl="0" eaLnBrk="1" fontAlgn="t" latinLnBrk="0" hangingPunct="1">
                        <a:lnSpc>
                          <a:spcPct val="95000"/>
                        </a:lnSpc>
                        <a:spcBef>
                          <a:spcPts val="0"/>
                        </a:spcBef>
                        <a:spcAft>
                          <a:spcPts val="0"/>
                        </a:spcAft>
                        <a:buClrTx/>
                        <a:buSzTx/>
                        <a:buFontTx/>
                        <a:buNone/>
                        <a:tabLst/>
                        <a:defRPr/>
                      </a:pPr>
                      <a:r>
                        <a:rPr lang="en-US" sz="1800" dirty="0"/>
                        <a:t>Articulate COIN challenges - </a:t>
                      </a:r>
                      <a:r>
                        <a:rPr lang="en-US" sz="1800" i="1" u="sng" dirty="0"/>
                        <a:t>partly achieved</a:t>
                      </a:r>
                    </a:p>
                    <a:p>
                      <a:pPr marL="0" marR="0" lvl="0" indent="0" algn="l" defTabSz="685800" rtl="0" eaLnBrk="1" fontAlgn="t" latinLnBrk="0" hangingPunct="1">
                        <a:lnSpc>
                          <a:spcPct val="95000"/>
                        </a:lnSpc>
                        <a:spcBef>
                          <a:spcPts val="0"/>
                        </a:spcBef>
                        <a:spcAft>
                          <a:spcPts val="0"/>
                        </a:spcAft>
                        <a:buClrTx/>
                        <a:buSzTx/>
                        <a:buFontTx/>
                        <a:buNone/>
                        <a:tabLst/>
                        <a:defRPr/>
                      </a:pPr>
                      <a:endParaRPr lang="en-US" sz="1800" dirty="0">
                        <a:effectLst/>
                      </a:endParaRP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69600331"/>
                  </a:ext>
                </a:extLst>
              </a:tr>
              <a:tr h="315735">
                <a:tc>
                  <a:txBody>
                    <a:bodyPr/>
                    <a:lstStyle/>
                    <a:p>
                      <a:pPr marL="0" marR="0" lvl="0" indent="0" algn="l" defTabSz="685800" rtl="0" eaLnBrk="1" fontAlgn="t" latinLnBrk="0" hangingPunct="1">
                        <a:lnSpc>
                          <a:spcPct val="95000"/>
                        </a:lnSpc>
                        <a:spcBef>
                          <a:spcPts val="0"/>
                        </a:spcBef>
                        <a:spcAft>
                          <a:spcPts val="0"/>
                        </a:spcAft>
                        <a:buClrTx/>
                        <a:buSzTx/>
                        <a:buFontTx/>
                        <a:buNone/>
                        <a:tabLst/>
                        <a:defRPr/>
                      </a:pPr>
                      <a:r>
                        <a:rPr lang="en-US" sz="1800" dirty="0">
                          <a:solidFill>
                            <a:schemeClr val="accent6"/>
                          </a:solidFill>
                          <a:effectLst/>
                        </a:rPr>
                        <a:t>Apr 2020</a:t>
                      </a:r>
                    </a:p>
                    <a:p>
                      <a:pPr fontAlgn="t">
                        <a:lnSpc>
                          <a:spcPct val="95000"/>
                        </a:lnSpc>
                      </a:pPr>
                      <a:endParaRPr lang="en-US" sz="1800" strike="sngStrike" dirty="0">
                        <a:solidFill>
                          <a:srgbClr val="FF0000"/>
                        </a:solidFill>
                        <a:effectLst/>
                      </a:endParaRP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fontAlgn="t">
                        <a:lnSpc>
                          <a:spcPct val="95000"/>
                        </a:lnSpc>
                      </a:pPr>
                      <a:r>
                        <a:rPr lang="en-US" sz="1800" dirty="0"/>
                        <a:t>Discuss/catalog COIN requirements and implications for network elements (including network services, network SW stacks, network HW design, etc.) - </a:t>
                      </a:r>
                      <a:r>
                        <a:rPr lang="en-US" sz="1800" i="1" u="sng" dirty="0"/>
                        <a:t>on going activity</a:t>
                      </a:r>
                    </a:p>
                    <a:p>
                      <a:pPr fontAlgn="t">
                        <a:lnSpc>
                          <a:spcPct val="95000"/>
                        </a:lnSpc>
                      </a:pPr>
                      <a:endParaRPr lang="en-US" sz="1800" dirty="0">
                        <a:effectLst/>
                      </a:endParaRP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5401654"/>
                  </a:ext>
                </a:extLst>
              </a:tr>
              <a:tr h="315735">
                <a:tc>
                  <a:txBody>
                    <a:bodyPr/>
                    <a:lstStyle/>
                    <a:p>
                      <a:pPr fontAlgn="t">
                        <a:lnSpc>
                          <a:spcPct val="95000"/>
                        </a:lnSpc>
                      </a:pPr>
                      <a:r>
                        <a:rPr lang="en-US" sz="1800" dirty="0">
                          <a:solidFill>
                            <a:schemeClr val="accent6"/>
                          </a:solidFill>
                          <a:effectLst/>
                        </a:rPr>
                        <a:t>Apr 2020 </a:t>
                      </a:r>
                      <a:r>
                        <a:rPr lang="en-GB" sz="1800" b="0" i="0" kern="1200" dirty="0">
                          <a:solidFill>
                            <a:schemeClr val="accent6"/>
                          </a:solidFill>
                          <a:effectLst/>
                          <a:latin typeface="+mn-lt"/>
                          <a:ea typeface="+mn-ea"/>
                          <a:cs typeface="+mn-cs"/>
                        </a:rPr>
                        <a:t>✓</a:t>
                      </a:r>
                      <a:endParaRPr lang="en-US" sz="1800" dirty="0">
                        <a:solidFill>
                          <a:schemeClr val="accent6"/>
                        </a:solidFill>
                        <a:effectLst/>
                      </a:endParaRP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685800" rtl="0" eaLnBrk="1" fontAlgn="t" latinLnBrk="0" hangingPunct="1">
                        <a:lnSpc>
                          <a:spcPct val="95000"/>
                        </a:lnSpc>
                        <a:spcBef>
                          <a:spcPts val="0"/>
                        </a:spcBef>
                        <a:spcAft>
                          <a:spcPts val="0"/>
                        </a:spcAft>
                        <a:buClrTx/>
                        <a:buSzTx/>
                        <a:buFontTx/>
                        <a:buNone/>
                        <a:tabLst/>
                        <a:defRPr/>
                      </a:pPr>
                      <a:r>
                        <a:rPr lang="en-US" sz="1800" dirty="0"/>
                        <a:t>Target COIN case studies, from architecture, implementation and use case standpoints </a:t>
                      </a:r>
                      <a:r>
                        <a:rPr lang="en-US" sz="1800"/>
                        <a:t>– </a:t>
                      </a:r>
                      <a:r>
                        <a:rPr lang="en-US" sz="1800" i="1" u="sng"/>
                        <a:t>drafts exist </a:t>
                      </a:r>
                      <a:r>
                        <a:rPr lang="en-US" sz="1800" i="1" u="sng" dirty="0"/>
                        <a:t>– on going activity</a:t>
                      </a:r>
                    </a:p>
                    <a:p>
                      <a:pPr marL="0" marR="0" lvl="0" indent="0" algn="l" defTabSz="685800" rtl="0" eaLnBrk="1" fontAlgn="t" latinLnBrk="0" hangingPunct="1">
                        <a:lnSpc>
                          <a:spcPct val="95000"/>
                        </a:lnSpc>
                        <a:spcBef>
                          <a:spcPts val="0"/>
                        </a:spcBef>
                        <a:spcAft>
                          <a:spcPts val="0"/>
                        </a:spcAft>
                        <a:buClrTx/>
                        <a:buSzTx/>
                        <a:buFontTx/>
                        <a:buNone/>
                        <a:tabLst/>
                        <a:defRPr/>
                      </a:pPr>
                      <a:endParaRPr lang="en-US" sz="1800" u="sng" dirty="0"/>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322301448"/>
                  </a:ext>
                </a:extLst>
              </a:tr>
              <a:tr h="315735">
                <a:tc>
                  <a:txBody>
                    <a:bodyPr/>
                    <a:lstStyle/>
                    <a:p>
                      <a:pPr fontAlgn="t">
                        <a:lnSpc>
                          <a:spcPct val="95000"/>
                        </a:lnSpc>
                      </a:pPr>
                      <a:r>
                        <a:rPr lang="en-US" sz="1800" dirty="0">
                          <a:solidFill>
                            <a:schemeClr val="accent6"/>
                          </a:solidFill>
                          <a:effectLst/>
                        </a:rPr>
                        <a:t>Apr 2020 </a:t>
                      </a:r>
                      <a:r>
                        <a:rPr lang="en-GB" sz="1800" b="0" i="0" kern="1200" dirty="0">
                          <a:solidFill>
                            <a:schemeClr val="accent6"/>
                          </a:solidFill>
                          <a:effectLst/>
                          <a:latin typeface="+mn-lt"/>
                          <a:ea typeface="+mn-ea"/>
                          <a:cs typeface="+mn-cs"/>
                        </a:rPr>
                        <a:t>✓</a:t>
                      </a:r>
                      <a:endParaRPr lang="en-US" sz="1800" dirty="0">
                        <a:solidFill>
                          <a:schemeClr val="accent6"/>
                        </a:solidFill>
                        <a:effectLst/>
                      </a:endParaRP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2700" lvl="0" indent="0">
                        <a:lnSpc>
                          <a:spcPct val="95000"/>
                        </a:lnSpc>
                        <a:spcBef>
                          <a:spcPts val="0"/>
                        </a:spcBef>
                        <a:buClr>
                          <a:schemeClr val="accent1"/>
                        </a:buClr>
                        <a:buSzPts val="2200"/>
                        <a:buFont typeface="Courier New"/>
                        <a:buNone/>
                      </a:pPr>
                      <a:r>
                        <a:rPr lang="en-US" sz="1800" dirty="0"/>
                        <a:t>Apr 2020 Identify COIN network-related eco-system dependencies - </a:t>
                      </a:r>
                      <a:r>
                        <a:rPr lang="en-US" sz="1800" i="1" u="sng" dirty="0"/>
                        <a:t>partly achieved</a:t>
                      </a:r>
                    </a:p>
                    <a:p>
                      <a:pPr marL="12700" lvl="0" indent="0">
                        <a:lnSpc>
                          <a:spcPct val="95000"/>
                        </a:lnSpc>
                        <a:spcBef>
                          <a:spcPts val="0"/>
                        </a:spcBef>
                        <a:buClr>
                          <a:schemeClr val="accent1"/>
                        </a:buClr>
                        <a:buSzPts val="2200"/>
                        <a:buFont typeface="Courier New"/>
                        <a:buNone/>
                      </a:pPr>
                      <a:endParaRPr lang="en-US" sz="1800" u="sng" dirty="0"/>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30422905"/>
                  </a:ext>
                </a:extLst>
              </a:tr>
              <a:tr h="0">
                <a:tc>
                  <a:txBody>
                    <a:bodyPr/>
                    <a:lstStyle/>
                    <a:p>
                      <a:pPr fontAlgn="t">
                        <a:lnSpc>
                          <a:spcPct val="95000"/>
                        </a:lnSpc>
                      </a:pPr>
                      <a:r>
                        <a:rPr lang="en-US" sz="1800" dirty="0">
                          <a:solidFill>
                            <a:schemeClr val="accent6"/>
                          </a:solidFill>
                          <a:effectLst/>
                        </a:rPr>
                        <a:t>Nov 2020</a:t>
                      </a: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685800" rtl="0" eaLnBrk="1" fontAlgn="t" latinLnBrk="0" hangingPunct="1">
                        <a:lnSpc>
                          <a:spcPct val="95000"/>
                        </a:lnSpc>
                        <a:spcBef>
                          <a:spcPts val="0"/>
                        </a:spcBef>
                        <a:spcAft>
                          <a:spcPts val="0"/>
                        </a:spcAft>
                        <a:buClrTx/>
                        <a:buSzTx/>
                        <a:buFontTx/>
                        <a:buNone/>
                        <a:tabLst/>
                        <a:defRPr/>
                      </a:pPr>
                      <a:r>
                        <a:rPr lang="en-US" sz="1800" dirty="0"/>
                        <a:t>Work toward defining a COIN scope appropriate for the IRTF, within which new research, architectures, mechanisms and protocols can be proposed – </a:t>
                      </a:r>
                      <a:r>
                        <a:rPr lang="en-US" sz="1800" i="1" u="sng" dirty="0"/>
                        <a:t>to do</a:t>
                      </a:r>
                    </a:p>
                    <a:p>
                      <a:pPr marL="0" marR="0" lvl="0" indent="0" algn="l" defTabSz="685800" rtl="0" eaLnBrk="1" fontAlgn="t" latinLnBrk="0" hangingPunct="1">
                        <a:lnSpc>
                          <a:spcPct val="95000"/>
                        </a:lnSpc>
                        <a:spcBef>
                          <a:spcPts val="0"/>
                        </a:spcBef>
                        <a:spcAft>
                          <a:spcPts val="0"/>
                        </a:spcAft>
                        <a:buClrTx/>
                        <a:buSzTx/>
                        <a:buFontTx/>
                        <a:buNone/>
                        <a:tabLst/>
                        <a:defRPr/>
                      </a:pPr>
                      <a:endParaRPr lang="en-US" sz="1800" u="sng" dirty="0"/>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123516489"/>
                  </a:ext>
                </a:extLst>
              </a:tr>
              <a:tr h="315735">
                <a:tc>
                  <a:txBody>
                    <a:bodyPr/>
                    <a:lstStyle/>
                    <a:p>
                      <a:pPr marL="0" marR="0" lvl="0" indent="0" algn="l" defTabSz="685800" rtl="0" eaLnBrk="1" fontAlgn="t" latinLnBrk="0" hangingPunct="1">
                        <a:lnSpc>
                          <a:spcPct val="95000"/>
                        </a:lnSpc>
                        <a:spcBef>
                          <a:spcPts val="0"/>
                        </a:spcBef>
                        <a:spcAft>
                          <a:spcPts val="0"/>
                        </a:spcAft>
                        <a:buClrTx/>
                        <a:buSzTx/>
                        <a:buFontTx/>
                        <a:buNone/>
                        <a:tabLst/>
                        <a:defRPr/>
                      </a:pPr>
                      <a:r>
                        <a:rPr lang="en-US" sz="1800" b="1" dirty="0">
                          <a:solidFill>
                            <a:schemeClr val="accent6"/>
                          </a:solidFill>
                          <a:effectLst/>
                        </a:rPr>
                        <a:t>Nov 2021</a:t>
                      </a: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fontAlgn="t">
                        <a:lnSpc>
                          <a:spcPct val="95000"/>
                        </a:lnSpc>
                      </a:pPr>
                      <a:r>
                        <a:rPr lang="en-US" sz="1800" b="1" dirty="0">
                          <a:effectLst/>
                        </a:rPr>
                        <a:t>Milestone review for next Interim(proposed)</a:t>
                      </a:r>
                    </a:p>
                  </a:txBody>
                  <a:tcPr marL="16214" marR="16214" marT="16214" marB="162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460331105"/>
                  </a:ext>
                </a:extLst>
              </a:tr>
            </a:tbl>
          </a:graphicData>
        </a:graphic>
      </p:graphicFrame>
    </p:spTree>
    <p:extLst>
      <p:ext uri="{BB962C8B-B14F-4D97-AF65-F5344CB8AC3E}">
        <p14:creationId xmlns:p14="http://schemas.microsoft.com/office/powerpoint/2010/main" val="94708074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Note Well – Intellectual Property"/>
          <p:cNvSpPr>
            <a:spLocks noGrp="1"/>
          </p:cNvSpPr>
          <p:nvPr>
            <p:ph type="title"/>
          </p:nvPr>
        </p:nvSpPr>
        <p:spPr>
          <a:xfrm>
            <a:off x="762000" y="646136"/>
            <a:ext cx="7150128" cy="608577"/>
          </a:xfrm>
          <a:prstGeom prst="rect">
            <a:avLst/>
          </a:prstGeom>
        </p:spPr>
        <p:txBody>
          <a:bodyPr>
            <a:normAutofit/>
          </a:bodyPr>
          <a:lstStyle>
            <a:lvl1pPr algn="l"/>
          </a:lstStyle>
          <a:p>
            <a:pPr algn="ctr"/>
            <a:r>
              <a:rPr sz="3600" dirty="0">
                <a:latin typeface="+mn-lt"/>
              </a:rPr>
              <a:t>Note Well</a:t>
            </a:r>
          </a:p>
        </p:txBody>
      </p:sp>
      <p:sp>
        <p:nvSpPr>
          <p:cNvPr id="127" name="The IRTF follows the IETF Intellectual Property Rights (IPR) disclosure rules…"/>
          <p:cNvSpPr>
            <a:spLocks noGrp="1"/>
          </p:cNvSpPr>
          <p:nvPr>
            <p:ph type="body" idx="1"/>
          </p:nvPr>
        </p:nvSpPr>
        <p:spPr>
          <a:xfrm>
            <a:off x="690794" y="1815500"/>
            <a:ext cx="7886700" cy="4729116"/>
          </a:xfrm>
          <a:prstGeom prst="rect">
            <a:avLst/>
          </a:prstGeom>
        </p:spPr>
        <p:txBody>
          <a:bodyPr>
            <a:normAutofit fontScale="92500" lnSpcReduction="10000"/>
          </a:bodyPr>
          <a:lstStyle/>
          <a:p>
            <a:pPr marL="0" indent="0">
              <a:buNone/>
            </a:pPr>
            <a:r>
              <a:rPr lang="en-US" sz="20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buNone/>
            </a:pPr>
            <a:endParaRPr lang="en-US" sz="2000" dirty="0"/>
          </a:p>
          <a:p>
            <a:r>
              <a:rPr sz="2000" b="1" dirty="0"/>
              <a:t>By participating in the </a:t>
            </a:r>
            <a:r>
              <a:rPr lang="en-US" sz="2000" b="1" dirty="0"/>
              <a:t>IETF</a:t>
            </a:r>
            <a:r>
              <a:rPr sz="2000" b="1" dirty="0"/>
              <a:t>, you agree to follow </a:t>
            </a:r>
            <a:r>
              <a:rPr lang="en-US" sz="2000" b="1" dirty="0"/>
              <a:t>IETF</a:t>
            </a:r>
            <a:r>
              <a:rPr sz="2000" b="1" dirty="0"/>
              <a:t> processes and policies</a:t>
            </a:r>
          </a:p>
          <a:p>
            <a:r>
              <a:rPr sz="2000" dirty="0"/>
              <a:t>If you are aware that any </a:t>
            </a:r>
            <a:r>
              <a:rPr lang="en-US" sz="2000" dirty="0"/>
              <a:t>IETF</a:t>
            </a:r>
            <a:r>
              <a:rPr sz="2000" dirty="0"/>
              <a:t> contribution is covered by patents or patent applications that are owned or controlled by you or your sponsor, you must disclose that fact, or not participate in the discussion</a:t>
            </a:r>
          </a:p>
          <a:p>
            <a:r>
              <a:rPr lang="en-US" sz="2000" dirty="0"/>
              <a:t>As a participant in, or attendee to, any IETF activity you acknowledge that written, audio, video, and photographic records of meetings may be made public </a:t>
            </a:r>
          </a:p>
          <a:p>
            <a:r>
              <a:rPr lang="en-US" sz="2000" dirty="0"/>
              <a:t>Personal information that you provide to IETF will be handled in accordance with the Privacy Policy.</a:t>
            </a:r>
            <a:endParaRPr lang="en-US" sz="2000" u="sng" dirty="0">
              <a:hlinkClick r:id="rId2"/>
            </a:endParaRPr>
          </a:p>
          <a:p>
            <a:r>
              <a:rPr lang="en-US" sz="2000" dirty="0"/>
              <a:t>As a participant or attendee, you agree to work respectfully with other participants; please contact the </a:t>
            </a:r>
            <a:r>
              <a:rPr lang="en-US" sz="2000" dirty="0" err="1"/>
              <a:t>ombudsteam</a:t>
            </a:r>
            <a:r>
              <a:rPr lang="en-US" sz="2000" dirty="0"/>
              <a:t> if you have questions or concerns about this (</a:t>
            </a:r>
            <a:r>
              <a:rPr lang="en-US" sz="2000" u="sng" dirty="0">
                <a:hlinkClick r:id="rId3"/>
              </a:rPr>
              <a:t>https://www.ietf.org/contact/ombudsteam/</a:t>
            </a:r>
            <a:r>
              <a:rPr lang="en-US" sz="2000" dirty="0"/>
              <a:t>)</a:t>
            </a:r>
          </a:p>
          <a:p>
            <a:endParaRPr sz="2000" dirty="0"/>
          </a:p>
          <a:p>
            <a:endParaRPr lang="en-US" sz="2000" dirty="0"/>
          </a:p>
        </p:txBody>
      </p:sp>
      <p:sp>
        <p:nvSpPr>
          <p:cNvPr id="128" name="Slide Number"/>
          <p:cNvSpPr>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pic>
        <p:nvPicPr>
          <p:cNvPr id="6" name="Picture 5" descr="A picture containing drawing, sign&#10;&#10;Description automatically generated">
            <a:extLst>
              <a:ext uri="{FF2B5EF4-FFF2-40B4-BE49-F238E27FC236}">
                <a16:creationId xmlns:a16="http://schemas.microsoft.com/office/drawing/2014/main" id="{1B631514-A922-4759-8282-197841E73C52}"/>
              </a:ext>
            </a:extLst>
          </p:cNvPr>
          <p:cNvPicPr>
            <a:picLocks noChangeAspect="1"/>
          </p:cNvPicPr>
          <p:nvPr/>
        </p:nvPicPr>
        <p:blipFill>
          <a:blip r:embed="rId4"/>
          <a:stretch>
            <a:fillRect/>
          </a:stretch>
        </p:blipFill>
        <p:spPr>
          <a:xfrm>
            <a:off x="7597458" y="318101"/>
            <a:ext cx="1147910" cy="608576"/>
          </a:xfrm>
          <a:prstGeom prst="rect">
            <a:avLst/>
          </a:prstGeom>
          <a:ln>
            <a:noFill/>
          </a:ln>
        </p:spPr>
      </p:pic>
    </p:spTree>
    <p:extLst>
      <p:ext uri="{BB962C8B-B14F-4D97-AF65-F5344CB8AC3E}">
        <p14:creationId xmlns:p14="http://schemas.microsoft.com/office/powerpoint/2010/main" val="347805328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Note Well – Privacy &amp; Code of Conduct"/>
          <p:cNvSpPr>
            <a:spLocks noGrp="1"/>
          </p:cNvSpPr>
          <p:nvPr>
            <p:ph type="title"/>
          </p:nvPr>
        </p:nvSpPr>
        <p:spPr>
          <a:xfrm>
            <a:off x="879756" y="1144327"/>
            <a:ext cx="7150128" cy="608577"/>
          </a:xfrm>
          <a:prstGeom prst="rect">
            <a:avLst/>
          </a:prstGeom>
        </p:spPr>
        <p:txBody>
          <a:bodyPr>
            <a:normAutofit fontScale="90000"/>
          </a:bodyPr>
          <a:lstStyle>
            <a:lvl1pPr algn="l"/>
          </a:lstStyle>
          <a:p>
            <a:pPr algn="ctr"/>
            <a:r>
              <a:rPr lang="en-US" sz="4000" dirty="0">
                <a:latin typeface="+mn-lt"/>
              </a:rPr>
              <a:t>Note Well - Policies</a:t>
            </a:r>
            <a:br>
              <a:rPr lang="en-US" dirty="0">
                <a:latin typeface="+mn-lt"/>
              </a:rPr>
            </a:br>
            <a:r>
              <a:rPr lang="en-US" sz="2700" dirty="0">
                <a:latin typeface="+mn-lt"/>
                <a:hlinkClick r:id="rId2"/>
              </a:rPr>
              <a:t>https://ietf.org/policies</a:t>
            </a:r>
            <a:br>
              <a:rPr lang="en-US" dirty="0"/>
            </a:br>
            <a:endParaRPr dirty="0">
              <a:latin typeface="+mn-lt"/>
            </a:endParaRPr>
          </a:p>
        </p:txBody>
      </p:sp>
      <p:sp>
        <p:nvSpPr>
          <p:cNvPr id="132" name="As a participant in, or attendee to, any IRTF activity you acknowledge that written, audio, video, and photographic records of meetings may be made public…"/>
          <p:cNvSpPr>
            <a:spLocks noGrp="1"/>
          </p:cNvSpPr>
          <p:nvPr>
            <p:ph type="body" idx="1"/>
          </p:nvPr>
        </p:nvSpPr>
        <p:spPr>
          <a:xfrm>
            <a:off x="1034567" y="2357128"/>
            <a:ext cx="7052988" cy="3657719"/>
          </a:xfrm>
          <a:prstGeom prst="rect">
            <a:avLst/>
          </a:prstGeom>
        </p:spPr>
        <p:txBody>
          <a:bodyPr>
            <a:normAutofit fontScale="92500" lnSpcReduction="20000"/>
          </a:bodyPr>
          <a:lstStyle/>
          <a:p>
            <a:pPr marL="0" indent="0">
              <a:buNone/>
            </a:pPr>
            <a:r>
              <a:rPr lang="en-US" sz="2400" dirty="0"/>
              <a:t>Definitive information is in the documents listed below and other IETF BCPs. For advice, please talk to RG chairs or IRTF chair:</a:t>
            </a:r>
          </a:p>
          <a:p>
            <a:pPr marL="0" indent="0">
              <a:buNone/>
            </a:pPr>
            <a:endParaRPr lang="en-US" sz="2400" dirty="0"/>
          </a:p>
          <a:p>
            <a:pPr fontAlgn="base"/>
            <a:r>
              <a:rPr lang="en-US" sz="2400" dirty="0">
                <a:hlinkClick r:id="rId3"/>
              </a:rPr>
              <a:t>BCP 9</a:t>
            </a:r>
            <a:r>
              <a:rPr lang="en-US" sz="2400" dirty="0"/>
              <a:t> (Internet Standards Process)</a:t>
            </a:r>
          </a:p>
          <a:p>
            <a:pPr fontAlgn="base"/>
            <a:r>
              <a:rPr lang="en-US" sz="2400" dirty="0">
                <a:hlinkClick r:id="rId4"/>
              </a:rPr>
              <a:t>BCP 25</a:t>
            </a:r>
            <a:r>
              <a:rPr lang="en-US" sz="2400" dirty="0"/>
              <a:t> (Working Group processes)</a:t>
            </a:r>
          </a:p>
          <a:p>
            <a:pPr fontAlgn="base"/>
            <a:r>
              <a:rPr lang="en-US" sz="2400" dirty="0">
                <a:hlinkClick r:id="rId4"/>
              </a:rPr>
              <a:t>BCP 25</a:t>
            </a:r>
            <a:r>
              <a:rPr lang="en-US" sz="2400" dirty="0"/>
              <a:t> (Anti-Harassment Procedures) </a:t>
            </a:r>
          </a:p>
          <a:p>
            <a:pPr fontAlgn="base"/>
            <a:r>
              <a:rPr lang="en-US" sz="2400" dirty="0">
                <a:hlinkClick r:id="rId5"/>
              </a:rPr>
              <a:t>BCP 54</a:t>
            </a:r>
            <a:r>
              <a:rPr lang="en-US" sz="2400" dirty="0"/>
              <a:t> (Code of Conduct)</a:t>
            </a:r>
          </a:p>
          <a:p>
            <a:pPr fontAlgn="base"/>
            <a:r>
              <a:rPr lang="en-US" sz="2400" dirty="0">
                <a:hlinkClick r:id="rId6"/>
              </a:rPr>
              <a:t>BCP 78</a:t>
            </a:r>
            <a:r>
              <a:rPr lang="en-US" sz="2400" dirty="0"/>
              <a:t> (Copyright)</a:t>
            </a:r>
          </a:p>
          <a:p>
            <a:pPr fontAlgn="base"/>
            <a:r>
              <a:rPr lang="en-US" sz="2400" dirty="0">
                <a:hlinkClick r:id="rId7"/>
              </a:rPr>
              <a:t>BCP 79</a:t>
            </a:r>
            <a:r>
              <a:rPr lang="en-US" sz="2400" dirty="0"/>
              <a:t> (Patents, Participation)</a:t>
            </a:r>
          </a:p>
          <a:p>
            <a:r>
              <a:rPr lang="en-US" sz="2400" dirty="0">
                <a:hlinkClick r:id="rId8"/>
              </a:rPr>
              <a:t>https://www.ietf.org/privacy-policy/</a:t>
            </a:r>
            <a:r>
              <a:rPr lang="en-US" sz="2400" dirty="0"/>
              <a:t>(Privacy Policy)</a:t>
            </a:r>
          </a:p>
          <a:p>
            <a:pPr marL="0" indent="0">
              <a:spcAft>
                <a:spcPts val="1200"/>
              </a:spcAft>
              <a:buNone/>
            </a:pPr>
            <a:endParaRPr lang="en-US" sz="2200" dirty="0"/>
          </a:p>
        </p:txBody>
      </p:sp>
      <p:sp>
        <p:nvSpPr>
          <p:cNvPr id="133" name="Slide Number"/>
          <p:cNvSpPr>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a:t>
            </a:fld>
            <a:endParaRPr/>
          </a:p>
        </p:txBody>
      </p:sp>
      <p:pic>
        <p:nvPicPr>
          <p:cNvPr id="6" name="Picture 5" descr="A picture containing drawing, sign&#10;&#10;Description automatically generated">
            <a:extLst>
              <a:ext uri="{FF2B5EF4-FFF2-40B4-BE49-F238E27FC236}">
                <a16:creationId xmlns:a16="http://schemas.microsoft.com/office/drawing/2014/main" id="{0B293890-A3C3-4DB7-9412-20F59D244A4B}"/>
              </a:ext>
            </a:extLst>
          </p:cNvPr>
          <p:cNvPicPr>
            <a:picLocks noChangeAspect="1"/>
          </p:cNvPicPr>
          <p:nvPr/>
        </p:nvPicPr>
        <p:blipFill>
          <a:blip r:embed="rId9"/>
          <a:stretch>
            <a:fillRect/>
          </a:stretch>
        </p:blipFill>
        <p:spPr>
          <a:xfrm>
            <a:off x="7597458" y="318101"/>
            <a:ext cx="1147910" cy="608576"/>
          </a:xfrm>
          <a:prstGeom prst="rect">
            <a:avLst/>
          </a:prstGeom>
          <a:ln>
            <a:noFill/>
          </a:ln>
        </p:spPr>
      </p:pic>
      <p:sp>
        <p:nvSpPr>
          <p:cNvPr id="3" name="Rectangle 2">
            <a:extLst>
              <a:ext uri="{FF2B5EF4-FFF2-40B4-BE49-F238E27FC236}">
                <a16:creationId xmlns:a16="http://schemas.microsoft.com/office/drawing/2014/main" id="{927CEB6D-7AAE-4352-A155-0686610DCBF2}"/>
              </a:ext>
            </a:extLst>
          </p:cNvPr>
          <p:cNvSpPr/>
          <p:nvPr/>
        </p:nvSpPr>
        <p:spPr>
          <a:xfrm>
            <a:off x="4454820" y="3275112"/>
            <a:ext cx="234360" cy="307777"/>
          </a:xfrm>
          <a:prstGeom prst="rect">
            <a:avLst/>
          </a:prstGeom>
        </p:spPr>
        <p:txBody>
          <a:bodyPr wrap="none">
            <a:spAutoFit/>
          </a:bodyPr>
          <a:lstStyle/>
          <a:p>
            <a:r>
              <a:rPr lang="en-US" dirty="0"/>
              <a:t> </a:t>
            </a:r>
          </a:p>
        </p:txBody>
      </p:sp>
      <p:sp>
        <p:nvSpPr>
          <p:cNvPr id="7" name="Rectangle 6">
            <a:extLst>
              <a:ext uri="{FF2B5EF4-FFF2-40B4-BE49-F238E27FC236}">
                <a16:creationId xmlns:a16="http://schemas.microsoft.com/office/drawing/2014/main" id="{27A879A3-706C-45FF-AEF8-3BC9495806E2}"/>
              </a:ext>
            </a:extLst>
          </p:cNvPr>
          <p:cNvSpPr/>
          <p:nvPr/>
        </p:nvSpPr>
        <p:spPr>
          <a:xfrm>
            <a:off x="2636622" y="6218961"/>
            <a:ext cx="3966150" cy="461665"/>
          </a:xfrm>
          <a:prstGeom prst="rect">
            <a:avLst/>
          </a:prstGeom>
        </p:spPr>
        <p:txBody>
          <a:bodyPr wrap="none">
            <a:spAutoFit/>
          </a:bodyPr>
          <a:lstStyle/>
          <a:p>
            <a:r>
              <a:rPr lang="en-US" sz="2400" b="1" dirty="0">
                <a:solidFill>
                  <a:srgbClr val="FF0000"/>
                </a:solidFill>
                <a:latin typeface="+mn-lt"/>
              </a:rPr>
              <a:t>This session is being recorded</a:t>
            </a:r>
            <a:endParaRPr lang="en-US" sz="2000" dirty="0">
              <a:solidFill>
                <a:srgbClr val="FF0000"/>
              </a:solidFill>
              <a:latin typeface="+mn-lt"/>
            </a:endParaRPr>
          </a:p>
        </p:txBody>
      </p:sp>
    </p:spTree>
    <p:extLst>
      <p:ext uri="{BB962C8B-B14F-4D97-AF65-F5344CB8AC3E}">
        <p14:creationId xmlns:p14="http://schemas.microsoft.com/office/powerpoint/2010/main" val="289876160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Goals of the IRTF"/>
          <p:cNvSpPr>
            <a:spLocks noGrp="1"/>
          </p:cNvSpPr>
          <p:nvPr>
            <p:ph type="title"/>
          </p:nvPr>
        </p:nvSpPr>
        <p:spPr>
          <a:xfrm>
            <a:off x="762000" y="1066800"/>
            <a:ext cx="7150128" cy="608577"/>
          </a:xfrm>
          <a:prstGeom prst="rect">
            <a:avLst/>
          </a:prstGeom>
        </p:spPr>
        <p:txBody>
          <a:bodyPr/>
          <a:lstStyle>
            <a:lvl1pPr algn="l"/>
          </a:lstStyle>
          <a:p>
            <a:r>
              <a:t>Goals of the IRTF</a:t>
            </a:r>
          </a:p>
        </p:txBody>
      </p:sp>
      <p:sp>
        <p:nvSpPr>
          <p:cNvPr id="137" name="The Internet Research Task Force (IRTF) focuses on longer term research issues related to the Internet while the parallel organisation, the IETF, focuses on shorter term issues of engineering and standards making…"/>
          <p:cNvSpPr>
            <a:spLocks noGrp="1"/>
          </p:cNvSpPr>
          <p:nvPr>
            <p:ph type="body" idx="1"/>
          </p:nvPr>
        </p:nvSpPr>
        <p:spPr>
          <a:prstGeom prst="rect">
            <a:avLst/>
          </a:prstGeom>
        </p:spPr>
        <p:txBody>
          <a:bodyPr>
            <a:normAutofit lnSpcReduction="10000"/>
          </a:bodyPr>
          <a:lstStyle/>
          <a:p>
            <a:r>
              <a:rPr dirty="0"/>
              <a:t>The Internet Research Task Force (IRTF) focuses on longer term research issues related to the Internet while the parallel organi</a:t>
            </a:r>
            <a:r>
              <a:rPr lang="en-US" dirty="0"/>
              <a:t>z</a:t>
            </a:r>
            <a:r>
              <a:rPr dirty="0"/>
              <a:t>ation, the IETF, focuses on shorter term issues of engineering and standards making</a:t>
            </a:r>
          </a:p>
          <a:p>
            <a:endParaRPr dirty="0"/>
          </a:p>
          <a:p>
            <a:pPr>
              <a:defRPr b="1"/>
            </a:pPr>
            <a:r>
              <a:rPr dirty="0"/>
              <a:t>The IRTF conducts research; it is not a standards development organi</a:t>
            </a:r>
            <a:r>
              <a:rPr lang="en-US" dirty="0"/>
              <a:t>z</a:t>
            </a:r>
            <a:r>
              <a:rPr dirty="0"/>
              <a:t>ation</a:t>
            </a:r>
          </a:p>
          <a:p>
            <a:pPr>
              <a:defRPr b="1"/>
            </a:pPr>
            <a:endParaRPr dirty="0"/>
          </a:p>
          <a:p>
            <a:r>
              <a:rPr dirty="0"/>
              <a:t>While the IRTF can publish informational</a:t>
            </a:r>
            <a:r>
              <a:rPr i="1" dirty="0"/>
              <a:t> </a:t>
            </a:r>
            <a:r>
              <a:rPr dirty="0"/>
              <a:t>or experimental documents in the RFC series, its primary goal is to promote development of research collaboration and teamwork in exploring research issues related to Internet protocols, applications, architecture, and technology</a:t>
            </a:r>
          </a:p>
          <a:p>
            <a:r>
              <a:rPr dirty="0"/>
              <a:t>See “An IRTF Primer for IETF Participants” – </a:t>
            </a:r>
            <a:r>
              <a:rPr u="sng" dirty="0">
                <a:hlinkClick r:id="rId2"/>
              </a:rPr>
              <a:t>RFC 7418</a:t>
            </a:r>
          </a:p>
        </p:txBody>
      </p:sp>
      <p:sp>
        <p:nvSpPr>
          <p:cNvPr id="138" name="Slide Number"/>
          <p:cNvSpPr>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a:t>
            </a:fld>
            <a:endParaRPr/>
          </a:p>
        </p:txBody>
      </p:sp>
      <p:pic>
        <p:nvPicPr>
          <p:cNvPr id="139" name="irtf-logo.jpg" descr="irtf-logo.jpg"/>
          <p:cNvPicPr>
            <a:picLocks noChangeAspect="1"/>
          </p:cNvPicPr>
          <p:nvPr/>
        </p:nvPicPr>
        <p:blipFill>
          <a:blip r:embed="rId3"/>
          <a:stretch>
            <a:fillRect/>
          </a:stretch>
        </p:blipFill>
        <p:spPr>
          <a:xfrm>
            <a:off x="7560297" y="127275"/>
            <a:ext cx="1178350" cy="793269"/>
          </a:xfrm>
          <a:prstGeom prst="rect">
            <a:avLst/>
          </a:prstGeom>
          <a:ln w="3175">
            <a:miter lim="400000"/>
          </a:ln>
        </p:spPr>
      </p:pic>
    </p:spTree>
    <p:extLst>
      <p:ext uri="{BB962C8B-B14F-4D97-AF65-F5344CB8AC3E}">
        <p14:creationId xmlns:p14="http://schemas.microsoft.com/office/powerpoint/2010/main" val="115547351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F1FF6-BF5A-354A-8BC9-C41EB372C62A}"/>
              </a:ext>
            </a:extLst>
          </p:cNvPr>
          <p:cNvSpPr>
            <a:spLocks noGrp="1"/>
          </p:cNvSpPr>
          <p:nvPr>
            <p:ph type="title"/>
          </p:nvPr>
        </p:nvSpPr>
        <p:spPr>
          <a:xfrm>
            <a:off x="308608" y="287480"/>
            <a:ext cx="7886700" cy="1325563"/>
          </a:xfrm>
        </p:spPr>
        <p:txBody>
          <a:bodyPr/>
          <a:lstStyle/>
          <a:p>
            <a:r>
              <a:rPr lang="en-US" b="1" dirty="0"/>
              <a:t>Agenda</a:t>
            </a:r>
          </a:p>
        </p:txBody>
      </p:sp>
      <p:sp>
        <p:nvSpPr>
          <p:cNvPr id="3" name="Text Placeholder 2">
            <a:extLst>
              <a:ext uri="{FF2B5EF4-FFF2-40B4-BE49-F238E27FC236}">
                <a16:creationId xmlns:a16="http://schemas.microsoft.com/office/drawing/2014/main" id="{AC5D2ACC-6C1A-0646-860F-EF641F65DC01}"/>
              </a:ext>
            </a:extLst>
          </p:cNvPr>
          <p:cNvSpPr>
            <a:spLocks noGrp="1"/>
          </p:cNvSpPr>
          <p:nvPr>
            <p:ph type="body" idx="1"/>
          </p:nvPr>
        </p:nvSpPr>
        <p:spPr>
          <a:xfrm>
            <a:off x="308608" y="1613043"/>
            <a:ext cx="8835392" cy="5108433"/>
          </a:xfrm>
        </p:spPr>
        <p:txBody>
          <a:bodyPr>
            <a:normAutofit fontScale="92500" lnSpcReduction="10000"/>
          </a:bodyPr>
          <a:lstStyle/>
          <a:p>
            <a:r>
              <a:rPr lang="en-US" sz="2000" b="1" dirty="0">
                <a:solidFill>
                  <a:schemeClr val="tx1">
                    <a:lumMod val="95000"/>
                    <a:lumOff val="5000"/>
                  </a:schemeClr>
                </a:solidFill>
                <a:latin typeface="Calibri  "/>
              </a:rPr>
              <a:t>Intro and Goals </a:t>
            </a:r>
            <a:r>
              <a:rPr lang="en-US" sz="2000" dirty="0">
                <a:solidFill>
                  <a:schemeClr val="tx1">
                    <a:lumMod val="95000"/>
                    <a:lumOff val="5000"/>
                  </a:schemeClr>
                </a:solidFill>
                <a:latin typeface="Calibri  "/>
              </a:rPr>
              <a:t>- 5 mins</a:t>
            </a:r>
          </a:p>
          <a:p>
            <a:pPr marL="685800" lvl="1" indent="-342900">
              <a:buAutoNum type="arabicPeriod"/>
            </a:pPr>
            <a:r>
              <a:rPr lang="en-US" b="1" dirty="0">
                <a:latin typeface="Calibri  "/>
              </a:rPr>
              <a:t>Chairs - Note Well and meeting objectives - </a:t>
            </a:r>
            <a:r>
              <a:rPr lang="en-US" dirty="0">
                <a:latin typeface="Calibri  "/>
              </a:rPr>
              <a:t>J/E/M  </a:t>
            </a:r>
          </a:p>
          <a:p>
            <a:r>
              <a:rPr lang="en-US" sz="2000" b="1" dirty="0">
                <a:latin typeface="Calibri  "/>
              </a:rPr>
              <a:t>Proposals </a:t>
            </a:r>
            <a:r>
              <a:rPr lang="en-US" sz="2000" dirty="0">
                <a:latin typeface="Calibri  "/>
              </a:rPr>
              <a:t>– papers &amp; drafts – 20 mins each</a:t>
            </a:r>
          </a:p>
          <a:p>
            <a:pPr marL="342900" lvl="1" indent="0">
              <a:buNone/>
            </a:pPr>
            <a:r>
              <a:rPr lang="en-US" b="1" dirty="0">
                <a:latin typeface="Calibri  "/>
              </a:rPr>
              <a:t>2.</a:t>
            </a:r>
            <a:r>
              <a:rPr lang="en-US" dirty="0">
                <a:latin typeface="Calibri  "/>
              </a:rPr>
              <a:t> </a:t>
            </a:r>
            <a:r>
              <a:rPr lang="en-US" b="1" dirty="0">
                <a:latin typeface="Calibri  "/>
              </a:rPr>
              <a:t>Semantic Routing </a:t>
            </a:r>
            <a:r>
              <a:rPr lang="en-US" dirty="0">
                <a:latin typeface="Calibri  "/>
              </a:rPr>
              <a:t>– Adrian </a:t>
            </a:r>
            <a:r>
              <a:rPr lang="en-US" dirty="0" err="1">
                <a:latin typeface="Calibri  "/>
              </a:rPr>
              <a:t>Farrel</a:t>
            </a:r>
            <a:r>
              <a:rPr lang="en-US" dirty="0">
                <a:latin typeface="Calibri  "/>
              </a:rPr>
              <a:t> (Old Dog Consulting)</a:t>
            </a:r>
          </a:p>
          <a:p>
            <a:pPr lvl="2"/>
            <a:r>
              <a:rPr lang="en-US" sz="1600" dirty="0">
                <a:latin typeface="Calibri  "/>
              </a:rPr>
              <a:t>Draft: </a:t>
            </a:r>
            <a:r>
              <a:rPr lang="en-US" sz="1600" dirty="0">
                <a:latin typeface="Calibri  "/>
                <a:hlinkClick r:id="rId2"/>
              </a:rPr>
              <a:t>https://datatracker.ietf.org/doc/draft-farrel-irtf-introduction-to-semantic-routing</a:t>
            </a:r>
            <a:r>
              <a:rPr lang="en-US" sz="1600" dirty="0">
                <a:latin typeface="Calibri  "/>
              </a:rPr>
              <a:t> </a:t>
            </a:r>
          </a:p>
          <a:p>
            <a:pPr lvl="2"/>
            <a:r>
              <a:rPr lang="en-US" sz="1600" dirty="0">
                <a:latin typeface="Calibri  "/>
              </a:rPr>
              <a:t>Draft: </a:t>
            </a:r>
            <a:r>
              <a:rPr lang="en-US" sz="1600" dirty="0">
                <a:latin typeface="Calibri  "/>
                <a:hlinkClick r:id="rId3"/>
              </a:rPr>
              <a:t>https://datatracker.ietf.org/doc/draft-king-irtf-challenges-in-routing</a:t>
            </a:r>
            <a:r>
              <a:rPr lang="en-US" sz="1600" dirty="0">
                <a:latin typeface="Calibri  "/>
              </a:rPr>
              <a:t> </a:t>
            </a:r>
          </a:p>
          <a:p>
            <a:pPr lvl="2"/>
            <a:r>
              <a:rPr lang="en-US" sz="1600" dirty="0">
                <a:latin typeface="Calibri  "/>
              </a:rPr>
              <a:t>Draft: </a:t>
            </a:r>
            <a:r>
              <a:rPr lang="en-US" sz="1600" dirty="0">
                <a:latin typeface="Calibri  "/>
                <a:hlinkClick r:id="rId4"/>
              </a:rPr>
              <a:t>https://datatracker.ietf.org/doc/draft-boucadair-irtf-sdn-and-semantic-routing</a:t>
            </a:r>
            <a:r>
              <a:rPr lang="en-US" sz="1600" dirty="0">
                <a:latin typeface="Calibri  "/>
              </a:rPr>
              <a:t> </a:t>
            </a:r>
          </a:p>
          <a:p>
            <a:pPr lvl="2"/>
            <a:r>
              <a:rPr lang="en-US" sz="1600" dirty="0">
                <a:latin typeface="Calibri  "/>
              </a:rPr>
              <a:t>Draft: </a:t>
            </a:r>
            <a:r>
              <a:rPr lang="en-US" sz="1600" dirty="0">
                <a:latin typeface="Calibri  "/>
                <a:hlinkClick r:id="rId5"/>
              </a:rPr>
              <a:t>https://datatracker.ietf.org/doc/draft-king-irtf-semantic-routing-survey</a:t>
            </a:r>
            <a:endParaRPr lang="en-US" sz="1600" dirty="0">
              <a:latin typeface="Calibri  "/>
            </a:endParaRPr>
          </a:p>
          <a:p>
            <a:pPr marL="342900" lvl="1" indent="0">
              <a:lnSpc>
                <a:spcPct val="110000"/>
              </a:lnSpc>
              <a:buNone/>
            </a:pPr>
            <a:r>
              <a:rPr lang="en-US" b="1" dirty="0">
                <a:solidFill>
                  <a:schemeClr val="tx1">
                    <a:lumMod val="95000"/>
                    <a:lumOff val="5000"/>
                  </a:schemeClr>
                </a:solidFill>
                <a:latin typeface="Calibri  "/>
              </a:rPr>
              <a:t>3.</a:t>
            </a:r>
            <a:r>
              <a:rPr lang="en-US" dirty="0">
                <a:solidFill>
                  <a:schemeClr val="tx1">
                    <a:lumMod val="95000"/>
                    <a:lumOff val="5000"/>
                  </a:schemeClr>
                </a:solidFill>
                <a:latin typeface="Calibri  "/>
              </a:rPr>
              <a:t> </a:t>
            </a:r>
            <a:r>
              <a:rPr lang="en-HK" b="1" dirty="0">
                <a:solidFill>
                  <a:schemeClr val="tx1">
                    <a:lumMod val="95000"/>
                    <a:lumOff val="5000"/>
                  </a:schemeClr>
                </a:solidFill>
                <a:latin typeface="Calibri  "/>
              </a:rPr>
              <a:t>COIN RG </a:t>
            </a:r>
            <a:r>
              <a:rPr lang="en-HK" dirty="0">
                <a:solidFill>
                  <a:schemeClr val="tx1">
                    <a:lumMod val="95000"/>
                    <a:lumOff val="5000"/>
                  </a:schemeClr>
                </a:solidFill>
                <a:latin typeface="Calibri  "/>
              </a:rPr>
              <a:t>– Some thoughts on a way forward </a:t>
            </a:r>
            <a:r>
              <a:rPr lang="en-US" dirty="0"/>
              <a:t>- Dirk Trossen (Huawei)</a:t>
            </a:r>
          </a:p>
          <a:p>
            <a:pPr lvl="2">
              <a:lnSpc>
                <a:spcPct val="110000"/>
              </a:lnSpc>
            </a:pPr>
            <a:r>
              <a:rPr lang="en-US" dirty="0">
                <a:hlinkClick r:id="rId6"/>
              </a:rPr>
              <a:t>https://datatracker.ietf.org/doc/slides-interim-2022-coinrg-01-sessa-some-thoughts-on-ways-forward/ </a:t>
            </a:r>
            <a:endParaRPr lang="en-US" dirty="0"/>
          </a:p>
          <a:p>
            <a:pPr marL="342900" lvl="1" indent="0">
              <a:lnSpc>
                <a:spcPct val="110000"/>
              </a:lnSpc>
              <a:buNone/>
            </a:pPr>
            <a:r>
              <a:rPr lang="en-US" b="1" dirty="0"/>
              <a:t>4.</a:t>
            </a:r>
            <a:r>
              <a:rPr lang="en-US" dirty="0"/>
              <a:t> </a:t>
            </a:r>
            <a:r>
              <a:rPr lang="en-US" b="1" dirty="0"/>
              <a:t>EIP: Extensible In-band Processing - Stefano Salsano (</a:t>
            </a:r>
            <a:r>
              <a:rPr lang="en-US" b="1" dirty="0" err="1"/>
              <a:t>Università</a:t>
            </a:r>
            <a:r>
              <a:rPr lang="en-US" b="1" dirty="0"/>
              <a:t> di Roma Tor </a:t>
            </a:r>
            <a:r>
              <a:rPr lang="en-US" b="1" dirty="0" err="1"/>
              <a:t>Vergata</a:t>
            </a:r>
            <a:r>
              <a:rPr lang="en-US" b="1" dirty="0"/>
              <a:t>)</a:t>
            </a:r>
          </a:p>
          <a:p>
            <a:pPr lvl="2">
              <a:lnSpc>
                <a:spcPct val="110000"/>
              </a:lnSpc>
            </a:pPr>
            <a:r>
              <a:rPr lang="en-HK" dirty="0">
                <a:hlinkClick r:id="rId7" tooltip="https://tinyurl.com/eip4coinrg"/>
              </a:rPr>
              <a:t>https://tinyurl.com/eip4coinrg</a:t>
            </a:r>
            <a:endParaRPr lang="en-US" b="1" dirty="0">
              <a:solidFill>
                <a:srgbClr val="FF0000"/>
              </a:solidFill>
              <a:latin typeface="Calibri  "/>
            </a:endParaRPr>
          </a:p>
          <a:p>
            <a:pPr marL="342900" lvl="1" indent="0">
              <a:lnSpc>
                <a:spcPct val="110000"/>
              </a:lnSpc>
              <a:buNone/>
            </a:pPr>
            <a:r>
              <a:rPr lang="en-US" b="1" dirty="0">
                <a:solidFill>
                  <a:prstClr val="black"/>
                </a:solidFill>
              </a:rPr>
              <a:t>5.</a:t>
            </a:r>
            <a:r>
              <a:rPr lang="en-US" dirty="0">
                <a:solidFill>
                  <a:prstClr val="black"/>
                </a:solidFill>
              </a:rPr>
              <a:t> </a:t>
            </a:r>
            <a:r>
              <a:rPr lang="en-HK" b="1" dirty="0" err="1"/>
              <a:t>Flightplan</a:t>
            </a:r>
            <a:r>
              <a:rPr lang="en-HK" b="1" dirty="0"/>
              <a:t>: </a:t>
            </a:r>
            <a:r>
              <a:rPr lang="en-HK" b="1" dirty="0" err="1"/>
              <a:t>Dataplane</a:t>
            </a:r>
            <a:r>
              <a:rPr lang="en-HK" b="1" dirty="0"/>
              <a:t> Disaggregation and Placement for P4 Programs </a:t>
            </a:r>
            <a:r>
              <a:rPr lang="en-HK" dirty="0"/>
              <a:t>- Nik Sultana (University of Pennsylvania)</a:t>
            </a:r>
            <a:endParaRPr lang="en-US" b="1" dirty="0">
              <a:solidFill>
                <a:srgbClr val="FF0000"/>
              </a:solidFill>
              <a:latin typeface="Calibri  "/>
            </a:endParaRPr>
          </a:p>
          <a:p>
            <a:pPr lvl="2">
              <a:lnSpc>
                <a:spcPct val="110000"/>
              </a:lnSpc>
            </a:pPr>
            <a:r>
              <a:rPr lang="en-HK" dirty="0">
                <a:hlinkClick r:id="rId8"/>
              </a:rPr>
              <a:t>https://www.usenix.org/conference/nsdi21/presentation/sultana</a:t>
            </a:r>
            <a:endParaRPr lang="en-US" b="1" dirty="0">
              <a:solidFill>
                <a:srgbClr val="FF0000"/>
              </a:solidFill>
              <a:latin typeface="Calibri  "/>
            </a:endParaRPr>
          </a:p>
          <a:p>
            <a:pPr>
              <a:lnSpc>
                <a:spcPct val="110000"/>
              </a:lnSpc>
            </a:pPr>
            <a:r>
              <a:rPr lang="en-US" b="1" dirty="0">
                <a:latin typeface="Calibri  "/>
              </a:rPr>
              <a:t>Ideas </a:t>
            </a:r>
            <a:r>
              <a:rPr lang="en-US" dirty="0">
                <a:latin typeface="Calibri  "/>
              </a:rPr>
              <a:t>– 5 mins each</a:t>
            </a:r>
          </a:p>
          <a:p>
            <a:pPr marL="342900" lvl="1" indent="0">
              <a:lnSpc>
                <a:spcPct val="110000"/>
              </a:lnSpc>
              <a:buNone/>
            </a:pPr>
            <a:r>
              <a:rPr lang="fr-FR" b="1" dirty="0"/>
              <a:t>6. COIN Applications  </a:t>
            </a:r>
            <a:r>
              <a:rPr lang="fr-FR" dirty="0">
                <a:latin typeface="Calibri  "/>
              </a:rPr>
              <a:t>(Telecom Paris-Sud) - 10 mins</a:t>
            </a:r>
            <a:endParaRPr lang="en-US" b="1" dirty="0">
              <a:solidFill>
                <a:srgbClr val="FF0000"/>
              </a:solidFill>
            </a:endParaRPr>
          </a:p>
          <a:p>
            <a:pPr marL="685800" lvl="2" indent="0">
              <a:buNone/>
            </a:pPr>
            <a:endParaRPr lang="en-US" sz="1600" dirty="0">
              <a:latin typeface="Calibri  "/>
            </a:endParaRPr>
          </a:p>
        </p:txBody>
      </p:sp>
      <p:sp>
        <p:nvSpPr>
          <p:cNvPr id="4" name="Slide Number Placeholder 3">
            <a:extLst>
              <a:ext uri="{FF2B5EF4-FFF2-40B4-BE49-F238E27FC236}">
                <a16:creationId xmlns:a16="http://schemas.microsoft.com/office/drawing/2014/main" id="{E529D4D8-A38D-2444-BAD2-C80A1C89D860}"/>
              </a:ext>
            </a:extLst>
          </p:cNvPr>
          <p:cNvSpPr>
            <a:spLocks noGrp="1"/>
          </p:cNvSpPr>
          <p:nvPr>
            <p:ph type="sldNum" sz="quarter" idx="2"/>
          </p:nvPr>
        </p:nvSpPr>
        <p:spPr/>
        <p:txBody>
          <a:bodyPr/>
          <a:lstStyle/>
          <a:p>
            <a:fld id="{86CB4B4D-7CA3-9044-876B-883B54F8677D}" type="slidenum">
              <a:rPr lang="en-US" smtClean="0"/>
              <a:t>5</a:t>
            </a:fld>
            <a:endParaRPr lang="en-US"/>
          </a:p>
        </p:txBody>
      </p:sp>
    </p:spTree>
    <p:extLst>
      <p:ext uri="{BB962C8B-B14F-4D97-AF65-F5344CB8AC3E}">
        <p14:creationId xmlns:p14="http://schemas.microsoft.com/office/powerpoint/2010/main" val="176305457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4D6B3-D7BB-43DE-8117-69866BFE662F}"/>
              </a:ext>
            </a:extLst>
          </p:cNvPr>
          <p:cNvSpPr>
            <a:spLocks noGrp="1"/>
          </p:cNvSpPr>
          <p:nvPr>
            <p:ph type="title"/>
          </p:nvPr>
        </p:nvSpPr>
        <p:spPr>
          <a:xfrm>
            <a:off x="628650" y="128823"/>
            <a:ext cx="7886700" cy="1325563"/>
          </a:xfrm>
        </p:spPr>
        <p:txBody>
          <a:bodyPr/>
          <a:lstStyle/>
          <a:p>
            <a:r>
              <a:rPr lang="en-US" dirty="0">
                <a:latin typeface="+mn-lt"/>
              </a:rPr>
              <a:t>Administrivia</a:t>
            </a:r>
          </a:p>
        </p:txBody>
      </p:sp>
      <p:sp>
        <p:nvSpPr>
          <p:cNvPr id="3" name="Text Placeholder 2">
            <a:extLst>
              <a:ext uri="{FF2B5EF4-FFF2-40B4-BE49-F238E27FC236}">
                <a16:creationId xmlns:a16="http://schemas.microsoft.com/office/drawing/2014/main" id="{7362192E-3DA0-40C3-9C15-1F8FA4838BEE}"/>
              </a:ext>
            </a:extLst>
          </p:cNvPr>
          <p:cNvSpPr>
            <a:spLocks noGrp="1"/>
          </p:cNvSpPr>
          <p:nvPr>
            <p:ph type="body" idx="1"/>
          </p:nvPr>
        </p:nvSpPr>
        <p:spPr>
          <a:xfrm>
            <a:off x="628650" y="1354239"/>
            <a:ext cx="7765337" cy="5367238"/>
          </a:xfrm>
        </p:spPr>
        <p:txBody>
          <a:bodyPr>
            <a:normAutofit fontScale="92500" lnSpcReduction="20000"/>
          </a:bodyPr>
          <a:lstStyle/>
          <a:p>
            <a:r>
              <a:rPr lang="en-US" sz="2400" dirty="0" err="1"/>
              <a:t>Meetecho</a:t>
            </a:r>
            <a:r>
              <a:rPr lang="en-US" sz="2400" dirty="0"/>
              <a:t>:</a:t>
            </a:r>
          </a:p>
          <a:p>
            <a:pPr lvl="1"/>
            <a:r>
              <a:rPr lang="en-US" sz="2200" u="sng" dirty="0">
                <a:solidFill>
                  <a:srgbClr val="0000FF"/>
                </a:solidFill>
                <a:effectLst/>
                <a:ea typeface="Times New Roman" panose="02020603050405020304" pitchFamily="18" charset="0"/>
                <a:hlinkClick r:id="rId2"/>
              </a:rPr>
              <a:t>https://meetings.conf.meetecho.com/interim/?short=8130e640-55ae-4b3b-b4ed-a6569f78840b</a:t>
            </a:r>
            <a:r>
              <a:rPr lang="en-US" sz="2200" dirty="0">
                <a:effectLst/>
                <a:ea typeface="Times New Roman" panose="02020603050405020304" pitchFamily="18" charset="0"/>
              </a:rPr>
              <a:t> </a:t>
            </a:r>
            <a:endParaRPr lang="en-US" sz="2200" dirty="0"/>
          </a:p>
          <a:p>
            <a:pPr lvl="1"/>
            <a:r>
              <a:rPr lang="en-US" sz="2200" dirty="0"/>
              <a:t>Automatic </a:t>
            </a:r>
            <a:r>
              <a:rPr lang="en-US" sz="2200" dirty="0" err="1"/>
              <a:t>Bluesheets</a:t>
            </a:r>
            <a:endParaRPr lang="en-US" sz="2200" dirty="0"/>
          </a:p>
          <a:p>
            <a:pPr lvl="1"/>
            <a:r>
              <a:rPr lang="en-US" sz="2200" dirty="0"/>
              <a:t>Integrated Jabber/IM/Chat</a:t>
            </a:r>
          </a:p>
          <a:p>
            <a:pPr lvl="2"/>
            <a:r>
              <a:rPr lang="en-US" sz="1900" dirty="0">
                <a:ea typeface="Courier New"/>
                <a:cs typeface="Courier New"/>
                <a:sym typeface="Courier New"/>
              </a:rPr>
              <a:t>We will monitor both the </a:t>
            </a:r>
            <a:r>
              <a:rPr lang="en-US" sz="1900" b="1" dirty="0">
                <a:ea typeface="Courier New"/>
                <a:cs typeface="Courier New"/>
                <a:sym typeface="Courier New"/>
              </a:rPr>
              <a:t>chat and the queue for questions</a:t>
            </a:r>
          </a:p>
          <a:p>
            <a:pPr lvl="2"/>
            <a:r>
              <a:rPr lang="en-US" sz="1900" dirty="0"/>
              <a:t>Default to </a:t>
            </a:r>
            <a:r>
              <a:rPr lang="en-US" sz="1900" b="1" dirty="0"/>
              <a:t>audio muted </a:t>
            </a:r>
            <a:r>
              <a:rPr lang="en-US" sz="1900" dirty="0"/>
              <a:t>and </a:t>
            </a:r>
            <a:r>
              <a:rPr lang="en-US" sz="1900" b="1" dirty="0"/>
              <a:t>video off</a:t>
            </a:r>
            <a:r>
              <a:rPr lang="en-US" sz="1900" dirty="0"/>
              <a:t>, unless you are speaking</a:t>
            </a:r>
          </a:p>
          <a:p>
            <a:pPr lvl="2"/>
            <a:r>
              <a:rPr lang="en-US" sz="1900" b="1" dirty="0"/>
              <a:t>Wear headphones if you can</a:t>
            </a:r>
            <a:endParaRPr lang="en-US" sz="1900" dirty="0"/>
          </a:p>
          <a:p>
            <a:pPr marL="342900" lvl="1" indent="0">
              <a:buNone/>
            </a:pPr>
            <a:endParaRPr lang="en-US" dirty="0"/>
          </a:p>
          <a:p>
            <a:r>
              <a:rPr lang="en-US" sz="2400" dirty="0"/>
              <a:t>Live Minutes:</a:t>
            </a:r>
          </a:p>
          <a:p>
            <a:pPr lvl="1"/>
            <a:r>
              <a:rPr lang="en-US" sz="2200" dirty="0" err="1"/>
              <a:t>CodiMD</a:t>
            </a:r>
            <a:r>
              <a:rPr lang="en-US" sz="2200" dirty="0"/>
              <a:t>:  Integrated into </a:t>
            </a:r>
            <a:r>
              <a:rPr lang="en-US" sz="2200" dirty="0" err="1"/>
              <a:t>Meetecho</a:t>
            </a:r>
            <a:r>
              <a:rPr lang="en-US" sz="2200" dirty="0"/>
              <a:t>                      </a:t>
            </a:r>
            <a:r>
              <a:rPr lang="en-US" sz="2200" dirty="0">
                <a:solidFill>
                  <a:srgbClr val="FF0000"/>
                </a:solidFill>
              </a:rPr>
              <a:t>(Please collaborate!)</a:t>
            </a:r>
          </a:p>
          <a:p>
            <a:pPr marL="342900" lvl="1" indent="0">
              <a:buNone/>
            </a:pPr>
            <a:endParaRPr lang="en-US" dirty="0"/>
          </a:p>
          <a:p>
            <a:r>
              <a:rPr lang="en-US" sz="2400" dirty="0"/>
              <a:t>Mailing list:</a:t>
            </a:r>
          </a:p>
          <a:p>
            <a:pPr lvl="1"/>
            <a:r>
              <a:rPr lang="en-US" sz="2200" dirty="0">
                <a:hlinkClick r:id="rId3"/>
              </a:rPr>
              <a:t>coin@irtf.org</a:t>
            </a:r>
            <a:endParaRPr lang="en-US" sz="2200" dirty="0"/>
          </a:p>
          <a:p>
            <a:pPr lvl="1"/>
            <a:r>
              <a:rPr lang="en-US" sz="2200" dirty="0"/>
              <a:t>To subscribe: </a:t>
            </a:r>
            <a:r>
              <a:rPr lang="en-US" sz="2200" dirty="0">
                <a:hlinkClick r:id="rId4"/>
              </a:rPr>
              <a:t>https://www.ietf.org/mailman/listinfo/Coin</a:t>
            </a:r>
            <a:endParaRPr lang="en-US" sz="2200" dirty="0"/>
          </a:p>
          <a:p>
            <a:pPr marL="342900" lvl="1" indent="0">
              <a:buNone/>
            </a:pPr>
            <a:endParaRPr lang="en-US" dirty="0"/>
          </a:p>
          <a:p>
            <a:r>
              <a:rPr lang="en-HK" sz="2400" dirty="0"/>
              <a:t>Meeting materials: </a:t>
            </a:r>
          </a:p>
          <a:p>
            <a:pPr lvl="1"/>
            <a:r>
              <a:rPr lang="en-HK" sz="2200" u="sng" dirty="0">
                <a:hlinkClick r:id="rId5"/>
              </a:rPr>
              <a:t>https://datatracker.ietf.org/meeting/interim-2022-coinrg-01/session/coinrg</a:t>
            </a:r>
            <a:endParaRPr lang="en-HK" sz="2200" u="sng" dirty="0"/>
          </a:p>
        </p:txBody>
      </p:sp>
      <p:sp>
        <p:nvSpPr>
          <p:cNvPr id="4" name="Slide Number Placeholder 3">
            <a:extLst>
              <a:ext uri="{FF2B5EF4-FFF2-40B4-BE49-F238E27FC236}">
                <a16:creationId xmlns:a16="http://schemas.microsoft.com/office/drawing/2014/main" id="{C84FF28C-7806-480B-8193-5DA79852EC13}"/>
              </a:ext>
            </a:extLst>
          </p:cNvPr>
          <p:cNvSpPr>
            <a:spLocks noGrp="1"/>
          </p:cNvSpPr>
          <p:nvPr>
            <p:ph type="sldNum" sz="quarter" idx="2"/>
          </p:nvPr>
        </p:nvSpPr>
        <p:spPr/>
        <p:txBody>
          <a:bodyPr/>
          <a:lstStyle/>
          <a:p>
            <a:fld id="{86CB4B4D-7CA3-9044-876B-883B54F8677D}" type="slidenum">
              <a:rPr lang="en-US" smtClean="0"/>
              <a:t>6</a:t>
            </a:fld>
            <a:endParaRPr lang="en-US" dirty="0"/>
          </a:p>
        </p:txBody>
      </p:sp>
    </p:spTree>
    <p:extLst>
      <p:ext uri="{BB962C8B-B14F-4D97-AF65-F5344CB8AC3E}">
        <p14:creationId xmlns:p14="http://schemas.microsoft.com/office/powerpoint/2010/main" val="90297778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150F9-ABB0-4502-AB8C-CF1DBE25BAE8}"/>
              </a:ext>
            </a:extLst>
          </p:cNvPr>
          <p:cNvSpPr>
            <a:spLocks noGrp="1"/>
          </p:cNvSpPr>
          <p:nvPr>
            <p:ph type="title"/>
          </p:nvPr>
        </p:nvSpPr>
        <p:spPr>
          <a:xfrm>
            <a:off x="1572189" y="2679349"/>
            <a:ext cx="5507426" cy="1325563"/>
          </a:xfrm>
        </p:spPr>
        <p:txBody>
          <a:bodyPr>
            <a:noAutofit/>
          </a:bodyPr>
          <a:lstStyle/>
          <a:p>
            <a:pPr algn="ctr"/>
            <a:r>
              <a:rPr lang="en-US" sz="3600" dirty="0">
                <a:latin typeface="+mn-lt"/>
              </a:rPr>
              <a:t>Presentations and Discussions </a:t>
            </a:r>
          </a:p>
        </p:txBody>
      </p:sp>
      <p:sp>
        <p:nvSpPr>
          <p:cNvPr id="4" name="Slide Number Placeholder 3">
            <a:extLst>
              <a:ext uri="{FF2B5EF4-FFF2-40B4-BE49-F238E27FC236}">
                <a16:creationId xmlns:a16="http://schemas.microsoft.com/office/drawing/2014/main" id="{7C07C8C8-2BDC-484A-A5CA-027D135DE701}"/>
              </a:ext>
            </a:extLst>
          </p:cNvPr>
          <p:cNvSpPr>
            <a:spLocks noGrp="1"/>
          </p:cNvSpPr>
          <p:nvPr>
            <p:ph type="sldNum" sz="quarter" idx="2"/>
          </p:nvPr>
        </p:nvSpPr>
        <p:spPr/>
        <p:txBody>
          <a:bodyPr/>
          <a:lstStyle/>
          <a:p>
            <a:fld id="{86CB4B4D-7CA3-9044-876B-883B54F8677D}" type="slidenum">
              <a:rPr lang="en-US" smtClean="0"/>
              <a:t>7</a:t>
            </a:fld>
            <a:endParaRPr lang="en-US"/>
          </a:p>
        </p:txBody>
      </p:sp>
    </p:spTree>
    <p:extLst>
      <p:ext uri="{BB962C8B-B14F-4D97-AF65-F5344CB8AC3E}">
        <p14:creationId xmlns:p14="http://schemas.microsoft.com/office/powerpoint/2010/main" val="249331632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F1FF6-BF5A-354A-8BC9-C41EB372C62A}"/>
              </a:ext>
            </a:extLst>
          </p:cNvPr>
          <p:cNvSpPr>
            <a:spLocks noGrp="1"/>
          </p:cNvSpPr>
          <p:nvPr>
            <p:ph type="title"/>
          </p:nvPr>
        </p:nvSpPr>
        <p:spPr/>
        <p:txBody>
          <a:bodyPr/>
          <a:lstStyle/>
          <a:p>
            <a:r>
              <a:rPr lang="en-US" b="1" dirty="0"/>
              <a:t>Announcements &amp; Future meetings</a:t>
            </a:r>
          </a:p>
        </p:txBody>
      </p:sp>
      <p:sp>
        <p:nvSpPr>
          <p:cNvPr id="3" name="Text Placeholder 2">
            <a:extLst>
              <a:ext uri="{FF2B5EF4-FFF2-40B4-BE49-F238E27FC236}">
                <a16:creationId xmlns:a16="http://schemas.microsoft.com/office/drawing/2014/main" id="{AC5D2ACC-6C1A-0646-860F-EF641F65DC01}"/>
              </a:ext>
            </a:extLst>
          </p:cNvPr>
          <p:cNvSpPr>
            <a:spLocks noGrp="1"/>
          </p:cNvSpPr>
          <p:nvPr>
            <p:ph type="body" idx="1"/>
          </p:nvPr>
        </p:nvSpPr>
        <p:spPr/>
        <p:txBody>
          <a:bodyPr>
            <a:normAutofit/>
          </a:bodyPr>
          <a:lstStyle/>
          <a:p>
            <a:pPr marL="0" indent="0">
              <a:buNone/>
            </a:pPr>
            <a:r>
              <a:rPr lang="en-US" sz="2400" dirty="0"/>
              <a:t>IETF 113 in Vienna</a:t>
            </a:r>
          </a:p>
          <a:p>
            <a:pPr lvl="1"/>
            <a:r>
              <a:rPr lang="en-US" sz="2000" dirty="0"/>
              <a:t>Hybrid participation – </a:t>
            </a:r>
            <a:r>
              <a:rPr lang="en-US" sz="2000" b="1" dirty="0"/>
              <a:t>Mar 19-25</a:t>
            </a:r>
          </a:p>
          <a:p>
            <a:pPr lvl="1"/>
            <a:r>
              <a:rPr lang="en-US" sz="2000" dirty="0"/>
              <a:t>Co-chairs will be virtual</a:t>
            </a:r>
          </a:p>
          <a:p>
            <a:pPr lvl="1"/>
            <a:endParaRPr lang="en-US" dirty="0"/>
          </a:p>
        </p:txBody>
      </p:sp>
      <p:sp>
        <p:nvSpPr>
          <p:cNvPr id="4" name="Slide Number Placeholder 3">
            <a:extLst>
              <a:ext uri="{FF2B5EF4-FFF2-40B4-BE49-F238E27FC236}">
                <a16:creationId xmlns:a16="http://schemas.microsoft.com/office/drawing/2014/main" id="{E529D4D8-A38D-2444-BAD2-C80A1C89D860}"/>
              </a:ext>
            </a:extLst>
          </p:cNvPr>
          <p:cNvSpPr>
            <a:spLocks noGrp="1"/>
          </p:cNvSpPr>
          <p:nvPr>
            <p:ph type="sldNum" sz="quarter" idx="2"/>
          </p:nvPr>
        </p:nvSpPr>
        <p:spPr/>
        <p:txBody>
          <a:bodyPr/>
          <a:lstStyle/>
          <a:p>
            <a:fld id="{86CB4B4D-7CA3-9044-876B-883B54F8677D}" type="slidenum">
              <a:rPr lang="en-US" smtClean="0"/>
              <a:t>8</a:t>
            </a:fld>
            <a:endParaRPr lang="en-US"/>
          </a:p>
        </p:txBody>
      </p:sp>
    </p:spTree>
    <p:extLst>
      <p:ext uri="{BB962C8B-B14F-4D97-AF65-F5344CB8AC3E}">
        <p14:creationId xmlns:p14="http://schemas.microsoft.com/office/powerpoint/2010/main" val="363337499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64BED-96B6-443C-8722-C23DC00E98A6}"/>
              </a:ext>
            </a:extLst>
          </p:cNvPr>
          <p:cNvSpPr>
            <a:spLocks noGrp="1"/>
          </p:cNvSpPr>
          <p:nvPr>
            <p:ph type="title"/>
          </p:nvPr>
        </p:nvSpPr>
        <p:spPr>
          <a:xfrm>
            <a:off x="628650" y="33599"/>
            <a:ext cx="7886700" cy="1325563"/>
          </a:xfrm>
        </p:spPr>
        <p:txBody>
          <a:bodyPr/>
          <a:lstStyle/>
          <a:p>
            <a:r>
              <a:rPr lang="en-US" b="1" dirty="0"/>
              <a:t>COIN Document Status</a:t>
            </a:r>
          </a:p>
        </p:txBody>
      </p:sp>
      <p:sp>
        <p:nvSpPr>
          <p:cNvPr id="3" name="Text Placeholder 2">
            <a:extLst>
              <a:ext uri="{FF2B5EF4-FFF2-40B4-BE49-F238E27FC236}">
                <a16:creationId xmlns:a16="http://schemas.microsoft.com/office/drawing/2014/main" id="{1C248908-C189-4F18-B0D9-34E6BED5CCD0}"/>
              </a:ext>
            </a:extLst>
          </p:cNvPr>
          <p:cNvSpPr>
            <a:spLocks noGrp="1"/>
          </p:cNvSpPr>
          <p:nvPr>
            <p:ph type="body" idx="1"/>
          </p:nvPr>
        </p:nvSpPr>
        <p:spPr>
          <a:xfrm>
            <a:off x="628649" y="1359162"/>
            <a:ext cx="8194839" cy="5362314"/>
          </a:xfrm>
        </p:spPr>
        <p:txBody>
          <a:bodyPr>
            <a:normAutofit fontScale="92500" lnSpcReduction="10000"/>
          </a:bodyPr>
          <a:lstStyle/>
          <a:p>
            <a:r>
              <a:rPr lang="en-US" sz="2000" b="1" dirty="0"/>
              <a:t>RG Documents </a:t>
            </a:r>
          </a:p>
          <a:p>
            <a:pPr lvl="1">
              <a:buClrTx/>
              <a:defRPr/>
            </a:pPr>
            <a:r>
              <a:rPr lang="en-HK" sz="1600" dirty="0">
                <a:hlinkClick r:id="rId3"/>
              </a:rPr>
              <a:t>draft-irtf-coinrg-use-cases</a:t>
            </a:r>
            <a:r>
              <a:rPr lang="en-HK" sz="1600" dirty="0"/>
              <a:t> : Use Cases for In-Network Computing</a:t>
            </a:r>
          </a:p>
          <a:p>
            <a:pPr lvl="1">
              <a:buClrTx/>
              <a:defRPr/>
            </a:pPr>
            <a:r>
              <a:rPr lang="en-HK" sz="1600" dirty="0">
                <a:hlinkClick r:id="rId4"/>
              </a:rPr>
              <a:t>draft-kutscher-coinrg-dir</a:t>
            </a:r>
            <a:r>
              <a:rPr lang="en-HK" sz="1600" dirty="0"/>
              <a:t>: Directions for Computing in the Network </a:t>
            </a:r>
            <a:r>
              <a:rPr lang="en-HK" sz="1600" dirty="0">
                <a:solidFill>
                  <a:srgbClr val="FF0000"/>
                </a:solidFill>
              </a:rPr>
              <a:t>(expired and needs update)</a:t>
            </a:r>
          </a:p>
          <a:p>
            <a:pPr>
              <a:defRPr/>
            </a:pPr>
            <a:r>
              <a:rPr lang="en-HK" sz="2000" b="1" dirty="0"/>
              <a:t>New draft</a:t>
            </a:r>
          </a:p>
          <a:p>
            <a:pPr lvl="1">
              <a:defRPr/>
            </a:pPr>
            <a:r>
              <a:rPr lang="en-US" sz="1600" dirty="0">
                <a:hlinkClick r:id="rId5"/>
              </a:rPr>
              <a:t>draft-defoy-coinrg-p4-by-tenants-in-mobile-nw</a:t>
            </a:r>
            <a:r>
              <a:rPr lang="en-US" sz="1600" dirty="0"/>
              <a:t>: Use Case for P4 Programmability by Tenants of Future Mobile Virtual Networks</a:t>
            </a:r>
          </a:p>
          <a:p>
            <a:r>
              <a:rPr lang="en-US" sz="2000" b="1" dirty="0">
                <a:latin typeface="Calibri  "/>
              </a:rPr>
              <a:t>Other Documents (update status needed from authors)</a:t>
            </a:r>
          </a:p>
          <a:p>
            <a:pPr lvl="1">
              <a:buClrTx/>
              <a:defRPr/>
            </a:pPr>
            <a:r>
              <a:rPr lang="en-HK" sz="1600" dirty="0">
                <a:hlinkClick r:id="rId6"/>
              </a:rPr>
              <a:t>draft-kunze-coinrg-transport-issues</a:t>
            </a:r>
            <a:r>
              <a:rPr lang="en-HK" sz="1600" dirty="0"/>
              <a:t>: Transport Protocol Issues of In-Network Computing Systems </a:t>
            </a:r>
            <a:endParaRPr lang="en-HK" sz="1600" dirty="0">
              <a:hlinkClick r:id="rId7"/>
            </a:endParaRPr>
          </a:p>
          <a:p>
            <a:pPr lvl="1">
              <a:buClrTx/>
              <a:defRPr/>
            </a:pPr>
            <a:r>
              <a:rPr lang="en-HK" sz="1600" dirty="0">
                <a:hlinkClick r:id="rId7"/>
              </a:rPr>
              <a:t>draft-fink-coin-sec-priv</a:t>
            </a:r>
            <a:r>
              <a:rPr lang="en-HK" sz="1600" dirty="0"/>
              <a:t>: Enhancing Security and Privacy with In-Network Computing </a:t>
            </a:r>
          </a:p>
          <a:p>
            <a:pPr lvl="1">
              <a:buClrTx/>
              <a:defRPr/>
            </a:pPr>
            <a:r>
              <a:rPr lang="en-HK" sz="1600" dirty="0">
                <a:hlinkClick r:id="rId8"/>
              </a:rPr>
              <a:t>draft-mcbride-edge-data-discovery-overview</a:t>
            </a:r>
            <a:r>
              <a:rPr lang="en-HK" sz="1600" dirty="0"/>
              <a:t>: Edge Data Discovery for COIN</a:t>
            </a:r>
          </a:p>
          <a:p>
            <a:pPr lvl="1">
              <a:buClrTx/>
              <a:defRPr/>
            </a:pPr>
            <a:r>
              <a:rPr lang="en-HK" sz="1600" dirty="0">
                <a:hlinkClick r:id="rId9"/>
              </a:rPr>
              <a:t>draft-sarathchandra-coin-appcentres</a:t>
            </a:r>
            <a:r>
              <a:rPr lang="en-HK" sz="1600" dirty="0"/>
              <a:t>: In-Network Computing for App-Centric Micro-Services</a:t>
            </a:r>
          </a:p>
          <a:p>
            <a:pPr lvl="1">
              <a:buClrTx/>
              <a:defRPr/>
            </a:pPr>
            <a:r>
              <a:rPr lang="en-HK" sz="1600" dirty="0">
                <a:hlinkClick r:id="rId10"/>
              </a:rPr>
              <a:t>draft-hsingh-coinrg-p4use</a:t>
            </a:r>
            <a:r>
              <a:rPr lang="en-HK" sz="1600" dirty="0"/>
              <a:t>: Use of P4 Programs in IETF Specifications</a:t>
            </a:r>
          </a:p>
          <a:p>
            <a:pPr lvl="1">
              <a:buClrTx/>
              <a:defRPr/>
            </a:pPr>
            <a:r>
              <a:rPr lang="en-US" sz="1600" dirty="0">
                <a:solidFill>
                  <a:prstClr val="black"/>
                </a:solidFill>
                <a:hlinkClick r:id="rId9"/>
              </a:rPr>
              <a:t>draft-hsingh-coinrg-reqs-p4com</a:t>
            </a:r>
            <a:r>
              <a:rPr lang="en-US" sz="1600" dirty="0">
                <a:solidFill>
                  <a:prstClr val="black"/>
                </a:solidFill>
              </a:rPr>
              <a:t> - Requirements for P4 Program Splitting for Heterogeneous Network Node	 </a:t>
            </a:r>
          </a:p>
          <a:p>
            <a:pPr lvl="1">
              <a:buClrTx/>
              <a:defRPr/>
            </a:pPr>
            <a:r>
              <a:rPr lang="en-HK" sz="1600" dirty="0">
                <a:hlinkClick r:id="rId11"/>
              </a:rPr>
              <a:t>draft-defoy-coinrg-mobile-discovery</a:t>
            </a:r>
            <a:r>
              <a:rPr lang="en-HK" sz="1600" dirty="0"/>
              <a:t>: Impact of Mobility on Discovery in COIN</a:t>
            </a:r>
          </a:p>
          <a:p>
            <a:pPr lvl="1">
              <a:buClrTx/>
              <a:defRPr/>
            </a:pPr>
            <a:r>
              <a:rPr lang="en-HK" sz="1600" dirty="0">
                <a:hlinkClick r:id="rId12"/>
              </a:rPr>
              <a:t>draft-fu-</a:t>
            </a:r>
            <a:r>
              <a:rPr lang="en-HK" sz="1600" dirty="0" err="1">
                <a:hlinkClick r:id="rId12"/>
              </a:rPr>
              <a:t>coinrg</a:t>
            </a:r>
            <a:r>
              <a:rPr lang="en-HK" sz="1600" dirty="0">
                <a:hlinkClick r:id="rId12"/>
              </a:rPr>
              <a:t>-joint-optimization-</a:t>
            </a:r>
            <a:r>
              <a:rPr lang="en-HK" sz="1600" dirty="0" err="1">
                <a:hlinkClick r:id="rId12"/>
              </a:rPr>
              <a:t>req</a:t>
            </a:r>
            <a:r>
              <a:rPr lang="en-HK" sz="1600" dirty="0"/>
              <a:t> : Requirements of computing and network joint optimization and scheduling</a:t>
            </a:r>
          </a:p>
          <a:p>
            <a:pPr lvl="1">
              <a:buClrTx/>
              <a:defRPr/>
            </a:pPr>
            <a:r>
              <a:rPr lang="en-HK" sz="1600" u="sng" dirty="0">
                <a:hlinkClick r:id="rId13"/>
              </a:rPr>
              <a:t>draft-li-coin-oam-framework</a:t>
            </a:r>
            <a:r>
              <a:rPr lang="en-HK" sz="1600" dirty="0"/>
              <a:t>: COIN Operation, Administration and Maintenance Framework</a:t>
            </a:r>
          </a:p>
          <a:p>
            <a:pPr lvl="1">
              <a:buClrTx/>
              <a:defRPr/>
            </a:pPr>
            <a:r>
              <a:rPr lang="en-HK" sz="1600" dirty="0">
                <a:hlinkClick r:id="rId14"/>
              </a:rPr>
              <a:t>draft-liu-coin-differential-reservatio</a:t>
            </a:r>
            <a:r>
              <a:rPr lang="en-HK" sz="1600" dirty="0"/>
              <a:t> : Differential Computing Resource Reservation</a:t>
            </a:r>
          </a:p>
          <a:p>
            <a:pPr lvl="1">
              <a:buClrTx/>
              <a:defRPr/>
            </a:pPr>
            <a:r>
              <a:rPr lang="en-HK" sz="1600" dirty="0">
                <a:hlinkClick r:id="rId15"/>
              </a:rPr>
              <a:t>draft-liu-coinrg-requirement</a:t>
            </a:r>
            <a:r>
              <a:rPr lang="en-HK" sz="1600" dirty="0"/>
              <a:t>: Requirement of Computing in network</a:t>
            </a:r>
          </a:p>
          <a:p>
            <a:pPr lvl="1">
              <a:buClrTx/>
              <a:defRPr/>
            </a:pPr>
            <a:r>
              <a:rPr lang="en-HK" sz="1600" dirty="0">
                <a:hlinkClick r:id="rId16"/>
              </a:rPr>
              <a:t>draft-mcbride-data-discovery-problem-statement</a:t>
            </a:r>
            <a:r>
              <a:rPr lang="en-HK" sz="1600" dirty="0"/>
              <a:t>: Data Discovery Problem Statement</a:t>
            </a:r>
          </a:p>
          <a:p>
            <a:pPr lvl="1">
              <a:buClrTx/>
              <a:defRPr/>
            </a:pPr>
            <a:r>
              <a:rPr lang="en-HK" sz="1600" dirty="0">
                <a:hlinkClick r:id="rId8"/>
              </a:rPr>
              <a:t>draft-</a:t>
            </a:r>
            <a:r>
              <a:rPr lang="en-HK" sz="1600" dirty="0" err="1">
                <a:hlinkClick r:id="rId8"/>
              </a:rPr>
              <a:t>mcbride</a:t>
            </a:r>
            <a:r>
              <a:rPr lang="en-HK" sz="1600" dirty="0">
                <a:hlinkClick r:id="rId8"/>
              </a:rPr>
              <a:t>-edge-data-discovery-overview</a:t>
            </a:r>
            <a:r>
              <a:rPr lang="en-HK" sz="1600" dirty="0"/>
              <a:t>: Edge Data Discovery for COIN</a:t>
            </a:r>
          </a:p>
          <a:p>
            <a:endParaRPr lang="en-US" sz="2000" dirty="0">
              <a:latin typeface="Calibri  "/>
            </a:endParaRPr>
          </a:p>
          <a:p>
            <a:pPr lvl="1"/>
            <a:endParaRPr lang="en-GB" sz="1600" dirty="0"/>
          </a:p>
          <a:p>
            <a:pPr lvl="1"/>
            <a:endParaRPr lang="en-GB" sz="1600" dirty="0"/>
          </a:p>
          <a:p>
            <a:pPr lvl="1"/>
            <a:endParaRPr lang="en-GB" sz="1600" dirty="0"/>
          </a:p>
          <a:p>
            <a:pPr lvl="2"/>
            <a:endParaRPr lang="en-GB" sz="1400" dirty="0"/>
          </a:p>
          <a:p>
            <a:pPr lvl="1"/>
            <a:endParaRPr lang="en-GB" sz="1600" dirty="0"/>
          </a:p>
          <a:p>
            <a:pPr lvl="1"/>
            <a:endParaRPr lang="en-US" sz="1600" dirty="0"/>
          </a:p>
          <a:p>
            <a:pPr lvl="1"/>
            <a:endParaRPr lang="en-US" sz="1600" dirty="0"/>
          </a:p>
        </p:txBody>
      </p:sp>
      <p:sp>
        <p:nvSpPr>
          <p:cNvPr id="4" name="Slide Number Placeholder 3">
            <a:extLst>
              <a:ext uri="{FF2B5EF4-FFF2-40B4-BE49-F238E27FC236}">
                <a16:creationId xmlns:a16="http://schemas.microsoft.com/office/drawing/2014/main" id="{375054F3-9F8A-49E1-9996-E07F917D08AD}"/>
              </a:ext>
            </a:extLst>
          </p:cNvPr>
          <p:cNvSpPr>
            <a:spLocks noGrp="1"/>
          </p:cNvSpPr>
          <p:nvPr>
            <p:ph type="sldNum" sz="quarter" idx="2"/>
          </p:nvPr>
        </p:nvSpPr>
        <p:spPr/>
        <p:txBody>
          <a:bodyPr/>
          <a:lstStyle/>
          <a:p>
            <a:fld id="{86CB4B4D-7CA3-9044-876B-883B54F8677D}" type="slidenum">
              <a:rPr lang="en-US" smtClean="0"/>
              <a:t>9</a:t>
            </a:fld>
            <a:endParaRPr lang="en-US"/>
          </a:p>
        </p:txBody>
      </p:sp>
    </p:spTree>
    <p:extLst>
      <p:ext uri="{BB962C8B-B14F-4D97-AF65-F5344CB8AC3E}">
        <p14:creationId xmlns:p14="http://schemas.microsoft.com/office/powerpoint/2010/main" val="583512149"/>
      </p:ext>
    </p:extLst>
  </p:cSld>
  <p:clrMapOvr>
    <a:masterClrMapping/>
  </p:clrMapOvr>
  <p:transition spd="me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6939</TotalTime>
  <Words>1068</Words>
  <Application>Microsoft Macintosh PowerPoint</Application>
  <PresentationFormat>On-screen Show (4:3)</PresentationFormat>
  <Paragraphs>127</Paragraphs>
  <Slides>10</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Calibri Light</vt:lpstr>
      <vt:lpstr>Times New Roman</vt:lpstr>
      <vt:lpstr>Calibri</vt:lpstr>
      <vt:lpstr>Noto Sans Symbols</vt:lpstr>
      <vt:lpstr>Arial</vt:lpstr>
      <vt:lpstr>Calibri  </vt:lpstr>
      <vt:lpstr>Courier New</vt:lpstr>
      <vt:lpstr>Office Theme</vt:lpstr>
      <vt:lpstr>COIN Computing in the Network</vt:lpstr>
      <vt:lpstr>Note Well</vt:lpstr>
      <vt:lpstr>Note Well - Policies https://ietf.org/policies </vt:lpstr>
      <vt:lpstr>Goals of the IRTF</vt:lpstr>
      <vt:lpstr>Agenda</vt:lpstr>
      <vt:lpstr>Administrivia</vt:lpstr>
      <vt:lpstr>Presentations and Discussions </vt:lpstr>
      <vt:lpstr>Announcements &amp; Future meetings</vt:lpstr>
      <vt:lpstr>COIN Document Status</vt:lpstr>
      <vt:lpstr>Milestones @ IETF-112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Reliable Available Wireless</dc:title>
  <dc:creator>Schooler, Eve M</dc:creator>
  <cp:keywords>CTPClassification=CTP_NT</cp:keywords>
  <cp:lastModifiedBy>HE Jianfei</cp:lastModifiedBy>
  <cp:revision>187</cp:revision>
  <cp:lastPrinted>2020-03-24T04:00:21Z</cp:lastPrinted>
  <dcterms:created xsi:type="dcterms:W3CDTF">2020-03-23T05:52:50Z</dcterms:created>
  <dcterms:modified xsi:type="dcterms:W3CDTF">2022-02-10T12:53:43Z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5d10cc12-2ede-41eb-89e4-f21709bf41e8</vt:lpwstr>
  </property>
  <property fmtid="{D5CDD505-2E9C-101B-9397-08002B2CF9AE}" pid="3" name="CTP_TimeStamp">
    <vt:lpwstr>2020-07-30 05:46:14Z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