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325" r:id="rId2"/>
    <p:sldId id="368" r:id="rId3"/>
    <p:sldId id="353" r:id="rId4"/>
    <p:sldId id="370" r:id="rId5"/>
    <p:sldId id="371" r:id="rId6"/>
    <p:sldId id="372"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s" id="{3AC67999-4F6E-4DC9-B9D8-AFD8BCF6B728}">
          <p14:sldIdLst>
            <p14:sldId id="325"/>
            <p14:sldId id="368"/>
            <p14:sldId id="353"/>
            <p14:sldId id="370"/>
            <p14:sldId id="371"/>
            <p14:sldId id="372"/>
          </p14:sldIdLst>
        </p14:section>
        <p14:section name="Ending" id="{D9FEE994-D176-4E74-BA23-5B415FDB4F8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k Trossen" initials="DT" lastIdx="2" clrIdx="0">
    <p:extLst>
      <p:ext uri="{19B8F6BF-5375-455C-9EA6-DF929625EA0E}">
        <p15:presenceInfo xmlns:p15="http://schemas.microsoft.com/office/powerpoint/2012/main" userId="S-1-5-21-147214757-305610072-1517763936-70150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C80000"/>
    <a:srgbClr val="DE0000"/>
    <a:srgbClr val="CC0000"/>
    <a:srgbClr val="BE64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79" autoAdjust="0"/>
    <p:restoredTop sz="86645" autoAdjust="0"/>
  </p:normalViewPr>
  <p:slideViewPr>
    <p:cSldViewPr snapToGrid="0">
      <p:cViewPr varScale="1">
        <p:scale>
          <a:sx n="74" d="100"/>
          <a:sy n="74" d="100"/>
        </p:scale>
        <p:origin x="1109"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9276A9-F8EA-4524-A57D-AC15174C1E8D}" type="datetimeFigureOut">
              <a:rPr lang="zh-CN" altLang="en-US" smtClean="0"/>
              <a:t>2022/2/9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E3FA4-70BC-4709-9C87-D20BF4DEA2E8}" type="slidenum">
              <a:rPr lang="zh-CN" altLang="en-US" smtClean="0"/>
              <a:t>‹#›</a:t>
            </a:fld>
            <a:endParaRPr lang="zh-CN" altLang="en-US"/>
          </a:p>
        </p:txBody>
      </p:sp>
    </p:spTree>
    <p:extLst>
      <p:ext uri="{BB962C8B-B14F-4D97-AF65-F5344CB8AC3E}">
        <p14:creationId xmlns:p14="http://schemas.microsoft.com/office/powerpoint/2010/main" val="4262293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4E3FA4-70BC-4709-9C87-D20BF4DEA2E8}" type="slidenum">
              <a:rPr lang="zh-CN" altLang="en-US" smtClean="0"/>
              <a:t>1</a:t>
            </a:fld>
            <a:endParaRPr lang="zh-CN" altLang="en-US"/>
          </a:p>
        </p:txBody>
      </p:sp>
    </p:spTree>
    <p:extLst>
      <p:ext uri="{BB962C8B-B14F-4D97-AF65-F5344CB8AC3E}">
        <p14:creationId xmlns:p14="http://schemas.microsoft.com/office/powerpoint/2010/main" val="3890568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14E3FA4-70BC-4709-9C87-D20BF4DEA2E8}" type="slidenum">
              <a:rPr lang="zh-CN" altLang="en-US" smtClean="0"/>
              <a:t>2</a:t>
            </a:fld>
            <a:endParaRPr lang="zh-CN" altLang="en-US"/>
          </a:p>
        </p:txBody>
      </p:sp>
    </p:spTree>
    <p:extLst>
      <p:ext uri="{BB962C8B-B14F-4D97-AF65-F5344CB8AC3E}">
        <p14:creationId xmlns:p14="http://schemas.microsoft.com/office/powerpoint/2010/main" val="2639689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14E3FA4-70BC-4709-9C87-D20BF4DEA2E8}" type="slidenum">
              <a:rPr lang="zh-CN" altLang="en-US" smtClean="0"/>
              <a:t>3</a:t>
            </a:fld>
            <a:endParaRPr lang="zh-CN" altLang="en-US"/>
          </a:p>
        </p:txBody>
      </p:sp>
    </p:spTree>
    <p:extLst>
      <p:ext uri="{BB962C8B-B14F-4D97-AF65-F5344CB8AC3E}">
        <p14:creationId xmlns:p14="http://schemas.microsoft.com/office/powerpoint/2010/main" val="2673164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14E3FA4-70BC-4709-9C87-D20BF4DEA2E8}" type="slidenum">
              <a:rPr lang="zh-CN" altLang="en-US" smtClean="0"/>
              <a:t>4</a:t>
            </a:fld>
            <a:endParaRPr lang="zh-CN" altLang="en-US"/>
          </a:p>
        </p:txBody>
      </p:sp>
    </p:spTree>
    <p:extLst>
      <p:ext uri="{BB962C8B-B14F-4D97-AF65-F5344CB8AC3E}">
        <p14:creationId xmlns:p14="http://schemas.microsoft.com/office/powerpoint/2010/main" val="25232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14E3FA4-70BC-4709-9C87-D20BF4DEA2E8}" type="slidenum">
              <a:rPr lang="zh-CN" altLang="en-US" smtClean="0"/>
              <a:t>5</a:t>
            </a:fld>
            <a:endParaRPr lang="zh-CN" altLang="en-US"/>
          </a:p>
        </p:txBody>
      </p:sp>
    </p:spTree>
    <p:extLst>
      <p:ext uri="{BB962C8B-B14F-4D97-AF65-F5344CB8AC3E}">
        <p14:creationId xmlns:p14="http://schemas.microsoft.com/office/powerpoint/2010/main" val="2122571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14E3FA4-70BC-4709-9C87-D20BF4DEA2E8}" type="slidenum">
              <a:rPr lang="zh-CN" altLang="en-US" smtClean="0"/>
              <a:t>6</a:t>
            </a:fld>
            <a:endParaRPr lang="zh-CN" altLang="en-US"/>
          </a:p>
        </p:txBody>
      </p:sp>
    </p:spTree>
    <p:extLst>
      <p:ext uri="{BB962C8B-B14F-4D97-AF65-F5344CB8AC3E}">
        <p14:creationId xmlns:p14="http://schemas.microsoft.com/office/powerpoint/2010/main" val="2702287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封面">
    <p:spTree>
      <p:nvGrpSpPr>
        <p:cNvPr id="1" name=""/>
        <p:cNvGrpSpPr/>
        <p:nvPr/>
      </p:nvGrpSpPr>
      <p:grpSpPr>
        <a:xfrm>
          <a:off x="0" y="0"/>
          <a:ext cx="0" cy="0"/>
          <a:chOff x="0" y="0"/>
          <a:chExt cx="0" cy="0"/>
        </a:xfrm>
      </p:grpSpPr>
      <p:pic>
        <p:nvPicPr>
          <p:cNvPr id="2" name="图片 8" descr="图片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3448" b="30652"/>
          <a:stretch/>
        </p:blipFill>
        <p:spPr bwMode="auto">
          <a:xfrm>
            <a:off x="0" y="1608083"/>
            <a:ext cx="12192000" cy="314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4"/>
          <p:cNvSpPr txBox="1">
            <a:spLocks noChangeArrowheads="1"/>
          </p:cNvSpPr>
          <p:nvPr userDrawn="1"/>
        </p:nvSpPr>
        <p:spPr bwMode="auto">
          <a:xfrm>
            <a:off x="996991" y="6150941"/>
            <a:ext cx="4138943" cy="200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0" tIns="0" rIns="0" bIns="0">
            <a:spAutoFit/>
          </a:bodyPr>
          <a:lstStyle>
            <a:lvl1pPr algn="l" defTabSz="784225">
              <a:spcBef>
                <a:spcPct val="0"/>
              </a:spcBef>
              <a:defRPr>
                <a:solidFill>
                  <a:schemeClr val="tx1"/>
                </a:solidFill>
                <a:latin typeface="Arial" charset="0"/>
                <a:ea typeface="宋体" pitchFamily="2" charset="-122"/>
              </a:defRPr>
            </a:lvl1pPr>
            <a:lvl2pPr marL="392113" algn="l" defTabSz="784225">
              <a:spcBef>
                <a:spcPct val="0"/>
              </a:spcBef>
              <a:defRPr>
                <a:solidFill>
                  <a:schemeClr val="tx1"/>
                </a:solidFill>
                <a:latin typeface="Arial" charset="0"/>
                <a:ea typeface="宋体" pitchFamily="2" charset="-122"/>
              </a:defRPr>
            </a:lvl2pPr>
            <a:lvl3pPr marL="784225" algn="l" defTabSz="784225">
              <a:spcBef>
                <a:spcPct val="0"/>
              </a:spcBef>
              <a:defRPr>
                <a:solidFill>
                  <a:schemeClr val="tx1"/>
                </a:solidFill>
                <a:latin typeface="Arial" charset="0"/>
                <a:ea typeface="宋体" pitchFamily="2" charset="-122"/>
              </a:defRPr>
            </a:lvl3pPr>
            <a:lvl4pPr marL="1174750" algn="l" defTabSz="784225">
              <a:spcBef>
                <a:spcPct val="0"/>
              </a:spcBef>
              <a:defRPr>
                <a:solidFill>
                  <a:schemeClr val="tx1"/>
                </a:solidFill>
                <a:latin typeface="Arial" charset="0"/>
                <a:ea typeface="宋体" pitchFamily="2" charset="-122"/>
              </a:defRPr>
            </a:lvl4pPr>
            <a:lvl5pPr marL="1566863" algn="l" defTabSz="784225">
              <a:spcBef>
                <a:spcPct val="0"/>
              </a:spcBef>
              <a:defRPr>
                <a:solidFill>
                  <a:schemeClr val="tx1"/>
                </a:solidFill>
                <a:latin typeface="Arial" charset="0"/>
                <a:ea typeface="宋体" pitchFamily="2" charset="-122"/>
              </a:defRPr>
            </a:lvl5pPr>
            <a:lvl6pPr marL="2024063" defTabSz="784225" fontAlgn="base">
              <a:spcBef>
                <a:spcPct val="0"/>
              </a:spcBef>
              <a:spcAft>
                <a:spcPct val="0"/>
              </a:spcAft>
              <a:defRPr>
                <a:solidFill>
                  <a:schemeClr val="tx1"/>
                </a:solidFill>
                <a:latin typeface="Arial" charset="0"/>
                <a:ea typeface="宋体" pitchFamily="2" charset="-122"/>
              </a:defRPr>
            </a:lvl6pPr>
            <a:lvl7pPr marL="2481263" defTabSz="784225" fontAlgn="base">
              <a:spcBef>
                <a:spcPct val="0"/>
              </a:spcBef>
              <a:spcAft>
                <a:spcPct val="0"/>
              </a:spcAft>
              <a:defRPr>
                <a:solidFill>
                  <a:schemeClr val="tx1"/>
                </a:solidFill>
                <a:latin typeface="Arial" charset="0"/>
                <a:ea typeface="宋体" pitchFamily="2" charset="-122"/>
              </a:defRPr>
            </a:lvl7pPr>
            <a:lvl8pPr marL="2938463" defTabSz="784225" fontAlgn="base">
              <a:spcBef>
                <a:spcPct val="0"/>
              </a:spcBef>
              <a:spcAft>
                <a:spcPct val="0"/>
              </a:spcAft>
              <a:defRPr>
                <a:solidFill>
                  <a:schemeClr val="tx1"/>
                </a:solidFill>
                <a:latin typeface="Arial" charset="0"/>
                <a:ea typeface="宋体" pitchFamily="2" charset="-122"/>
              </a:defRPr>
            </a:lvl8pPr>
            <a:lvl9pPr marL="3395663" defTabSz="784225" fontAlgn="base">
              <a:spcBef>
                <a:spcPct val="0"/>
              </a:spcBef>
              <a:spcAft>
                <a:spcPct val="0"/>
              </a:spcAft>
              <a:defRPr>
                <a:solidFill>
                  <a:schemeClr val="tx1"/>
                </a:solidFill>
                <a:latin typeface="Arial" charset="0"/>
                <a:ea typeface="宋体" pitchFamily="2" charset="-122"/>
              </a:defRPr>
            </a:lvl9pPr>
          </a:lstStyle>
          <a:p>
            <a:pPr fontAlgn="t">
              <a:defRPr/>
            </a:pPr>
            <a:r>
              <a:rPr lang="en-US" altLang="zh-CN" sz="13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HUAWEI TECHNOLOGIES CO., LTD.</a:t>
            </a:r>
          </a:p>
        </p:txBody>
      </p:sp>
      <p:pic>
        <p:nvPicPr>
          <p:cNvPr id="5" name="Picture 2" descr="\\Mac\Home\Desktop\Huawei.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139042" y="5516901"/>
            <a:ext cx="877400" cy="880261"/>
          </a:xfrm>
          <a:prstGeom prst="rect">
            <a:avLst/>
          </a:prstGeom>
          <a:noFill/>
          <a:extLst>
            <a:ext uri="{909E8E84-426E-40DD-AFC4-6F175D3DCCD1}">
              <a14:hiddenFill xmlns:a14="http://schemas.microsoft.com/office/drawing/2010/main">
                <a:solidFill>
                  <a:srgbClr val="FFFFFF"/>
                </a:solidFill>
              </a14:hiddenFill>
            </a:ext>
          </a:extLst>
        </p:spPr>
      </p:pic>
      <p:sp>
        <p:nvSpPr>
          <p:cNvPr id="7" name="标题 1"/>
          <p:cNvSpPr>
            <a:spLocks noGrp="1"/>
          </p:cNvSpPr>
          <p:nvPr>
            <p:ph type="title" hasCustomPrompt="1"/>
          </p:nvPr>
        </p:nvSpPr>
        <p:spPr>
          <a:xfrm>
            <a:off x="120217" y="1954286"/>
            <a:ext cx="11951566" cy="2503502"/>
          </a:xfrm>
        </p:spPr>
        <p:txBody>
          <a:bodyPr>
            <a:normAutofit/>
          </a:bodyPr>
          <a:lstStyle>
            <a:lvl1pPr algn="ctr">
              <a:defRPr lang="zh-CN" altLang="en-US" sz="3599" b="1" kern="1200" dirty="0">
                <a:solidFill>
                  <a:schemeClr val="bg1"/>
                </a:solidFill>
                <a:latin typeface="黑体" panose="02010609060101010101" pitchFamily="49" charset="-122"/>
                <a:ea typeface="黑体" panose="02010609060101010101" pitchFamily="49" charset="-122"/>
                <a:cs typeface="Arial" pitchFamily="34" charset="0"/>
              </a:defRPr>
            </a:lvl1pPr>
          </a:lstStyle>
          <a:p>
            <a:r>
              <a:rPr lang="zh-CN" altLang="en-US" dirty="0"/>
              <a:t>幻灯片起始页</a:t>
            </a:r>
          </a:p>
        </p:txBody>
      </p:sp>
    </p:spTree>
    <p:extLst>
      <p:ext uri="{BB962C8B-B14F-4D97-AF65-F5344CB8AC3E}">
        <p14:creationId xmlns:p14="http://schemas.microsoft.com/office/powerpoint/2010/main" val="87560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998721" y="6356348"/>
            <a:ext cx="2743200" cy="365125"/>
          </a:xfrm>
        </p:spPr>
        <p:txBody>
          <a:bodyPr/>
          <a:lstStyle/>
          <a:p>
            <a:fld id="{3B2EB907-FB1D-4A7B-A172-23AD64D89EC6}" type="slidenum">
              <a:rPr lang="zh-CN" altLang="en-US" smtClean="0"/>
              <a:t>‹#›</a:t>
            </a:fld>
            <a:endParaRPr lang="zh-CN" altLang="en-US"/>
          </a:p>
        </p:txBody>
      </p:sp>
      <p:pic>
        <p:nvPicPr>
          <p:cNvPr id="8" name="图片 8" descr="图片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3448" b="30652"/>
          <a:stretch/>
        </p:blipFill>
        <p:spPr bwMode="auto">
          <a:xfrm>
            <a:off x="0" y="0"/>
            <a:ext cx="403761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页脚占位符 5"/>
          <p:cNvSpPr>
            <a:spLocks noGrp="1"/>
          </p:cNvSpPr>
          <p:nvPr>
            <p:ph type="ftr" sz="quarter" idx="11"/>
          </p:nvPr>
        </p:nvSpPr>
        <p:spPr>
          <a:xfrm>
            <a:off x="428378" y="6356349"/>
            <a:ext cx="3180862" cy="365125"/>
          </a:xfrm>
        </p:spPr>
        <p:txBody>
          <a:bodyPr/>
          <a:lstStyle>
            <a:lvl1pPr>
              <a:defRPr b="1">
                <a:solidFill>
                  <a:schemeClr val="bg1"/>
                </a:solidFill>
              </a:defRPr>
            </a:lvl1pPr>
          </a:lstStyle>
          <a:p>
            <a:r>
              <a:rPr lang="en-US" altLang="zh-CN" dirty="0"/>
              <a:t>Huawei Confidential</a:t>
            </a:r>
            <a:endParaRPr lang="zh-CN" altLang="en-US" dirty="0"/>
          </a:p>
        </p:txBody>
      </p:sp>
      <p:sp>
        <p:nvSpPr>
          <p:cNvPr id="3" name="内容占位符 2"/>
          <p:cNvSpPr>
            <a:spLocks noGrp="1"/>
          </p:cNvSpPr>
          <p:nvPr>
            <p:ph idx="1"/>
          </p:nvPr>
        </p:nvSpPr>
        <p:spPr>
          <a:xfrm>
            <a:off x="4589093" y="612321"/>
            <a:ext cx="7152828" cy="5248729"/>
          </a:xfrm>
        </p:spPr>
        <p:txBody>
          <a:bodyPr anchor="ctr">
            <a:normAutofit/>
          </a:bodyPr>
          <a:lstStyle>
            <a:lvl1pPr marL="514350" indent="-514350">
              <a:buFont typeface="+mj-lt"/>
              <a:buAutoNum type="arabicPeriod"/>
              <a:defRPr sz="2800">
                <a:solidFill>
                  <a:schemeClr val="tx1">
                    <a:lumMod val="75000"/>
                    <a:lumOff val="25000"/>
                  </a:schemeClr>
                </a:solidFill>
              </a:defRPr>
            </a:lvl1pPr>
            <a:lvl2pPr marL="971550" indent="-514350">
              <a:buFont typeface="+mj-lt"/>
              <a:buAutoNum type="arabicPeriod"/>
              <a:defRPr sz="2400">
                <a:solidFill>
                  <a:schemeClr val="tx1">
                    <a:lumMod val="75000"/>
                    <a:lumOff val="25000"/>
                  </a:schemeClr>
                </a:solidFill>
              </a:defRPr>
            </a:lvl2pPr>
            <a:lvl3pPr marL="1371600" indent="-457200">
              <a:buFont typeface="+mj-lt"/>
              <a:buAutoNum type="arabicPeriod"/>
              <a:defRPr sz="2000">
                <a:solidFill>
                  <a:schemeClr val="tx1">
                    <a:lumMod val="75000"/>
                    <a:lumOff val="25000"/>
                  </a:schemeClr>
                </a:solidFill>
              </a:defRPr>
            </a:lvl3pPr>
            <a:lvl4pPr marL="1828800" indent="-457200">
              <a:buFont typeface="+mj-lt"/>
              <a:buAutoNum type="arabicPeriod"/>
              <a:defRPr sz="1800">
                <a:solidFill>
                  <a:schemeClr val="tx1">
                    <a:lumMod val="75000"/>
                    <a:lumOff val="25000"/>
                  </a:schemeClr>
                </a:solidFill>
              </a:defRPr>
            </a:lvl4pPr>
            <a:lvl5pPr marL="2286000" indent="-457200">
              <a:buFont typeface="+mj-lt"/>
              <a:buAutoNum type="arabicPeriod"/>
              <a:defRPr sz="1800">
                <a:solidFill>
                  <a:schemeClr val="tx1">
                    <a:lumMod val="75000"/>
                    <a:lumOff val="25000"/>
                  </a:schemeClr>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文本占位符 3"/>
          <p:cNvSpPr>
            <a:spLocks noGrp="1"/>
          </p:cNvSpPr>
          <p:nvPr>
            <p:ph type="body" sz="half" idx="2" hasCustomPrompt="1"/>
          </p:nvPr>
        </p:nvSpPr>
        <p:spPr>
          <a:xfrm>
            <a:off x="190990" y="3058898"/>
            <a:ext cx="3655638" cy="740204"/>
          </a:xfrm>
        </p:spPr>
        <p:txBody>
          <a:bodyPr anchor="ctr">
            <a:normAutofit/>
          </a:bodyPr>
          <a:lstStyle>
            <a:lvl1pPr marL="0" indent="0" algn="ctr">
              <a:buNone/>
              <a:defRPr sz="44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报告内容</a:t>
            </a:r>
            <a:r>
              <a:rPr lang="en-US" altLang="zh-CN" dirty="0"/>
              <a:t> </a:t>
            </a:r>
            <a:endParaRPr lang="zh-CN" altLang="en-US" dirty="0"/>
          </a:p>
        </p:txBody>
      </p:sp>
    </p:spTree>
    <p:extLst>
      <p:ext uri="{BB962C8B-B14F-4D97-AF65-F5344CB8AC3E}">
        <p14:creationId xmlns:p14="http://schemas.microsoft.com/office/powerpoint/2010/main" val="1864316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内容">
    <p:spTree>
      <p:nvGrpSpPr>
        <p:cNvPr id="1" name=""/>
        <p:cNvGrpSpPr/>
        <p:nvPr/>
      </p:nvGrpSpPr>
      <p:grpSpPr>
        <a:xfrm>
          <a:off x="0" y="0"/>
          <a:ext cx="0" cy="0"/>
          <a:chOff x="0" y="0"/>
          <a:chExt cx="0" cy="0"/>
        </a:xfrm>
      </p:grpSpPr>
      <p:sp>
        <p:nvSpPr>
          <p:cNvPr id="2" name="标题 1"/>
          <p:cNvSpPr>
            <a:spLocks noGrp="1"/>
          </p:cNvSpPr>
          <p:nvPr>
            <p:ph type="title"/>
          </p:nvPr>
        </p:nvSpPr>
        <p:spPr>
          <a:xfrm>
            <a:off x="220435" y="117805"/>
            <a:ext cx="11740243" cy="605380"/>
          </a:xfrm>
        </p:spPr>
        <p:txBody>
          <a:bodyPr>
            <a:normAutofit/>
          </a:bodyPr>
          <a:lstStyle>
            <a:lvl1pPr>
              <a:defRPr sz="2800"/>
            </a:lvl1pPr>
          </a:lstStyle>
          <a:p>
            <a:r>
              <a:rPr lang="zh-CN" altLang="en-US"/>
              <a:t>单击此处编辑母版标题样式</a:t>
            </a:r>
            <a:endParaRPr lang="zh-CN" altLang="en-US" dirty="0"/>
          </a:p>
        </p:txBody>
      </p:sp>
      <p:sp>
        <p:nvSpPr>
          <p:cNvPr id="3" name="内容占位符 2"/>
          <p:cNvSpPr>
            <a:spLocks noGrp="1"/>
          </p:cNvSpPr>
          <p:nvPr>
            <p:ph idx="1"/>
          </p:nvPr>
        </p:nvSpPr>
        <p:spPr>
          <a:xfrm>
            <a:off x="220435" y="794759"/>
            <a:ext cx="11740243" cy="5556614"/>
          </a:xfrm>
        </p:spPr>
        <p:txBody>
          <a:bodyPr>
            <a:normAutofit/>
          </a:bodyPr>
          <a:lstStyle>
            <a:lvl1pPr>
              <a:defRPr sz="2000">
                <a:latin typeface="微软雅黑" panose="020B0503020204020204" pitchFamily="34" charset="-122"/>
                <a:ea typeface="微软雅黑" panose="020B0503020204020204" pitchFamily="34" charset="-122"/>
              </a:defRPr>
            </a:lvl1pPr>
            <a:lvl2pPr>
              <a:defRPr sz="1800">
                <a:latin typeface="微软雅黑" panose="020B0503020204020204" pitchFamily="34" charset="-122"/>
                <a:ea typeface="微软雅黑" panose="020B0503020204020204" pitchFamily="34" charset="-122"/>
              </a:defRPr>
            </a:lvl2pPr>
            <a:lvl3pPr>
              <a:defRPr sz="14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p:txBody>
      </p:sp>
      <p:sp>
        <p:nvSpPr>
          <p:cNvPr id="5" name="页脚占位符 4"/>
          <p:cNvSpPr>
            <a:spLocks noGrp="1"/>
          </p:cNvSpPr>
          <p:nvPr>
            <p:ph type="ftr" sz="quarter" idx="11"/>
          </p:nvPr>
        </p:nvSpPr>
        <p:spPr>
          <a:xfrm>
            <a:off x="4033156" y="6432340"/>
            <a:ext cx="4114800" cy="365125"/>
          </a:xfrm>
        </p:spPr>
        <p:txBody>
          <a:bodyPr/>
          <a:lstStyle>
            <a:lvl1pPr>
              <a:defRPr b="1"/>
            </a:lvl1pPr>
          </a:lstStyle>
          <a:p>
            <a:r>
              <a:rPr lang="en-US" altLang="zh-CN" dirty="0"/>
              <a:t>Huawei Confidential</a:t>
            </a:r>
            <a:endParaRPr lang="zh-CN" altLang="en-US" dirty="0"/>
          </a:p>
        </p:txBody>
      </p:sp>
      <p:sp>
        <p:nvSpPr>
          <p:cNvPr id="6" name="灯片编号占位符 5"/>
          <p:cNvSpPr>
            <a:spLocks noGrp="1"/>
          </p:cNvSpPr>
          <p:nvPr>
            <p:ph type="sldNum" sz="quarter" idx="12"/>
          </p:nvPr>
        </p:nvSpPr>
        <p:spPr>
          <a:xfrm>
            <a:off x="9217478" y="6432340"/>
            <a:ext cx="2743200" cy="365125"/>
          </a:xfrm>
        </p:spPr>
        <p:txBody>
          <a:bodyPr/>
          <a:lstStyle>
            <a:lvl1pPr>
              <a:defRPr b="1"/>
            </a:lvl1pPr>
          </a:lstStyle>
          <a:p>
            <a:fld id="{58F0DF12-7358-42AF-9D69-5AE0A19CED27}" type="slidenum">
              <a:rPr lang="zh-CN" altLang="en-US" smtClean="0"/>
              <a:pPr/>
              <a:t>‹#›</a:t>
            </a:fld>
            <a:endParaRPr lang="zh-CN" altLang="en-US" dirty="0"/>
          </a:p>
        </p:txBody>
      </p:sp>
    </p:spTree>
    <p:extLst>
      <p:ext uri="{BB962C8B-B14F-4D97-AF65-F5344CB8AC3E}">
        <p14:creationId xmlns:p14="http://schemas.microsoft.com/office/powerpoint/2010/main" val="257373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5" name="图片 8" descr="图片1"/>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23448" b="30652"/>
          <a:stretch/>
        </p:blipFill>
        <p:spPr bwMode="auto">
          <a:xfrm>
            <a:off x="0" y="1608083"/>
            <a:ext cx="12192000" cy="314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1"/>
          <p:cNvSpPr>
            <a:spLocks noGrp="1"/>
          </p:cNvSpPr>
          <p:nvPr>
            <p:ph type="title" hasCustomPrompt="1"/>
          </p:nvPr>
        </p:nvSpPr>
        <p:spPr>
          <a:xfrm>
            <a:off x="120217" y="1954286"/>
            <a:ext cx="11951566" cy="2503502"/>
          </a:xfrm>
        </p:spPr>
        <p:txBody>
          <a:bodyPr>
            <a:normAutofit/>
          </a:bodyPr>
          <a:lstStyle>
            <a:lvl1pPr algn="ctr">
              <a:defRPr lang="zh-CN" altLang="en-US" sz="3599" b="1" kern="1200" dirty="0">
                <a:solidFill>
                  <a:schemeClr val="bg1"/>
                </a:solidFill>
                <a:latin typeface="黑体" panose="02010609060101010101" pitchFamily="49" charset="-122"/>
                <a:ea typeface="黑体" panose="02010609060101010101" pitchFamily="49" charset="-122"/>
                <a:cs typeface="Arial" pitchFamily="34" charset="0"/>
              </a:defRPr>
            </a:lvl1pPr>
          </a:lstStyle>
          <a:p>
            <a:r>
              <a:rPr lang="zh-CN" altLang="en-US" dirty="0"/>
              <a:t>过渡页标题</a:t>
            </a:r>
          </a:p>
        </p:txBody>
      </p:sp>
    </p:spTree>
    <p:extLst>
      <p:ext uri="{BB962C8B-B14F-4D97-AF65-F5344CB8AC3E}">
        <p14:creationId xmlns:p14="http://schemas.microsoft.com/office/powerpoint/2010/main" val="3310043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幻灯片制作参考规范">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408526" y="1490912"/>
            <a:ext cx="2459567" cy="316483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英文标题</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:32-35pt  </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颜色</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R153 G0 B0</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内部使用字体 </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p>
          <a:p>
            <a:pPr algn="r">
              <a:lnSpc>
                <a:spcPct val="125000"/>
              </a:lnSpc>
              <a:spcBef>
                <a:spcPct val="20000"/>
              </a:spcBef>
            </a:pPr>
            <a:r>
              <a:rPr lang="en-US" altLang="zh-CN" sz="1200" b="1" dirty="0" err="1">
                <a:solidFill>
                  <a:schemeClr val="tx1">
                    <a:lumMod val="75000"/>
                    <a:lumOff val="25000"/>
                  </a:schemeClr>
                </a:solidFill>
                <a:latin typeface="微软雅黑" panose="020B0503020204020204" pitchFamily="34" charset="-122"/>
                <a:ea typeface="微软雅黑" panose="020B0503020204020204" pitchFamily="34" charset="-122"/>
              </a:rPr>
              <a:t>FrutigerNext</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LT Medium</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外部使用字体 </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Arial</a:t>
            </a:r>
          </a:p>
          <a:p>
            <a:pPr algn="r">
              <a:lnSpc>
                <a:spcPct val="75000"/>
              </a:lnSpc>
              <a:spcBef>
                <a:spcPct val="20000"/>
              </a:spcBef>
            </a:pP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英文正文</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:20-22pt</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子目录 </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(2-5</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级</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:18pt  </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颜色</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黑色</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内部使用字体 </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p>
          <a:p>
            <a:pPr algn="r">
              <a:lnSpc>
                <a:spcPct val="125000"/>
              </a:lnSpc>
              <a:spcBef>
                <a:spcPct val="20000"/>
              </a:spcBef>
            </a:pPr>
            <a:r>
              <a:rPr lang="en-US" altLang="zh-CN" sz="1200" b="1" dirty="0" err="1">
                <a:solidFill>
                  <a:schemeClr val="tx1">
                    <a:lumMod val="75000"/>
                    <a:lumOff val="25000"/>
                  </a:schemeClr>
                </a:solidFill>
                <a:latin typeface="微软雅黑" panose="020B0503020204020204" pitchFamily="34" charset="-122"/>
                <a:ea typeface="微软雅黑" panose="020B0503020204020204" pitchFamily="34" charset="-122"/>
              </a:rPr>
              <a:t>FrutigerNext</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LT Regular</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外部使用字体 </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Arial</a:t>
            </a:r>
          </a:p>
        </p:txBody>
      </p:sp>
      <p:sp>
        <p:nvSpPr>
          <p:cNvPr id="7" name="Rectangle 7"/>
          <p:cNvSpPr>
            <a:spLocks noChangeArrowheads="1"/>
          </p:cNvSpPr>
          <p:nvPr userDrawn="1"/>
        </p:nvSpPr>
        <p:spPr bwMode="auto">
          <a:xfrm>
            <a:off x="3214611" y="1490912"/>
            <a:ext cx="2459567" cy="218610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中文标题</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:30-32pt  </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颜色</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 R153 G0 B0</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字体</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黑体 </a:t>
            </a:r>
          </a:p>
          <a:p>
            <a:pPr algn="r">
              <a:lnSpc>
                <a:spcPct val="125000"/>
              </a:lnSpc>
              <a:spcBef>
                <a:spcPct val="20000"/>
              </a:spcBef>
            </a:pP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中文正文</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:18-20pt</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子目录</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(2-5</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级</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):18pt </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颜色</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黑色</a:t>
            </a:r>
          </a:p>
          <a:p>
            <a:pPr algn="r">
              <a:lnSpc>
                <a:spcPct val="125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字体</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细黑体</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9" name="Group 77"/>
          <p:cNvGrpSpPr>
            <a:grpSpLocks/>
          </p:cNvGrpSpPr>
          <p:nvPr userDrawn="1"/>
        </p:nvGrpSpPr>
        <p:grpSpPr bwMode="auto">
          <a:xfrm>
            <a:off x="8640530" y="1383362"/>
            <a:ext cx="986367" cy="3224213"/>
            <a:chOff x="5893" y="2251"/>
            <a:chExt cx="466" cy="2031"/>
          </a:xfrm>
        </p:grpSpPr>
        <p:grpSp>
          <p:nvGrpSpPr>
            <p:cNvPr id="11" name="Group 79"/>
            <p:cNvGrpSpPr>
              <a:grpSpLocks/>
            </p:cNvGrpSpPr>
            <p:nvPr userDrawn="1"/>
          </p:nvGrpSpPr>
          <p:grpSpPr bwMode="auto">
            <a:xfrm>
              <a:off x="5893" y="2387"/>
              <a:ext cx="466" cy="115"/>
              <a:chOff x="5893" y="2387"/>
              <a:chExt cx="466" cy="115"/>
            </a:xfrm>
          </p:grpSpPr>
          <p:sp>
            <p:nvSpPr>
              <p:cNvPr id="72" name="Rectangle 8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3" name="Rectangle 8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4" name="Rectangle 8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 name="Rectangle 8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2" name="Group 84"/>
            <p:cNvGrpSpPr>
              <a:grpSpLocks/>
            </p:cNvGrpSpPr>
            <p:nvPr userDrawn="1"/>
          </p:nvGrpSpPr>
          <p:grpSpPr bwMode="auto">
            <a:xfrm>
              <a:off x="5893" y="2523"/>
              <a:ext cx="466" cy="115"/>
              <a:chOff x="5893" y="2523"/>
              <a:chExt cx="466" cy="115"/>
            </a:xfrm>
          </p:grpSpPr>
          <p:sp>
            <p:nvSpPr>
              <p:cNvPr id="68" name="Rectangle 8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9" name="Rectangle 8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 name="Rectangle 8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 name="Rectangle 8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3" name="Group 89"/>
            <p:cNvGrpSpPr>
              <a:grpSpLocks/>
            </p:cNvGrpSpPr>
            <p:nvPr userDrawn="1"/>
          </p:nvGrpSpPr>
          <p:grpSpPr bwMode="auto">
            <a:xfrm>
              <a:off x="5893" y="2659"/>
              <a:ext cx="466" cy="115"/>
              <a:chOff x="5893" y="2659"/>
              <a:chExt cx="466" cy="115"/>
            </a:xfrm>
          </p:grpSpPr>
          <p:sp>
            <p:nvSpPr>
              <p:cNvPr id="64" name="Rectangle 9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 name="Rectangle 9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 name="Rectangle 9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7" name="Rectangle 9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4" name="Group 94"/>
            <p:cNvGrpSpPr>
              <a:grpSpLocks/>
            </p:cNvGrpSpPr>
            <p:nvPr userDrawn="1"/>
          </p:nvGrpSpPr>
          <p:grpSpPr bwMode="auto">
            <a:xfrm>
              <a:off x="5893" y="2251"/>
              <a:ext cx="466" cy="119"/>
              <a:chOff x="5893" y="2251"/>
              <a:chExt cx="466" cy="119"/>
            </a:xfrm>
          </p:grpSpPr>
          <p:sp>
            <p:nvSpPr>
              <p:cNvPr id="60" name="Rectangle 9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 name="Rectangle 9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 name="Rectangle 9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3" name="Rectangle 9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5" name="Group 99"/>
            <p:cNvGrpSpPr>
              <a:grpSpLocks/>
            </p:cNvGrpSpPr>
            <p:nvPr userDrawn="1"/>
          </p:nvGrpSpPr>
          <p:grpSpPr bwMode="auto">
            <a:xfrm>
              <a:off x="5893" y="2886"/>
              <a:ext cx="466" cy="115"/>
              <a:chOff x="5893" y="2886"/>
              <a:chExt cx="466" cy="115"/>
            </a:xfrm>
          </p:grpSpPr>
          <p:sp>
            <p:nvSpPr>
              <p:cNvPr id="56" name="Rectangle 10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 name="Rectangle 10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8" name="Rectangle 10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9" name="Rectangle 103"/>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6" name="Group 104"/>
            <p:cNvGrpSpPr>
              <a:grpSpLocks/>
            </p:cNvGrpSpPr>
            <p:nvPr userDrawn="1"/>
          </p:nvGrpSpPr>
          <p:grpSpPr bwMode="auto">
            <a:xfrm>
              <a:off x="5893" y="3022"/>
              <a:ext cx="466" cy="115"/>
              <a:chOff x="5893" y="3022"/>
              <a:chExt cx="466" cy="115"/>
            </a:xfrm>
          </p:grpSpPr>
          <p:sp>
            <p:nvSpPr>
              <p:cNvPr id="52" name="Rectangle 10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3" name="Rectangle 10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 name="Rectangle 10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Rectangle 10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7" name="Group 109"/>
            <p:cNvGrpSpPr>
              <a:grpSpLocks/>
            </p:cNvGrpSpPr>
            <p:nvPr userDrawn="1"/>
          </p:nvGrpSpPr>
          <p:grpSpPr bwMode="auto">
            <a:xfrm>
              <a:off x="5893" y="3158"/>
              <a:ext cx="466" cy="115"/>
              <a:chOff x="5893" y="3158"/>
              <a:chExt cx="466" cy="115"/>
            </a:xfrm>
          </p:grpSpPr>
          <p:sp>
            <p:nvSpPr>
              <p:cNvPr id="48" name="Rectangle 11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 name="Rectangle 11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0" name="Rectangle 11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 name="Rectangle 11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8" name="Group 114"/>
            <p:cNvGrpSpPr>
              <a:grpSpLocks/>
            </p:cNvGrpSpPr>
            <p:nvPr userDrawn="1"/>
          </p:nvGrpSpPr>
          <p:grpSpPr bwMode="auto">
            <a:xfrm>
              <a:off x="5893" y="3385"/>
              <a:ext cx="466" cy="115"/>
              <a:chOff x="5893" y="3385"/>
              <a:chExt cx="466" cy="115"/>
            </a:xfrm>
          </p:grpSpPr>
          <p:sp>
            <p:nvSpPr>
              <p:cNvPr id="44" name="Rectangle 11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5" name="Rectangle 11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6" name="Rectangle 11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 name="Rectangle 118"/>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9" name="Group 119"/>
            <p:cNvGrpSpPr>
              <a:grpSpLocks/>
            </p:cNvGrpSpPr>
            <p:nvPr userDrawn="1"/>
          </p:nvGrpSpPr>
          <p:grpSpPr bwMode="auto">
            <a:xfrm>
              <a:off x="5893" y="3521"/>
              <a:ext cx="466" cy="115"/>
              <a:chOff x="5893" y="3521"/>
              <a:chExt cx="466" cy="115"/>
            </a:xfrm>
          </p:grpSpPr>
          <p:sp>
            <p:nvSpPr>
              <p:cNvPr id="40" name="Rectangle 12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Rectangle 12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Rectangle 12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Rectangle 123"/>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0" name="Group 124"/>
            <p:cNvGrpSpPr>
              <a:grpSpLocks/>
            </p:cNvGrpSpPr>
            <p:nvPr userDrawn="1"/>
          </p:nvGrpSpPr>
          <p:grpSpPr bwMode="auto">
            <a:xfrm>
              <a:off x="5893" y="3657"/>
              <a:ext cx="466" cy="115"/>
              <a:chOff x="5893" y="3657"/>
              <a:chExt cx="466" cy="115"/>
            </a:xfrm>
          </p:grpSpPr>
          <p:sp>
            <p:nvSpPr>
              <p:cNvPr id="36" name="Rectangle 12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Rectangle 12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8" name="Rectangle 12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Rectangle 128"/>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1" name="Group 129"/>
            <p:cNvGrpSpPr>
              <a:grpSpLocks/>
            </p:cNvGrpSpPr>
            <p:nvPr userDrawn="1"/>
          </p:nvGrpSpPr>
          <p:grpSpPr bwMode="auto">
            <a:xfrm>
              <a:off x="5893" y="3884"/>
              <a:ext cx="466" cy="115"/>
              <a:chOff x="5893" y="3884"/>
              <a:chExt cx="466" cy="115"/>
            </a:xfrm>
          </p:grpSpPr>
          <p:sp>
            <p:nvSpPr>
              <p:cNvPr id="32" name="Rectangle 13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 name="Rectangle 13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 name="Rectangle 13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Rectangle 133"/>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2" name="Group 134"/>
            <p:cNvGrpSpPr>
              <a:grpSpLocks/>
            </p:cNvGrpSpPr>
            <p:nvPr userDrawn="1"/>
          </p:nvGrpSpPr>
          <p:grpSpPr bwMode="auto">
            <a:xfrm>
              <a:off x="5893" y="4026"/>
              <a:ext cx="466" cy="115"/>
              <a:chOff x="5893" y="4026"/>
              <a:chExt cx="466" cy="115"/>
            </a:xfrm>
          </p:grpSpPr>
          <p:sp>
            <p:nvSpPr>
              <p:cNvPr id="28" name="Rectangle 13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 name="Rectangle 13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 name="Rectangle 13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Rectangle 138"/>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3" name="Group 139"/>
            <p:cNvGrpSpPr>
              <a:grpSpLocks/>
            </p:cNvGrpSpPr>
            <p:nvPr userDrawn="1"/>
          </p:nvGrpSpPr>
          <p:grpSpPr bwMode="auto">
            <a:xfrm>
              <a:off x="5893" y="4167"/>
              <a:ext cx="466" cy="115"/>
              <a:chOff x="5893" y="4167"/>
              <a:chExt cx="466" cy="115"/>
            </a:xfrm>
          </p:grpSpPr>
          <p:sp>
            <p:nvSpPr>
              <p:cNvPr id="24" name="Rectangle 140"/>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Rectangle 141"/>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Rectangle 142"/>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Rectangle 143"/>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76" name="Rectangle 144"/>
          <p:cNvSpPr>
            <a:spLocks noChangeArrowheads="1"/>
          </p:cNvSpPr>
          <p:nvPr userDrawn="1"/>
        </p:nvSpPr>
        <p:spPr bwMode="auto">
          <a:xfrm>
            <a:off x="9908617" y="3178925"/>
            <a:ext cx="1589617" cy="142865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配色参考方案：</a:t>
            </a:r>
          </a:p>
          <a:p>
            <a:pPr>
              <a:lnSpc>
                <a:spcPct val="120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建议同一页面内不超过四种颜色，以下是</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13</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组配色方案，同一页面内只选择一组使用。（仅供参考）</a:t>
            </a:r>
          </a:p>
        </p:txBody>
      </p:sp>
      <p:sp>
        <p:nvSpPr>
          <p:cNvPr id="77" name="Rectangle 145"/>
          <p:cNvSpPr>
            <a:spLocks noChangeArrowheads="1"/>
          </p:cNvSpPr>
          <p:nvPr userDrawn="1"/>
        </p:nvSpPr>
        <p:spPr bwMode="auto">
          <a:xfrm>
            <a:off x="9866283" y="1346843"/>
            <a:ext cx="1494367" cy="50532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客户或者合作伙伴的标志放在右上角</a:t>
            </a: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Rectangle 7"/>
          <p:cNvSpPr>
            <a:spLocks noChangeArrowheads="1"/>
          </p:cNvSpPr>
          <p:nvPr userDrawn="1"/>
        </p:nvSpPr>
        <p:spPr bwMode="auto">
          <a:xfrm>
            <a:off x="220435" y="224315"/>
            <a:ext cx="5147570" cy="71012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0124" tIns="40063" rIns="80124" bIns="40063">
            <a:spAutoFit/>
          </a:bodyPr>
          <a:lstStyle/>
          <a:p>
            <a:pPr algn="l">
              <a:lnSpc>
                <a:spcPct val="125000"/>
              </a:lnSpc>
              <a:spcBef>
                <a:spcPct val="20000"/>
              </a:spcBef>
            </a:pPr>
            <a:r>
              <a:rPr kumimoji="0" lang="zh-CN" altLang="en-US" sz="3600" b="1" i="0" u="none" strike="noStrike" kern="1200" cap="none" spc="0" normalizeH="0" baseline="0" noProof="0" dirty="0">
                <a:ln>
                  <a:noFill/>
                </a:ln>
                <a:solidFill>
                  <a:srgbClr val="C80000"/>
                </a:solidFill>
                <a:effectLst/>
                <a:uLnTx/>
                <a:uFillTx/>
                <a:latin typeface="微软雅黑" panose="020B0503020204020204" pitchFamily="34" charset="-122"/>
                <a:ea typeface="微软雅黑" panose="020B0503020204020204" pitchFamily="34" charset="-122"/>
                <a:cs typeface="+mj-cs"/>
              </a:rPr>
              <a:t>幻灯片制作参考规范</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TextBox 74"/>
          <p:cNvSpPr txBox="1"/>
          <p:nvPr userDrawn="1"/>
        </p:nvSpPr>
        <p:spPr>
          <a:xfrm>
            <a:off x="656470" y="4996660"/>
            <a:ext cx="10904159" cy="1461939"/>
          </a:xfrm>
          <a:prstGeom prst="rect">
            <a:avLst/>
          </a:prstGeom>
          <a:noFill/>
        </p:spPr>
        <p:txBody>
          <a:bodyPr wrap="square" rtlCol="0">
            <a:spAutoFit/>
          </a:bodyPr>
          <a:lstStyle/>
          <a:p>
            <a:pPr algn="just">
              <a:lnSpc>
                <a:spcPct val="100000"/>
              </a:lnSpc>
            </a:pPr>
            <a:r>
              <a:rPr lang="en-US" altLang="zh-CN" sz="1400" b="1" kern="1200" dirty="0">
                <a:solidFill>
                  <a:schemeClr val="tx1"/>
                </a:solidFill>
                <a:effectLst/>
                <a:latin typeface="微软雅黑" panose="020B0503020204020204" pitchFamily="34" charset="-122"/>
                <a:ea typeface="微软雅黑" panose="020B0503020204020204" pitchFamily="34" charset="-122"/>
                <a:cs typeface="+mn-cs"/>
              </a:rPr>
              <a:t>Copyright©2011 Huawei Technologies Co., Ltd. All Rights Reserved.</a:t>
            </a:r>
            <a:endParaRPr lang="zh-CN" altLang="zh-CN" sz="1400" kern="1200" dirty="0">
              <a:solidFill>
                <a:schemeClr val="tx1"/>
              </a:solidFill>
              <a:effectLst/>
              <a:latin typeface="微软雅黑" panose="020B0503020204020204" pitchFamily="34" charset="-122"/>
              <a:ea typeface="微软雅黑" panose="020B0503020204020204" pitchFamily="34" charset="-122"/>
              <a:cs typeface="+mn-cs"/>
            </a:endParaRPr>
          </a:p>
          <a:p>
            <a:pPr algn="just">
              <a:lnSpc>
                <a:spcPct val="100000"/>
              </a:lnSpc>
              <a:spcBef>
                <a:spcPts val="600"/>
              </a:spcBef>
            </a:pPr>
            <a:r>
              <a:rPr lang="en-US" altLang="zh-CN" sz="1400" kern="1200" dirty="0">
                <a:solidFill>
                  <a:schemeClr val="tx1"/>
                </a:solidFill>
                <a:effectLst/>
                <a:latin typeface="微软雅黑" panose="020B0503020204020204" pitchFamily="34" charset="-122"/>
                <a:ea typeface="微软雅黑" panose="020B0503020204020204" pitchFamily="34" charset="-122"/>
                <a:cs typeface="+mn-cs"/>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400" kern="1200" dirty="0">
              <a:solidFill>
                <a:schemeClr val="tx1"/>
              </a:solidFill>
              <a:effectLst/>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80313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220435" y="105028"/>
            <a:ext cx="11740243" cy="60538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220435" y="794760"/>
            <a:ext cx="11740243" cy="555304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页脚占位符 4"/>
          <p:cNvSpPr>
            <a:spLocks noGrp="1"/>
          </p:cNvSpPr>
          <p:nvPr>
            <p:ph type="ftr" sz="quarter" idx="3"/>
          </p:nvPr>
        </p:nvSpPr>
        <p:spPr>
          <a:xfrm>
            <a:off x="4038600" y="6433263"/>
            <a:ext cx="41148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altLang="zh-CN" dirty="0"/>
              <a:t>Huawei Confidential</a:t>
            </a:r>
            <a:endParaRPr lang="zh-CN" altLang="en-US" dirty="0"/>
          </a:p>
        </p:txBody>
      </p:sp>
      <p:sp>
        <p:nvSpPr>
          <p:cNvPr id="6" name="灯片编号占位符 5"/>
          <p:cNvSpPr>
            <a:spLocks noGrp="1"/>
          </p:cNvSpPr>
          <p:nvPr>
            <p:ph type="sldNum" sz="quarter" idx="4"/>
          </p:nvPr>
        </p:nvSpPr>
        <p:spPr>
          <a:xfrm>
            <a:off x="9217478" y="6433262"/>
            <a:ext cx="2743200" cy="365125"/>
          </a:xfrm>
          <a:prstGeom prst="rect">
            <a:avLst/>
          </a:prstGeom>
        </p:spPr>
        <p:txBody>
          <a:bodyPr vert="horz" lIns="91440" tIns="45720" rIns="91440" bIns="45720" rtlCol="0" anchor="ctr"/>
          <a:lstStyle>
            <a:lvl1pPr algn="r">
              <a:defRPr sz="1200" b="1">
                <a:solidFill>
                  <a:schemeClr val="tx1">
                    <a:tint val="75000"/>
                  </a:schemeClr>
                </a:solidFill>
              </a:defRPr>
            </a:lvl1pPr>
          </a:lstStyle>
          <a:p>
            <a:fld id="{1556039E-4AEB-4857-9B52-3AA84F1D9755}" type="slidenum">
              <a:rPr lang="zh-CN" altLang="en-US" smtClean="0"/>
              <a:pPr/>
              <a:t>‹#›</a:t>
            </a:fld>
            <a:endParaRPr lang="zh-CN" altLang="en-US" dirty="0"/>
          </a:p>
        </p:txBody>
      </p:sp>
    </p:spTree>
    <p:extLst>
      <p:ext uri="{BB962C8B-B14F-4D97-AF65-F5344CB8AC3E}">
        <p14:creationId xmlns:p14="http://schemas.microsoft.com/office/powerpoint/2010/main" val="1289569511"/>
      </p:ext>
    </p:extLst>
  </p:cSld>
  <p:clrMap bg1="lt1" tx1="dk1" bg2="lt2" tx2="dk2" accent1="accent1" accent2="accent2" accent3="accent3" accent4="accent4" accent5="accent5" accent6="accent6" hlink="hlink" folHlink="folHlink"/>
  <p:sldLayoutIdLst>
    <p:sldLayoutId id="2147483660" r:id="rId1"/>
    <p:sldLayoutId id="2147483656" r:id="rId2"/>
    <p:sldLayoutId id="2147483650" r:id="rId3"/>
    <p:sldLayoutId id="2147483655" r:id="rId4"/>
    <p:sldLayoutId id="2147483661" r:id="rId5"/>
  </p:sldLayoutIdLst>
  <p:hf hdr="0" dt="0"/>
  <p:txStyles>
    <p:titleStyle>
      <a:lvl1pPr algn="l" defTabSz="914400" rtl="0" eaLnBrk="1" latinLnBrk="0" hangingPunct="1">
        <a:lnSpc>
          <a:spcPct val="90000"/>
        </a:lnSpc>
        <a:spcBef>
          <a:spcPct val="0"/>
        </a:spcBef>
        <a:buNone/>
        <a:defRPr sz="2800" b="1" kern="1200">
          <a:solidFill>
            <a:srgbClr val="C80000"/>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a:spLocks/>
          </p:cNvSpPr>
          <p:nvPr/>
        </p:nvSpPr>
        <p:spPr>
          <a:xfrm>
            <a:off x="475595" y="2056761"/>
            <a:ext cx="11462183" cy="25035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rgbClr val="C80000"/>
                </a:solidFill>
                <a:latin typeface="微软雅黑" panose="020B0503020204020204" pitchFamily="34" charset="-122"/>
                <a:ea typeface="微软雅黑" panose="020B0503020204020204" pitchFamily="34" charset="-122"/>
                <a:cs typeface="+mj-cs"/>
              </a:defRPr>
            </a:lvl1pPr>
          </a:lstStyle>
          <a:p>
            <a:pPr>
              <a:lnSpc>
                <a:spcPct val="150000"/>
              </a:lnSpc>
            </a:pPr>
            <a:r>
              <a:rPr lang="en-US" altLang="zh-CN" sz="3200" dirty="0" smtClean="0">
                <a:solidFill>
                  <a:schemeClr val="tx1">
                    <a:lumMod val="75000"/>
                    <a:lumOff val="25000"/>
                  </a:schemeClr>
                </a:solidFill>
              </a:rPr>
              <a:t>COIN RG – Some Thoughts on Ways Forward</a:t>
            </a:r>
            <a:r>
              <a:rPr lang="en-US" altLang="zh-CN" sz="3200" dirty="0">
                <a:solidFill>
                  <a:schemeClr val="tx1">
                    <a:lumMod val="75000"/>
                    <a:lumOff val="25000"/>
                  </a:schemeClr>
                </a:solidFill>
              </a:rPr>
              <a:t/>
            </a:r>
            <a:br>
              <a:rPr lang="en-US" altLang="zh-CN" sz="3200" dirty="0">
                <a:solidFill>
                  <a:schemeClr val="tx1">
                    <a:lumMod val="75000"/>
                    <a:lumOff val="25000"/>
                  </a:schemeClr>
                </a:solidFill>
              </a:rPr>
            </a:br>
            <a:r>
              <a:rPr lang="en-US" altLang="zh-CN" sz="2400" dirty="0" smtClean="0">
                <a:solidFill>
                  <a:schemeClr val="tx1">
                    <a:lumMod val="75000"/>
                    <a:lumOff val="25000"/>
                  </a:schemeClr>
                </a:solidFill>
                <a:latin typeface="+mn-lt"/>
              </a:rPr>
              <a:t>Interim - Online</a:t>
            </a:r>
            <a:endParaRPr lang="zh-CN" altLang="en-US" dirty="0">
              <a:solidFill>
                <a:schemeClr val="tx1">
                  <a:lumMod val="75000"/>
                  <a:lumOff val="25000"/>
                </a:schemeClr>
              </a:solidFill>
              <a:latin typeface="+mn-lt"/>
            </a:endParaRPr>
          </a:p>
        </p:txBody>
      </p:sp>
      <p:sp>
        <p:nvSpPr>
          <p:cNvPr id="15" name="文本框 14"/>
          <p:cNvSpPr txBox="1"/>
          <p:nvPr/>
        </p:nvSpPr>
        <p:spPr>
          <a:xfrm>
            <a:off x="475596" y="5051881"/>
            <a:ext cx="3216166" cy="333553"/>
          </a:xfrm>
          <a:prstGeom prst="rect">
            <a:avLst/>
          </a:prstGeom>
          <a:noFill/>
        </p:spPr>
        <p:txBody>
          <a:bodyPr wrap="square" rtlCol="0">
            <a:spAutoFit/>
          </a:bodyPr>
          <a:lstStyle/>
          <a:p>
            <a:pPr>
              <a:lnSpc>
                <a:spcPts val="2000"/>
              </a:lnSpc>
            </a:pPr>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10.02.2022</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75595" y="937268"/>
            <a:ext cx="7058250" cy="348813"/>
          </a:xfrm>
          <a:prstGeom prst="rect">
            <a:avLst/>
          </a:prstGeom>
          <a:noFill/>
        </p:spPr>
        <p:txBody>
          <a:bodyPr wrap="square" rtlCol="0">
            <a:spAutoFit/>
          </a:bodyPr>
          <a:lstStyle/>
          <a:p>
            <a:pPr>
              <a:lnSpc>
                <a:spcPts val="2000"/>
              </a:lnSpc>
            </a:pPr>
            <a:r>
              <a:rPr lang="en-US" altLang="zh-CN" b="1" dirty="0" smtClean="0">
                <a:solidFill>
                  <a:schemeClr val="tx1">
                    <a:lumMod val="75000"/>
                    <a:lumOff val="25000"/>
                  </a:schemeClr>
                </a:solidFill>
              </a:rPr>
              <a:t>IRTF </a:t>
            </a:r>
            <a:r>
              <a:rPr lang="en-US" altLang="zh-CN" b="1" dirty="0">
                <a:solidFill>
                  <a:schemeClr val="tx1">
                    <a:lumMod val="75000"/>
                    <a:lumOff val="25000"/>
                  </a:schemeClr>
                </a:solidFill>
              </a:rPr>
              <a:t>– </a:t>
            </a:r>
            <a:r>
              <a:rPr lang="en-US" altLang="zh-CN" b="1" dirty="0" smtClean="0">
                <a:solidFill>
                  <a:schemeClr val="tx1">
                    <a:lumMod val="75000"/>
                    <a:lumOff val="25000"/>
                  </a:schemeClr>
                </a:solidFill>
              </a:rPr>
              <a:t>COIN RG </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6085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0435" y="1307593"/>
            <a:ext cx="11740243" cy="5124746"/>
          </a:xfrm>
        </p:spPr>
        <p:txBody>
          <a:bodyPr>
            <a:normAutofit fontScale="92500" lnSpcReduction="10000"/>
          </a:bodyPr>
          <a:lstStyle/>
          <a:p>
            <a:pPr marL="0" indent="0">
              <a:buNone/>
            </a:pPr>
            <a:r>
              <a:rPr lang="en-US" altLang="zh-CN" dirty="0" smtClean="0"/>
              <a:t>Provide individual understanding of the scope and intention of COIN (as a community effort)</a:t>
            </a:r>
            <a:endParaRPr lang="en-US" altLang="zh-CN" dirty="0"/>
          </a:p>
          <a:p>
            <a:r>
              <a:rPr lang="en-US" altLang="zh-CN" sz="1800" b="0" dirty="0" smtClean="0"/>
              <a:t>Take input from charter (as a visible statement of agreement on what COIN should be about) but also from understanding gained by contributing to COIN and discussions with COIN community members</a:t>
            </a:r>
            <a:endParaRPr lang="en-US" altLang="zh-CN" sz="1800" b="0" dirty="0"/>
          </a:p>
          <a:p>
            <a:pPr marL="0" indent="0">
              <a:buNone/>
            </a:pPr>
            <a:endParaRPr lang="en-US" altLang="zh-CN" b="0" dirty="0" smtClean="0"/>
          </a:p>
          <a:p>
            <a:pPr marL="0" indent="0">
              <a:buNone/>
            </a:pPr>
            <a:endParaRPr lang="en-US" altLang="zh-CN" dirty="0" smtClean="0"/>
          </a:p>
          <a:p>
            <a:pPr marL="0" indent="0">
              <a:buNone/>
            </a:pPr>
            <a:r>
              <a:rPr lang="en-US" altLang="zh-CN" dirty="0" smtClean="0"/>
              <a:t>Ask questions to community on this understanding</a:t>
            </a:r>
          </a:p>
          <a:p>
            <a:r>
              <a:rPr lang="en-US" altLang="zh-CN" sz="1800" b="0" dirty="0" smtClean="0"/>
              <a:t>Possibly the wrong questions, possibly no good answers</a:t>
            </a:r>
          </a:p>
          <a:p>
            <a:pPr marL="0" indent="0">
              <a:buNone/>
            </a:pPr>
            <a:endParaRPr lang="en-US" altLang="zh-CN" b="0" dirty="0" smtClean="0"/>
          </a:p>
          <a:p>
            <a:pPr marL="0" indent="0">
              <a:buNone/>
            </a:pPr>
            <a:endParaRPr lang="en-US" altLang="zh-CN" dirty="0" smtClean="0"/>
          </a:p>
          <a:p>
            <a:pPr marL="0" indent="0">
              <a:buNone/>
            </a:pPr>
            <a:r>
              <a:rPr lang="en-US" altLang="zh-CN" dirty="0" smtClean="0"/>
              <a:t>Goal is discussion that could possibly help wider understanding on way forward</a:t>
            </a:r>
          </a:p>
          <a:p>
            <a:r>
              <a:rPr lang="en-US" sz="1800" b="0" dirty="0" smtClean="0"/>
              <a:t>Paraphrasing </a:t>
            </a:r>
            <a:r>
              <a:rPr lang="en-US" sz="1800" b="0" dirty="0"/>
              <a:t>Dave O. (12.11.2021): </a:t>
            </a:r>
            <a:r>
              <a:rPr lang="en-US" sz="1800" b="0" i="1" dirty="0"/>
              <a:t>I believe we have ample places to work on XXX from a research perspective. What would COINRG bring to the party?</a:t>
            </a:r>
          </a:p>
          <a:p>
            <a:pPr marL="0" indent="0">
              <a:buNone/>
            </a:pPr>
            <a:endParaRPr lang="en-US" altLang="zh-CN" dirty="0" smtClean="0"/>
          </a:p>
          <a:p>
            <a:pPr marL="0" indent="0" algn="ctr">
              <a:buNone/>
            </a:pPr>
            <a:r>
              <a:rPr lang="en-US" altLang="zh-CN" b="0" dirty="0" smtClean="0"/>
              <a:t>This discussion is </a:t>
            </a:r>
            <a:r>
              <a:rPr lang="en-US" altLang="zh-CN" dirty="0" smtClean="0"/>
              <a:t>NOT </a:t>
            </a:r>
            <a:r>
              <a:rPr lang="en-US" altLang="zh-CN" b="0" dirty="0" smtClean="0"/>
              <a:t>targeted towards specific outcomes like (re-)chartering </a:t>
            </a:r>
            <a:endParaRPr lang="en-US" altLang="zh-CN" b="0" dirty="0"/>
          </a:p>
        </p:txBody>
      </p:sp>
      <p:sp>
        <p:nvSpPr>
          <p:cNvPr id="2" name="标题 1"/>
          <p:cNvSpPr>
            <a:spLocks noGrp="1"/>
          </p:cNvSpPr>
          <p:nvPr>
            <p:ph type="title"/>
          </p:nvPr>
        </p:nvSpPr>
        <p:spPr>
          <a:xfrm>
            <a:off x="220435" y="409938"/>
            <a:ext cx="11740243" cy="605380"/>
          </a:xfrm>
        </p:spPr>
        <p:txBody>
          <a:bodyPr>
            <a:normAutofit/>
          </a:bodyPr>
          <a:lstStyle/>
          <a:p>
            <a:r>
              <a:rPr lang="en-US" altLang="zh-CN" dirty="0" smtClean="0">
                <a:solidFill>
                  <a:schemeClr val="tx1">
                    <a:lumMod val="75000"/>
                    <a:lumOff val="25000"/>
                  </a:schemeClr>
                </a:solidFill>
              </a:rPr>
              <a:t>Purpose of this Contribution</a:t>
            </a:r>
            <a:endParaRPr lang="zh-CN" altLang="en-US" dirty="0">
              <a:solidFill>
                <a:schemeClr val="tx1">
                  <a:lumMod val="75000"/>
                  <a:lumOff val="25000"/>
                </a:schemeClr>
              </a:solidFill>
            </a:endParaRPr>
          </a:p>
        </p:txBody>
      </p:sp>
      <p:sp>
        <p:nvSpPr>
          <p:cNvPr id="5" name="灯片编号占位符 4"/>
          <p:cNvSpPr>
            <a:spLocks noGrp="1"/>
          </p:cNvSpPr>
          <p:nvPr>
            <p:ph type="sldNum" sz="quarter" idx="12"/>
          </p:nvPr>
        </p:nvSpPr>
        <p:spPr/>
        <p:txBody>
          <a:bodyPr/>
          <a:lstStyle/>
          <a:p>
            <a:fld id="{58F0DF12-7358-42AF-9D69-5AE0A19CED27}" type="slidenum">
              <a:rPr lang="zh-CN" altLang="en-US" smtClean="0"/>
              <a:pPr/>
              <a:t>2</a:t>
            </a:fld>
            <a:endParaRPr lang="zh-CN" altLang="en-US" dirty="0"/>
          </a:p>
        </p:txBody>
      </p:sp>
      <p:sp>
        <p:nvSpPr>
          <p:cNvPr id="6" name="内容占位符 2"/>
          <p:cNvSpPr txBox="1">
            <a:spLocks/>
          </p:cNvSpPr>
          <p:nvPr/>
        </p:nvSpPr>
        <p:spPr>
          <a:xfrm>
            <a:off x="6090556" y="794758"/>
            <a:ext cx="5561240" cy="563758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Tree>
    <p:extLst>
      <p:ext uri="{BB962C8B-B14F-4D97-AF65-F5344CB8AC3E}">
        <p14:creationId xmlns:p14="http://schemas.microsoft.com/office/powerpoint/2010/main" val="426278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35" y="409938"/>
            <a:ext cx="11740243" cy="605380"/>
          </a:xfrm>
        </p:spPr>
        <p:txBody>
          <a:bodyPr>
            <a:normAutofit/>
          </a:bodyPr>
          <a:lstStyle/>
          <a:p>
            <a:r>
              <a:rPr lang="en-US" altLang="zh-CN" u="sng" dirty="0" smtClean="0">
                <a:solidFill>
                  <a:schemeClr val="tx1">
                    <a:lumMod val="75000"/>
                    <a:lumOff val="25000"/>
                  </a:schemeClr>
                </a:solidFill>
              </a:rPr>
              <a:t>Observations:</a:t>
            </a:r>
            <a:r>
              <a:rPr lang="en-US" altLang="zh-CN" dirty="0" smtClean="0">
                <a:solidFill>
                  <a:schemeClr val="tx1">
                    <a:lumMod val="75000"/>
                    <a:lumOff val="25000"/>
                  </a:schemeClr>
                </a:solidFill>
              </a:rPr>
              <a:t> Core Concepts/Aspects</a:t>
            </a:r>
            <a:endParaRPr lang="zh-CN" altLang="en-US" sz="2400" dirty="0">
              <a:solidFill>
                <a:schemeClr val="tx1">
                  <a:lumMod val="75000"/>
                  <a:lumOff val="25000"/>
                </a:schemeClr>
              </a:solidFill>
            </a:endParaRPr>
          </a:p>
        </p:txBody>
      </p:sp>
      <p:sp>
        <p:nvSpPr>
          <p:cNvPr id="5" name="灯片编号占位符 4"/>
          <p:cNvSpPr>
            <a:spLocks noGrp="1"/>
          </p:cNvSpPr>
          <p:nvPr>
            <p:ph type="sldNum" sz="quarter" idx="12"/>
          </p:nvPr>
        </p:nvSpPr>
        <p:spPr/>
        <p:txBody>
          <a:bodyPr/>
          <a:lstStyle/>
          <a:p>
            <a:fld id="{58F0DF12-7358-42AF-9D69-5AE0A19CED27}" type="slidenum">
              <a:rPr lang="zh-CN" altLang="en-US" smtClean="0"/>
              <a:pPr/>
              <a:t>3</a:t>
            </a:fld>
            <a:endParaRPr lang="zh-CN" altLang="en-US" dirty="0"/>
          </a:p>
        </p:txBody>
      </p:sp>
      <p:sp>
        <p:nvSpPr>
          <p:cNvPr id="6" name="内容占位符 2"/>
          <p:cNvSpPr txBox="1">
            <a:spLocks/>
          </p:cNvSpPr>
          <p:nvPr/>
        </p:nvSpPr>
        <p:spPr>
          <a:xfrm>
            <a:off x="6090556" y="794758"/>
            <a:ext cx="5561240" cy="563758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9" name="Content Placeholder 3">
            <a:extLst>
              <a:ext uri="{FF2B5EF4-FFF2-40B4-BE49-F238E27FC236}">
                <a16:creationId xmlns="" xmlns:a16="http://schemas.microsoft.com/office/drawing/2014/main" id="{58269B99-6D71-4AA9-8849-D35193B31DB9}"/>
              </a:ext>
            </a:extLst>
          </p:cNvPr>
          <p:cNvSpPr txBox="1">
            <a:spLocks/>
          </p:cNvSpPr>
          <p:nvPr/>
        </p:nvSpPr>
        <p:spPr>
          <a:xfrm>
            <a:off x="220435" y="1135739"/>
            <a:ext cx="11200234" cy="546100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smtClean="0"/>
              <a:t>“Compute in the Network”</a:t>
            </a:r>
          </a:p>
          <a:p>
            <a:pPr lvl="1"/>
            <a:r>
              <a:rPr lang="en-US" b="0" dirty="0" smtClean="0"/>
              <a:t>This is NOT active networking (see Jon C response on list)</a:t>
            </a:r>
          </a:p>
          <a:p>
            <a:endParaRPr lang="en-US" b="0" dirty="0" smtClean="0"/>
          </a:p>
          <a:p>
            <a:r>
              <a:rPr lang="en-US" b="0" dirty="0" smtClean="0"/>
              <a:t>Programmability of data plane</a:t>
            </a:r>
          </a:p>
          <a:p>
            <a:pPr lvl="1"/>
            <a:r>
              <a:rPr lang="en-US" b="0" dirty="0" smtClean="0"/>
              <a:t>Results from ‘Compute in the </a:t>
            </a:r>
            <a:r>
              <a:rPr lang="en-US" b="0" dirty="0" err="1" smtClean="0"/>
              <a:t>Network”vision</a:t>
            </a:r>
            <a:endParaRPr lang="en-US" b="0" dirty="0" smtClean="0"/>
          </a:p>
          <a:p>
            <a:endParaRPr lang="en-US" b="0" dirty="0"/>
          </a:p>
          <a:p>
            <a:r>
              <a:rPr lang="en-US" b="0" dirty="0" smtClean="0"/>
              <a:t>Cloud-edge continuum</a:t>
            </a:r>
          </a:p>
          <a:p>
            <a:pPr lvl="1"/>
            <a:r>
              <a:rPr lang="en-US" b="0" dirty="0" smtClean="0"/>
              <a:t>Specifically to move beyond packet interception towards computation</a:t>
            </a:r>
          </a:p>
          <a:p>
            <a:endParaRPr lang="en-US" b="0" dirty="0"/>
          </a:p>
          <a:p>
            <a:r>
              <a:rPr lang="en-US" b="0" dirty="0" smtClean="0"/>
              <a:t>Orchestration</a:t>
            </a:r>
          </a:p>
          <a:p>
            <a:pPr lvl="1"/>
            <a:r>
              <a:rPr lang="en-US" b="0" dirty="0" smtClean="0"/>
              <a:t>Needed to orchestrate resource usage within ‘Compute in Network’</a:t>
            </a:r>
          </a:p>
          <a:p>
            <a:endParaRPr lang="en-US" b="0" dirty="0"/>
          </a:p>
          <a:p>
            <a:r>
              <a:rPr lang="en-US" b="0" dirty="0" smtClean="0"/>
              <a:t>Decentralization</a:t>
            </a:r>
          </a:p>
          <a:p>
            <a:pPr lvl="1"/>
            <a:r>
              <a:rPr lang="en-US" b="0" dirty="0" smtClean="0"/>
              <a:t>Move beyond just DC</a:t>
            </a:r>
            <a:endParaRPr lang="en-US" b="0" dirty="0"/>
          </a:p>
        </p:txBody>
      </p:sp>
      <p:grpSp>
        <p:nvGrpSpPr>
          <p:cNvPr id="7" name="Group 6"/>
          <p:cNvGrpSpPr/>
          <p:nvPr/>
        </p:nvGrpSpPr>
        <p:grpSpPr>
          <a:xfrm>
            <a:off x="9393386" y="1135739"/>
            <a:ext cx="2264968" cy="5057243"/>
            <a:chOff x="9393386" y="1135739"/>
            <a:chExt cx="2264968" cy="5057243"/>
          </a:xfrm>
        </p:grpSpPr>
        <p:sp>
          <p:nvSpPr>
            <p:cNvPr id="3" name="TextBox 2"/>
            <p:cNvSpPr txBox="1"/>
            <p:nvPr/>
          </p:nvSpPr>
          <p:spPr>
            <a:xfrm>
              <a:off x="9830546" y="3091810"/>
              <a:ext cx="1827808" cy="1200329"/>
            </a:xfrm>
            <a:prstGeom prst="rect">
              <a:avLst/>
            </a:prstGeom>
            <a:noFill/>
          </p:spPr>
          <p:txBody>
            <a:bodyPr wrap="none" rtlCol="0">
              <a:spAutoFit/>
            </a:bodyPr>
            <a:lstStyle/>
            <a:p>
              <a:r>
                <a:rPr lang="en-US" dirty="0" smtClean="0"/>
                <a:t>Missed anything?</a:t>
              </a:r>
            </a:p>
            <a:p>
              <a:r>
                <a:rPr lang="en-US" dirty="0" smtClean="0"/>
                <a:t>Possibly?</a:t>
              </a:r>
            </a:p>
            <a:p>
              <a:r>
                <a:rPr lang="en-US" dirty="0" smtClean="0"/>
                <a:t>Likely?</a:t>
              </a:r>
            </a:p>
            <a:p>
              <a:r>
                <a:rPr lang="en-US" dirty="0" smtClean="0"/>
                <a:t>Definitely? </a:t>
              </a:r>
              <a:endParaRPr lang="en-US" dirty="0"/>
            </a:p>
          </p:txBody>
        </p:sp>
        <p:sp>
          <p:nvSpPr>
            <p:cNvPr id="4" name="Right Brace 3"/>
            <p:cNvSpPr/>
            <p:nvPr/>
          </p:nvSpPr>
          <p:spPr>
            <a:xfrm>
              <a:off x="9393386" y="1135739"/>
              <a:ext cx="259773" cy="5057243"/>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129700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35" y="409938"/>
            <a:ext cx="11740243" cy="605380"/>
          </a:xfrm>
        </p:spPr>
        <p:txBody>
          <a:bodyPr>
            <a:normAutofit/>
          </a:bodyPr>
          <a:lstStyle/>
          <a:p>
            <a:r>
              <a:rPr lang="en-US" altLang="zh-CN" u="sng" dirty="0" smtClean="0">
                <a:solidFill>
                  <a:schemeClr val="tx1">
                    <a:lumMod val="75000"/>
                    <a:lumOff val="25000"/>
                  </a:schemeClr>
                </a:solidFill>
              </a:rPr>
              <a:t>Observations:</a:t>
            </a:r>
            <a:r>
              <a:rPr lang="en-US" altLang="zh-CN" dirty="0" smtClean="0">
                <a:solidFill>
                  <a:schemeClr val="tx1">
                    <a:lumMod val="75000"/>
                    <a:lumOff val="25000"/>
                  </a:schemeClr>
                </a:solidFill>
              </a:rPr>
              <a:t> Intended Methods</a:t>
            </a:r>
            <a:endParaRPr lang="zh-CN" altLang="en-US" sz="2400" b="0" dirty="0">
              <a:solidFill>
                <a:schemeClr val="tx1">
                  <a:lumMod val="75000"/>
                  <a:lumOff val="25000"/>
                </a:schemeClr>
              </a:solidFill>
            </a:endParaRPr>
          </a:p>
        </p:txBody>
      </p:sp>
      <p:sp>
        <p:nvSpPr>
          <p:cNvPr id="5" name="灯片编号占位符 4"/>
          <p:cNvSpPr>
            <a:spLocks noGrp="1"/>
          </p:cNvSpPr>
          <p:nvPr>
            <p:ph type="sldNum" sz="quarter" idx="12"/>
          </p:nvPr>
        </p:nvSpPr>
        <p:spPr/>
        <p:txBody>
          <a:bodyPr/>
          <a:lstStyle/>
          <a:p>
            <a:fld id="{58F0DF12-7358-42AF-9D69-5AE0A19CED27}" type="slidenum">
              <a:rPr lang="zh-CN" altLang="en-US" smtClean="0"/>
              <a:pPr/>
              <a:t>4</a:t>
            </a:fld>
            <a:endParaRPr lang="zh-CN" altLang="en-US" dirty="0"/>
          </a:p>
        </p:txBody>
      </p:sp>
      <p:sp>
        <p:nvSpPr>
          <p:cNvPr id="6" name="内容占位符 2"/>
          <p:cNvSpPr txBox="1">
            <a:spLocks/>
          </p:cNvSpPr>
          <p:nvPr/>
        </p:nvSpPr>
        <p:spPr>
          <a:xfrm>
            <a:off x="6090556" y="794758"/>
            <a:ext cx="5561240" cy="563758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9" name="Content Placeholder 3">
            <a:extLst>
              <a:ext uri="{FF2B5EF4-FFF2-40B4-BE49-F238E27FC236}">
                <a16:creationId xmlns="" xmlns:a16="http://schemas.microsoft.com/office/drawing/2014/main" id="{58269B99-6D71-4AA9-8849-D35193B31DB9}"/>
              </a:ext>
            </a:extLst>
          </p:cNvPr>
          <p:cNvSpPr txBox="1">
            <a:spLocks/>
          </p:cNvSpPr>
          <p:nvPr/>
        </p:nvSpPr>
        <p:spPr>
          <a:xfrm>
            <a:off x="220435" y="1135739"/>
            <a:ext cx="11200234" cy="566172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smtClean="0"/>
              <a:t>Use case driven requirements </a:t>
            </a:r>
            <a:r>
              <a:rPr lang="en-US" dirty="0" smtClean="0"/>
              <a:t>analysis</a:t>
            </a:r>
          </a:p>
          <a:p>
            <a:pPr lvl="1"/>
            <a:r>
              <a:rPr lang="en-US" b="0" dirty="0" smtClean="0"/>
              <a:t>Identify potential benefits</a:t>
            </a:r>
          </a:p>
          <a:p>
            <a:pPr lvl="1"/>
            <a:r>
              <a:rPr lang="en-US" b="0" dirty="0" smtClean="0"/>
              <a:t>May come from outside or from within COIN community</a:t>
            </a:r>
          </a:p>
          <a:p>
            <a:endParaRPr lang="en-US" b="0" dirty="0" smtClean="0"/>
          </a:p>
          <a:p>
            <a:r>
              <a:rPr lang="en-US" dirty="0" smtClean="0"/>
              <a:t>Research </a:t>
            </a:r>
            <a:r>
              <a:rPr lang="en-US" b="0" dirty="0" smtClean="0"/>
              <a:t>into, e.g., new uses, languages, abstractions, architectures,</a:t>
            </a:r>
            <a:r>
              <a:rPr lang="en-US" b="0" dirty="0"/>
              <a:t/>
            </a:r>
            <a:br>
              <a:rPr lang="en-US" b="0" dirty="0"/>
            </a:br>
            <a:r>
              <a:rPr lang="en-US" b="0" dirty="0" smtClean="0"/>
              <a:t>protocol designs</a:t>
            </a:r>
          </a:p>
          <a:p>
            <a:pPr lvl="1"/>
            <a:r>
              <a:rPr lang="en-US" b="0" dirty="0" smtClean="0"/>
              <a:t>Attract wider community to bring their work to COIN</a:t>
            </a:r>
          </a:p>
          <a:p>
            <a:endParaRPr lang="en-US" b="0" dirty="0"/>
          </a:p>
          <a:p>
            <a:r>
              <a:rPr lang="en-US" b="0" dirty="0" smtClean="0"/>
              <a:t>Pay close </a:t>
            </a:r>
            <a:r>
              <a:rPr lang="en-US" dirty="0" smtClean="0"/>
              <a:t>attention</a:t>
            </a:r>
            <a:r>
              <a:rPr lang="en-US" b="0" dirty="0" smtClean="0"/>
              <a:t> to work in other RGs</a:t>
            </a:r>
          </a:p>
          <a:p>
            <a:pPr lvl="1"/>
            <a:r>
              <a:rPr lang="en-US" b="0" dirty="0" smtClean="0"/>
              <a:t>See what is happening elsewhere</a:t>
            </a:r>
          </a:p>
          <a:p>
            <a:endParaRPr lang="en-US" b="0" dirty="0"/>
          </a:p>
          <a:p>
            <a:r>
              <a:rPr lang="en-US" dirty="0" smtClean="0"/>
              <a:t>Interact</a:t>
            </a:r>
            <a:r>
              <a:rPr lang="en-US" b="0" dirty="0" smtClean="0"/>
              <a:t> with IETF</a:t>
            </a:r>
          </a:p>
          <a:p>
            <a:pPr lvl="1"/>
            <a:r>
              <a:rPr lang="en-US" b="0" dirty="0" smtClean="0"/>
              <a:t>Avoiding proposals that, e.g., increase friction between privacy and </a:t>
            </a:r>
            <a:br>
              <a:rPr lang="en-US" b="0" dirty="0" smtClean="0"/>
            </a:br>
            <a:r>
              <a:rPr lang="en-US" b="0" dirty="0" smtClean="0"/>
              <a:t>in-network computing</a:t>
            </a:r>
          </a:p>
          <a:p>
            <a:pPr marL="0" indent="0">
              <a:buNone/>
            </a:pPr>
            <a:endParaRPr lang="en-US" sz="1500" b="0" dirty="0" smtClean="0"/>
          </a:p>
          <a:p>
            <a:pPr marL="0" indent="0">
              <a:buNone/>
            </a:pPr>
            <a:r>
              <a:rPr lang="en-US" sz="1500" dirty="0" smtClean="0"/>
              <a:t>NOTE</a:t>
            </a:r>
            <a:r>
              <a:rPr lang="en-US" sz="1500" b="0" dirty="0" smtClean="0"/>
              <a:t>: the vehicle(s) for capturing our discussions are varied, e.g., as I-Ds, papers, public </a:t>
            </a:r>
            <a:r>
              <a:rPr lang="en-US" sz="1500" b="0" dirty="0" err="1" smtClean="0"/>
              <a:t>github</a:t>
            </a:r>
            <a:r>
              <a:rPr lang="en-US" sz="1500" b="0" dirty="0" smtClean="0"/>
              <a:t> archives, …, but not really </a:t>
            </a:r>
            <a:br>
              <a:rPr lang="en-US" sz="1500" b="0" dirty="0" smtClean="0"/>
            </a:br>
            <a:r>
              <a:rPr lang="en-US" sz="1500" b="0" dirty="0" smtClean="0"/>
              <a:t>           relevant for this discussion</a:t>
            </a:r>
          </a:p>
        </p:txBody>
      </p:sp>
      <p:grpSp>
        <p:nvGrpSpPr>
          <p:cNvPr id="7" name="Group 6"/>
          <p:cNvGrpSpPr/>
          <p:nvPr/>
        </p:nvGrpSpPr>
        <p:grpSpPr>
          <a:xfrm>
            <a:off x="9393386" y="1135739"/>
            <a:ext cx="2264968" cy="4735125"/>
            <a:chOff x="9393386" y="1135739"/>
            <a:chExt cx="2264968" cy="5057243"/>
          </a:xfrm>
        </p:grpSpPr>
        <p:sp>
          <p:nvSpPr>
            <p:cNvPr id="3" name="TextBox 2"/>
            <p:cNvSpPr txBox="1"/>
            <p:nvPr/>
          </p:nvSpPr>
          <p:spPr>
            <a:xfrm>
              <a:off x="9830546" y="3091810"/>
              <a:ext cx="1827808" cy="1200329"/>
            </a:xfrm>
            <a:prstGeom prst="rect">
              <a:avLst/>
            </a:prstGeom>
            <a:noFill/>
          </p:spPr>
          <p:txBody>
            <a:bodyPr wrap="none" rtlCol="0">
              <a:spAutoFit/>
            </a:bodyPr>
            <a:lstStyle/>
            <a:p>
              <a:r>
                <a:rPr lang="en-US" dirty="0" smtClean="0"/>
                <a:t>Missed anything?</a:t>
              </a:r>
            </a:p>
            <a:p>
              <a:r>
                <a:rPr lang="en-US" dirty="0" smtClean="0"/>
                <a:t>Possibly?</a:t>
              </a:r>
            </a:p>
            <a:p>
              <a:r>
                <a:rPr lang="en-US" dirty="0" smtClean="0"/>
                <a:t>Likely?</a:t>
              </a:r>
            </a:p>
            <a:p>
              <a:r>
                <a:rPr lang="en-US" dirty="0" smtClean="0"/>
                <a:t>Definitely? </a:t>
              </a:r>
              <a:endParaRPr lang="en-US" dirty="0"/>
            </a:p>
          </p:txBody>
        </p:sp>
        <p:sp>
          <p:nvSpPr>
            <p:cNvPr id="4" name="Right Brace 3"/>
            <p:cNvSpPr/>
            <p:nvPr/>
          </p:nvSpPr>
          <p:spPr>
            <a:xfrm>
              <a:off x="9393386" y="1135739"/>
              <a:ext cx="259773" cy="5057243"/>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67780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35" y="409938"/>
            <a:ext cx="11740243" cy="605380"/>
          </a:xfrm>
        </p:spPr>
        <p:txBody>
          <a:bodyPr>
            <a:normAutofit/>
          </a:bodyPr>
          <a:lstStyle/>
          <a:p>
            <a:r>
              <a:rPr lang="en-US" altLang="zh-CN" u="sng" dirty="0" smtClean="0">
                <a:solidFill>
                  <a:schemeClr val="tx1">
                    <a:lumMod val="75000"/>
                    <a:lumOff val="25000"/>
                  </a:schemeClr>
                </a:solidFill>
              </a:rPr>
              <a:t>Own Analysis:</a:t>
            </a:r>
            <a:r>
              <a:rPr lang="en-US" altLang="zh-CN" dirty="0" smtClean="0">
                <a:solidFill>
                  <a:schemeClr val="tx1">
                    <a:lumMod val="75000"/>
                    <a:lumOff val="25000"/>
                  </a:schemeClr>
                </a:solidFill>
              </a:rPr>
              <a:t> Main Thrusts </a:t>
            </a:r>
            <a:endParaRPr lang="zh-CN" altLang="en-US" sz="2400" b="0" dirty="0">
              <a:solidFill>
                <a:schemeClr val="tx1">
                  <a:lumMod val="75000"/>
                  <a:lumOff val="25000"/>
                </a:schemeClr>
              </a:solidFill>
            </a:endParaRPr>
          </a:p>
        </p:txBody>
      </p:sp>
      <p:sp>
        <p:nvSpPr>
          <p:cNvPr id="5" name="灯片编号占位符 4"/>
          <p:cNvSpPr>
            <a:spLocks noGrp="1"/>
          </p:cNvSpPr>
          <p:nvPr>
            <p:ph type="sldNum" sz="quarter" idx="12"/>
          </p:nvPr>
        </p:nvSpPr>
        <p:spPr/>
        <p:txBody>
          <a:bodyPr/>
          <a:lstStyle/>
          <a:p>
            <a:fld id="{58F0DF12-7358-42AF-9D69-5AE0A19CED27}" type="slidenum">
              <a:rPr lang="zh-CN" altLang="en-US" smtClean="0"/>
              <a:pPr/>
              <a:t>5</a:t>
            </a:fld>
            <a:endParaRPr lang="zh-CN" altLang="en-US" dirty="0"/>
          </a:p>
        </p:txBody>
      </p:sp>
      <p:sp>
        <p:nvSpPr>
          <p:cNvPr id="6" name="内容占位符 2"/>
          <p:cNvSpPr txBox="1">
            <a:spLocks/>
          </p:cNvSpPr>
          <p:nvPr/>
        </p:nvSpPr>
        <p:spPr>
          <a:xfrm>
            <a:off x="6090556" y="794758"/>
            <a:ext cx="5561240" cy="563758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10" name="Rectangle 9"/>
          <p:cNvSpPr/>
          <p:nvPr/>
        </p:nvSpPr>
        <p:spPr>
          <a:xfrm>
            <a:off x="2036618" y="3304307"/>
            <a:ext cx="7710055" cy="1340428"/>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Distributed computing frameworks and languages to ‘compute in the network’</a:t>
            </a:r>
            <a:endParaRPr lang="en-US" dirty="0"/>
          </a:p>
        </p:txBody>
      </p:sp>
      <p:sp>
        <p:nvSpPr>
          <p:cNvPr id="11" name="Rectangle 10"/>
          <p:cNvSpPr/>
          <p:nvPr/>
        </p:nvSpPr>
        <p:spPr>
          <a:xfrm>
            <a:off x="2036618" y="4759037"/>
            <a:ext cx="7710055" cy="1340428"/>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Vision and technologies for ‘compute in the network’ </a:t>
            </a:r>
            <a:endParaRPr lang="en-US" dirty="0"/>
          </a:p>
        </p:txBody>
      </p:sp>
      <p:sp>
        <p:nvSpPr>
          <p:cNvPr id="12" name="Rectangle 11"/>
          <p:cNvSpPr/>
          <p:nvPr/>
        </p:nvSpPr>
        <p:spPr>
          <a:xfrm>
            <a:off x="2036618" y="1849577"/>
            <a:ext cx="1381991" cy="1340428"/>
          </a:xfrm>
          <a:prstGeom prst="rect">
            <a:avLst/>
          </a:prstGeom>
          <a:solidFill>
            <a:schemeClr val="accent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(Transport)</a:t>
            </a:r>
            <a:endParaRPr lang="en-US" dirty="0"/>
          </a:p>
        </p:txBody>
      </p:sp>
      <p:sp>
        <p:nvSpPr>
          <p:cNvPr id="13" name="Rectangle 12"/>
          <p:cNvSpPr/>
          <p:nvPr/>
        </p:nvSpPr>
        <p:spPr>
          <a:xfrm>
            <a:off x="3581400" y="1849577"/>
            <a:ext cx="1381991" cy="1340428"/>
          </a:xfrm>
          <a:prstGeom prst="rect">
            <a:avLst/>
          </a:prstGeom>
          <a:solidFill>
            <a:schemeClr val="accent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(Privacy)</a:t>
            </a:r>
            <a:endParaRPr lang="en-US" dirty="0"/>
          </a:p>
        </p:txBody>
      </p:sp>
      <p:sp>
        <p:nvSpPr>
          <p:cNvPr id="14" name="Rectangle 13"/>
          <p:cNvSpPr/>
          <p:nvPr/>
        </p:nvSpPr>
        <p:spPr>
          <a:xfrm>
            <a:off x="5126182" y="1849577"/>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(data discovery)</a:t>
            </a:r>
            <a:endParaRPr lang="en-US" dirty="0"/>
          </a:p>
        </p:txBody>
      </p:sp>
      <p:sp>
        <p:nvSpPr>
          <p:cNvPr id="15" name="Rectangle 14"/>
          <p:cNvSpPr/>
          <p:nvPr/>
        </p:nvSpPr>
        <p:spPr>
          <a:xfrm>
            <a:off x="6670964" y="1854768"/>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(routing)</a:t>
            </a:r>
            <a:endParaRPr lang="en-US" dirty="0"/>
          </a:p>
        </p:txBody>
      </p:sp>
      <p:grpSp>
        <p:nvGrpSpPr>
          <p:cNvPr id="21" name="Group 20"/>
          <p:cNvGrpSpPr/>
          <p:nvPr/>
        </p:nvGrpSpPr>
        <p:grpSpPr>
          <a:xfrm>
            <a:off x="8052955" y="1849577"/>
            <a:ext cx="1693780" cy="1340428"/>
            <a:chOff x="8052955" y="1849577"/>
            <a:chExt cx="1693780" cy="1340428"/>
          </a:xfrm>
        </p:grpSpPr>
        <p:sp>
          <p:nvSpPr>
            <p:cNvPr id="16" name="Rectangle 15"/>
            <p:cNvSpPr/>
            <p:nvPr/>
          </p:nvSpPr>
          <p:spPr>
            <a:xfrm>
              <a:off x="8364744" y="1849577"/>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a:t>
              </a:r>
              <a:endParaRPr lang="en-US" dirty="0"/>
            </a:p>
          </p:txBody>
        </p:sp>
        <p:sp>
          <p:nvSpPr>
            <p:cNvPr id="17" name="TextBox 16"/>
            <p:cNvSpPr txBox="1"/>
            <p:nvPr/>
          </p:nvSpPr>
          <p:spPr>
            <a:xfrm>
              <a:off x="8052955" y="2333179"/>
              <a:ext cx="343364" cy="369332"/>
            </a:xfrm>
            <a:prstGeom prst="rect">
              <a:avLst/>
            </a:prstGeom>
            <a:noFill/>
          </p:spPr>
          <p:txBody>
            <a:bodyPr wrap="none" rtlCol="0">
              <a:spAutoFit/>
            </a:bodyPr>
            <a:lstStyle/>
            <a:p>
              <a:r>
                <a:rPr lang="en-US" dirty="0" smtClean="0"/>
                <a:t>…</a:t>
              </a:r>
              <a:endParaRPr lang="en-US" dirty="0"/>
            </a:p>
          </p:txBody>
        </p:sp>
      </p:grpSp>
      <p:sp>
        <p:nvSpPr>
          <p:cNvPr id="18" name="TextBox 17"/>
          <p:cNvSpPr txBox="1"/>
          <p:nvPr/>
        </p:nvSpPr>
        <p:spPr>
          <a:xfrm>
            <a:off x="540326" y="5278582"/>
            <a:ext cx="1433085" cy="369332"/>
          </a:xfrm>
          <a:prstGeom prst="rect">
            <a:avLst/>
          </a:prstGeom>
          <a:noFill/>
        </p:spPr>
        <p:txBody>
          <a:bodyPr wrap="none" rtlCol="0">
            <a:spAutoFit/>
          </a:bodyPr>
          <a:lstStyle/>
          <a:p>
            <a:r>
              <a:rPr lang="en-US" dirty="0" smtClean="0"/>
              <a:t>Scope #1,2,3</a:t>
            </a:r>
            <a:endParaRPr lang="en-US" dirty="0"/>
          </a:p>
        </p:txBody>
      </p:sp>
      <p:sp>
        <p:nvSpPr>
          <p:cNvPr id="19" name="TextBox 18"/>
          <p:cNvSpPr txBox="1"/>
          <p:nvPr/>
        </p:nvSpPr>
        <p:spPr>
          <a:xfrm>
            <a:off x="557643" y="3830781"/>
            <a:ext cx="1205458" cy="369332"/>
          </a:xfrm>
          <a:prstGeom prst="rect">
            <a:avLst/>
          </a:prstGeom>
          <a:noFill/>
        </p:spPr>
        <p:txBody>
          <a:bodyPr wrap="none" rtlCol="0">
            <a:spAutoFit/>
          </a:bodyPr>
          <a:lstStyle/>
          <a:p>
            <a:r>
              <a:rPr lang="en-US" dirty="0" smtClean="0"/>
              <a:t>Scope #1,3</a:t>
            </a:r>
            <a:endParaRPr lang="en-US" dirty="0"/>
          </a:p>
        </p:txBody>
      </p:sp>
      <p:sp>
        <p:nvSpPr>
          <p:cNvPr id="20" name="TextBox 19"/>
          <p:cNvSpPr txBox="1"/>
          <p:nvPr/>
        </p:nvSpPr>
        <p:spPr>
          <a:xfrm>
            <a:off x="554178" y="2299854"/>
            <a:ext cx="1205458" cy="369332"/>
          </a:xfrm>
          <a:prstGeom prst="rect">
            <a:avLst/>
          </a:prstGeom>
          <a:noFill/>
        </p:spPr>
        <p:txBody>
          <a:bodyPr wrap="none" rtlCol="0">
            <a:spAutoFit/>
          </a:bodyPr>
          <a:lstStyle/>
          <a:p>
            <a:r>
              <a:rPr lang="en-US" dirty="0" smtClean="0"/>
              <a:t>Scope #2,4</a:t>
            </a:r>
            <a:endParaRPr lang="en-US" dirty="0"/>
          </a:p>
        </p:txBody>
      </p:sp>
    </p:spTree>
    <p:extLst>
      <p:ext uri="{BB962C8B-B14F-4D97-AF65-F5344CB8AC3E}">
        <p14:creationId xmlns:p14="http://schemas.microsoft.com/office/powerpoint/2010/main" val="52520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35" y="512663"/>
            <a:ext cx="11740243" cy="605380"/>
          </a:xfrm>
        </p:spPr>
        <p:txBody>
          <a:bodyPr>
            <a:normAutofit/>
          </a:bodyPr>
          <a:lstStyle/>
          <a:p>
            <a:r>
              <a:rPr lang="en-US" altLang="zh-CN" dirty="0" smtClean="0">
                <a:solidFill>
                  <a:schemeClr val="tx1">
                    <a:lumMod val="75000"/>
                    <a:lumOff val="25000"/>
                  </a:schemeClr>
                </a:solidFill>
              </a:rPr>
              <a:t>Questions</a:t>
            </a:r>
            <a:endParaRPr lang="zh-CN" altLang="en-US" sz="2400" b="0" dirty="0">
              <a:solidFill>
                <a:schemeClr val="tx1">
                  <a:lumMod val="75000"/>
                  <a:lumOff val="25000"/>
                </a:schemeClr>
              </a:solidFill>
            </a:endParaRPr>
          </a:p>
        </p:txBody>
      </p:sp>
      <p:sp>
        <p:nvSpPr>
          <p:cNvPr id="3" name="Content Placeholder 2"/>
          <p:cNvSpPr>
            <a:spLocks noGrp="1"/>
          </p:cNvSpPr>
          <p:nvPr>
            <p:ph idx="1"/>
          </p:nvPr>
        </p:nvSpPr>
        <p:spPr>
          <a:xfrm>
            <a:off x="8101447" y="794759"/>
            <a:ext cx="3859232" cy="5556614"/>
          </a:xfrm>
        </p:spPr>
        <p:txBody>
          <a:bodyPr>
            <a:normAutofit fontScale="92500" lnSpcReduction="10000"/>
          </a:bodyPr>
          <a:lstStyle/>
          <a:p>
            <a:r>
              <a:rPr lang="en-US" dirty="0" smtClean="0"/>
              <a:t>Where do we want to see progress?</a:t>
            </a:r>
          </a:p>
          <a:p>
            <a:pPr lvl="1"/>
            <a:r>
              <a:rPr lang="en-US" u="sng" dirty="0" smtClean="0"/>
              <a:t>Vision</a:t>
            </a:r>
            <a:r>
              <a:rPr lang="en-US" dirty="0" smtClean="0"/>
              <a:t>: positioning, delineating (against edge computing)</a:t>
            </a:r>
          </a:p>
          <a:p>
            <a:pPr lvl="1"/>
            <a:r>
              <a:rPr lang="en-US" u="sng" dirty="0" smtClean="0"/>
              <a:t>Technologies</a:t>
            </a:r>
            <a:r>
              <a:rPr lang="en-US" dirty="0" smtClean="0"/>
              <a:t>: possible enablement</a:t>
            </a:r>
          </a:p>
          <a:p>
            <a:pPr lvl="1"/>
            <a:r>
              <a:rPr lang="en-US" u="sng" dirty="0" smtClean="0"/>
              <a:t>Applicability</a:t>
            </a:r>
            <a:r>
              <a:rPr lang="en-US" dirty="0" smtClean="0"/>
              <a:t>: impact on existing or discovering new areas</a:t>
            </a:r>
          </a:p>
          <a:p>
            <a:endParaRPr lang="en-US" dirty="0"/>
          </a:p>
          <a:p>
            <a:r>
              <a:rPr lang="en-US" dirty="0" smtClean="0"/>
              <a:t>Tackling applicability areas</a:t>
            </a:r>
          </a:p>
          <a:p>
            <a:pPr lvl="1"/>
            <a:r>
              <a:rPr lang="en-US" dirty="0" smtClean="0"/>
              <a:t>Focus on </a:t>
            </a:r>
            <a:r>
              <a:rPr lang="en-US" u="sng" dirty="0" smtClean="0"/>
              <a:t>any</a:t>
            </a:r>
            <a:r>
              <a:rPr lang="en-US" dirty="0" smtClean="0"/>
              <a:t>?</a:t>
            </a:r>
          </a:p>
          <a:p>
            <a:pPr lvl="1"/>
            <a:r>
              <a:rPr lang="en-US" dirty="0" smtClean="0"/>
              <a:t>Focus on </a:t>
            </a:r>
            <a:r>
              <a:rPr lang="en-US" u="sng" dirty="0" smtClean="0"/>
              <a:t>few</a:t>
            </a:r>
            <a:r>
              <a:rPr lang="en-US" dirty="0" smtClean="0"/>
              <a:t> (which ones</a:t>
            </a:r>
            <a:r>
              <a:rPr lang="en-US" dirty="0" smtClean="0"/>
              <a:t>)?</a:t>
            </a:r>
          </a:p>
          <a:p>
            <a:pPr lvl="1"/>
            <a:r>
              <a:rPr lang="de-DE" dirty="0" smtClean="0"/>
              <a:t>What are </a:t>
            </a:r>
            <a:r>
              <a:rPr lang="de-DE" u="sng" dirty="0" smtClean="0"/>
              <a:t>key questions </a:t>
            </a:r>
            <a:r>
              <a:rPr lang="de-DE" dirty="0" smtClean="0"/>
              <a:t>to ask when doing so?</a:t>
            </a:r>
            <a:endParaRPr lang="en-US" dirty="0" smtClean="0"/>
          </a:p>
          <a:p>
            <a:pPr lvl="1"/>
            <a:r>
              <a:rPr lang="en-US" dirty="0" smtClean="0"/>
              <a:t>How to connect (to RGs and IETF alike)?</a:t>
            </a:r>
          </a:p>
          <a:p>
            <a:pPr lvl="1"/>
            <a:endParaRPr lang="en-US" dirty="0"/>
          </a:p>
        </p:txBody>
      </p:sp>
      <p:sp>
        <p:nvSpPr>
          <p:cNvPr id="5" name="灯片编号占位符 4"/>
          <p:cNvSpPr>
            <a:spLocks noGrp="1"/>
          </p:cNvSpPr>
          <p:nvPr>
            <p:ph type="sldNum" sz="quarter" idx="12"/>
          </p:nvPr>
        </p:nvSpPr>
        <p:spPr/>
        <p:txBody>
          <a:bodyPr/>
          <a:lstStyle/>
          <a:p>
            <a:fld id="{58F0DF12-7358-42AF-9D69-5AE0A19CED27}" type="slidenum">
              <a:rPr lang="zh-CN" altLang="en-US" smtClean="0"/>
              <a:pPr/>
              <a:t>6</a:t>
            </a:fld>
            <a:endParaRPr lang="zh-CN" altLang="en-US" dirty="0"/>
          </a:p>
        </p:txBody>
      </p:sp>
      <p:sp>
        <p:nvSpPr>
          <p:cNvPr id="6" name="内容占位符 2"/>
          <p:cNvSpPr txBox="1">
            <a:spLocks/>
          </p:cNvSpPr>
          <p:nvPr/>
        </p:nvSpPr>
        <p:spPr>
          <a:xfrm>
            <a:off x="6090556" y="794758"/>
            <a:ext cx="5561240" cy="563758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8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4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1" kern="1200">
                <a:solidFill>
                  <a:schemeClr val="tx1">
                    <a:lumMod val="75000"/>
                    <a:lumOff val="25000"/>
                  </a:schemeClr>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10" name="Rectangle 9"/>
          <p:cNvSpPr/>
          <p:nvPr/>
        </p:nvSpPr>
        <p:spPr>
          <a:xfrm>
            <a:off x="228600" y="3304307"/>
            <a:ext cx="7710055" cy="1340428"/>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Distributed computing frameworks and languages to ‘compute in the network’</a:t>
            </a:r>
            <a:endParaRPr lang="en-US" dirty="0"/>
          </a:p>
        </p:txBody>
      </p:sp>
      <p:sp>
        <p:nvSpPr>
          <p:cNvPr id="11" name="Rectangle 10"/>
          <p:cNvSpPr/>
          <p:nvPr/>
        </p:nvSpPr>
        <p:spPr>
          <a:xfrm>
            <a:off x="228600" y="4759037"/>
            <a:ext cx="7710055" cy="1340428"/>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Vision and technologies for ‘compute in the network’ </a:t>
            </a:r>
            <a:endParaRPr lang="en-US" dirty="0"/>
          </a:p>
        </p:txBody>
      </p:sp>
      <p:sp>
        <p:nvSpPr>
          <p:cNvPr id="12" name="Rectangle 11"/>
          <p:cNvSpPr/>
          <p:nvPr/>
        </p:nvSpPr>
        <p:spPr>
          <a:xfrm>
            <a:off x="228600" y="1849577"/>
            <a:ext cx="1381991" cy="1340428"/>
          </a:xfrm>
          <a:prstGeom prst="rect">
            <a:avLst/>
          </a:prstGeom>
          <a:solidFill>
            <a:schemeClr val="accent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(Transport)</a:t>
            </a:r>
            <a:endParaRPr lang="en-US" dirty="0"/>
          </a:p>
        </p:txBody>
      </p:sp>
      <p:sp>
        <p:nvSpPr>
          <p:cNvPr id="13" name="Rectangle 12"/>
          <p:cNvSpPr/>
          <p:nvPr/>
        </p:nvSpPr>
        <p:spPr>
          <a:xfrm>
            <a:off x="1773382" y="1849577"/>
            <a:ext cx="1381991" cy="1340428"/>
          </a:xfrm>
          <a:prstGeom prst="rect">
            <a:avLst/>
          </a:prstGeom>
          <a:solidFill>
            <a:schemeClr val="accent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(Privacy)</a:t>
            </a:r>
            <a:endParaRPr lang="en-US" dirty="0"/>
          </a:p>
        </p:txBody>
      </p:sp>
      <p:sp>
        <p:nvSpPr>
          <p:cNvPr id="14" name="Rectangle 13"/>
          <p:cNvSpPr/>
          <p:nvPr/>
        </p:nvSpPr>
        <p:spPr>
          <a:xfrm>
            <a:off x="3318164" y="1849577"/>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(data discovery)</a:t>
            </a:r>
            <a:endParaRPr lang="en-US" dirty="0"/>
          </a:p>
        </p:txBody>
      </p:sp>
      <p:sp>
        <p:nvSpPr>
          <p:cNvPr id="15" name="Rectangle 14"/>
          <p:cNvSpPr/>
          <p:nvPr/>
        </p:nvSpPr>
        <p:spPr>
          <a:xfrm>
            <a:off x="4862946" y="1854768"/>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(routing)</a:t>
            </a:r>
            <a:endParaRPr lang="en-US" dirty="0"/>
          </a:p>
        </p:txBody>
      </p:sp>
      <p:grpSp>
        <p:nvGrpSpPr>
          <p:cNvPr id="21" name="Group 20"/>
          <p:cNvGrpSpPr/>
          <p:nvPr/>
        </p:nvGrpSpPr>
        <p:grpSpPr>
          <a:xfrm>
            <a:off x="6244937" y="1849577"/>
            <a:ext cx="1693780" cy="1340428"/>
            <a:chOff x="8052955" y="1849577"/>
            <a:chExt cx="1693780" cy="1340428"/>
          </a:xfrm>
        </p:grpSpPr>
        <p:sp>
          <p:nvSpPr>
            <p:cNvPr id="16" name="Rectangle 15"/>
            <p:cNvSpPr/>
            <p:nvPr/>
          </p:nvSpPr>
          <p:spPr>
            <a:xfrm>
              <a:off x="8364744" y="1849577"/>
              <a:ext cx="1381991" cy="1340428"/>
            </a:xfrm>
            <a:prstGeom prst="rect">
              <a:avLst/>
            </a:prstGeom>
            <a:solidFill>
              <a:schemeClr val="accent1">
                <a:lumMod val="75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Applicability area</a:t>
              </a:r>
            </a:p>
            <a:p>
              <a:pPr algn="ctr"/>
              <a:r>
                <a:rPr lang="en-US" dirty="0" smtClean="0"/>
                <a:t>(?)</a:t>
              </a:r>
              <a:endParaRPr lang="en-US" dirty="0"/>
            </a:p>
          </p:txBody>
        </p:sp>
        <p:sp>
          <p:nvSpPr>
            <p:cNvPr id="17" name="TextBox 16"/>
            <p:cNvSpPr txBox="1"/>
            <p:nvPr/>
          </p:nvSpPr>
          <p:spPr>
            <a:xfrm>
              <a:off x="8052955" y="2333179"/>
              <a:ext cx="343364" cy="369332"/>
            </a:xfrm>
            <a:prstGeom prst="rect">
              <a:avLst/>
            </a:prstGeom>
            <a:noFill/>
          </p:spPr>
          <p:txBody>
            <a:bodyPr wrap="none" rtlCol="0">
              <a:spAutoFit/>
            </a:bodyPr>
            <a:lstStyle/>
            <a:p>
              <a:r>
                <a:rPr lang="en-US" dirty="0" smtClean="0"/>
                <a:t>…</a:t>
              </a:r>
              <a:endParaRPr lang="en-US" dirty="0"/>
            </a:p>
          </p:txBody>
        </p:sp>
      </p:grpSp>
    </p:spTree>
    <p:extLst>
      <p:ext uri="{BB962C8B-B14F-4D97-AF65-F5344CB8AC3E}">
        <p14:creationId xmlns:p14="http://schemas.microsoft.com/office/powerpoint/2010/main" val="204481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7" id="{C84A9F66-3378-41E8-9532-70C1B6338C60}" vid="{46520EA0-D8F7-47D2-A310-41503B2DCB9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内部胶片模板</Template>
  <TotalTime>4764</TotalTime>
  <Words>436</Words>
  <Application>Microsoft Office PowerPoint</Application>
  <PresentationFormat>Widescreen</PresentationFormat>
  <Paragraphs>106</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微软雅黑</vt:lpstr>
      <vt:lpstr>宋体</vt:lpstr>
      <vt:lpstr>Arial</vt:lpstr>
      <vt:lpstr>Calibri</vt:lpstr>
      <vt:lpstr>黑体</vt:lpstr>
      <vt:lpstr>Office 主题</vt:lpstr>
      <vt:lpstr>PowerPoint Presentation</vt:lpstr>
      <vt:lpstr>Purpose of this Contribution</vt:lpstr>
      <vt:lpstr>Observations: Core Concepts/Aspects</vt:lpstr>
      <vt:lpstr>Observations: Intended Methods</vt:lpstr>
      <vt:lpstr>Own Analysis: Main Thrusts </vt:lpstr>
      <vt:lpstr>Questions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Flexible IP: An Adaptable IP Address Structure  2020年11月16日</dc:title>
  <dc:creator>Jiayihao (Network, 2012 Lab)</dc:creator>
  <cp:lastModifiedBy>Dirk Trossen</cp:lastModifiedBy>
  <cp:revision>246</cp:revision>
  <dcterms:created xsi:type="dcterms:W3CDTF">2020-11-16T03:35:06Z</dcterms:created>
  <dcterms:modified xsi:type="dcterms:W3CDTF">2022-02-09T08:11:36Z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(3)SxEeVO7mPeeK+9Qa4koxwXxZfAQslYitLSQHcsujbCxe8Fdr96rOTC15Y15Z93OafiH2wtAN
0bR3zgrYTU5jA3XIVTr65l+AfDF1fBplZWORZ12KM9V7uO44JuU1oFzga2mFYePDqkwat19E
/hhDueVvoILnlPefSiCgLiuiJ+ds6ot/sagYmfz2364eTNritJRuopYTbS5Hq3+rlVRsSXtu
hKHZoByb1eyl4X2VSj</vt:lpwstr>
  </property>
  <property fmtid="{D5CDD505-2E9C-101B-9397-08002B2CF9AE}" pid="3" name="_2015_ms_pID_7253431">
    <vt:lpwstr>uh2kAI7YYOiDBGTuWlvKIoDEIIhpy/5ixk35OiBTaakkTU0gBxiSOw
Av8RCXZKTqWIePPQvnZCkC98rv07zPX1igLamLd1uD4ASvlvKf6kfAsGPZt3EKL7qWly4QvS
qteIohfZs35XsDnX5vvqRlUmUh0232nJtywrBCmu4XNMl9/In32YsVc9I0CD5ggeKjefClVh
7e8IAm0o9ueoJ+YiWZsdfUCySjmeqUCLfVsL</vt:lpwstr>
  </property>
  <property fmtid="{D5CDD505-2E9C-101B-9397-08002B2CF9AE}" pid="4" name="_2015_ms_pID_7253432">
    <vt:lpwstr>pXkA0j4AuPX/MDnZUJ3+OX8=</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1644307402</vt:lpwstr>
  </property>
</Properties>
</file>