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3" r:id="rId1"/>
  </p:sldMasterIdLst>
  <p:sldIdLst>
    <p:sldId id="779" r:id="rId2"/>
    <p:sldId id="821" r:id="rId3"/>
    <p:sldId id="820" r:id="rId4"/>
    <p:sldId id="830" r:id="rId5"/>
    <p:sldId id="819" r:id="rId6"/>
    <p:sldId id="832" r:id="rId7"/>
    <p:sldId id="831" r:id="rId8"/>
    <p:sldId id="834" r:id="rId9"/>
    <p:sldId id="833" r:id="rId10"/>
    <p:sldId id="803" r:id="rId11"/>
    <p:sldId id="835" r:id="rId12"/>
    <p:sldId id="82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4"/>
    <p:restoredTop sz="94679"/>
  </p:normalViewPr>
  <p:slideViewPr>
    <p:cSldViewPr snapToGrid="0" snapToObjects="1">
      <p:cViewPr varScale="1">
        <p:scale>
          <a:sx n="88" d="100"/>
          <a:sy n="88" d="100"/>
        </p:scale>
        <p:origin x="488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9568A-B9C2-674A-8FF1-E24A1E6C69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F4EE9B-9B1D-CA42-BBC5-32A23F428F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039074-F0CB-B242-B5A0-F5A6C2ED3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D71D-246D-7E41-BA5E-61461DDBB68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1/24/22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2C0638-DF7F-8047-97DB-6671E7364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38667C-7025-9E40-B397-D5A9652A0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66C1-3B50-4E4D-A2F3-E2CE3ADC076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434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64979-7048-8540-8B3F-6F0FC37A1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5D8DDC-57DF-CC47-B27A-25B29F7E3B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FB60B1-D484-2E4E-A95B-1E09D2439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D71D-246D-7E41-BA5E-61461DDBB68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1/24/22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805B4-FAA9-5742-BAAD-2EE23B773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8E0F03-916A-5E4F-9EC9-BA1CB0929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66C1-3B50-4E4D-A2F3-E2CE3ADC076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817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033BEA5-461D-3147-9F79-9F7C8AA951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F43783-0311-A04A-A1A6-2D5049499F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254AD5-2C4A-5D47-9D6C-F453A92BA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D71D-246D-7E41-BA5E-61461DDBB68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1/24/22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4566FD-B6D9-1847-AA9D-4949EC8F8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B784C-BDBE-6742-B485-7C13834BF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66C1-3B50-4E4D-A2F3-E2CE3ADC076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906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g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>
            <a:spLocks noGrp="1"/>
          </p:cNvSpPr>
          <p:nvPr>
            <p:ph type="title" hasCustomPrompt="1"/>
          </p:nvPr>
        </p:nvSpPr>
        <p:spPr>
          <a:xfrm>
            <a:off x="334964" y="324002"/>
            <a:ext cx="11520000" cy="5396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950"/>
            </a:lvl1pPr>
          </a:lstStyle>
          <a:p>
            <a:r>
              <a:rPr lang="en-US" altLang="ja-JP" dirty="0"/>
              <a:t>Click to add title</a:t>
            </a:r>
            <a:endParaRPr dirty="0"/>
          </a:p>
        </p:txBody>
      </p:sp>
      <p:sp>
        <p:nvSpPr>
          <p:cNvPr id="11" name="テキスト ボックス 10"/>
          <p:cNvSpPr txBox="1"/>
          <p:nvPr userDrawn="1"/>
        </p:nvSpPr>
        <p:spPr>
          <a:xfrm>
            <a:off x="11427601" y="6647367"/>
            <a:ext cx="764399" cy="21063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marL="0" marR="0" indent="0" algn="r" defTabSz="41129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86CB4B4D-7CA3-9044-876B-883B54F8677D}" type="slidenum">
              <a:rPr lang="en-US" altLang="ja-JP" sz="900" b="1" smtClean="0">
                <a:latin typeface="Rakuten Sans" panose="020B0503020203020204" pitchFamily="34" charset="0"/>
                <a:cs typeface="Rakuten Sans" panose="020B0503020203020204" pitchFamily="34" charset="0"/>
              </a:rPr>
              <a:pPr marL="0" marR="0" indent="0" algn="r" defTabSz="411293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ja-JP" altLang="en-US" sz="9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Rakuten Sans" panose="020B0503020203020204" pitchFamily="34" charset="0"/>
              <a:ea typeface="メイリオ" panose="020B0604030504040204" pitchFamily="50" charset="-128"/>
              <a:cs typeface="Rakuten Sans" panose="020B0503020203020204" pitchFamily="34" charset="0"/>
              <a:sym typeface="ヒラギノ角ゴ ProN W3"/>
            </a:endParaRPr>
          </a:p>
        </p:txBody>
      </p:sp>
      <p:sp>
        <p:nvSpPr>
          <p:cNvPr id="9" name="コンテンツ プレースホルダー 2"/>
          <p:cNvSpPr>
            <a:spLocks noGrp="1"/>
          </p:cNvSpPr>
          <p:nvPr userDrawn="1">
            <p:ph sz="quarter" idx="10" hasCustomPrompt="1"/>
          </p:nvPr>
        </p:nvSpPr>
        <p:spPr>
          <a:xfrm>
            <a:off x="334965" y="1028859"/>
            <a:ext cx="11520000" cy="516123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defRPr sz="1350" b="0" i="0" baseline="0">
                <a:latin typeface="Rakuten Sans" panose="020B0503020203020204" pitchFamily="34" charset="0"/>
                <a:ea typeface="+mn-ea"/>
                <a:cs typeface="Rakuten Sans" panose="020B0503020203020204" pitchFamily="34" charset="0"/>
              </a:defRPr>
            </a:lvl1pPr>
            <a:lvl2pPr marL="270014" indent="-180009">
              <a:lnSpc>
                <a:spcPct val="100000"/>
              </a:lnSpc>
              <a:spcAft>
                <a:spcPts val="600"/>
              </a:spcAft>
              <a:defRPr sz="1200" baseline="0">
                <a:latin typeface="+mn-ea"/>
                <a:ea typeface="+mn-ea"/>
              </a:defRPr>
            </a:lvl2pPr>
            <a:lvl3pPr marL="540027" indent="-180009">
              <a:lnSpc>
                <a:spcPct val="100000"/>
              </a:lnSpc>
              <a:spcAft>
                <a:spcPts val="600"/>
              </a:spcAft>
              <a:defRPr sz="1200">
                <a:latin typeface="+mn-ea"/>
                <a:ea typeface="+mn-ea"/>
              </a:defRPr>
            </a:lvl3pPr>
            <a:lvl4pPr marL="810041" indent="-180009">
              <a:lnSpc>
                <a:spcPct val="100000"/>
              </a:lnSpc>
              <a:spcAft>
                <a:spcPts val="600"/>
              </a:spcAft>
              <a:defRPr sz="1200">
                <a:latin typeface="+mn-ea"/>
                <a:ea typeface="+mn-ea"/>
              </a:defRPr>
            </a:lvl4pPr>
            <a:lvl5pPr marL="1080054" indent="-180009">
              <a:lnSpc>
                <a:spcPct val="100000"/>
              </a:lnSpc>
              <a:spcAft>
                <a:spcPts val="600"/>
              </a:spcAft>
              <a:defRPr sz="1200">
                <a:latin typeface="+mn-ea"/>
                <a:ea typeface="+mn-ea"/>
              </a:defRPr>
            </a:lvl5pPr>
            <a:lvl6pPr marL="1350068" indent="-180009">
              <a:lnSpc>
                <a:spcPct val="100000"/>
              </a:lnSpc>
              <a:spcAft>
                <a:spcPts val="600"/>
              </a:spcAft>
              <a:defRPr sz="1200">
                <a:latin typeface="+mn-ea"/>
                <a:ea typeface="+mn-ea"/>
              </a:defRPr>
            </a:lvl6pPr>
            <a:lvl7pPr marL="1620081" indent="-180009">
              <a:lnSpc>
                <a:spcPct val="100000"/>
              </a:lnSpc>
              <a:spcAft>
                <a:spcPts val="600"/>
              </a:spcAft>
              <a:defRPr sz="1200">
                <a:latin typeface="+mn-ea"/>
                <a:ea typeface="+mn-ea"/>
              </a:defRPr>
            </a:lvl7pPr>
            <a:lvl8pPr marL="1890095" indent="-180009">
              <a:lnSpc>
                <a:spcPct val="100000"/>
              </a:lnSpc>
              <a:spcAft>
                <a:spcPts val="600"/>
              </a:spcAft>
              <a:defRPr sz="1200">
                <a:latin typeface="+mn-ea"/>
                <a:ea typeface="+mn-ea"/>
              </a:defRPr>
            </a:lvl8pPr>
            <a:lvl9pPr marL="2160108" indent="-180009">
              <a:lnSpc>
                <a:spcPct val="100000"/>
              </a:lnSpc>
              <a:spcAft>
                <a:spcPts val="600"/>
              </a:spcAft>
              <a:defRPr sz="1200">
                <a:latin typeface="+mn-ea"/>
                <a:ea typeface="+mn-ea"/>
              </a:defRPr>
            </a:lvl9pPr>
          </a:lstStyle>
          <a:p>
            <a:pPr lvl="0"/>
            <a:r>
              <a:rPr kumimoji="1" lang="en-US" altLang="ja-JP" dirty="0"/>
              <a:t>Click to add object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4073758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20FA4-717F-6B46-9375-46BFFC4A8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E27F6-FC4E-C44B-8FCC-6ACF439E07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2503CF-645A-4841-A547-255494243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D71D-246D-7E41-BA5E-61461DDBB68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1/24/22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0B0FD5-6545-E447-893F-CBD08B3DB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92864-E017-2247-A6FB-40C495E64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66C1-3B50-4E4D-A2F3-E2CE3ADC076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419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0BEC0-C2CA-D84B-854E-B8F39CF03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668257-278C-7C41-A245-835F4B390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44E7F9-B72C-6543-89A4-881664B5A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D71D-246D-7E41-BA5E-61461DDBB68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1/24/22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CC075D-2327-ED46-94F5-407E3326E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71111B-445B-C14E-9B70-3398E63EA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66C1-3B50-4E4D-A2F3-E2CE3ADC076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836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DA80C-58D5-AA42-8AE0-116F37F14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0AB472-869C-C145-AF29-FAC8C35B98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7F3697-5BDD-624D-921C-15EB19D4B2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F8324-F45B-4041-81B5-562F55AC6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D71D-246D-7E41-BA5E-61461DDBB68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1/24/22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B965CD-2B43-D646-A72E-BB93D6B17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D41DEC-ABC0-5241-867C-4825334BC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66C1-3B50-4E4D-A2F3-E2CE3ADC076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683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CFA8F-9942-F142-ACE2-EDA861200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CE9F7C-7D47-144A-9FBD-C01235F15C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360E16-0564-E548-A9B3-6C98A55224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F510CD-246D-5E4E-A596-24D5B58DA9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35C702-5617-DD44-808E-648B6CB157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2EC995-91C3-2049-90E0-E76466D44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D71D-246D-7E41-BA5E-61461DDBB68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1/24/22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2A88E1-D4F4-7048-BD38-829F17403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5D2048-7FDE-C54B-9B28-98624656B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66C1-3B50-4E4D-A2F3-E2CE3ADC076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12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7A9F4-33B0-C948-A1F6-514387B71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D01B3F-4D62-A943-B1A7-8B8E22788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D71D-246D-7E41-BA5E-61461DDBB68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1/24/22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ECEDDD-AFB6-C046-A3BE-2B37FF9E8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AB90BF-EE99-064C-8586-EFB3F3538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66C1-3B50-4E4D-A2F3-E2CE3ADC076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807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5A48B9-590B-3044-986E-02733E89B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D71D-246D-7E41-BA5E-61461DDBB68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1/24/22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8A8F81-3B0B-3242-A423-427C2EB4B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BA1647-BF6C-4649-A6D6-53479AB0E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66C1-3B50-4E4D-A2F3-E2CE3ADC076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803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D1034-335C-734E-B8AF-E99EF0CAE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59D1FF-A9F6-2D48-BA0B-8A7861CB15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6732B0-A323-B046-892C-60BD625075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22BF82-F8E0-1D4C-B2A5-F3A9901FC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D71D-246D-7E41-BA5E-61461DDBB68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1/24/22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8FD365-42D8-964F-8D74-3EB93CFD3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C0A7D0-FE59-A547-9889-B39CAEB04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66C1-3B50-4E4D-A2F3-E2CE3ADC076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880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B730E-B31B-854F-ADD9-0D490D1D7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ACEAF7-76B0-AC4E-9975-98D673470E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6EC8C6-CC74-E243-A69F-5BB1E023E9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85C9E8-D0BF-A34E-BEC2-591BC0EB8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D71D-246D-7E41-BA5E-61461DDBB68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1/24/22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52E8D0-C687-AF4C-A900-39FE7AB04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EB91E5-3B0C-2940-9652-84C6682A7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66C1-3B50-4E4D-A2F3-E2CE3ADC076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199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1E7AFC-A60A-7C43-905A-6FA78C20D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9C9FFD-DBF5-734C-9918-3E12A1CC10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AF1AA7-999F-6640-9233-B5CF8DC96C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F0CD71D-246D-7E41-BA5E-61461DDBB68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1/24/22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5CACC3-3F17-3748-9CA2-50C9F363F4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C6D02A-A33F-DC4D-96E4-1B5F917A03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7DC066C1-3B50-4E4D-A2F3-E2CE3ADC076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28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challenge.aiforgood.itu.int/match/matchitem/45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xtranet.itu.int/sites/itu-t/focusgroups/an/SitePages/Home.aspx" TargetMode="External"/><Relationship Id="rId2" Type="http://schemas.openxmlformats.org/officeDocument/2006/relationships/hyperlink" Target="https://challenge.aiforgood.itu.int/match/matchitem/45" TargetMode="Externa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tu.int/en/ITU-T/focusgroups/an/Documents/Meeting_announcement%20_2022.pdf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mailto:Vishnu.n@ieee.org" TargetMode="External"/><Relationship Id="rId3" Type="http://schemas.openxmlformats.org/officeDocument/2006/relationships/hyperlink" Target="https://extranet.itu.int/sites/itu-t/focusgroups/an/_layouts/15/WopiFrame.aspx?sourcedoc=%7bDCD9A5CA-3BC3-41F1-A556-F4AFD303472A%7d&amp;file=FGAN-O-013-R1.docx&amp;action=default" TargetMode="External"/><Relationship Id="rId7" Type="http://schemas.openxmlformats.org/officeDocument/2006/relationships/hyperlink" Target="mailto:fgan@lists.itu.int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hyperlink" Target="https://extranet.itu.int/sites/itu-t/focusgroups/an/SitePages/Home.aspx" TargetMode="External"/><Relationship Id="rId5" Type="http://schemas.openxmlformats.org/officeDocument/2006/relationships/hyperlink" Target="https://www.itu.int/en/ITU-T/focusgroups/an/Pages/default.aspx" TargetMode="External"/><Relationship Id="rId4" Type="http://schemas.openxmlformats.org/officeDocument/2006/relationships/hyperlink" Target="https://extranet.itu.int/sites/itu-t/focusgroups/an/_layouts/15/WopiFrame.aspx?sourcedoc=%7B28B30B7D-AB35-4A3F-8EBD-BF1468C51DEE%7D&amp;file=FGAN-O-010-LS07.docx&amp;action=default&amp;CT=1642952049302&amp;OR=DocLibClassicUI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xtranet.itu.int/sites/itu-t/focusgroups/an/_layouts/15/WopiFrame.aspx?sourcedoc=%7bDCD9A5CA-3BC3-41F1-A556-F4AFD303472A%7d&amp;file=FGAN-O-013-R1.docx&amp;action=default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extranet.itu.int/sites/itu-t/focusgroups/an/_layouts/15/WopiFrame.aspx?sourcedoc=%7bDCD9A5CA-3BC3-41F1-A556-F4AFD303472A%7d&amp;file=FGAN-O-013-R1.docx&amp;action=default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extranet.itu.int/sites/itu-t/focusgroups/an/_layouts/15/WopiFrame.aspx?sourcedoc=%7bDCD9A5CA-3BC3-41F1-A556-F4AFD303472A%7d&amp;file=FGAN-O-013-R1.docx&amp;action=default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981200" y="5442182"/>
            <a:ext cx="8229600" cy="7437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Calibri"/>
                <a:ea typeface="+mj-ea"/>
                <a:cs typeface="Calibri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srgbClr val="558ED5"/>
                </a:solidFill>
                <a:effectLst/>
                <a:uLnTx/>
                <a:uFillTx/>
                <a:latin typeface="Segoe UI" panose="020B0502040204020203" pitchFamily="34" charset="0"/>
                <a:ea typeface="+mj-ea"/>
                <a:cs typeface="Segoe UI" panose="020B0502040204020203" pitchFamily="34" charset="0"/>
              </a:rPr>
              <a:t>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" y="1993392"/>
            <a:ext cx="11786616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Calibri"/>
                <a:ea typeface="+mj-ea"/>
                <a:cs typeface="Calibri"/>
              </a:defRPr>
            </a:lvl1pPr>
          </a:lstStyle>
          <a:p>
            <a:pPr lvl="0"/>
            <a:r>
              <a:rPr lang="en-US" sz="5800" dirty="0">
                <a:solidFill>
                  <a:srgbClr val="558ED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“Approaches for Intent based closed loop management in FG AN”</a:t>
            </a:r>
          </a:p>
          <a:p>
            <a:pPr lvl="0"/>
            <a:br>
              <a:rPr lang="en-US" sz="5800" dirty="0">
                <a:solidFill>
                  <a:srgbClr val="558ED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5800" i="1" dirty="0">
                <a:solidFill>
                  <a:srgbClr val="558ED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interim-2022-nmrg-01, </a:t>
            </a:r>
          </a:p>
          <a:p>
            <a:pPr lvl="0"/>
            <a:r>
              <a:rPr lang="en-US" sz="5800" i="1" dirty="0">
                <a:solidFill>
                  <a:srgbClr val="558ED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Mon 2022-01-24</a:t>
            </a:r>
            <a:endParaRPr kumimoji="0" lang="en-US" sz="5800" b="1" i="1" u="none" strike="noStrike" kern="1200" cap="none" spc="0" normalizeH="0" baseline="0" noProof="0" dirty="0">
              <a:ln>
                <a:noFill/>
              </a:ln>
              <a:solidFill>
                <a:srgbClr val="558ED5"/>
              </a:solidFill>
              <a:effectLst/>
              <a:uLnTx/>
              <a:uFillTx/>
              <a:latin typeface="Segoe UI" panose="020B0502040204020203" pitchFamily="34" charset="0"/>
              <a:ea typeface="+mj-ea"/>
              <a:cs typeface="Segoe UI" panose="020B0502040204020203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9864" y="4962150"/>
            <a:ext cx="8229600" cy="12237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Calibri"/>
                <a:ea typeface="+mj-ea"/>
                <a:cs typeface="Calibri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srgbClr val="558ED5"/>
                </a:solidFill>
                <a:effectLst/>
                <a:uLnTx/>
                <a:uFillTx/>
                <a:latin typeface="Segoe UI" panose="020B0502040204020203" pitchFamily="34" charset="0"/>
                <a:ea typeface="+mj-ea"/>
                <a:cs typeface="Segoe UI" panose="020B0502040204020203" pitchFamily="34" charset="0"/>
              </a:rPr>
              <a:t>Vishnu Ram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58ED5"/>
                </a:solidFill>
                <a:effectLst/>
                <a:uLnTx/>
                <a:uFillTx/>
                <a:latin typeface="Segoe UI" panose="020B0502040204020203" pitchFamily="34" charset="0"/>
                <a:ea typeface="+mj-ea"/>
                <a:cs typeface="Segoe UI" panose="020B0502040204020203" pitchFamily="34" charset="0"/>
              </a:rPr>
              <a:t>Independent Expert</a:t>
            </a:r>
          </a:p>
        </p:txBody>
      </p:sp>
    </p:spTree>
    <p:extLst>
      <p:ext uri="{BB962C8B-B14F-4D97-AF65-F5344CB8AC3E}">
        <p14:creationId xmlns:p14="http://schemas.microsoft.com/office/powerpoint/2010/main" val="3429411386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C229168A-731A-49A9-B7E6-91268A104A65}"/>
              </a:ext>
            </a:extLst>
          </p:cNvPr>
          <p:cNvSpPr txBox="1">
            <a:spLocks/>
          </p:cNvSpPr>
          <p:nvPr/>
        </p:nvSpPr>
        <p:spPr>
          <a:xfrm>
            <a:off x="334965" y="90534"/>
            <a:ext cx="115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i="0" kern="1200">
                <a:solidFill>
                  <a:schemeClr val="tx2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l"/>
            <a:r>
              <a:rPr lang="en-US" sz="3600" dirty="0">
                <a:solidFill>
                  <a:schemeClr val="tx1"/>
                </a:solidFill>
                <a:latin typeface="+mj-lt"/>
              </a:rPr>
              <a:t>FG-AN: </a:t>
            </a:r>
            <a:r>
              <a:rPr lang="en-US" sz="3600" b="0" dirty="0">
                <a:solidFill>
                  <a:schemeClr val="tx1"/>
                </a:solidFill>
                <a:latin typeface="+mj-lt"/>
              </a:rPr>
              <a:t>Build-a-thon (</a:t>
            </a:r>
            <a:r>
              <a:rPr lang="en-US" sz="3600" b="0" dirty="0" err="1">
                <a:solidFill>
                  <a:schemeClr val="tx1"/>
                </a:solidFill>
                <a:latin typeface="+mj-lt"/>
              </a:rPr>
              <a:t>PoC</a:t>
            </a:r>
            <a:r>
              <a:rPr lang="en-US" sz="3600" b="0" dirty="0">
                <a:solidFill>
                  <a:schemeClr val="tx1"/>
                </a:solidFill>
                <a:latin typeface="+mj-lt"/>
              </a:rPr>
              <a:t>) - background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90C863-ED06-400F-8554-A322A274DD9D}"/>
              </a:ext>
            </a:extLst>
          </p:cNvPr>
          <p:cNvSpPr txBox="1"/>
          <p:nvPr/>
        </p:nvSpPr>
        <p:spPr>
          <a:xfrm>
            <a:off x="334965" y="6003882"/>
            <a:ext cx="61127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References: https://challenge.aiforgood.itu.int/match/matchitem/45</a:t>
            </a:r>
            <a:r>
              <a:rPr lang="en-US" dirty="0"/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7FB9EDD-5B14-4A36-A810-335C412E52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65" y="1137031"/>
            <a:ext cx="6751948" cy="45706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0B97577-968C-416E-97C6-26E6EE811E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1146" y="4719456"/>
            <a:ext cx="1533739" cy="156231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406885" y="1137031"/>
            <a:ext cx="4221008" cy="120032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Code for ITU FG AN Build-a-thon!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Win prizes! 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FG AN will provide mentoring for participating students.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1220" y="2461459"/>
            <a:ext cx="4976187" cy="2001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159745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C229168A-731A-49A9-B7E6-91268A104A65}"/>
              </a:ext>
            </a:extLst>
          </p:cNvPr>
          <p:cNvSpPr txBox="1">
            <a:spLocks/>
          </p:cNvSpPr>
          <p:nvPr/>
        </p:nvSpPr>
        <p:spPr>
          <a:xfrm>
            <a:off x="334965" y="90534"/>
            <a:ext cx="115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i="0" kern="1200">
                <a:solidFill>
                  <a:schemeClr val="tx2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l"/>
            <a:r>
              <a:rPr lang="en-US" sz="3600" dirty="0">
                <a:solidFill>
                  <a:schemeClr val="tx1"/>
                </a:solidFill>
                <a:latin typeface="+mj-lt"/>
              </a:rPr>
              <a:t>FG-AN: </a:t>
            </a:r>
            <a:r>
              <a:rPr lang="en-US" sz="3600" b="0" dirty="0">
                <a:solidFill>
                  <a:schemeClr val="tx1"/>
                </a:solidFill>
                <a:latin typeface="+mj-lt"/>
              </a:rPr>
              <a:t>Build-a-thon (</a:t>
            </a:r>
            <a:r>
              <a:rPr lang="en-US" sz="3600" b="0" dirty="0" err="1">
                <a:solidFill>
                  <a:schemeClr val="tx1"/>
                </a:solidFill>
                <a:latin typeface="+mj-lt"/>
              </a:rPr>
              <a:t>PoC</a:t>
            </a:r>
            <a:r>
              <a:rPr lang="en-US" sz="3600" b="0" dirty="0">
                <a:solidFill>
                  <a:schemeClr val="tx1"/>
                </a:solidFill>
                <a:latin typeface="+mj-lt"/>
              </a:rPr>
              <a:t>) – key learnings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90C863-ED06-400F-8554-A322A274DD9D}"/>
              </a:ext>
            </a:extLst>
          </p:cNvPr>
          <p:cNvSpPr txBox="1"/>
          <p:nvPr/>
        </p:nvSpPr>
        <p:spPr>
          <a:xfrm>
            <a:off x="334964" y="5203852"/>
            <a:ext cx="985181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References: </a:t>
            </a:r>
            <a:endParaRPr lang="en-US" dirty="0"/>
          </a:p>
          <a:p>
            <a:r>
              <a:rPr lang="en-US" dirty="0"/>
              <a:t>[FGAN-I-187], 	[FGAN-I-160]</a:t>
            </a:r>
          </a:p>
          <a:p>
            <a:r>
              <a:rPr lang="en-US" dirty="0"/>
              <a:t>[FGAN-I-186], 	[FGAN-I-170-R1]</a:t>
            </a:r>
          </a:p>
          <a:p>
            <a:r>
              <a:rPr lang="en-US" dirty="0"/>
              <a:t>[FGAN-I-166], 	[FGAN-I-151-R1]</a:t>
            </a:r>
          </a:p>
          <a:p>
            <a:r>
              <a:rPr lang="en-US" dirty="0"/>
              <a:t>From </a:t>
            </a:r>
            <a:r>
              <a:rPr lang="en-US" dirty="0">
                <a:hlinkClick r:id="rId3"/>
              </a:rPr>
              <a:t>https://extranet.itu.int/sites/itu-t/focusgroups/an/SitePages/Home.aspx</a:t>
            </a:r>
            <a:r>
              <a:rPr lang="en-US" dirty="0"/>
              <a:t>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800FE7B-79F7-7541-8927-4D6DF0D7BAAF}"/>
              </a:ext>
            </a:extLst>
          </p:cNvPr>
          <p:cNvSpPr/>
          <p:nvPr/>
        </p:nvSpPr>
        <p:spPr>
          <a:xfrm>
            <a:off x="351729" y="1233534"/>
            <a:ext cx="985181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Malgun Gothic" panose="020B0503020000020004" pitchFamily="34" charset="-127"/>
              </a:rPr>
              <a:t>Usage of TOSCA as a meta-language for Intent for closed loops: - limited support for Abstraction of nodes in open source orchestrators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ea typeface="Malgun Gothic" panose="020B0503020000020004" pitchFamily="34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E2E workflow with integration to testbed will need interaction with the SDN controller and the VNF placement functions to attend different network requirements.</a:t>
            </a:r>
            <a:r>
              <a:rPr lang="en-IN" dirty="0"/>
              <a:t> This may need integration with ONAP based implementations of MANO.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Use of simulators (e.g. simu5g) for traffic pattern generation and analysis - requires APIs exposed by the simulator for control.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Creating a closed-loop with several modules brings communication and computation problems. Overall integration including A1/O1/E1 interface integrations  is critical and which parts of this integration can be realized in an autonomous manner is a question to be addressed. </a:t>
            </a:r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30320272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CF3A090-74F2-4684-87A5-4286F812C2B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34964" y="1028858"/>
            <a:ext cx="11519999" cy="544943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B069724-0883-4E57-814B-A49F65F09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4" y="54168"/>
            <a:ext cx="11520000" cy="539667"/>
          </a:xfrm>
        </p:spPr>
        <p:txBody>
          <a:bodyPr>
            <a:normAutofit/>
          </a:bodyPr>
          <a:lstStyle/>
          <a:p>
            <a:r>
              <a:rPr lang="en-GB" sz="3200" b="1" dirty="0">
                <a:effectLst/>
                <a:latin typeface="+mj-lt"/>
                <a:ea typeface="Times New Roman" panose="02020603050405020304" pitchFamily="18" charset="0"/>
              </a:rPr>
              <a:t>Collaboration opportunities</a:t>
            </a:r>
            <a:endParaRPr lang="en-US" dirty="0"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5AFBA48-2785-2043-AB6D-238A9016F175}"/>
              </a:ext>
            </a:extLst>
          </p:cNvPr>
          <p:cNvSpPr txBox="1"/>
          <p:nvPr/>
        </p:nvSpPr>
        <p:spPr>
          <a:xfrm>
            <a:off x="334964" y="1050328"/>
            <a:ext cx="86015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Pick 1-2 use cases which are of mutual interest</a:t>
            </a:r>
          </a:p>
          <a:p>
            <a:pPr marL="342900" indent="-342900">
              <a:buAutoNum type="arabicPeriod"/>
            </a:pPr>
            <a:r>
              <a:rPr lang="en-US" dirty="0"/>
              <a:t>Develop the use cases jointly : requirements, architecture, design</a:t>
            </a:r>
          </a:p>
          <a:p>
            <a:pPr marL="342900" indent="-342900">
              <a:buAutoNum type="arabicPeriod"/>
            </a:pPr>
            <a:r>
              <a:rPr lang="en-US" dirty="0"/>
              <a:t>Joint </a:t>
            </a:r>
            <a:r>
              <a:rPr lang="en-US" dirty="0" err="1"/>
              <a:t>PoCs</a:t>
            </a:r>
            <a:r>
              <a:rPr lang="en-US" dirty="0"/>
              <a:t> – to prove specific problems/solutions in such use cases.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  <a:p>
            <a:r>
              <a:rPr lang="en-US" dirty="0"/>
              <a:t>Working methods:</a:t>
            </a:r>
          </a:p>
          <a:p>
            <a:pPr marL="342900" indent="-342900">
              <a:buAutoNum type="arabicPeriod"/>
            </a:pPr>
            <a:r>
              <a:rPr lang="en-US" dirty="0"/>
              <a:t>Joint meetings [e.g. FG AN had a joint meeting with ETSI ZSM on Nov 30, 2021]</a:t>
            </a:r>
          </a:p>
          <a:p>
            <a:pPr marL="800100" lvl="1" indent="-342900">
              <a:buAutoNum type="arabicPeriod"/>
            </a:pPr>
            <a:r>
              <a:rPr lang="en-US" dirty="0"/>
              <a:t>Review comments on documents</a:t>
            </a:r>
          </a:p>
          <a:p>
            <a:pPr marL="800100" lvl="1" indent="-342900">
              <a:buAutoNum type="arabicPeriod"/>
            </a:pPr>
            <a:r>
              <a:rPr lang="en-US" dirty="0"/>
              <a:t>Inputs with specific perspectives.</a:t>
            </a:r>
          </a:p>
          <a:p>
            <a:pPr marL="800100" lvl="1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Invitations to virtual meetings </a:t>
            </a:r>
          </a:p>
          <a:p>
            <a:pPr marL="800100" lvl="1" indent="-342900">
              <a:buAutoNum type="arabicPeriod"/>
            </a:pPr>
            <a:r>
              <a:rPr lang="en-IN" b="1" dirty="0"/>
              <a:t>6</a:t>
            </a:r>
            <a:r>
              <a:rPr lang="en-IN" b="1" baseline="30000" dirty="0"/>
              <a:t>th</a:t>
            </a:r>
            <a:r>
              <a:rPr lang="en-IN" b="1" dirty="0"/>
              <a:t> Virtual meeting </a:t>
            </a:r>
            <a:br>
              <a:rPr lang="en-IN" b="1" dirty="0"/>
            </a:br>
            <a:r>
              <a:rPr lang="en-IN" b="1" dirty="0"/>
              <a:t>26-28 January 2022</a:t>
            </a:r>
            <a:br>
              <a:rPr lang="en-IN" b="1" dirty="0"/>
            </a:br>
            <a:r>
              <a:rPr lang="en-IN" b="1" dirty="0"/>
              <a:t>12:00 – 16:30 (CE​​T) on each of the three days​</a:t>
            </a:r>
          </a:p>
          <a:p>
            <a:pPr marL="800100" lvl="1" indent="-342900">
              <a:buAutoNum type="arabicPeriod"/>
            </a:pPr>
            <a:r>
              <a:rPr lang="en-US" dirty="0">
                <a:hlinkClick r:id="rId2"/>
              </a:rPr>
              <a:t>https://www.itu.int/en/ITU-T/focusgroups/an/Documents/Meeting_announcement%20_2022.pdf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LS – to keep each other updated.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03128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22D8D-912E-6A43-91BC-97C097938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557" y="77128"/>
            <a:ext cx="8089919" cy="1578812"/>
          </a:xfrm>
        </p:spPr>
        <p:txBody>
          <a:bodyPr>
            <a:normAutofit/>
          </a:bodyPr>
          <a:lstStyle/>
          <a:p>
            <a:r>
              <a:rPr lang="en-US" sz="4400" dirty="0"/>
              <a:t>Aim of presentation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446BF-392C-694B-8D85-7C1CEA113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557" y="1868905"/>
            <a:ext cx="10916445" cy="2386671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IN" sz="2400" dirty="0"/>
              <a:t>Describe the intent based approaches for closed loop (controller) management investigated in ITU-T focus group autonomous networks</a:t>
            </a:r>
          </a:p>
          <a:p>
            <a:pPr marL="457200" indent="-457200">
              <a:buAutoNum type="arabicPeriod"/>
            </a:pPr>
            <a:r>
              <a:rPr lang="en-IN" sz="2400" dirty="0"/>
              <a:t>Describe certain cherry-picked use cases (from </a:t>
            </a:r>
            <a:r>
              <a:rPr lang="en-IN" sz="2400" dirty="0">
                <a:hlinkClick r:id="rId3"/>
              </a:rPr>
              <a:t>FGAN-O-013-R1</a:t>
            </a:r>
            <a:r>
              <a:rPr lang="en-IN" sz="2400" dirty="0"/>
              <a:t>)</a:t>
            </a:r>
          </a:p>
          <a:p>
            <a:pPr marL="457200" indent="-457200">
              <a:buAutoNum type="arabicPeriod"/>
            </a:pPr>
            <a:r>
              <a:rPr lang="en-IN" sz="2400" dirty="0"/>
              <a:t>Describe the lessons from a </a:t>
            </a:r>
            <a:r>
              <a:rPr lang="en-IN" sz="2400" dirty="0" err="1"/>
              <a:t>PoC</a:t>
            </a:r>
            <a:r>
              <a:rPr lang="en-IN" sz="2400" dirty="0"/>
              <a:t> implementation (</a:t>
            </a:r>
            <a:r>
              <a:rPr lang="en-IN" sz="2400" dirty="0">
                <a:hlinkClick r:id="rId4"/>
              </a:rPr>
              <a:t>Build-a-thon</a:t>
            </a:r>
            <a:r>
              <a:rPr lang="en-IN" sz="2400" dirty="0"/>
              <a:t>)</a:t>
            </a:r>
          </a:p>
          <a:p>
            <a:pPr marL="457200" indent="-457200">
              <a:buAutoNum type="arabicPeriod"/>
            </a:pPr>
            <a:r>
              <a:rPr lang="en-IN" sz="2400" dirty="0"/>
              <a:t>Call for information exchange and look for collaboration opportunities</a:t>
            </a:r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B9F901-F5F3-CB42-A30C-0795504AF104}"/>
              </a:ext>
            </a:extLst>
          </p:cNvPr>
          <p:cNvSpPr txBox="1"/>
          <p:nvPr/>
        </p:nvSpPr>
        <p:spPr>
          <a:xfrm>
            <a:off x="628557" y="4989095"/>
            <a:ext cx="98308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References: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5"/>
              </a:rPr>
              <a:t>FG AN Home: https://www.itu.int/en/ITU-T/focusgroups/an/Pages/default.aspx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6"/>
              </a:rPr>
              <a:t>FG AN Collaboration site: https://extranet.itu.int/sites/itu-t/focusgroups/an/SitePages/Home.aspx</a:t>
            </a:r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hlinkClick r:id="rId7"/>
              </a:rPr>
              <a:t>fgan@lists.itu.int</a:t>
            </a:r>
            <a:r>
              <a:rPr lang="en-IN" dirty="0"/>
              <a:t>​ , </a:t>
            </a:r>
            <a:r>
              <a:rPr lang="en-IN" dirty="0">
                <a:hlinkClick r:id="rId8"/>
              </a:rPr>
              <a:t>Vishnu.n@ieee.org</a:t>
            </a:r>
            <a:r>
              <a:rPr lang="en-IN" dirty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0776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D19588D-1BD2-49DE-B340-924D3A51C055}"/>
              </a:ext>
            </a:extLst>
          </p:cNvPr>
          <p:cNvSpPr txBox="1">
            <a:spLocks/>
          </p:cNvSpPr>
          <p:nvPr/>
        </p:nvSpPr>
        <p:spPr>
          <a:xfrm>
            <a:off x="692156" y="90534"/>
            <a:ext cx="1050949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1950" b="1" i="0" kern="1200">
                <a:solidFill>
                  <a:schemeClr val="tx2">
                    <a:lumMod val="60000"/>
                    <a:lumOff val="40000"/>
                  </a:schemeClr>
                </a:solidFill>
                <a:latin typeface="Calibri"/>
                <a:ea typeface="+mj-ea"/>
                <a:cs typeface="Calibri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/>
                <a:ea typeface="+mj-ea"/>
                <a:cs typeface="Calibri"/>
              </a:rPr>
              <a:t>FG-AN: 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/>
                <a:ea typeface="+mj-ea"/>
                <a:cs typeface="Calibri"/>
              </a:rPr>
              <a:t>Overview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672792C-222A-4E02-B93B-713492F372CC}"/>
              </a:ext>
            </a:extLst>
          </p:cNvPr>
          <p:cNvSpPr txBox="1">
            <a:spLocks/>
          </p:cNvSpPr>
          <p:nvPr/>
        </p:nvSpPr>
        <p:spPr>
          <a:xfrm>
            <a:off x="236800" y="1152548"/>
            <a:ext cx="6484842" cy="455290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IN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ITU-T Focus Group on Autonomous Networks was established by ITU-T Study Group 13 at its virtual meeting, 17 December 2020​.​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IN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Focus Group will draft </a:t>
            </a:r>
            <a:r>
              <a:rPr kumimoji="0" lang="en-IN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technical reports and specifications </a:t>
            </a:r>
            <a:r>
              <a:rPr kumimoji="0" lang="en-IN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autonomous networks, including exploratory evolution in future networks, real-time responsive experimentation, dynamic adaptation to future environments, technologies, and use cases.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IN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IN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Focus Group will also identify relevant gaps in the standardization of autonomous networks.​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258BEF-A456-4801-B8F4-C370F3A472AE}"/>
              </a:ext>
            </a:extLst>
          </p:cNvPr>
          <p:cNvSpPr/>
          <p:nvPr/>
        </p:nvSpPr>
        <p:spPr>
          <a:xfrm>
            <a:off x="692155" y="5786438"/>
            <a:ext cx="10964855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primary objective of the Focus Group is to provide an </a:t>
            </a:r>
            <a:r>
              <a:rPr kumimoji="0" lang="en-IN" sz="1800" b="1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open platform</a:t>
            </a: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to perform </a:t>
            </a:r>
            <a:r>
              <a:rPr kumimoji="0" lang="en-IN" sz="1800" b="1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pre-standards</a:t>
            </a: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activities related to AN.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52172E-0E9C-494E-90A9-3F61B78733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7137" y="287827"/>
            <a:ext cx="5099874" cy="52306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2696827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22D8D-912E-6A43-91BC-97C097938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698" y="0"/>
            <a:ext cx="8089919" cy="1059544"/>
          </a:xfrm>
        </p:spPr>
        <p:txBody>
          <a:bodyPr>
            <a:normAutofit/>
          </a:bodyPr>
          <a:lstStyle/>
          <a:p>
            <a:r>
              <a:rPr lang="en-US" sz="4400" dirty="0"/>
              <a:t>Use case-1: closed loop ”repo”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446BF-392C-694B-8D85-7C1CEA113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100" y="929102"/>
            <a:ext cx="11069957" cy="3051437"/>
          </a:xfrm>
        </p:spPr>
        <p:txBody>
          <a:bodyPr>
            <a:normAutofit/>
          </a:bodyPr>
          <a:lstStyle/>
          <a:p>
            <a:r>
              <a:rPr lang="en-GB" sz="1800" dirty="0"/>
              <a:t>Initial version of controllers (closed loops) are formed from intent or composition from modules (by evolution controllers)</a:t>
            </a:r>
            <a:endParaRPr lang="en-IN" sz="1800" dirty="0"/>
          </a:p>
          <a:p>
            <a:r>
              <a:rPr lang="en-GB" sz="1800" dirty="0"/>
              <a:t>These may be stored in the repo labelled as “untested” or candidate controllers</a:t>
            </a:r>
            <a:endParaRPr lang="en-IN" sz="1800" dirty="0"/>
          </a:p>
          <a:p>
            <a:r>
              <a:rPr lang="en-GB" sz="1800" dirty="0"/>
              <a:t>Experimentation (Ex) manager pulls the candidates from the repo and (uses AN sandbox to) evaluate and test and compare the controllers</a:t>
            </a:r>
            <a:endParaRPr lang="en-IN" sz="1800" dirty="0"/>
          </a:p>
          <a:p>
            <a:r>
              <a:rPr lang="en-GB" sz="1800" dirty="0"/>
              <a:t>Evolution (</a:t>
            </a:r>
            <a:r>
              <a:rPr lang="en-GB" sz="1800" dirty="0" err="1"/>
              <a:t>Ev</a:t>
            </a:r>
            <a:r>
              <a:rPr lang="en-GB" sz="1800" dirty="0"/>
              <a:t>) manager uses the open repo to pull and apply </a:t>
            </a:r>
            <a:r>
              <a:rPr lang="en-GB" sz="1800" dirty="0" err="1"/>
              <a:t>ev</a:t>
            </a:r>
            <a:r>
              <a:rPr lang="en-GB" sz="1800" dirty="0"/>
              <a:t> strategies</a:t>
            </a:r>
            <a:endParaRPr lang="en-IN" sz="1800" dirty="0"/>
          </a:p>
          <a:p>
            <a:r>
              <a:rPr lang="en-GB" sz="1800" dirty="0"/>
              <a:t>Operational (Op) controllers are stored in the open repo and pulled and deployed in underlays by various closed loop automation frameworks.</a:t>
            </a:r>
            <a:endParaRPr lang="en-IN" sz="1800" dirty="0"/>
          </a:p>
          <a:p>
            <a:pPr marL="0" indent="0">
              <a:buNone/>
            </a:pPr>
            <a:r>
              <a:rPr lang="en-GB" sz="1800" dirty="0"/>
              <a:t>NOTE- Standardized intent formats may be used for storing controllers.</a:t>
            </a:r>
            <a:endParaRPr lang="en-IN" sz="1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B9F901-F5F3-CB42-A30C-0795504AF104}"/>
              </a:ext>
            </a:extLst>
          </p:cNvPr>
          <p:cNvSpPr txBox="1"/>
          <p:nvPr/>
        </p:nvSpPr>
        <p:spPr>
          <a:xfrm>
            <a:off x="164100" y="5758352"/>
            <a:ext cx="9830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References: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Fig 7.30.2 [</a:t>
            </a:r>
            <a:r>
              <a:rPr lang="en-IN" dirty="0">
                <a:hlinkClick r:id="rId3"/>
              </a:rPr>
              <a:t>FGAN-O-013-R1</a:t>
            </a:r>
            <a:r>
              <a:rPr lang="en-IN" dirty="0"/>
              <a:t>]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6A94165-F43C-6D4B-841B-672B0A36C839}"/>
              </a:ext>
            </a:extLst>
          </p:cNvPr>
          <p:cNvSpPr/>
          <p:nvPr/>
        </p:nvSpPr>
        <p:spPr>
          <a:xfrm>
            <a:off x="265698" y="4054451"/>
            <a:ext cx="6096000" cy="13542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GB" i="1" dirty="0">
                <a:latin typeface="Times New Roman" panose="02020603050405020304" pitchFamily="18" charset="0"/>
                <a:ea typeface="MS Mincho" panose="02020609040205080304" pitchFamily="49" charset="-128"/>
              </a:rPr>
              <a:t>Open issues: </a:t>
            </a:r>
          </a:p>
          <a:p>
            <a:pPr algn="just">
              <a:spcBef>
                <a:spcPts val="600"/>
              </a:spcBef>
            </a:pPr>
            <a:r>
              <a:rPr lang="en-GB" i="1" dirty="0">
                <a:latin typeface="Times New Roman" panose="02020603050405020304" pitchFamily="18" charset="0"/>
                <a:ea typeface="MS Mincho" panose="02020609040205080304" pitchFamily="49" charset="-128"/>
              </a:rPr>
              <a:t>- </a:t>
            </a:r>
            <a:r>
              <a:rPr lang="en-GB" dirty="0">
                <a:latin typeface="Times New Roman" panose="02020603050405020304" pitchFamily="18" charset="0"/>
                <a:ea typeface="MS Mincho" panose="02020609040205080304" pitchFamily="49" charset="-128"/>
              </a:rPr>
              <a:t>there is no unified standard format for intents for closed loops</a:t>
            </a:r>
            <a:endParaRPr lang="en-IN" sz="2000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algn="just">
              <a:spcBef>
                <a:spcPts val="600"/>
              </a:spcBef>
            </a:pPr>
            <a:r>
              <a:rPr lang="en-GB" dirty="0">
                <a:latin typeface="Times New Roman" panose="02020603050405020304" pitchFamily="18" charset="0"/>
                <a:ea typeface="MS Mincho" panose="02020609040205080304" pitchFamily="49" charset="-128"/>
              </a:rPr>
              <a:t>- there are no opensource solutions to convert intents to closed loops.</a:t>
            </a:r>
            <a:endParaRPr lang="en-IN" sz="20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24911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BE39667-F1FA-E94F-98CB-00B692EC5F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86" y="180520"/>
            <a:ext cx="11074400" cy="6483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184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22D8D-912E-6A43-91BC-97C097938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697" y="0"/>
            <a:ext cx="10866759" cy="1059544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Use case-2: </a:t>
            </a:r>
            <a:r>
              <a:rPr lang="en-GB" dirty="0"/>
              <a:t>Service automation using workflows</a:t>
            </a:r>
            <a:r>
              <a:rPr lang="en-IN" dirty="0"/>
              <a:t> </a:t>
            </a:r>
            <a:endParaRPr lang="en-US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446BF-392C-694B-8D85-7C1CEA113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100" y="929102"/>
            <a:ext cx="11069957" cy="3051437"/>
          </a:xfrm>
        </p:spPr>
        <p:txBody>
          <a:bodyPr>
            <a:normAutofit/>
          </a:bodyPr>
          <a:lstStyle/>
          <a:p>
            <a:r>
              <a:rPr lang="en-GB" sz="1800" dirty="0"/>
              <a:t>create or compose workflow </a:t>
            </a:r>
          </a:p>
          <a:p>
            <a:r>
              <a:rPr lang="en-GB" sz="1800" dirty="0"/>
              <a:t>store in Resource database: workflow specification and execution data are stored in a resource database. </a:t>
            </a:r>
          </a:p>
          <a:p>
            <a:r>
              <a:rPr lang="en-GB" sz="1800" dirty="0"/>
              <a:t>link Tasks: A task corresponds to a worker utilized in the workflow. </a:t>
            </a:r>
          </a:p>
          <a:p>
            <a:r>
              <a:rPr lang="en-GB" sz="1800" dirty="0"/>
              <a:t>deploy workflows: Workflows may be deployed on simulated underlays and their performance and benchmarking may be tested and monitored. </a:t>
            </a:r>
          </a:p>
          <a:p>
            <a:r>
              <a:rPr lang="en-GB" sz="1800" dirty="0"/>
              <a:t>Monitor workflows.</a:t>
            </a:r>
          </a:p>
          <a:p>
            <a:pPr marL="0" indent="0">
              <a:buNone/>
            </a:pPr>
            <a:r>
              <a:rPr lang="en-GB" sz="1800" dirty="0"/>
              <a:t>NOTE- controllers (closed loops) are represented as workflows. Modules are modelled as tasks.</a:t>
            </a:r>
          </a:p>
          <a:p>
            <a:endParaRPr lang="en-IN" sz="1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B9F901-F5F3-CB42-A30C-0795504AF104}"/>
              </a:ext>
            </a:extLst>
          </p:cNvPr>
          <p:cNvSpPr txBox="1"/>
          <p:nvPr/>
        </p:nvSpPr>
        <p:spPr>
          <a:xfrm>
            <a:off x="164100" y="5758352"/>
            <a:ext cx="9830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References: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Fig 7.33.2 [</a:t>
            </a:r>
            <a:r>
              <a:rPr lang="en-IN" dirty="0">
                <a:hlinkClick r:id="rId2"/>
              </a:rPr>
              <a:t>FGAN-O-013-R1</a:t>
            </a:r>
            <a:r>
              <a:rPr lang="en-IN" dirty="0"/>
              <a:t>]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6A94165-F43C-6D4B-841B-672B0A36C839}"/>
              </a:ext>
            </a:extLst>
          </p:cNvPr>
          <p:cNvSpPr/>
          <p:nvPr/>
        </p:nvSpPr>
        <p:spPr>
          <a:xfrm>
            <a:off x="265698" y="4054451"/>
            <a:ext cx="96040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GB" i="1" dirty="0">
                <a:latin typeface="Times New Roman" panose="02020603050405020304" pitchFamily="18" charset="0"/>
                <a:ea typeface="MS Mincho" panose="02020609040205080304" pitchFamily="49" charset="-128"/>
              </a:rPr>
              <a:t>Open issues: </a:t>
            </a:r>
          </a:p>
          <a:p>
            <a:pPr marL="285750" indent="-285750" algn="just">
              <a:spcBef>
                <a:spcPts val="600"/>
              </a:spcBef>
              <a:buFontTx/>
              <a:buChar char="-"/>
            </a:pPr>
            <a:r>
              <a:rPr lang="en-US" dirty="0">
                <a:latin typeface="Times New Roman" panose="02020603050405020304" pitchFamily="18" charset="0"/>
                <a:ea typeface="MS Mincho" panose="02020609040205080304" pitchFamily="49" charset="-128"/>
              </a:rPr>
              <a:t>How to plug-in workflow managers? </a:t>
            </a:r>
            <a:endParaRPr lang="en-IN" sz="2000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285750" indent="-285750" algn="just">
              <a:spcBef>
                <a:spcPts val="600"/>
              </a:spcBef>
              <a:buFontTx/>
              <a:buChar char="-"/>
            </a:pPr>
            <a:r>
              <a:rPr lang="en-IN" dirty="0">
                <a:latin typeface="Times New Roman" panose="02020603050405020304" pitchFamily="18" charset="0"/>
                <a:ea typeface="MS Mincho" panose="02020609040205080304" pitchFamily="49" charset="-128"/>
              </a:rPr>
              <a:t>Translation of generic to underlay-specific representation of controllers </a:t>
            </a:r>
            <a:endParaRPr lang="en-US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53964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739C37-8473-514C-9718-E3A05A2EB2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" y="150585"/>
            <a:ext cx="11176000" cy="6414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124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22D8D-912E-6A43-91BC-97C097938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697" y="0"/>
            <a:ext cx="10866759" cy="1059544"/>
          </a:xfrm>
        </p:spPr>
        <p:txBody>
          <a:bodyPr>
            <a:normAutofit/>
          </a:bodyPr>
          <a:lstStyle/>
          <a:p>
            <a:r>
              <a:rPr lang="en-US" sz="4400" dirty="0"/>
              <a:t>Use case-3: </a:t>
            </a:r>
            <a:r>
              <a:rPr lang="en-US" dirty="0"/>
              <a:t>Evolution of data collection</a:t>
            </a:r>
            <a:endParaRPr lang="en-US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446BF-392C-694B-8D85-7C1CEA113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097" y="1306474"/>
            <a:ext cx="11374760" cy="4005755"/>
          </a:xfrm>
        </p:spPr>
        <p:txBody>
          <a:bodyPr>
            <a:normAutofit fontScale="92500"/>
          </a:bodyPr>
          <a:lstStyle/>
          <a:p>
            <a:r>
              <a:rPr lang="en-GB" sz="2400" dirty="0"/>
              <a:t>enable collection of environment data related to network operation and maintenance using automated techniques such as augmented reality (AR) glasses. </a:t>
            </a:r>
          </a:p>
          <a:p>
            <a:r>
              <a:rPr lang="en-GB" sz="2400" dirty="0"/>
              <a:t>enable analysis of environment data related to network operation and maintenance using cloud and AI techniques link Tasks: A task corresponds to a worker utilized in the workflow. </a:t>
            </a:r>
          </a:p>
          <a:p>
            <a:r>
              <a:rPr lang="en-GB" sz="2400" dirty="0"/>
              <a:t>provide intelligent assistance, rendered using automated techniques such as AR, for network operation and maintenance.</a:t>
            </a:r>
          </a:p>
          <a:p>
            <a:r>
              <a:rPr lang="en-GB" sz="2400" dirty="0"/>
              <a:t>update the data collection mechanisms and data analysis mechanisms along with the result rendering mechanisms based on the analysis by AI/ML on the collected data from AR and the evolution of the underlay networks </a:t>
            </a:r>
          </a:p>
          <a:p>
            <a:r>
              <a:rPr lang="en-GB" sz="2400" dirty="0"/>
              <a:t>enable exposure of programming capabilities to 3rd party developers for creation of novel applications </a:t>
            </a:r>
            <a:endParaRPr lang="en-IN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B9F901-F5F3-CB42-A30C-0795504AF104}"/>
              </a:ext>
            </a:extLst>
          </p:cNvPr>
          <p:cNvSpPr txBox="1"/>
          <p:nvPr/>
        </p:nvSpPr>
        <p:spPr>
          <a:xfrm>
            <a:off x="164100" y="5758352"/>
            <a:ext cx="9830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References: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Fig 7.29.2 [</a:t>
            </a:r>
            <a:r>
              <a:rPr lang="en-IN" dirty="0">
                <a:hlinkClick r:id="rId2"/>
              </a:rPr>
              <a:t>FGAN-O-013-R1</a:t>
            </a:r>
            <a:r>
              <a:rPr lang="en-IN" dirty="0"/>
              <a:t>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407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81A5983-56C5-EE4C-A137-C5E66C861A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1251096" cy="645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5307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987</Words>
  <Application>Microsoft Macintosh PowerPoint</Application>
  <PresentationFormat>Widescreen</PresentationFormat>
  <Paragraphs>92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Rakuten Sans</vt:lpstr>
      <vt:lpstr>Arial</vt:lpstr>
      <vt:lpstr>Calibri</vt:lpstr>
      <vt:lpstr>Calibri Light</vt:lpstr>
      <vt:lpstr>Segoe UI</vt:lpstr>
      <vt:lpstr>Times New Roman</vt:lpstr>
      <vt:lpstr>1_Office Theme</vt:lpstr>
      <vt:lpstr>PowerPoint Presentation</vt:lpstr>
      <vt:lpstr>Aim of presentation</vt:lpstr>
      <vt:lpstr>PowerPoint Presentation</vt:lpstr>
      <vt:lpstr>Use case-1: closed loop ”repo”</vt:lpstr>
      <vt:lpstr>PowerPoint Presentation</vt:lpstr>
      <vt:lpstr>Use case-2: Service automation using workflows </vt:lpstr>
      <vt:lpstr>PowerPoint Presentation</vt:lpstr>
      <vt:lpstr>Use case-3: Evolution of data collection</vt:lpstr>
      <vt:lpstr>PowerPoint Presentation</vt:lpstr>
      <vt:lpstr>PowerPoint Presentation</vt:lpstr>
      <vt:lpstr>PowerPoint Presentation</vt:lpstr>
      <vt:lpstr>Collaboration opportunities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“Approaches for Intent based closed loop management in FG AN” interim-2022-nmrg-01, Mon 2022-01-24</dc:title>
  <dc:creator>Vishnu Ram</dc:creator>
  <cp:lastModifiedBy>Vishnu Ram</cp:lastModifiedBy>
  <cp:revision>10</cp:revision>
  <dcterms:created xsi:type="dcterms:W3CDTF">2022-01-23T14:59:33Z</dcterms:created>
  <dcterms:modified xsi:type="dcterms:W3CDTF">2022-01-24T05:48:37Z</dcterms:modified>
</cp:coreProperties>
</file>