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14" r:id="rId2"/>
    <p:sldId id="319" r:id="rId3"/>
    <p:sldId id="316" r:id="rId4"/>
    <p:sldId id="291" r:id="rId5"/>
    <p:sldId id="320" r:id="rId6"/>
    <p:sldId id="324" r:id="rId7"/>
    <p:sldId id="317" r:id="rId8"/>
    <p:sldId id="323" r:id="rId9"/>
    <p:sldId id="326" r:id="rId10"/>
    <p:sldId id="327" r:id="rId11"/>
    <p:sldId id="32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151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A6654-B70E-4EC1-A699-502DA7ADE45D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178B0-C09B-423F-84A4-543AF6A096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63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96C4E-2D92-124F-B9D5-B9BE8D984234}" type="datetimeFigureOut">
              <a:rPr lang="en-US" smtClean="0"/>
              <a:pPr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31722-3252-5845-A8AC-A07A025AA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draft-</a:t>
            </a:r>
            <a:r>
              <a:rPr lang="en-US" sz="3200" dirty="0" err="1"/>
              <a:t>ietf</a:t>
            </a:r>
            <a:r>
              <a:rPr lang="en-US" sz="3200" dirty="0"/>
              <a:t>-stir-certificates-</a:t>
            </a:r>
            <a:r>
              <a:rPr lang="en-US" sz="3200" dirty="0" err="1"/>
              <a:t>ocsp</a:t>
            </a:r>
            <a:br>
              <a:rPr lang="en-US" sz="3200" dirty="0"/>
            </a:br>
            <a:r>
              <a:rPr lang="en-US" sz="3200" dirty="0"/>
              <a:t>draft-</a:t>
            </a:r>
            <a:r>
              <a:rPr lang="en-US" sz="3200" dirty="0" err="1"/>
              <a:t>peterson</a:t>
            </a:r>
            <a:r>
              <a:rPr lang="en-US" sz="3200" dirty="0"/>
              <a:t>-stir-certificates-</a:t>
            </a:r>
            <a:r>
              <a:rPr lang="en-US" sz="3200" dirty="0" err="1"/>
              <a:t>shortlived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113i (virtual)</a:t>
            </a:r>
          </a:p>
          <a:p>
            <a:r>
              <a:rPr lang="en-US" dirty="0"/>
              <a:t>STIR WG</a:t>
            </a:r>
          </a:p>
          <a:p>
            <a:r>
              <a:rPr lang="en-US" dirty="0"/>
              <a:t>Jon</a:t>
            </a:r>
          </a:p>
        </p:txBody>
      </p:sp>
    </p:spTree>
    <p:extLst>
      <p:ext uri="{BB962C8B-B14F-4D97-AF65-F5344CB8AC3E}">
        <p14:creationId xmlns:p14="http://schemas.microsoft.com/office/powerpoint/2010/main" val="1865474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Individual TN certs: not just for end users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ACME allows CSPs that control large number blocks to use disposable, single-number certs</a:t>
            </a:r>
          </a:p>
          <a:p>
            <a:pPr lvl="1"/>
            <a:r>
              <a:rPr lang="en-US" dirty="0"/>
              <a:t>A CSP basically uses an ACME “account” to get certs issued for numbers under its control as needed</a:t>
            </a:r>
          </a:p>
          <a:p>
            <a:pPr lvl="1"/>
            <a:r>
              <a:rPr lang="en-US" dirty="0"/>
              <a:t>Relying parties only know that the cert attests a number – doesn’t reveal the SPC unless you want to</a:t>
            </a:r>
          </a:p>
          <a:p>
            <a:pPr lvl="1"/>
            <a:r>
              <a:rPr lang="en-US" dirty="0"/>
              <a:t>Might be useful for some SHAKEN-like environments</a:t>
            </a:r>
          </a:p>
          <a:p>
            <a:r>
              <a:rPr lang="en-US" dirty="0"/>
              <a:t>Similar mechanisms could work for enterprises</a:t>
            </a:r>
          </a:p>
          <a:p>
            <a:r>
              <a:rPr lang="en-US" dirty="0"/>
              <a:t>Solves privacy concerns without requiring new protocol work for OCSP, new staple header, etc.</a:t>
            </a:r>
          </a:p>
        </p:txBody>
      </p:sp>
    </p:spTree>
    <p:extLst>
      <p:ext uri="{BB962C8B-B14F-4D97-AF65-F5344CB8AC3E}">
        <p14:creationId xmlns:p14="http://schemas.microsoft.com/office/powerpoint/2010/main" val="2257890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 to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(still) say let’s explore both a bit, see which story is better</a:t>
            </a:r>
          </a:p>
          <a:p>
            <a:r>
              <a:rPr lang="en-US" dirty="0"/>
              <a:t>Not much harm in kicking the tires on both approaches out there in implementation</a:t>
            </a:r>
          </a:p>
          <a:p>
            <a:pPr lvl="1"/>
            <a:r>
              <a:rPr lang="en-US" dirty="0"/>
              <a:t>In fact, they aren’t really incompatible, both could coexist in the marketplace</a:t>
            </a:r>
          </a:p>
          <a:p>
            <a:r>
              <a:rPr lang="en-US" dirty="0"/>
              <a:t>Should we </a:t>
            </a:r>
            <a:r>
              <a:rPr lang="en-US"/>
              <a:t>advance either/both?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621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Cares about Freshness?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This is a rerun from IETF 98 (!)</a:t>
            </a:r>
          </a:p>
          <a:p>
            <a:r>
              <a:rPr lang="en-US" dirty="0"/>
              <a:t>Freshness is different for STIR certs than regular PKI certs</a:t>
            </a:r>
          </a:p>
          <a:p>
            <a:pPr lvl="1"/>
            <a:r>
              <a:rPr lang="en-US" dirty="0"/>
              <a:t>This is due to </a:t>
            </a:r>
            <a:r>
              <a:rPr lang="en-US" dirty="0" err="1"/>
              <a:t>TNAuthList</a:t>
            </a:r>
            <a:endParaRPr lang="en-US" dirty="0"/>
          </a:p>
          <a:p>
            <a:pPr lvl="2"/>
            <a:r>
              <a:rPr lang="en-US" dirty="0"/>
              <a:t>Not for SPCs, really, just for TNs</a:t>
            </a:r>
          </a:p>
          <a:p>
            <a:pPr lvl="1"/>
            <a:r>
              <a:rPr lang="en-US" dirty="0"/>
              <a:t>The problem is the inherent dynamism of number assignment</a:t>
            </a:r>
          </a:p>
          <a:p>
            <a:pPr lvl="2"/>
            <a:r>
              <a:rPr lang="en-US" dirty="0"/>
              <a:t>Relying parties want to know if a cert is still valid for a number right now</a:t>
            </a:r>
          </a:p>
          <a:p>
            <a:r>
              <a:rPr lang="en-US" dirty="0"/>
              <a:t>So why are these back on the menu?</a:t>
            </a:r>
          </a:p>
          <a:p>
            <a:pPr lvl="1"/>
            <a:r>
              <a:rPr lang="en-US" dirty="0"/>
              <a:t>Because of certificate delegation, and the use of TN’s by-reference in delegate certs especially</a:t>
            </a:r>
          </a:p>
          <a:p>
            <a:pPr lvl="1"/>
            <a:r>
              <a:rPr lang="en-US" dirty="0"/>
              <a:t>Need a way to verify that a particular number is valid for a cert that does not involve downloading an entire </a:t>
            </a:r>
            <a:r>
              <a:rPr lang="en-US" dirty="0" err="1"/>
              <a:t>TNAuthList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23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paths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Refreshed some ancient drafts: OCSP and short-lived certs</a:t>
            </a:r>
          </a:p>
          <a:p>
            <a:pPr lvl="1"/>
            <a:r>
              <a:rPr lang="en-US" dirty="0"/>
              <a:t>They have very different privacy properties, potentially</a:t>
            </a:r>
          </a:p>
          <a:p>
            <a:r>
              <a:rPr lang="en-US" dirty="0"/>
              <a:t>Basically, I propose we explore both paths a bit and see what the experience yields</a:t>
            </a:r>
          </a:p>
          <a:p>
            <a:pPr lvl="1"/>
            <a:r>
              <a:rPr lang="en-US" dirty="0"/>
              <a:t>Still (!) – because the drafts have been updated to be about the TN use of </a:t>
            </a:r>
            <a:r>
              <a:rPr lang="en-US" dirty="0" err="1"/>
              <a:t>TNAuthList</a:t>
            </a:r>
            <a:r>
              <a:rPr lang="en-US" dirty="0"/>
              <a:t> for certificate delegation in particular</a:t>
            </a:r>
          </a:p>
          <a:p>
            <a:pPr lvl="1"/>
            <a:r>
              <a:rPr lang="en-US" dirty="0"/>
              <a:t>Not intended to compete with any CRLs for SPC use of </a:t>
            </a:r>
            <a:r>
              <a:rPr lang="en-US" dirty="0" err="1"/>
              <a:t>TNAuthList</a:t>
            </a:r>
            <a:r>
              <a:rPr lang="en-US" dirty="0"/>
              <a:t>, be they centralized or federated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52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Credential Validation</a:t>
            </a:r>
          </a:p>
        </p:txBody>
      </p:sp>
      <p:sp>
        <p:nvSpPr>
          <p:cNvPr id="5" name="Oval 4"/>
          <p:cNvSpPr/>
          <p:nvPr/>
        </p:nvSpPr>
        <p:spPr>
          <a:xfrm>
            <a:off x="2710741" y="3838510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012217" y="29653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4313384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8" name="Rectangle 7"/>
          <p:cNvSpPr/>
          <p:nvPr/>
        </p:nvSpPr>
        <p:spPr>
          <a:xfrm>
            <a:off x="759553" y="518171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364512" y="6259627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Endpoint</a:t>
            </a:r>
          </a:p>
        </p:txBody>
      </p:sp>
      <p:cxnSp>
        <p:nvCxnSpPr>
          <p:cNvPr id="11" name="Straight Arrow Connector 10"/>
          <p:cNvCxnSpPr>
            <a:stCxn id="7" idx="3"/>
            <a:endCxn id="5" idx="2"/>
          </p:cNvCxnSpPr>
          <p:nvPr/>
        </p:nvCxnSpPr>
        <p:spPr>
          <a:xfrm flipV="1">
            <a:off x="1364512" y="4143310"/>
            <a:ext cx="1346229" cy="404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5" idx="3"/>
          </p:cNvCxnSpPr>
          <p:nvPr/>
        </p:nvCxnSpPr>
        <p:spPr>
          <a:xfrm flipV="1">
            <a:off x="1666865" y="4358836"/>
            <a:ext cx="1133150" cy="10576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0"/>
            <a:endCxn id="5" idx="4"/>
          </p:cNvCxnSpPr>
          <p:nvPr/>
        </p:nvCxnSpPr>
        <p:spPr>
          <a:xfrm flipV="1">
            <a:off x="1818168" y="4448110"/>
            <a:ext cx="1197373" cy="18115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49604" y="1417638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Logical</a:t>
            </a:r>
          </a:p>
          <a:p>
            <a:pPr algn="ctr"/>
            <a:r>
              <a:rPr lang="en-US" sz="1400" dirty="0"/>
              <a:t>Authority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86487" y="3598535"/>
            <a:ext cx="1063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Unsigned</a:t>
            </a:r>
          </a:p>
          <a:p>
            <a:r>
              <a:rPr lang="en-US" dirty="0">
                <a:solidFill>
                  <a:schemeClr val="tx2"/>
                </a:solidFill>
              </a:rPr>
              <a:t>Requests</a:t>
            </a:r>
          </a:p>
        </p:txBody>
      </p:sp>
      <p:sp>
        <p:nvSpPr>
          <p:cNvPr id="26" name="Oval 25"/>
          <p:cNvSpPr/>
          <p:nvPr/>
        </p:nvSpPr>
        <p:spPr>
          <a:xfrm>
            <a:off x="5851619" y="3832427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7569438" y="454363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57800" y="53309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62126" y="626684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cxnSp>
        <p:nvCxnSpPr>
          <p:cNvPr id="36" name="Straight Arrow Connector 35"/>
          <p:cNvCxnSpPr>
            <a:stCxn id="25" idx="2"/>
            <a:endCxn id="6" idx="0"/>
          </p:cNvCxnSpPr>
          <p:nvPr/>
        </p:nvCxnSpPr>
        <p:spPr>
          <a:xfrm>
            <a:off x="4465873" y="2211134"/>
            <a:ext cx="0" cy="754199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5" idx="0"/>
          </p:cNvCxnSpPr>
          <p:nvPr/>
        </p:nvCxnSpPr>
        <p:spPr>
          <a:xfrm flipH="1">
            <a:off x="3015541" y="2211134"/>
            <a:ext cx="834063" cy="162737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26" idx="0"/>
          </p:cNvCxnSpPr>
          <p:nvPr/>
        </p:nvCxnSpPr>
        <p:spPr>
          <a:xfrm>
            <a:off x="5082141" y="2211134"/>
            <a:ext cx="1074278" cy="162129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26" idx="1"/>
          </p:cNvCxnSpPr>
          <p:nvPr/>
        </p:nvCxnSpPr>
        <p:spPr>
          <a:xfrm>
            <a:off x="4919529" y="3434938"/>
            <a:ext cx="1021364" cy="48676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28" idx="0"/>
          </p:cNvCxnSpPr>
          <p:nvPr/>
        </p:nvCxnSpPr>
        <p:spPr>
          <a:xfrm>
            <a:off x="5082141" y="2211134"/>
            <a:ext cx="2940953" cy="233249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11882" y="2181457"/>
            <a:ext cx="1614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Credential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Provisioning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(infrequent)</a:t>
            </a:r>
          </a:p>
        </p:txBody>
      </p:sp>
      <p:cxnSp>
        <p:nvCxnSpPr>
          <p:cNvPr id="67" name="Straight Arrow Connector 66"/>
          <p:cNvCxnSpPr>
            <a:stCxn id="26" idx="6"/>
            <a:endCxn id="28" idx="1"/>
          </p:cNvCxnSpPr>
          <p:nvPr/>
        </p:nvCxnSpPr>
        <p:spPr>
          <a:xfrm>
            <a:off x="6461219" y="4137227"/>
            <a:ext cx="1108219" cy="641207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315050" y="2211134"/>
            <a:ext cx="1866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Credential</a:t>
            </a:r>
          </a:p>
          <a:p>
            <a:pPr algn="ctr"/>
            <a:r>
              <a:rPr lang="en-US" sz="2800" dirty="0">
                <a:solidFill>
                  <a:schemeClr val="accent2"/>
                </a:solidFill>
              </a:rPr>
              <a:t>Validation</a:t>
            </a:r>
          </a:p>
          <a:p>
            <a:pPr algn="ctr"/>
            <a:r>
              <a:rPr lang="en-US" sz="2800" dirty="0">
                <a:solidFill>
                  <a:schemeClr val="accent2"/>
                </a:solidFill>
              </a:rPr>
              <a:t>(OCSP)</a:t>
            </a:r>
          </a:p>
        </p:txBody>
      </p:sp>
      <p:cxnSp>
        <p:nvCxnSpPr>
          <p:cNvPr id="74" name="Straight Arrow Connector 73"/>
          <p:cNvCxnSpPr>
            <a:stCxn id="5" idx="6"/>
            <a:endCxn id="26" idx="2"/>
          </p:cNvCxnSpPr>
          <p:nvPr/>
        </p:nvCxnSpPr>
        <p:spPr>
          <a:xfrm flipV="1">
            <a:off x="3320341" y="4137227"/>
            <a:ext cx="2531278" cy="608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012217" y="3524780"/>
            <a:ext cx="1470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Signed</a:t>
            </a:r>
          </a:p>
          <a:p>
            <a:r>
              <a:rPr lang="en-US" dirty="0">
                <a:solidFill>
                  <a:schemeClr val="accent3"/>
                </a:solidFill>
              </a:rPr>
              <a:t>Requests (rfc4474bis + </a:t>
            </a:r>
            <a:r>
              <a:rPr lang="en-US" dirty="0" err="1">
                <a:solidFill>
                  <a:schemeClr val="accent3"/>
                </a:solidFill>
              </a:rPr>
              <a:t>PASSporT</a:t>
            </a:r>
            <a:r>
              <a:rPr lang="en-U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85" name="Straight Arrow Connector 84"/>
          <p:cNvCxnSpPr>
            <a:stCxn id="26" idx="5"/>
          </p:cNvCxnSpPr>
          <p:nvPr/>
        </p:nvCxnSpPr>
        <p:spPr>
          <a:xfrm>
            <a:off x="6371945" y="4352753"/>
            <a:ext cx="985855" cy="951299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26" idx="4"/>
            <a:endCxn id="30" idx="0"/>
          </p:cNvCxnSpPr>
          <p:nvPr/>
        </p:nvCxnSpPr>
        <p:spPr>
          <a:xfrm>
            <a:off x="6156419" y="4442027"/>
            <a:ext cx="959363" cy="1824816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17913" y="5172301"/>
            <a:ext cx="3095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Same architecture with</a:t>
            </a:r>
          </a:p>
          <a:p>
            <a:r>
              <a:rPr lang="en-US" sz="2400" dirty="0"/>
              <a:t>either approach</a:t>
            </a:r>
          </a:p>
        </p:txBody>
      </p:sp>
    </p:spTree>
    <p:extLst>
      <p:ext uri="{BB962C8B-B14F-4D97-AF65-F5344CB8AC3E}">
        <p14:creationId xmlns:p14="http://schemas.microsoft.com/office/powerpoint/2010/main" val="605267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OCSP Path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Two ways: either terminating side or stapled</a:t>
            </a:r>
          </a:p>
          <a:p>
            <a:pPr lvl="1"/>
            <a:r>
              <a:rPr lang="en-US" dirty="0"/>
              <a:t>Terminating side is where much of the privacy leak occurs</a:t>
            </a:r>
          </a:p>
          <a:p>
            <a:r>
              <a:rPr lang="en-US" dirty="0"/>
              <a:t>Probably, we would recommend stapling</a:t>
            </a:r>
          </a:p>
          <a:p>
            <a:pPr lvl="1"/>
            <a:r>
              <a:rPr lang="en-US" dirty="0"/>
              <a:t>We would define a SIP header for carrying a staple</a:t>
            </a:r>
          </a:p>
          <a:p>
            <a:pPr lvl="2"/>
            <a:r>
              <a:rPr lang="en-US" dirty="0"/>
              <a:t>Probably a general SIP feature, actually, not just for STIR</a:t>
            </a:r>
          </a:p>
          <a:p>
            <a:pPr lvl="1"/>
            <a:r>
              <a:rPr lang="en-US" dirty="0"/>
              <a:t>Staple basically says “the cert is valid for this number right now”</a:t>
            </a:r>
          </a:p>
          <a:p>
            <a:r>
              <a:rPr lang="en-US" dirty="0"/>
              <a:t>The properties of stapling and short-lived certs start to look real, real similar</a:t>
            </a:r>
          </a:p>
        </p:txBody>
      </p:sp>
    </p:spTree>
    <p:extLst>
      <p:ext uri="{BB962C8B-B14F-4D97-AF65-F5344CB8AC3E}">
        <p14:creationId xmlns:p14="http://schemas.microsoft.com/office/powerpoint/2010/main" val="142208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Stapled Validation</a:t>
            </a:r>
          </a:p>
        </p:txBody>
      </p:sp>
      <p:sp>
        <p:nvSpPr>
          <p:cNvPr id="5" name="Oval 4"/>
          <p:cNvSpPr/>
          <p:nvPr/>
        </p:nvSpPr>
        <p:spPr>
          <a:xfrm>
            <a:off x="2710741" y="3838510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012217" y="29653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4313384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8" name="Rectangle 7"/>
          <p:cNvSpPr/>
          <p:nvPr/>
        </p:nvSpPr>
        <p:spPr>
          <a:xfrm>
            <a:off x="759553" y="518171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364512" y="6259627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Endpoint</a:t>
            </a:r>
          </a:p>
        </p:txBody>
      </p:sp>
      <p:cxnSp>
        <p:nvCxnSpPr>
          <p:cNvPr id="11" name="Straight Arrow Connector 10"/>
          <p:cNvCxnSpPr>
            <a:stCxn id="7" idx="3"/>
            <a:endCxn id="5" idx="2"/>
          </p:cNvCxnSpPr>
          <p:nvPr/>
        </p:nvCxnSpPr>
        <p:spPr>
          <a:xfrm flipV="1">
            <a:off x="1364512" y="4143310"/>
            <a:ext cx="1346229" cy="404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5" idx="3"/>
          </p:cNvCxnSpPr>
          <p:nvPr/>
        </p:nvCxnSpPr>
        <p:spPr>
          <a:xfrm flipV="1">
            <a:off x="1666865" y="4358836"/>
            <a:ext cx="1133150" cy="10576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0"/>
            <a:endCxn id="5" idx="4"/>
          </p:cNvCxnSpPr>
          <p:nvPr/>
        </p:nvCxnSpPr>
        <p:spPr>
          <a:xfrm flipV="1">
            <a:off x="1818168" y="4448110"/>
            <a:ext cx="1197373" cy="18115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49604" y="1417638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Logical</a:t>
            </a:r>
          </a:p>
          <a:p>
            <a:pPr algn="ctr"/>
            <a:r>
              <a:rPr lang="en-US" sz="1400" dirty="0"/>
              <a:t>Authority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86487" y="3598535"/>
            <a:ext cx="1063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Unsigned</a:t>
            </a:r>
          </a:p>
          <a:p>
            <a:r>
              <a:rPr lang="en-US" dirty="0">
                <a:solidFill>
                  <a:schemeClr val="tx2"/>
                </a:solidFill>
              </a:rPr>
              <a:t>Requests</a:t>
            </a:r>
          </a:p>
        </p:txBody>
      </p:sp>
      <p:sp>
        <p:nvSpPr>
          <p:cNvPr id="26" name="Oval 25"/>
          <p:cNvSpPr/>
          <p:nvPr/>
        </p:nvSpPr>
        <p:spPr>
          <a:xfrm>
            <a:off x="5851619" y="3832427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7569438" y="454363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57800" y="53309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62126" y="626684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cxnSp>
        <p:nvCxnSpPr>
          <p:cNvPr id="36" name="Straight Arrow Connector 35"/>
          <p:cNvCxnSpPr>
            <a:stCxn id="25" idx="2"/>
            <a:endCxn id="6" idx="0"/>
          </p:cNvCxnSpPr>
          <p:nvPr/>
        </p:nvCxnSpPr>
        <p:spPr>
          <a:xfrm>
            <a:off x="4465873" y="2211134"/>
            <a:ext cx="0" cy="754199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5" idx="0"/>
          </p:cNvCxnSpPr>
          <p:nvPr/>
        </p:nvCxnSpPr>
        <p:spPr>
          <a:xfrm flipH="1">
            <a:off x="3015541" y="2211134"/>
            <a:ext cx="834063" cy="162737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26" idx="1"/>
          </p:cNvCxnSpPr>
          <p:nvPr/>
        </p:nvCxnSpPr>
        <p:spPr>
          <a:xfrm>
            <a:off x="4919529" y="3434938"/>
            <a:ext cx="1021364" cy="48676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015254" y="1613000"/>
            <a:ext cx="26761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Credential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Stapling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</a:t>
            </a:r>
            <a:r>
              <a:rPr lang="en-US" sz="3200" dirty="0" err="1">
                <a:solidFill>
                  <a:schemeClr val="accent6"/>
                </a:solidFill>
              </a:rPr>
              <a:t>shortlived</a:t>
            </a:r>
            <a:r>
              <a:rPr lang="en-US" sz="3200" dirty="0">
                <a:solidFill>
                  <a:schemeClr val="accent6"/>
                </a:solidFill>
              </a:rPr>
              <a:t>)</a:t>
            </a:r>
          </a:p>
        </p:txBody>
      </p:sp>
      <p:cxnSp>
        <p:nvCxnSpPr>
          <p:cNvPr id="67" name="Straight Arrow Connector 66"/>
          <p:cNvCxnSpPr>
            <a:stCxn id="26" idx="6"/>
            <a:endCxn id="28" idx="1"/>
          </p:cNvCxnSpPr>
          <p:nvPr/>
        </p:nvCxnSpPr>
        <p:spPr>
          <a:xfrm>
            <a:off x="6461219" y="4137227"/>
            <a:ext cx="1108219" cy="641207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" idx="6"/>
            <a:endCxn id="26" idx="2"/>
          </p:cNvCxnSpPr>
          <p:nvPr/>
        </p:nvCxnSpPr>
        <p:spPr>
          <a:xfrm flipV="1">
            <a:off x="3320341" y="4137227"/>
            <a:ext cx="2531278" cy="608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012217" y="3524780"/>
            <a:ext cx="1470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Signed</a:t>
            </a:r>
          </a:p>
          <a:p>
            <a:r>
              <a:rPr lang="en-US" dirty="0">
                <a:solidFill>
                  <a:schemeClr val="accent3"/>
                </a:solidFill>
              </a:rPr>
              <a:t>Requests (rfc4474bis + </a:t>
            </a:r>
            <a:r>
              <a:rPr lang="en-US" dirty="0" err="1">
                <a:solidFill>
                  <a:schemeClr val="accent3"/>
                </a:solidFill>
              </a:rPr>
              <a:t>PASSporT</a:t>
            </a:r>
            <a:r>
              <a:rPr lang="en-U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85" name="Straight Arrow Connector 84"/>
          <p:cNvCxnSpPr>
            <a:stCxn id="26" idx="5"/>
          </p:cNvCxnSpPr>
          <p:nvPr/>
        </p:nvCxnSpPr>
        <p:spPr>
          <a:xfrm>
            <a:off x="6371945" y="4352753"/>
            <a:ext cx="985855" cy="951299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26" idx="4"/>
            <a:endCxn id="30" idx="0"/>
          </p:cNvCxnSpPr>
          <p:nvPr/>
        </p:nvCxnSpPr>
        <p:spPr>
          <a:xfrm>
            <a:off x="6156419" y="4442027"/>
            <a:ext cx="959363" cy="1824816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17913" y="5172301"/>
            <a:ext cx="3095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Same architecture with</a:t>
            </a:r>
          </a:p>
          <a:p>
            <a:r>
              <a:rPr lang="en-US" sz="2400" dirty="0"/>
              <a:t>either approach</a:t>
            </a:r>
          </a:p>
        </p:txBody>
      </p:sp>
    </p:spTree>
    <p:extLst>
      <p:ext uri="{BB962C8B-B14F-4D97-AF65-F5344CB8AC3E}">
        <p14:creationId xmlns:p14="http://schemas.microsoft.com/office/powerpoint/2010/main" val="280507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Short-lived Credentials</a:t>
            </a:r>
          </a:p>
        </p:txBody>
      </p:sp>
      <p:sp>
        <p:nvSpPr>
          <p:cNvPr id="5" name="Oval 4"/>
          <p:cNvSpPr/>
          <p:nvPr/>
        </p:nvSpPr>
        <p:spPr>
          <a:xfrm>
            <a:off x="2710741" y="3838510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012217" y="29653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4313384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8" name="Rectangle 7"/>
          <p:cNvSpPr/>
          <p:nvPr/>
        </p:nvSpPr>
        <p:spPr>
          <a:xfrm>
            <a:off x="759553" y="518171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364512" y="6259627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 Endpoint</a:t>
            </a:r>
          </a:p>
        </p:txBody>
      </p:sp>
      <p:cxnSp>
        <p:nvCxnSpPr>
          <p:cNvPr id="11" name="Straight Arrow Connector 10"/>
          <p:cNvCxnSpPr>
            <a:stCxn id="7" idx="3"/>
            <a:endCxn id="5" idx="2"/>
          </p:cNvCxnSpPr>
          <p:nvPr/>
        </p:nvCxnSpPr>
        <p:spPr>
          <a:xfrm flipV="1">
            <a:off x="1364512" y="4143310"/>
            <a:ext cx="1346229" cy="404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5" idx="3"/>
          </p:cNvCxnSpPr>
          <p:nvPr/>
        </p:nvCxnSpPr>
        <p:spPr>
          <a:xfrm flipV="1">
            <a:off x="1666865" y="4358836"/>
            <a:ext cx="1133150" cy="10576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0"/>
            <a:endCxn id="5" idx="4"/>
          </p:cNvCxnSpPr>
          <p:nvPr/>
        </p:nvCxnSpPr>
        <p:spPr>
          <a:xfrm flipV="1">
            <a:off x="1818168" y="4448110"/>
            <a:ext cx="1197373" cy="18115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849604" y="1417638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Logical</a:t>
            </a:r>
          </a:p>
          <a:p>
            <a:pPr algn="ctr"/>
            <a:r>
              <a:rPr lang="en-US" sz="1400" dirty="0"/>
              <a:t>Authority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86487" y="3598535"/>
            <a:ext cx="1063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Unsigned</a:t>
            </a:r>
          </a:p>
          <a:p>
            <a:r>
              <a:rPr lang="en-US" dirty="0">
                <a:solidFill>
                  <a:schemeClr val="tx2"/>
                </a:solidFill>
              </a:rPr>
              <a:t>Requests</a:t>
            </a:r>
          </a:p>
        </p:txBody>
      </p:sp>
      <p:sp>
        <p:nvSpPr>
          <p:cNvPr id="26" name="Oval 25"/>
          <p:cNvSpPr/>
          <p:nvPr/>
        </p:nvSpPr>
        <p:spPr>
          <a:xfrm>
            <a:off x="5851619" y="3832427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Inter-</a:t>
            </a:r>
          </a:p>
          <a:p>
            <a:pPr algn="ctr">
              <a:lnSpc>
                <a:spcPts val="1400"/>
              </a:lnSpc>
            </a:pPr>
            <a:r>
              <a:rPr lang="en-US" sz="1400" dirty="0" err="1"/>
              <a:t>Mediary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7569438" y="4543631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PBX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57800" y="533093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62126" y="626684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User</a:t>
            </a:r>
          </a:p>
          <a:p>
            <a:pPr algn="ctr"/>
            <a:r>
              <a:rPr lang="en-US" sz="1400" dirty="0"/>
              <a:t>Endpoint</a:t>
            </a:r>
          </a:p>
        </p:txBody>
      </p:sp>
      <p:cxnSp>
        <p:nvCxnSpPr>
          <p:cNvPr id="36" name="Straight Arrow Connector 35"/>
          <p:cNvCxnSpPr>
            <a:stCxn id="25" idx="2"/>
            <a:endCxn id="6" idx="0"/>
          </p:cNvCxnSpPr>
          <p:nvPr/>
        </p:nvCxnSpPr>
        <p:spPr>
          <a:xfrm>
            <a:off x="4465873" y="2211134"/>
            <a:ext cx="0" cy="754199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5" idx="0"/>
          </p:cNvCxnSpPr>
          <p:nvPr/>
        </p:nvCxnSpPr>
        <p:spPr>
          <a:xfrm flipH="1">
            <a:off x="3015541" y="2211134"/>
            <a:ext cx="834063" cy="162737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26" idx="1"/>
          </p:cNvCxnSpPr>
          <p:nvPr/>
        </p:nvCxnSpPr>
        <p:spPr>
          <a:xfrm>
            <a:off x="4919529" y="3434938"/>
            <a:ext cx="1021364" cy="48676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061115" y="1684930"/>
            <a:ext cx="2330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Credential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Provisioning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</a:t>
            </a:r>
            <a:r>
              <a:rPr lang="en-US" sz="3200" dirty="0" err="1">
                <a:solidFill>
                  <a:schemeClr val="accent6"/>
                </a:solidFill>
              </a:rPr>
              <a:t>shortlived</a:t>
            </a:r>
            <a:r>
              <a:rPr lang="en-US" sz="3200" dirty="0">
                <a:solidFill>
                  <a:schemeClr val="accent6"/>
                </a:solidFill>
              </a:rPr>
              <a:t>)</a:t>
            </a:r>
          </a:p>
        </p:txBody>
      </p:sp>
      <p:cxnSp>
        <p:nvCxnSpPr>
          <p:cNvPr id="67" name="Straight Arrow Connector 66"/>
          <p:cNvCxnSpPr>
            <a:stCxn id="26" idx="6"/>
            <a:endCxn id="28" idx="1"/>
          </p:cNvCxnSpPr>
          <p:nvPr/>
        </p:nvCxnSpPr>
        <p:spPr>
          <a:xfrm>
            <a:off x="6461219" y="4137227"/>
            <a:ext cx="1108219" cy="641207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" idx="6"/>
            <a:endCxn id="26" idx="2"/>
          </p:cNvCxnSpPr>
          <p:nvPr/>
        </p:nvCxnSpPr>
        <p:spPr>
          <a:xfrm flipV="1">
            <a:off x="3320341" y="4137227"/>
            <a:ext cx="2531278" cy="6083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012217" y="3524780"/>
            <a:ext cx="1470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Signed</a:t>
            </a:r>
          </a:p>
          <a:p>
            <a:r>
              <a:rPr lang="en-US" dirty="0">
                <a:solidFill>
                  <a:schemeClr val="accent3"/>
                </a:solidFill>
              </a:rPr>
              <a:t>Requests (rfc4474bis + </a:t>
            </a:r>
            <a:r>
              <a:rPr lang="en-US" dirty="0" err="1">
                <a:solidFill>
                  <a:schemeClr val="accent3"/>
                </a:solidFill>
              </a:rPr>
              <a:t>PASSporT</a:t>
            </a:r>
            <a:r>
              <a:rPr lang="en-U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85" name="Straight Arrow Connector 84"/>
          <p:cNvCxnSpPr>
            <a:stCxn id="26" idx="5"/>
          </p:cNvCxnSpPr>
          <p:nvPr/>
        </p:nvCxnSpPr>
        <p:spPr>
          <a:xfrm>
            <a:off x="6371945" y="4352753"/>
            <a:ext cx="985855" cy="951299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26" idx="4"/>
            <a:endCxn id="30" idx="0"/>
          </p:cNvCxnSpPr>
          <p:nvPr/>
        </p:nvCxnSpPr>
        <p:spPr>
          <a:xfrm>
            <a:off x="6156419" y="4442027"/>
            <a:ext cx="959363" cy="1824816"/>
          </a:xfrm>
          <a:prstGeom prst="straightConnector1">
            <a:avLst/>
          </a:prstGeom>
          <a:ln>
            <a:solidFill>
              <a:srgbClr val="9BBB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17913" y="5172301"/>
            <a:ext cx="3095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Same architecture with</a:t>
            </a:r>
          </a:p>
          <a:p>
            <a:r>
              <a:rPr lang="en-US" sz="2400" dirty="0"/>
              <a:t>either approach</a:t>
            </a:r>
          </a:p>
        </p:txBody>
      </p:sp>
    </p:spTree>
    <p:extLst>
      <p:ext uri="{BB962C8B-B14F-4D97-AF65-F5344CB8AC3E}">
        <p14:creationId xmlns:p14="http://schemas.microsoft.com/office/powerpoint/2010/main" val="192680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Short-lived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Issuing certs that expire soon</a:t>
            </a:r>
          </a:p>
          <a:p>
            <a:pPr lvl="1"/>
            <a:r>
              <a:rPr lang="en-US" dirty="0"/>
              <a:t>Could be for individual numbers even (or ranges)</a:t>
            </a:r>
          </a:p>
          <a:p>
            <a:pPr lvl="1"/>
            <a:r>
              <a:rPr lang="en-US" dirty="0"/>
              <a:t>Basically says, “this cert is valid for this number right now”</a:t>
            </a:r>
          </a:p>
          <a:p>
            <a:pPr lvl="2"/>
            <a:r>
              <a:rPr lang="en-US" dirty="0"/>
              <a:t>Also obviates the need for relying parties to talk to the CA</a:t>
            </a:r>
          </a:p>
          <a:p>
            <a:r>
              <a:rPr lang="en-US" dirty="0"/>
              <a:t>What does short-lived mean?</a:t>
            </a:r>
          </a:p>
          <a:p>
            <a:pPr lvl="1"/>
            <a:r>
              <a:rPr lang="en-US" dirty="0"/>
              <a:t>Hours? Days? Not months or years anyway.</a:t>
            </a:r>
          </a:p>
          <a:p>
            <a:pPr lvl="1"/>
            <a:r>
              <a:rPr lang="en-US" dirty="0"/>
              <a:t>Part of our job is to decide what is appropriate</a:t>
            </a:r>
          </a:p>
          <a:p>
            <a:r>
              <a:rPr lang="en-US" dirty="0"/>
              <a:t>The hard part is getting the new cert</a:t>
            </a:r>
            <a:r>
              <a:rPr lang="is-IS" dirty="0"/>
              <a:t>… but...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33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ACME makes short-lived easy</a:t>
            </a:r>
          </a:p>
        </p:txBody>
      </p:sp>
      <p:sp>
        <p:nvSpPr>
          <p:cNvPr id="5" name="Oval 4"/>
          <p:cNvSpPr/>
          <p:nvPr/>
        </p:nvSpPr>
        <p:spPr>
          <a:xfrm>
            <a:off x="3685380" y="2256054"/>
            <a:ext cx="609600" cy="6096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ts val="1400"/>
              </a:lnSpc>
            </a:pPr>
            <a:r>
              <a:rPr lang="en-US" sz="1400" dirty="0"/>
              <a:t>Proof</a:t>
            </a:r>
          </a:p>
        </p:txBody>
      </p:sp>
      <p:sp>
        <p:nvSpPr>
          <p:cNvPr id="7" name="Rectangle 6"/>
          <p:cNvSpPr/>
          <p:nvPr/>
        </p:nvSpPr>
        <p:spPr>
          <a:xfrm>
            <a:off x="1751279" y="4975643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ACME</a:t>
            </a:r>
          </a:p>
          <a:p>
            <a:pPr algn="ctr"/>
            <a:r>
              <a:rPr lang="en-US" sz="1400" dirty="0"/>
              <a:t>Client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21148" y="2560854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Certificate</a:t>
            </a:r>
          </a:p>
          <a:p>
            <a:pPr algn="ctr"/>
            <a:r>
              <a:rPr lang="en-US" sz="1400" dirty="0"/>
              <a:t>Authority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2658591" y="3354350"/>
            <a:ext cx="1562557" cy="162129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32" idx="0"/>
          </p:cNvCxnSpPr>
          <p:nvPr/>
        </p:nvCxnSpPr>
        <p:spPr>
          <a:xfrm>
            <a:off x="5453685" y="3354350"/>
            <a:ext cx="1074278" cy="162129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54890" y="4086953"/>
            <a:ext cx="1332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Certificate</a:t>
            </a:r>
          </a:p>
          <a:p>
            <a:r>
              <a:rPr lang="en-US" dirty="0">
                <a:solidFill>
                  <a:schemeClr val="accent6"/>
                </a:solidFill>
              </a:rPr>
              <a:t>Provisioning</a:t>
            </a:r>
          </a:p>
        </p:txBody>
      </p:sp>
      <p:cxnSp>
        <p:nvCxnSpPr>
          <p:cNvPr id="74" name="Straight Arrow Connector 73"/>
          <p:cNvCxnSpPr>
            <a:stCxn id="5" idx="3"/>
            <a:endCxn id="7" idx="0"/>
          </p:cNvCxnSpPr>
          <p:nvPr/>
        </p:nvCxnSpPr>
        <p:spPr>
          <a:xfrm flipH="1">
            <a:off x="2204935" y="2776380"/>
            <a:ext cx="1569719" cy="2199263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1980194" y="3354350"/>
            <a:ext cx="1090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Proofing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74307" y="4975642"/>
            <a:ext cx="907312" cy="4696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Relying</a:t>
            </a:r>
          </a:p>
          <a:p>
            <a:pPr algn="ctr"/>
            <a:r>
              <a:rPr lang="en-US" sz="1400" dirty="0"/>
              <a:t>Party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074307" y="3931095"/>
            <a:ext cx="1090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Validate</a:t>
            </a:r>
          </a:p>
        </p:txBody>
      </p:sp>
      <p:cxnSp>
        <p:nvCxnSpPr>
          <p:cNvPr id="45" name="Straight Arrow Connector 44"/>
          <p:cNvCxnSpPr>
            <a:stCxn id="32" idx="1"/>
            <a:endCxn id="7" idx="3"/>
          </p:cNvCxnSpPr>
          <p:nvPr/>
        </p:nvCxnSpPr>
        <p:spPr>
          <a:xfrm flipH="1">
            <a:off x="2658591" y="5210445"/>
            <a:ext cx="3415716" cy="1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780448" y="5278564"/>
            <a:ext cx="1673237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178804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10947</TotalTime>
  <Words>646</Words>
  <Application>Microsoft Office PowerPoint</Application>
  <PresentationFormat>On-screen Show (4:3)</PresentationFormat>
  <Paragraphs>156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draft-ietf-stir-certificates-ocsp draft-peterson-stir-certificates-shortlived</vt:lpstr>
      <vt:lpstr>Who Cares about Freshness?</vt:lpstr>
      <vt:lpstr>Two paths</vt:lpstr>
      <vt:lpstr>Real-time Credential Validation</vt:lpstr>
      <vt:lpstr>The OCSP Path</vt:lpstr>
      <vt:lpstr>Stapled Validation</vt:lpstr>
      <vt:lpstr>Short-lived Credentials</vt:lpstr>
      <vt:lpstr>Short-lived</vt:lpstr>
      <vt:lpstr>ACME makes short-lived easy</vt:lpstr>
      <vt:lpstr>Individual TN certs: not just for end users</vt:lpstr>
      <vt:lpstr>So what to do?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dns-applications-03</dc:title>
  <dc:creator>Jon Peterson</dc:creator>
  <cp:lastModifiedBy>Jon Peterson</cp:lastModifiedBy>
  <cp:revision>139</cp:revision>
  <dcterms:created xsi:type="dcterms:W3CDTF">2012-11-08T15:52:20Z</dcterms:created>
  <dcterms:modified xsi:type="dcterms:W3CDTF">2022-04-22T02:05:12Z</dcterms:modified>
</cp:coreProperties>
</file>