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8" r:id="rId1"/>
    <p:sldMasterId id="2147483934" r:id="rId2"/>
    <p:sldMasterId id="2147483683" r:id="rId3"/>
  </p:sldMasterIdLst>
  <p:notesMasterIdLst>
    <p:notesMasterId r:id="rId35"/>
  </p:notesMasterIdLst>
  <p:handoutMasterIdLst>
    <p:handoutMasterId r:id="rId36"/>
  </p:handoutMasterIdLst>
  <p:sldIdLst>
    <p:sldId id="287" r:id="rId4"/>
    <p:sldId id="659" r:id="rId5"/>
    <p:sldId id="658" r:id="rId6"/>
    <p:sldId id="661" r:id="rId7"/>
    <p:sldId id="662" r:id="rId8"/>
    <p:sldId id="639" r:id="rId9"/>
    <p:sldId id="660" r:id="rId10"/>
    <p:sldId id="668" r:id="rId11"/>
    <p:sldId id="654" r:id="rId12"/>
    <p:sldId id="652" r:id="rId13"/>
    <p:sldId id="653" r:id="rId14"/>
    <p:sldId id="655" r:id="rId15"/>
    <p:sldId id="657" r:id="rId16"/>
    <p:sldId id="656" r:id="rId17"/>
    <p:sldId id="669" r:id="rId18"/>
    <p:sldId id="670" r:id="rId19"/>
    <p:sldId id="640" r:id="rId20"/>
    <p:sldId id="641" r:id="rId21"/>
    <p:sldId id="642" r:id="rId22"/>
    <p:sldId id="643" r:id="rId23"/>
    <p:sldId id="644" r:id="rId24"/>
    <p:sldId id="645" r:id="rId25"/>
    <p:sldId id="646" r:id="rId26"/>
    <p:sldId id="647" r:id="rId27"/>
    <p:sldId id="648" r:id="rId28"/>
    <p:sldId id="638" r:id="rId29"/>
    <p:sldId id="671" r:id="rId30"/>
    <p:sldId id="665" r:id="rId31"/>
    <p:sldId id="667" r:id="rId32"/>
    <p:sldId id="672" r:id="rId33"/>
    <p:sldId id="673" r:id="rId34"/>
  </p:sldIdLst>
  <p:sldSz cx="12196763" cy="6858000"/>
  <p:notesSz cx="6858000" cy="9144000"/>
  <p:defaultTextStyle>
    <a:defPPr>
      <a:defRPr lang="en-US"/>
    </a:defPPr>
    <a:lvl1pPr marL="0" algn="l" defTabSz="9144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40" algn="l" defTabSz="9144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78" algn="l" defTabSz="9144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718" algn="l" defTabSz="9144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957" algn="l" defTabSz="9144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196" algn="l" defTabSz="9144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435" algn="l" defTabSz="9144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675" algn="l" defTabSz="9144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913" algn="l" defTabSz="9144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5" pos="3701" userDrawn="1">
          <p15:clr>
            <a:srgbClr val="A4A3A4"/>
          </p15:clr>
        </p15:guide>
        <p15:guide id="6" orient="horz" pos="2159" userDrawn="1">
          <p15:clr>
            <a:srgbClr val="A4A3A4"/>
          </p15:clr>
        </p15:guide>
        <p15:guide id="7" pos="353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toine FRESSANCOURT" initials="AF" lastIdx="1" clrIdx="0">
    <p:extLst>
      <p:ext uri="{19B8F6BF-5375-455C-9EA6-DF929625EA0E}">
        <p15:presenceInfo xmlns:p15="http://schemas.microsoft.com/office/powerpoint/2012/main" userId="S-1-5-21-147214757-305610072-1517763936-697502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7000B"/>
    <a:srgbClr val="FF0000"/>
    <a:srgbClr val="E9002F"/>
    <a:srgbClr val="575756"/>
    <a:srgbClr val="4B4C4B"/>
    <a:srgbClr val="353530"/>
    <a:srgbClr val="4D4D4C"/>
    <a:srgbClr val="DD465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72833802-FEF1-4C79-8D5D-14CF1EAF98D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55" autoAdjust="0"/>
    <p:restoredTop sz="91304" autoAdjust="0"/>
  </p:normalViewPr>
  <p:slideViewPr>
    <p:cSldViewPr snapToGrid="0" snapToObjects="1">
      <p:cViewPr varScale="1">
        <p:scale>
          <a:sx n="103" d="100"/>
          <a:sy n="103" d="100"/>
        </p:scale>
        <p:origin x="600" y="114"/>
      </p:cViewPr>
      <p:guideLst>
        <p:guide pos="3701"/>
        <p:guide orient="horz" pos="2159"/>
        <p:guide pos="35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6" d="100"/>
          <a:sy n="96" d="100"/>
        </p:scale>
        <p:origin x="3104" y="16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viewProps" Target="viewProps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CC198DB-AFBD-584A-8986-364FF2B03F4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01315C-523F-A043-8029-B9921497126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CF71B8-DF2A-2E41-BE66-2E18A767DA8A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601424-70F4-1643-8E3A-557A0258D6B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5BF48A-FF5C-8145-95A7-EE66A87C73D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5F0CC5-85BE-A64A-BD47-54C66F7E9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0952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D60A27-BF12-6744-9E93-932A0E34D8BB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7326F3-4732-B74B-9C70-D0992466E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632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30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651" algn="l" defTabSz="121930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304" algn="l" defTabSz="121930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957" algn="l" defTabSz="121930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609" algn="l" defTabSz="121930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8261" algn="l" defTabSz="121930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913" algn="l" defTabSz="121930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566" algn="l" defTabSz="121930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7219" algn="l" defTabSz="121930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326F3-4732-B74B-9C70-D0992466E49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8515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7326F3-4732-B74B-9C70-D0992466E49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329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7326F3-4732-B74B-9C70-D0992466E49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731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lor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BC6FADA1-64AC-754D-8189-CC7486A73AA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2855" y="6237532"/>
            <a:ext cx="1483104" cy="279014"/>
          </a:xfrm>
          <a:prstGeom prst="rect">
            <a:avLst/>
          </a:prstGeom>
        </p:spPr>
        <p:txBody>
          <a:bodyPr lIns="0" tIns="0" rIns="0" bIns="0"/>
          <a:lstStyle>
            <a:lvl1pPr>
              <a:defRPr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altLang="zh-CN" dirty="0"/>
              <a:t>Click to edit Master text styles</a:t>
            </a:r>
          </a:p>
          <a:p>
            <a:pPr lvl="1"/>
            <a:r>
              <a:rPr lang="en-US" altLang="zh-CN" dirty="0"/>
              <a:t>Second level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221E27-F39A-5848-9F2D-07F8693DFA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36005" y="1940429"/>
            <a:ext cx="6522800" cy="1148459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D08BA7CF-6D0E-3345-90BD-85C5AFAE5BE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94275" y="900634"/>
            <a:ext cx="6586025" cy="813866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ts val="3430"/>
              </a:lnSpc>
              <a:spcBef>
                <a:spcPts val="0"/>
              </a:spcBef>
              <a:buNone/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defRPr>
            </a:lvl1pPr>
            <a:lvl2pPr marL="593900" indent="0" algn="ctr">
              <a:buNone/>
              <a:defRPr sz="2598"/>
            </a:lvl2pPr>
            <a:lvl3pPr marL="1187798" indent="0" algn="ctr">
              <a:buNone/>
              <a:defRPr sz="2338"/>
            </a:lvl3pPr>
            <a:lvl4pPr marL="1781699" indent="0" algn="ctr">
              <a:buNone/>
              <a:defRPr sz="2079"/>
            </a:lvl4pPr>
            <a:lvl5pPr marL="2375598" indent="0" algn="ctr">
              <a:buNone/>
              <a:defRPr sz="2079"/>
            </a:lvl5pPr>
            <a:lvl6pPr marL="2969497" indent="0" algn="ctr">
              <a:buNone/>
              <a:defRPr sz="2079"/>
            </a:lvl6pPr>
            <a:lvl7pPr marL="3563396" indent="0" algn="ctr">
              <a:buNone/>
              <a:defRPr sz="2079"/>
            </a:lvl7pPr>
            <a:lvl8pPr marL="4157297" indent="0" algn="ctr">
              <a:buNone/>
              <a:defRPr sz="2079"/>
            </a:lvl8pPr>
            <a:lvl9pPr marL="4751195" indent="0" algn="ctr">
              <a:buNone/>
              <a:defRPr sz="2079"/>
            </a:lvl9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5194953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414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6408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lor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206140" cy="5594695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BC6FADA1-64AC-754D-8189-CC7486A73AA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2855" y="6237532"/>
            <a:ext cx="1483104" cy="279014"/>
          </a:xfrm>
          <a:prstGeom prst="rect">
            <a:avLst/>
          </a:prstGeom>
        </p:spPr>
        <p:txBody>
          <a:bodyPr lIns="0" tIns="0" rIns="0" bIns="0"/>
          <a:lstStyle>
            <a:lvl1pPr>
              <a:defRPr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altLang="zh-CN" dirty="0"/>
              <a:t>Click to edit Master text styles</a:t>
            </a:r>
          </a:p>
          <a:p>
            <a:pPr lvl="1"/>
            <a:r>
              <a:rPr lang="en-US" altLang="zh-CN" dirty="0"/>
              <a:t>Second level</a:t>
            </a:r>
          </a:p>
        </p:txBody>
      </p:sp>
      <p:sp>
        <p:nvSpPr>
          <p:cNvPr id="7" name="L 形 6"/>
          <p:cNvSpPr/>
          <p:nvPr userDrawn="1"/>
        </p:nvSpPr>
        <p:spPr>
          <a:xfrm rot="5400000">
            <a:off x="7853942" y="2130562"/>
            <a:ext cx="701032" cy="717936"/>
          </a:xfrm>
          <a:prstGeom prst="corner">
            <a:avLst>
              <a:gd name="adj1" fmla="val 3243"/>
              <a:gd name="adj2" fmla="val 3048"/>
            </a:avLst>
          </a:prstGeom>
          <a:solidFill>
            <a:srgbClr val="C700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90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221E27-F39A-5848-9F2D-07F8693DFA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36005" y="1940429"/>
            <a:ext cx="6522800" cy="1148459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D08BA7CF-6D0E-3345-90BD-85C5AFAE5BE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94275" y="900634"/>
            <a:ext cx="6586025" cy="813866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ts val="3430"/>
              </a:lnSpc>
              <a:spcBef>
                <a:spcPts val="0"/>
              </a:spcBef>
              <a:buNone/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defRPr>
            </a:lvl1pPr>
            <a:lvl2pPr marL="593900" indent="0" algn="ctr">
              <a:buNone/>
              <a:defRPr sz="2598"/>
            </a:lvl2pPr>
            <a:lvl3pPr marL="1187798" indent="0" algn="ctr">
              <a:buNone/>
              <a:defRPr sz="2338"/>
            </a:lvl3pPr>
            <a:lvl4pPr marL="1781699" indent="0" algn="ctr">
              <a:buNone/>
              <a:defRPr sz="2079"/>
            </a:lvl4pPr>
            <a:lvl5pPr marL="2375598" indent="0" algn="ctr">
              <a:buNone/>
              <a:defRPr sz="2079"/>
            </a:lvl5pPr>
            <a:lvl6pPr marL="2969497" indent="0" algn="ctr">
              <a:buNone/>
              <a:defRPr sz="2079"/>
            </a:lvl6pPr>
            <a:lvl7pPr marL="3563396" indent="0" algn="ctr">
              <a:buNone/>
              <a:defRPr sz="2079"/>
            </a:lvl7pPr>
            <a:lvl8pPr marL="4157297" indent="0" algn="ctr">
              <a:buNone/>
              <a:defRPr sz="2079"/>
            </a:lvl8pPr>
            <a:lvl9pPr marL="4751195" indent="0" algn="ctr">
              <a:buNone/>
              <a:defRPr sz="2079"/>
            </a:lvl9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152540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41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lligenc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75"/>
            <a:ext cx="12197432" cy="5599236"/>
          </a:xfrm>
          <a:prstGeom prst="rect">
            <a:avLst/>
          </a:prstGeom>
        </p:spPr>
      </p:pic>
      <p:sp>
        <p:nvSpPr>
          <p:cNvPr id="18" name="L 形 17"/>
          <p:cNvSpPr/>
          <p:nvPr userDrawn="1"/>
        </p:nvSpPr>
        <p:spPr>
          <a:xfrm rot="5400000">
            <a:off x="5352597" y="2376386"/>
            <a:ext cx="744262" cy="762208"/>
          </a:xfrm>
          <a:prstGeom prst="corner">
            <a:avLst>
              <a:gd name="adj1" fmla="val 3243"/>
              <a:gd name="adj2" fmla="val 3048"/>
            </a:avLst>
          </a:prstGeom>
          <a:solidFill>
            <a:srgbClr val="C700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90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80221E27-F39A-5848-9F2D-07F8693DFA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36005" y="1940429"/>
            <a:ext cx="4181685" cy="1148459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0C28CF6-72CE-7444-957F-92103ED4054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2855" y="6237532"/>
            <a:ext cx="1483104" cy="279014"/>
          </a:xfrm>
          <a:prstGeom prst="rect">
            <a:avLst/>
          </a:prstGeom>
        </p:spPr>
        <p:txBody>
          <a:bodyPr lIns="0" tIns="0" rIns="0" bIns="0"/>
          <a:lstStyle>
            <a:lvl1pPr>
              <a:defRPr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6BEE1CA6-ECDC-5D4C-AF96-D8818FE8831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94275" y="900634"/>
            <a:ext cx="6586025" cy="813866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ts val="3430"/>
              </a:lnSpc>
              <a:spcBef>
                <a:spcPts val="0"/>
              </a:spcBef>
              <a:buNone/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defRPr>
            </a:lvl1pPr>
            <a:lvl2pPr marL="593900" indent="0" algn="ctr">
              <a:buNone/>
              <a:defRPr sz="2598"/>
            </a:lvl2pPr>
            <a:lvl3pPr marL="1187798" indent="0" algn="ctr">
              <a:buNone/>
              <a:defRPr sz="2338"/>
            </a:lvl3pPr>
            <a:lvl4pPr marL="1781699" indent="0" algn="ctr">
              <a:buNone/>
              <a:defRPr sz="2079"/>
            </a:lvl4pPr>
            <a:lvl5pPr marL="2375598" indent="0" algn="ctr">
              <a:buNone/>
              <a:defRPr sz="2079"/>
            </a:lvl5pPr>
            <a:lvl6pPr marL="2969497" indent="0" algn="ctr">
              <a:buNone/>
              <a:defRPr sz="2079"/>
            </a:lvl6pPr>
            <a:lvl7pPr marL="3563396" indent="0" algn="ctr">
              <a:buNone/>
              <a:defRPr sz="2079"/>
            </a:lvl7pPr>
            <a:lvl8pPr marL="4157297" indent="0" algn="ctr">
              <a:buNone/>
              <a:defRPr sz="2079"/>
            </a:lvl8pPr>
            <a:lvl9pPr marL="4751195" indent="0" algn="ctr">
              <a:buNone/>
              <a:defRPr sz="2079"/>
            </a:lvl9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027061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ovatio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74"/>
            <a:ext cx="12197432" cy="5590529"/>
          </a:xfrm>
          <a:prstGeom prst="rect">
            <a:avLst/>
          </a:prstGeom>
        </p:spPr>
      </p:pic>
      <p:sp>
        <p:nvSpPr>
          <p:cNvPr id="9" name="L 形 8"/>
          <p:cNvSpPr/>
          <p:nvPr userDrawn="1"/>
        </p:nvSpPr>
        <p:spPr>
          <a:xfrm rot="5400000">
            <a:off x="5945516" y="2323519"/>
            <a:ext cx="701032" cy="717936"/>
          </a:xfrm>
          <a:prstGeom prst="corner">
            <a:avLst>
              <a:gd name="adj1" fmla="val 3243"/>
              <a:gd name="adj2" fmla="val 3048"/>
            </a:avLst>
          </a:prstGeom>
          <a:solidFill>
            <a:srgbClr val="C700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90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80221E27-F39A-5848-9F2D-07F8693DFA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36005" y="1940429"/>
            <a:ext cx="4913952" cy="1148459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2894DB30-FB81-8C43-84D2-D602CEBBFC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2855" y="6237532"/>
            <a:ext cx="1483104" cy="279014"/>
          </a:xfrm>
          <a:prstGeom prst="rect">
            <a:avLst/>
          </a:prstGeom>
        </p:spPr>
        <p:txBody>
          <a:bodyPr lIns="0" tIns="0" rIns="0" bIns="0"/>
          <a:lstStyle>
            <a:lvl1pPr>
              <a:defRPr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85547E01-69EF-354E-A3D7-2F57B5B164C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94275" y="900634"/>
            <a:ext cx="6586025" cy="813866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ts val="3430"/>
              </a:lnSpc>
              <a:spcBef>
                <a:spcPts val="0"/>
              </a:spcBef>
              <a:buNone/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defRPr>
            </a:lvl1pPr>
            <a:lvl2pPr marL="593900" indent="0" algn="ctr">
              <a:buNone/>
              <a:defRPr sz="2598"/>
            </a:lvl2pPr>
            <a:lvl3pPr marL="1187798" indent="0" algn="ctr">
              <a:buNone/>
              <a:defRPr sz="2338"/>
            </a:lvl3pPr>
            <a:lvl4pPr marL="1781699" indent="0" algn="ctr">
              <a:buNone/>
              <a:defRPr sz="2079"/>
            </a:lvl4pPr>
            <a:lvl5pPr marL="2375598" indent="0" algn="ctr">
              <a:buNone/>
              <a:defRPr sz="2079"/>
            </a:lvl5pPr>
            <a:lvl6pPr marL="2969497" indent="0" algn="ctr">
              <a:buNone/>
              <a:defRPr sz="2079"/>
            </a:lvl6pPr>
            <a:lvl7pPr marL="3563396" indent="0" algn="ctr">
              <a:buNone/>
              <a:defRPr sz="2079"/>
            </a:lvl7pPr>
            <a:lvl8pPr marL="4157297" indent="0" algn="ctr">
              <a:buNone/>
              <a:defRPr sz="2079"/>
            </a:lvl8pPr>
            <a:lvl9pPr marL="4751195" indent="0" algn="ctr">
              <a:buNone/>
              <a:defRPr sz="2079"/>
            </a:lvl9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499393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scend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74021"/>
            <a:ext cx="12197432" cy="5668718"/>
          </a:xfrm>
          <a:prstGeom prst="rect">
            <a:avLst/>
          </a:prstGeom>
        </p:spPr>
      </p:pic>
      <p:sp>
        <p:nvSpPr>
          <p:cNvPr id="8" name="L 形 7"/>
          <p:cNvSpPr/>
          <p:nvPr userDrawn="1"/>
        </p:nvSpPr>
        <p:spPr>
          <a:xfrm rot="5400000">
            <a:off x="7929967" y="1657555"/>
            <a:ext cx="701032" cy="717936"/>
          </a:xfrm>
          <a:prstGeom prst="corner">
            <a:avLst>
              <a:gd name="adj1" fmla="val 3243"/>
              <a:gd name="adj2" fmla="val 3048"/>
            </a:avLst>
          </a:prstGeom>
          <a:solidFill>
            <a:srgbClr val="C700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90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80221E27-F39A-5848-9F2D-07F8693DFA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36005" y="1940429"/>
            <a:ext cx="6522800" cy="1148459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25CFD13-9C9C-6F4D-9AC2-E2D74CD6004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2855" y="6237532"/>
            <a:ext cx="1483104" cy="279014"/>
          </a:xfrm>
          <a:prstGeom prst="rect">
            <a:avLst/>
          </a:prstGeom>
        </p:spPr>
        <p:txBody>
          <a:bodyPr lIns="0" tIns="0" rIns="0" bIns="0"/>
          <a:lstStyle>
            <a:lvl1pPr>
              <a:defRPr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3BE97340-3746-2843-A081-908ECE911D8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94275" y="900634"/>
            <a:ext cx="6586025" cy="813866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ts val="3430"/>
              </a:lnSpc>
              <a:spcBef>
                <a:spcPts val="0"/>
              </a:spcBef>
              <a:buNone/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defRPr>
            </a:lvl1pPr>
            <a:lvl2pPr marL="593900" indent="0" algn="ctr">
              <a:buNone/>
              <a:defRPr sz="2598"/>
            </a:lvl2pPr>
            <a:lvl3pPr marL="1187798" indent="0" algn="ctr">
              <a:buNone/>
              <a:defRPr sz="2338"/>
            </a:lvl3pPr>
            <a:lvl4pPr marL="1781699" indent="0" algn="ctr">
              <a:buNone/>
              <a:defRPr sz="2079"/>
            </a:lvl4pPr>
            <a:lvl5pPr marL="2375598" indent="0" algn="ctr">
              <a:buNone/>
              <a:defRPr sz="2079"/>
            </a:lvl5pPr>
            <a:lvl6pPr marL="2969497" indent="0" algn="ctr">
              <a:buNone/>
              <a:defRPr sz="2079"/>
            </a:lvl6pPr>
            <a:lvl7pPr marL="3563396" indent="0" algn="ctr">
              <a:buNone/>
              <a:defRPr sz="2079"/>
            </a:lvl7pPr>
            <a:lvl8pPr marL="4157297" indent="0" algn="ctr">
              <a:buNone/>
              <a:defRPr sz="2079"/>
            </a:lvl8pPr>
            <a:lvl9pPr marL="4751195" indent="0" algn="ctr">
              <a:buNone/>
              <a:defRPr sz="2079"/>
            </a:lvl9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9536757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41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0058" y="115888"/>
            <a:ext cx="10756867" cy="633412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94265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5337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pag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0599EA8-6349-3349-B5F3-BFB77398A869}"/>
              </a:ext>
            </a:extLst>
          </p:cNvPr>
          <p:cNvSpPr txBox="1"/>
          <p:nvPr userDrawn="1"/>
        </p:nvSpPr>
        <p:spPr>
          <a:xfrm>
            <a:off x="607486" y="1402064"/>
            <a:ext cx="3921034" cy="854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800" dirty="0">
                <a:solidFill>
                  <a:schemeClr val="tx1"/>
                </a:solidFill>
              </a:rPr>
              <a:t>Thank you.</a:t>
            </a:r>
          </a:p>
        </p:txBody>
      </p:sp>
    </p:spTree>
    <p:extLst>
      <p:ext uri="{BB962C8B-B14F-4D97-AF65-F5344CB8AC3E}">
        <p14:creationId xmlns:p14="http://schemas.microsoft.com/office/powerpoint/2010/main" val="3664786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4738613-2341-9046-8E35-A1048C744AF2}"/>
              </a:ext>
            </a:extLst>
          </p:cNvPr>
          <p:cNvSpPr/>
          <p:nvPr userDrawn="1"/>
        </p:nvSpPr>
        <p:spPr>
          <a:xfrm>
            <a:off x="0" y="5590903"/>
            <a:ext cx="12196763" cy="126709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104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933" r:id="rId2"/>
  </p:sldLayoutIdLst>
  <p:hf hdr="0" ftr="0" dt="0"/>
  <p:txStyles>
    <p:titleStyle>
      <a:lvl1pPr algn="l" defTabSz="914400" rtl="0" eaLnBrk="1" latinLnBrk="0" hangingPunct="1">
        <a:lnSpc>
          <a:spcPts val="3440"/>
        </a:lnSpc>
        <a:spcBef>
          <a:spcPct val="0"/>
        </a:spcBef>
        <a:buNone/>
        <a:defRPr sz="3200" kern="1200">
          <a:solidFill>
            <a:schemeClr val="tx1"/>
          </a:solidFill>
          <a:latin typeface="Microsoft YaHei" panose="020B0503020204020204" pitchFamily="34" charset="-122"/>
          <a:ea typeface="Microsoft YaHei" panose="020B0503020204020204" pitchFamily="34" charset="-122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buFontTx/>
        <a:buNone/>
        <a:defRPr sz="1000" kern="1200">
          <a:solidFill>
            <a:srgbClr val="1D1D1B"/>
          </a:solidFill>
          <a:latin typeface="Arial" panose="020B0604020202020204" pitchFamily="34" charset="0"/>
          <a:ea typeface="Microsoft YaHei" panose="020B0503020204020204" pitchFamily="34" charset="-122"/>
          <a:cs typeface="Arial" panose="020B060402020202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7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7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7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7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59" userDrawn="1">
          <p15:clr>
            <a:srgbClr val="F26B43"/>
          </p15:clr>
        </p15:guide>
        <p15:guide id="2" pos="3841" userDrawn="1">
          <p15:clr>
            <a:srgbClr val="F26B43"/>
          </p15:clr>
        </p15:guide>
        <p15:guide id="3" pos="565" userDrawn="1">
          <p15:clr>
            <a:srgbClr val="F26B43"/>
          </p15:clr>
        </p15:guide>
        <p15:guide id="4" orient="horz" pos="4007" userDrawn="1">
          <p15:clr>
            <a:srgbClr val="F26B43"/>
          </p15:clr>
        </p15:guide>
        <p15:guide id="5" orient="horz" pos="1235" userDrawn="1">
          <p15:clr>
            <a:srgbClr val="F26B43"/>
          </p15:clr>
        </p15:guide>
        <p15:guide id="6" orient="horz" pos="553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4738613-2341-9046-8E35-A1048C744AF2}"/>
              </a:ext>
            </a:extLst>
          </p:cNvPr>
          <p:cNvSpPr/>
          <p:nvPr userDrawn="1"/>
        </p:nvSpPr>
        <p:spPr>
          <a:xfrm>
            <a:off x="0" y="5590903"/>
            <a:ext cx="12196763" cy="126709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818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36" r:id="rId2"/>
    <p:sldLayoutId id="2147483937" r:id="rId3"/>
    <p:sldLayoutId id="2147483938" r:id="rId4"/>
    <p:sldLayoutId id="2147483939" r:id="rId5"/>
    <p:sldLayoutId id="2147483940" r:id="rId6"/>
  </p:sldLayoutIdLst>
  <p:hf hdr="0" ftr="0" dt="0"/>
  <p:txStyles>
    <p:titleStyle>
      <a:lvl1pPr algn="l" defTabSz="914400" rtl="0" eaLnBrk="1" latinLnBrk="0" hangingPunct="1">
        <a:lnSpc>
          <a:spcPts val="3440"/>
        </a:lnSpc>
        <a:spcBef>
          <a:spcPct val="0"/>
        </a:spcBef>
        <a:buNone/>
        <a:defRPr sz="3200" kern="1200">
          <a:solidFill>
            <a:schemeClr val="tx1"/>
          </a:solidFill>
          <a:latin typeface="Microsoft YaHei" panose="020B0503020204020204" pitchFamily="34" charset="-122"/>
          <a:ea typeface="Microsoft YaHei" panose="020B0503020204020204" pitchFamily="34" charset="-122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buFontTx/>
        <a:buNone/>
        <a:defRPr sz="1000" kern="1200">
          <a:solidFill>
            <a:srgbClr val="1D1D1B"/>
          </a:solidFill>
          <a:latin typeface="Arial" panose="020B0604020202020204" pitchFamily="34" charset="0"/>
          <a:ea typeface="Microsoft YaHei" panose="020B0503020204020204" pitchFamily="34" charset="-122"/>
          <a:cs typeface="Arial" panose="020B060402020202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7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7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7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7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59">
          <p15:clr>
            <a:srgbClr val="F26B43"/>
          </p15:clr>
        </p15:guide>
        <p15:guide id="2" pos="3841">
          <p15:clr>
            <a:srgbClr val="F26B43"/>
          </p15:clr>
        </p15:guide>
        <p15:guide id="3" pos="565">
          <p15:clr>
            <a:srgbClr val="F26B43"/>
          </p15:clr>
        </p15:guide>
        <p15:guide id="4" orient="horz" pos="4007">
          <p15:clr>
            <a:srgbClr val="F26B43"/>
          </p15:clr>
        </p15:guide>
        <p15:guide id="5" orient="horz" pos="1235">
          <p15:clr>
            <a:srgbClr val="F26B43"/>
          </p15:clr>
        </p15:guide>
        <p15:guide id="6" orient="horz" pos="553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5F1158-B1AA-8F41-AF0A-FEA0EC187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144" y="1474840"/>
            <a:ext cx="3984232" cy="2816080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48406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hf hdr="0" ftr="0" dt="0"/>
  <p:txStyles>
    <p:titleStyle>
      <a:lvl1pPr algn="l" defTabSz="1187798" rtl="0" eaLnBrk="1" latinLnBrk="0" hangingPunct="1">
        <a:lnSpc>
          <a:spcPct val="90000"/>
        </a:lnSpc>
        <a:spcBef>
          <a:spcPct val="0"/>
        </a:spcBef>
        <a:buNone/>
        <a:defRPr sz="5000" b="0" kern="1200">
          <a:solidFill>
            <a:schemeClr val="tx1"/>
          </a:solidFill>
          <a:latin typeface="Arial" panose="020B0604020202020204" pitchFamily="34" charset="0"/>
          <a:ea typeface="Microsoft YaHei" panose="020B0503020204020204" pitchFamily="34" charset="-122"/>
          <a:cs typeface="Arial" panose="020B0604020202020204" pitchFamily="34" charset="0"/>
        </a:defRPr>
      </a:lvl1pPr>
    </p:titleStyle>
    <p:bodyStyle>
      <a:lvl1pPr marL="0" indent="0" algn="l" defTabSz="1187798" rtl="0" eaLnBrk="1" latinLnBrk="0" hangingPunct="1">
        <a:lnSpc>
          <a:spcPct val="90000"/>
        </a:lnSpc>
        <a:spcBef>
          <a:spcPts val="1299"/>
        </a:spcBef>
        <a:buFont typeface="Arial" panose="020B0604020202020204" pitchFamily="34" charset="0"/>
        <a:buNone/>
        <a:defRPr sz="1819" kern="1200">
          <a:solidFill>
            <a:srgbClr val="FFFFFF"/>
          </a:solidFill>
          <a:latin typeface="Microsoft YaHei" panose="020B0503020204020204" pitchFamily="34" charset="-122"/>
          <a:ea typeface="Microsoft YaHei" panose="020B0503020204020204" pitchFamily="34" charset="-122"/>
          <a:cs typeface="+mn-cs"/>
        </a:defRPr>
      </a:lvl1pPr>
      <a:lvl2pPr marL="593900" indent="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None/>
        <a:defRPr sz="3118" kern="1200">
          <a:solidFill>
            <a:schemeClr val="tx1"/>
          </a:solidFill>
          <a:latin typeface="+mn-lt"/>
          <a:ea typeface="+mn-ea"/>
          <a:cs typeface="+mn-cs"/>
        </a:defRPr>
      </a:lvl2pPr>
      <a:lvl3pPr marL="1187798" indent="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None/>
        <a:defRPr sz="2598" kern="1200">
          <a:solidFill>
            <a:schemeClr val="tx1"/>
          </a:solidFill>
          <a:latin typeface="+mn-lt"/>
          <a:ea typeface="+mn-ea"/>
          <a:cs typeface="+mn-cs"/>
        </a:defRPr>
      </a:lvl3pPr>
      <a:lvl4pPr marL="1781699" indent="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None/>
        <a:defRPr sz="2338" kern="1200">
          <a:solidFill>
            <a:schemeClr val="tx1"/>
          </a:solidFill>
          <a:latin typeface="+mn-lt"/>
          <a:ea typeface="+mn-ea"/>
          <a:cs typeface="+mn-cs"/>
        </a:defRPr>
      </a:lvl4pPr>
      <a:lvl5pPr marL="2375598" indent="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None/>
        <a:defRPr sz="2338" kern="1200">
          <a:solidFill>
            <a:schemeClr val="tx1"/>
          </a:solidFill>
          <a:latin typeface="+mn-lt"/>
          <a:ea typeface="+mn-ea"/>
          <a:cs typeface="+mn-cs"/>
        </a:defRPr>
      </a:lvl5pPr>
      <a:lvl6pPr marL="3266447" indent="-29695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8" kern="1200">
          <a:solidFill>
            <a:schemeClr val="tx1"/>
          </a:solidFill>
          <a:latin typeface="+mn-lt"/>
          <a:ea typeface="+mn-ea"/>
          <a:cs typeface="+mn-cs"/>
        </a:defRPr>
      </a:lvl6pPr>
      <a:lvl7pPr marL="3860346" indent="-29695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8" kern="1200">
          <a:solidFill>
            <a:schemeClr val="tx1"/>
          </a:solidFill>
          <a:latin typeface="+mn-lt"/>
          <a:ea typeface="+mn-ea"/>
          <a:cs typeface="+mn-cs"/>
        </a:defRPr>
      </a:lvl7pPr>
      <a:lvl8pPr marL="4454245" indent="-29695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8" kern="1200">
          <a:solidFill>
            <a:schemeClr val="tx1"/>
          </a:solidFill>
          <a:latin typeface="+mn-lt"/>
          <a:ea typeface="+mn-ea"/>
          <a:cs typeface="+mn-cs"/>
        </a:defRPr>
      </a:lvl8pPr>
      <a:lvl9pPr marL="5048144" indent="-29695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1pPr>
      <a:lvl2pPr marL="593900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2pPr>
      <a:lvl3pPr marL="1187798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3pPr>
      <a:lvl4pPr marL="1781699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4pPr>
      <a:lvl5pPr marL="2375598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5pPr>
      <a:lvl6pPr marL="2969497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6pPr>
      <a:lvl7pPr marL="3563396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7pPr>
      <a:lvl8pPr marL="4157297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8pPr>
      <a:lvl9pPr marL="4751195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1" userDrawn="1">
          <p15:clr>
            <a:srgbClr val="F26B43"/>
          </p15:clr>
        </p15:guide>
        <p15:guide id="2" pos="3842" userDrawn="1">
          <p15:clr>
            <a:srgbClr val="F26B43"/>
          </p15:clr>
        </p15:guide>
        <p15:guide id="3" pos="458" userDrawn="1">
          <p15:clr>
            <a:srgbClr val="F26B43"/>
          </p15:clr>
        </p15:guide>
        <p15:guide id="4" pos="721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mailto:antoine@aft.network" TargetMode="External"/><Relationship Id="rId2" Type="http://schemas.openxmlformats.org/officeDocument/2006/relationships/hyperlink" Target="mailto:antoine.fressancourt@huawei.co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9.png"/><Relationship Id="rId10" Type="http://schemas.openxmlformats.org/officeDocument/2006/relationships/image" Target="../media/image8.png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副标题 7"/>
          <p:cNvSpPr>
            <a:spLocks noGrp="1"/>
          </p:cNvSpPr>
          <p:nvPr>
            <p:ph type="subTitle" idx="1"/>
          </p:nvPr>
        </p:nvSpPr>
        <p:spPr>
          <a:xfrm>
            <a:off x="1544630" y="1454758"/>
            <a:ext cx="8878374" cy="3862596"/>
          </a:xfr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4800" dirty="0">
                <a:latin typeface="Microsoft YaHei" panose="020B0503020204020204" pitchFamily="34" charset="-122"/>
              </a:rPr>
              <a:t>Enforcing end-to-end delay bounds via queue resizing</a:t>
            </a:r>
            <a:endParaRPr lang="en-US" altLang="zh-CN" sz="2400" dirty="0">
              <a:latin typeface="Microsoft YaHei" panose="020B0503020204020204" pitchFamily="34" charset="-122"/>
            </a:endParaRPr>
          </a:p>
          <a:p>
            <a:pPr algn="ctr">
              <a:spcBef>
                <a:spcPts val="4200"/>
              </a:spcBef>
            </a:pPr>
            <a:r>
              <a:rPr lang="en-US" altLang="zh-CN" sz="2400" i="1" dirty="0">
                <a:latin typeface="Microsoft YaHei" panose="020B0503020204020204" pitchFamily="34" charset="-122"/>
              </a:rPr>
              <a:t>draft-aft-detnet-bound-delay-queue-00</a:t>
            </a:r>
          </a:p>
          <a:p>
            <a:pPr algn="ctr">
              <a:spcBef>
                <a:spcPts val="4200"/>
              </a:spcBef>
            </a:pPr>
            <a:r>
              <a:rPr lang="fr-FR" altLang="zh-CN" sz="2400" dirty="0">
                <a:latin typeface="Microsoft YaHei" panose="020B0503020204020204" pitchFamily="34" charset="-122"/>
              </a:rPr>
              <a:t>20230621 - A</a:t>
            </a:r>
            <a:r>
              <a:rPr lang="en-US" altLang="zh-CN" sz="2400" dirty="0" err="1">
                <a:latin typeface="Microsoft YaHei" panose="020B0503020204020204" pitchFamily="34" charset="-122"/>
              </a:rPr>
              <a:t>ntoine</a:t>
            </a:r>
            <a:r>
              <a:rPr lang="en-US" altLang="zh-CN" sz="2400" dirty="0">
                <a:latin typeface="Microsoft YaHei" panose="020B0503020204020204" pitchFamily="34" charset="-122"/>
              </a:rPr>
              <a:t> Fressancourt</a:t>
            </a:r>
          </a:p>
          <a:p>
            <a:pPr algn="ctr"/>
            <a:endParaRPr lang="en-US" altLang="zh-CN" dirty="0">
              <a:latin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99043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/>
          <p:cNvSpPr txBox="1">
            <a:spLocks/>
          </p:cNvSpPr>
          <p:nvPr/>
        </p:nvSpPr>
        <p:spPr>
          <a:xfrm>
            <a:off x="477213" y="265395"/>
            <a:ext cx="11203510" cy="920639"/>
          </a:xfrm>
          <a:prstGeom prst="rect">
            <a:avLst/>
          </a:prstGeom>
        </p:spPr>
        <p:txBody>
          <a:bodyPr anchor="t"/>
          <a:lstStyle>
            <a:lvl1pPr algn="l" defTabSz="914400" rtl="0" eaLnBrk="1" latinLnBrk="0" hangingPunct="1">
              <a:lnSpc>
                <a:spcPts val="344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j-cs"/>
              </a:defRPr>
            </a:lvl1pPr>
          </a:lstStyle>
          <a:p>
            <a:r>
              <a:rPr lang="fr-FR" dirty="0" err="1"/>
              <a:t>Adapting</a:t>
            </a:r>
            <a:r>
              <a:rPr lang="fr-FR" dirty="0"/>
              <a:t> queue size </a:t>
            </a:r>
            <a:r>
              <a:rPr lang="fr-FR" dirty="0" err="1"/>
              <a:t>according</a:t>
            </a:r>
            <a:r>
              <a:rPr lang="fr-FR" dirty="0"/>
              <a:t> to </a:t>
            </a:r>
            <a:r>
              <a:rPr lang="fr-FR" dirty="0" err="1"/>
              <a:t>demand</a:t>
            </a:r>
            <a:br>
              <a:rPr lang="en-US" dirty="0"/>
            </a:br>
            <a:r>
              <a:rPr lang="en-US" sz="2400" i="1" dirty="0"/>
              <a:t>Reducing the size to lower the maximum delay (2/3)</a:t>
            </a:r>
            <a:endParaRPr lang="en-US" sz="2800" i="1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DBF59B06-6AFF-4DE7-8339-F6D8ED9848B5}"/>
              </a:ext>
            </a:extLst>
          </p:cNvPr>
          <p:cNvSpPr txBox="1">
            <a:spLocks/>
          </p:cNvSpPr>
          <p:nvPr/>
        </p:nvSpPr>
        <p:spPr bwMode="auto">
          <a:xfrm>
            <a:off x="11370669" y="6491512"/>
            <a:ext cx="826094" cy="36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180000" bIns="18000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78" rtl="0" eaLnBrk="0" latinLnBrk="0" hangingPunct="0">
              <a:lnSpc>
                <a:spcPct val="85000"/>
              </a:lnSpc>
              <a:defRPr sz="1000" kern="1200">
                <a:solidFill>
                  <a:schemeClr val="tx1"/>
                </a:solidFill>
                <a:latin typeface="FrutigerNext LT Medium" pitchFamily="34" charset="0"/>
                <a:ea typeface="ＭＳ Ｐゴシック" pitchFamily="34" charset="-128"/>
                <a:cs typeface="+mn-cs"/>
              </a:defRPr>
            </a:lvl1pPr>
            <a:lvl2pPr marL="457240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7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71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957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196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43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67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913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78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2B2E7B-4CF8-4688-8F69-2C65CCCF2053}" type="slidenum">
              <a:rPr kumimoji="0" lang="en-US" sz="14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pPr marL="0" marR="0" lvl="0" indent="0" algn="r" defTabSz="914478" rtl="0" eaLnBrk="0" fontAlgn="auto" latinLnBrk="0" hangingPunct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212BB1E-1BE9-4115-8915-3339A6D91211}"/>
              </a:ext>
            </a:extLst>
          </p:cNvPr>
          <p:cNvSpPr/>
          <p:nvPr/>
        </p:nvSpPr>
        <p:spPr>
          <a:xfrm>
            <a:off x="933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B084C58-D537-4D76-B871-2244DC50BCB3}"/>
              </a:ext>
            </a:extLst>
          </p:cNvPr>
          <p:cNvSpPr/>
          <p:nvPr/>
        </p:nvSpPr>
        <p:spPr>
          <a:xfrm>
            <a:off x="141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7798AFA-0084-45D7-9E90-C07711E76227}"/>
              </a:ext>
            </a:extLst>
          </p:cNvPr>
          <p:cNvSpPr/>
          <p:nvPr/>
        </p:nvSpPr>
        <p:spPr>
          <a:xfrm>
            <a:off x="285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ECF60AD-B05B-4A38-AE16-48E4A611E2DD}"/>
              </a:ext>
            </a:extLst>
          </p:cNvPr>
          <p:cNvSpPr/>
          <p:nvPr/>
        </p:nvSpPr>
        <p:spPr>
          <a:xfrm>
            <a:off x="357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CB1C2DA-4EC1-4CFC-9F99-3789E07B8DFD}"/>
              </a:ext>
            </a:extLst>
          </p:cNvPr>
          <p:cNvSpPr/>
          <p:nvPr/>
        </p:nvSpPr>
        <p:spPr>
          <a:xfrm>
            <a:off x="429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D770F35-6E15-46D8-97E7-E4ABD9009CD1}"/>
              </a:ext>
            </a:extLst>
          </p:cNvPr>
          <p:cNvSpPr/>
          <p:nvPr/>
        </p:nvSpPr>
        <p:spPr>
          <a:xfrm>
            <a:off x="501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D54FE99-6205-4F32-9480-4F89DA948B4E}"/>
              </a:ext>
            </a:extLst>
          </p:cNvPr>
          <p:cNvSpPr/>
          <p:nvPr/>
        </p:nvSpPr>
        <p:spPr>
          <a:xfrm>
            <a:off x="573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88539FE-5482-47B3-9B15-23C515523C91}"/>
              </a:ext>
            </a:extLst>
          </p:cNvPr>
          <p:cNvSpPr/>
          <p:nvPr/>
        </p:nvSpPr>
        <p:spPr>
          <a:xfrm>
            <a:off x="1005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C69BEAA-36E7-496F-8605-39378151D177}"/>
              </a:ext>
            </a:extLst>
          </p:cNvPr>
          <p:cNvSpPr/>
          <p:nvPr/>
        </p:nvSpPr>
        <p:spPr>
          <a:xfrm>
            <a:off x="861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C1AA40C-CF21-463E-94FA-B4F4D282786B}"/>
              </a:ext>
            </a:extLst>
          </p:cNvPr>
          <p:cNvSpPr/>
          <p:nvPr/>
        </p:nvSpPr>
        <p:spPr>
          <a:xfrm>
            <a:off x="789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1D14917-332C-4FC4-AF52-61595BBFFB5C}"/>
              </a:ext>
            </a:extLst>
          </p:cNvPr>
          <p:cNvSpPr/>
          <p:nvPr/>
        </p:nvSpPr>
        <p:spPr>
          <a:xfrm>
            <a:off x="645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69BF6E6-E616-4481-A4D6-C61B01FE491E}"/>
              </a:ext>
            </a:extLst>
          </p:cNvPr>
          <p:cNvCxnSpPr>
            <a:cxnSpLocks/>
          </p:cNvCxnSpPr>
          <p:nvPr/>
        </p:nvCxnSpPr>
        <p:spPr>
          <a:xfrm>
            <a:off x="477210" y="1605093"/>
            <a:ext cx="941171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77EC17E-E64B-40C3-A800-1731758E3783}"/>
              </a:ext>
            </a:extLst>
          </p:cNvPr>
          <p:cNvCxnSpPr>
            <a:cxnSpLocks/>
          </p:cNvCxnSpPr>
          <p:nvPr/>
        </p:nvCxnSpPr>
        <p:spPr>
          <a:xfrm>
            <a:off x="477210" y="3045093"/>
            <a:ext cx="941171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1183F611-591B-46EE-B797-3156532E9CE2}"/>
              </a:ext>
            </a:extLst>
          </p:cNvPr>
          <p:cNvSpPr/>
          <p:nvPr/>
        </p:nvSpPr>
        <p:spPr>
          <a:xfrm>
            <a:off x="213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28EDFB02-4A9B-45E6-A4AF-FB7A32641BDD}"/>
              </a:ext>
            </a:extLst>
          </p:cNvPr>
          <p:cNvSpPr/>
          <p:nvPr/>
        </p:nvSpPr>
        <p:spPr>
          <a:xfrm>
            <a:off x="717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57B530F-8FB8-4265-95F9-AA7BA1968805}"/>
              </a:ext>
            </a:extLst>
          </p:cNvPr>
          <p:cNvSpPr/>
          <p:nvPr/>
        </p:nvSpPr>
        <p:spPr>
          <a:xfrm>
            <a:off x="8006381" y="1713093"/>
            <a:ext cx="2772000" cy="1224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lvl="0"/>
            <a:r>
              <a:rPr kumimoji="1" lang="fr-FR" sz="1600" dirty="0" err="1">
                <a:solidFill>
                  <a:srgbClr val="FFFFFF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Reservation</a:t>
            </a:r>
            <a:r>
              <a:rPr kumimoji="1" lang="fr-FR" sz="1600" dirty="0">
                <a:solidFill>
                  <a:srgbClr val="FFFFFF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 2: </a:t>
            </a:r>
          </a:p>
          <a:p>
            <a:pPr marL="285750" lvl="0" indent="-285750">
              <a:buFontTx/>
              <a:buChar char="-"/>
            </a:pPr>
            <a:r>
              <a:rPr kumimoji="1" lang="fr-FR" sz="1600" dirty="0">
                <a:solidFill>
                  <a:srgbClr val="FFFFFF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max-E2E d.: 55ms</a:t>
            </a:r>
          </a:p>
          <a:p>
            <a:pPr marL="285750" lvl="0" indent="-285750">
              <a:buFontTx/>
              <a:buChar char="-"/>
            </a:pPr>
            <a:r>
              <a:rPr kumimoji="1" lang="fr-FR" sz="1600" dirty="0" err="1">
                <a:solidFill>
                  <a:srgbClr val="FFFFFF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Bw</a:t>
            </a:r>
            <a:r>
              <a:rPr kumimoji="1" lang="fr-FR" sz="1600" dirty="0">
                <a:solidFill>
                  <a:srgbClr val="FFFFFF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 2 Mbps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D7CEB26-1104-4712-BDE9-9BD80F3DAEBA}"/>
              </a:ext>
            </a:extLst>
          </p:cNvPr>
          <p:cNvSpPr/>
          <p:nvPr/>
        </p:nvSpPr>
        <p:spPr>
          <a:xfrm>
            <a:off x="5846381" y="1713093"/>
            <a:ext cx="2052000" cy="1224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lvl="0"/>
            <a:r>
              <a:rPr kumimoji="1" lang="fr-FR" sz="1600" dirty="0" err="1">
                <a:solidFill>
                  <a:schemeClr val="tx2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Reservation</a:t>
            </a:r>
            <a:r>
              <a:rPr kumimoji="1" lang="fr-FR" sz="1600" dirty="0">
                <a:solidFill>
                  <a:schemeClr val="tx2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 1: </a:t>
            </a:r>
          </a:p>
          <a:p>
            <a:pPr marL="285750" lvl="0" indent="-285750">
              <a:buFontTx/>
              <a:buChar char="-"/>
            </a:pPr>
            <a:r>
              <a:rPr kumimoji="1" lang="fr-FR" sz="1600" dirty="0">
                <a:solidFill>
                  <a:schemeClr val="tx2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max-E2E d.: 50ms</a:t>
            </a:r>
          </a:p>
          <a:p>
            <a:pPr marL="285750" lvl="0" indent="-285750">
              <a:buFontTx/>
              <a:buChar char="-"/>
            </a:pPr>
            <a:r>
              <a:rPr kumimoji="1" lang="fr-FR" sz="1600" dirty="0" err="1">
                <a:solidFill>
                  <a:schemeClr val="tx2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Bw</a:t>
            </a:r>
            <a:r>
              <a:rPr kumimoji="1" lang="fr-FR" sz="1600" dirty="0">
                <a:solidFill>
                  <a:schemeClr val="tx2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 1.5 Mbps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A357C73-59FA-4954-8356-F74563EBF899}"/>
              </a:ext>
            </a:extLst>
          </p:cNvPr>
          <p:cNvCxnSpPr>
            <a:cxnSpLocks/>
          </p:cNvCxnSpPr>
          <p:nvPr/>
        </p:nvCxnSpPr>
        <p:spPr>
          <a:xfrm>
            <a:off x="4658381" y="1245093"/>
            <a:ext cx="0" cy="216000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ight Brace 3">
            <a:extLst>
              <a:ext uri="{FF2B5EF4-FFF2-40B4-BE49-F238E27FC236}">
                <a16:creationId xmlns:a16="http://schemas.microsoft.com/office/drawing/2014/main" id="{4DAD7BC0-1174-4992-A09A-315627541896}"/>
              </a:ext>
            </a:extLst>
          </p:cNvPr>
          <p:cNvSpPr/>
          <p:nvPr/>
        </p:nvSpPr>
        <p:spPr>
          <a:xfrm rot="5400000">
            <a:off x="5573793" y="-1236558"/>
            <a:ext cx="108000" cy="10301171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7B1C8D-5448-4037-97FA-0FC336171439}"/>
              </a:ext>
            </a:extLst>
          </p:cNvPr>
          <p:cNvSpPr txBox="1"/>
          <p:nvPr/>
        </p:nvSpPr>
        <p:spPr>
          <a:xfrm>
            <a:off x="3218381" y="3436115"/>
            <a:ext cx="288000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Minimal </a:t>
            </a:r>
            <a:r>
              <a:rPr kumimoji="1" lang="fr-FR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occupancy</a:t>
            </a: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 </a:t>
            </a:r>
            <a:r>
              <a:rPr kumimoji="1" lang="fr-FR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threshold</a:t>
            </a:r>
            <a:endParaRPr kumimoji="1" lang="en-US" dirty="0" err="1">
              <a:solidFill>
                <a:srgbClr val="000000"/>
              </a:solidFill>
              <a:latin typeface="Calibri" panose="020F0502020204030204" pitchFamily="34" charset="0"/>
              <a:ea typeface="Microsoft YaHei" panose="020B0503020204020204" pitchFamily="34" charset="-122"/>
              <a:cs typeface="Calibri" panose="020F050202020403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5859512-1B78-4EC9-A350-CF9A289958BF}"/>
              </a:ext>
            </a:extLst>
          </p:cNvPr>
          <p:cNvSpPr txBox="1"/>
          <p:nvPr/>
        </p:nvSpPr>
        <p:spPr>
          <a:xfrm>
            <a:off x="477212" y="4975908"/>
            <a:ext cx="2538213" cy="9037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fr-FR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Demand</a:t>
            </a: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</a:t>
            </a:r>
          </a:p>
          <a:p>
            <a:pPr marL="285750" indent="-285750">
              <a:buFontTx/>
              <a:buChar char="-"/>
            </a:pPr>
            <a:r>
              <a:rPr kumimoji="1" lang="fr-FR" b="1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max-E2E </a:t>
            </a:r>
            <a:r>
              <a:rPr kumimoji="1" lang="fr-FR" b="1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delay</a:t>
            </a:r>
            <a:r>
              <a:rPr kumimoji="1" lang="fr-FR" b="1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 40ms</a:t>
            </a:r>
          </a:p>
          <a:p>
            <a:pPr marL="285750" indent="-285750">
              <a:buFontTx/>
              <a:buChar char="-"/>
            </a:pPr>
            <a:r>
              <a:rPr kumimoji="1" lang="fr-FR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Bw</a:t>
            </a: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 2 Mbps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C420369-EE5E-438D-85E5-E07479142A35}"/>
              </a:ext>
            </a:extLst>
          </p:cNvPr>
          <p:cNvSpPr txBox="1"/>
          <p:nvPr/>
        </p:nvSpPr>
        <p:spPr>
          <a:xfrm>
            <a:off x="4358686" y="3981224"/>
            <a:ext cx="2538213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Queue:</a:t>
            </a:r>
          </a:p>
          <a:p>
            <a:pPr marL="285750" indent="-285750">
              <a:buFontTx/>
              <a:buChar char="-"/>
            </a:pP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max-E2E </a:t>
            </a:r>
            <a:r>
              <a:rPr kumimoji="1" lang="fr-FR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delay</a:t>
            </a: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 50ms</a:t>
            </a:r>
          </a:p>
          <a:p>
            <a:pPr marL="285750" indent="-285750">
              <a:buFontTx/>
              <a:buChar char="-"/>
            </a:pP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min-</a:t>
            </a:r>
            <a:r>
              <a:rPr kumimoji="1" lang="fr-FR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contract</a:t>
            </a: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 50ms</a:t>
            </a:r>
          </a:p>
          <a:p>
            <a:pPr marL="285750" indent="-285750">
              <a:buFontTx/>
              <a:buChar char="-"/>
            </a:pPr>
            <a:r>
              <a:rPr kumimoji="1" lang="fr-FR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Capacity</a:t>
            </a: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 20 Mbps</a:t>
            </a:r>
          </a:p>
          <a:p>
            <a:pPr marL="285750" indent="-285750">
              <a:buFontTx/>
              <a:buChar char="-"/>
            </a:pPr>
            <a:r>
              <a:rPr kumimoji="1" lang="fr-FR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Utilized</a:t>
            </a: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 3.5 Mbps</a:t>
            </a:r>
          </a:p>
        </p:txBody>
      </p:sp>
      <p:sp>
        <p:nvSpPr>
          <p:cNvPr id="6" name="Speech Bubble: Rectangle 5">
            <a:extLst>
              <a:ext uri="{FF2B5EF4-FFF2-40B4-BE49-F238E27FC236}">
                <a16:creationId xmlns:a16="http://schemas.microsoft.com/office/drawing/2014/main" id="{44E9D8EA-4450-46F3-982E-B4023297E9C9}"/>
              </a:ext>
            </a:extLst>
          </p:cNvPr>
          <p:cNvSpPr/>
          <p:nvPr/>
        </p:nvSpPr>
        <p:spPr>
          <a:xfrm>
            <a:off x="3155026" y="5739752"/>
            <a:ext cx="7042956" cy="923330"/>
          </a:xfrm>
          <a:prstGeom prst="wedgeRectCallout">
            <a:avLst>
              <a:gd name="adj1" fmla="val -15083"/>
              <a:gd name="adj2" fmla="val -90564"/>
            </a:avLst>
          </a:prstGeom>
          <a:solidFill>
            <a:srgbClr val="FFFFFF">
              <a:lumMod val="95000"/>
            </a:srgbClr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wrap="square" rtlCol="0" anchor="ctr">
            <a:spAutoFit/>
          </a:bodyPr>
          <a:lstStyle/>
          <a:p>
            <a:pPr defTabSz="914400"/>
            <a:r>
              <a:rPr lang="fr-FR" kern="0" dirty="0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Queue occupation </a:t>
            </a:r>
            <a:r>
              <a:rPr lang="fr-FR" kern="0" dirty="0" err="1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below</a:t>
            </a:r>
            <a:r>
              <a:rPr lang="fr-FR" kern="0" dirty="0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 the minimal occupation </a:t>
            </a:r>
            <a:r>
              <a:rPr lang="fr-FR" kern="0" dirty="0" err="1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threshold</a:t>
            </a:r>
            <a:r>
              <a:rPr lang="fr-FR" kern="0" dirty="0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 </a:t>
            </a:r>
          </a:p>
          <a:p>
            <a:pPr defTabSz="914400"/>
            <a:r>
              <a:rPr lang="fr-FR" kern="0" dirty="0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  <a:sym typeface="Wingdings" panose="05000000000000000000" pitchFamily="2" charset="2"/>
              </a:rPr>
              <a:t> </a:t>
            </a:r>
            <a:r>
              <a:rPr lang="fr-FR" kern="0" dirty="0" err="1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  <a:sym typeface="Wingdings" panose="05000000000000000000" pitchFamily="2" charset="2"/>
              </a:rPr>
              <a:t>We</a:t>
            </a:r>
            <a:r>
              <a:rPr lang="fr-FR" kern="0" dirty="0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  <a:sym typeface="Wingdings" panose="05000000000000000000" pitchFamily="2" charset="2"/>
              </a:rPr>
              <a:t> can </a:t>
            </a:r>
            <a:r>
              <a:rPr lang="fr-FR" kern="0" dirty="0" err="1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  <a:sym typeface="Wingdings" panose="05000000000000000000" pitchFamily="2" charset="2"/>
              </a:rPr>
              <a:t>reduce</a:t>
            </a:r>
            <a:r>
              <a:rPr lang="fr-FR" kern="0" dirty="0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  <a:sym typeface="Wingdings" panose="05000000000000000000" pitchFamily="2" charset="2"/>
              </a:rPr>
              <a:t> the </a:t>
            </a:r>
            <a:r>
              <a:rPr lang="fr-FR" kern="0" dirty="0" err="1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  <a:sym typeface="Wingdings" panose="05000000000000000000" pitchFamily="2" charset="2"/>
              </a:rPr>
              <a:t>queue’s</a:t>
            </a:r>
            <a:r>
              <a:rPr lang="fr-FR" kern="0" dirty="0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r-FR" kern="0" dirty="0" err="1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  <a:sym typeface="Wingdings" panose="05000000000000000000" pitchFamily="2" charset="2"/>
              </a:rPr>
              <a:t>capacity</a:t>
            </a:r>
            <a:r>
              <a:rPr lang="fr-FR" kern="0" dirty="0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  <a:sym typeface="Wingdings" panose="05000000000000000000" pitchFamily="2" charset="2"/>
              </a:rPr>
              <a:t> to </a:t>
            </a:r>
            <a:r>
              <a:rPr lang="fr-FR" kern="0" dirty="0" err="1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  <a:sym typeface="Wingdings" panose="05000000000000000000" pitchFamily="2" charset="2"/>
              </a:rPr>
              <a:t>decrease</a:t>
            </a:r>
            <a:r>
              <a:rPr lang="fr-FR" kern="0" dirty="0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  <a:sym typeface="Wingdings" panose="05000000000000000000" pitchFamily="2" charset="2"/>
              </a:rPr>
              <a:t> the maximum </a:t>
            </a:r>
            <a:r>
              <a:rPr lang="fr-FR" kern="0" dirty="0" err="1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  <a:sym typeface="Wingdings" panose="05000000000000000000" pitchFamily="2" charset="2"/>
              </a:rPr>
              <a:t>delay</a:t>
            </a:r>
            <a:r>
              <a:rPr lang="fr-FR" kern="0" dirty="0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  <a:sym typeface="Wingdings" panose="05000000000000000000" pitchFamily="2" charset="2"/>
              </a:rPr>
              <a:t> and </a:t>
            </a:r>
            <a:r>
              <a:rPr lang="fr-FR" kern="0" dirty="0" err="1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  <a:sym typeface="Wingdings" panose="05000000000000000000" pitchFamily="2" charset="2"/>
              </a:rPr>
              <a:t>accept</a:t>
            </a:r>
            <a:r>
              <a:rPr lang="fr-FR" kern="0" dirty="0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  <a:sym typeface="Wingdings" panose="05000000000000000000" pitchFamily="2" charset="2"/>
              </a:rPr>
              <a:t> the </a:t>
            </a:r>
            <a:r>
              <a:rPr lang="fr-FR" kern="0" dirty="0" err="1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  <a:sym typeface="Wingdings" panose="05000000000000000000" pitchFamily="2" charset="2"/>
              </a:rPr>
              <a:t>demand</a:t>
            </a:r>
            <a:r>
              <a:rPr lang="fr-FR" kern="0" dirty="0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 </a:t>
            </a:r>
            <a:endParaRPr lang="en-US" kern="0" dirty="0">
              <a:solidFill>
                <a:srgbClr val="000000"/>
              </a:solidFill>
              <a:latin typeface="Calibri" panose="020F0502020204030204" pitchFamily="34" charset="0"/>
              <a:ea typeface="宋体"/>
              <a:cs typeface="Calibri" panose="020F050202020403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C35F925-5F9B-47AE-B402-370F02AA1083}"/>
              </a:ext>
            </a:extLst>
          </p:cNvPr>
          <p:cNvSpPr txBox="1"/>
          <p:nvPr/>
        </p:nvSpPr>
        <p:spPr>
          <a:xfrm>
            <a:off x="7520168" y="4258223"/>
            <a:ext cx="2538213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Tx/>
              <a:buChar char="-"/>
            </a:pP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max-E2E </a:t>
            </a:r>
            <a:r>
              <a:rPr kumimoji="1" lang="fr-FR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delay</a:t>
            </a: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 40ms</a:t>
            </a:r>
          </a:p>
          <a:p>
            <a:pPr marL="285750" indent="-285750">
              <a:buFontTx/>
              <a:buChar char="-"/>
            </a:pP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Min-</a:t>
            </a:r>
            <a:r>
              <a:rPr kumimoji="1" lang="fr-FR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contract</a:t>
            </a: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 40ms</a:t>
            </a:r>
          </a:p>
          <a:p>
            <a:pPr marL="285750" indent="-285750">
              <a:buFontTx/>
              <a:buChar char="-"/>
            </a:pPr>
            <a:r>
              <a:rPr kumimoji="1" lang="fr-FR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Capacity</a:t>
            </a: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 16 Mbps</a:t>
            </a:r>
          </a:p>
          <a:p>
            <a:pPr marL="285750" indent="-285750">
              <a:buFontTx/>
              <a:buChar char="-"/>
            </a:pPr>
            <a:r>
              <a:rPr kumimoji="1" lang="fr-FR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Utilized</a:t>
            </a: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 5.5 Mbps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4C46849-75C2-4F52-A79E-658C5A9FE9DD}"/>
              </a:ext>
            </a:extLst>
          </p:cNvPr>
          <p:cNvCxnSpPr>
            <a:cxnSpLocks/>
          </p:cNvCxnSpPr>
          <p:nvPr/>
        </p:nvCxnSpPr>
        <p:spPr>
          <a:xfrm>
            <a:off x="6938534" y="4535222"/>
            <a:ext cx="540000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88072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24AC5645-8547-4593-9D77-32949ABC7342}"/>
              </a:ext>
            </a:extLst>
          </p:cNvPr>
          <p:cNvCxnSpPr>
            <a:cxnSpLocks/>
          </p:cNvCxnSpPr>
          <p:nvPr/>
        </p:nvCxnSpPr>
        <p:spPr>
          <a:xfrm>
            <a:off x="6098381" y="1245093"/>
            <a:ext cx="0" cy="216000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4"/>
          <p:cNvSpPr txBox="1">
            <a:spLocks/>
          </p:cNvSpPr>
          <p:nvPr/>
        </p:nvSpPr>
        <p:spPr>
          <a:xfrm>
            <a:off x="477213" y="265395"/>
            <a:ext cx="11203510" cy="920639"/>
          </a:xfrm>
          <a:prstGeom prst="rect">
            <a:avLst/>
          </a:prstGeom>
        </p:spPr>
        <p:txBody>
          <a:bodyPr anchor="t"/>
          <a:lstStyle>
            <a:lvl1pPr algn="l" defTabSz="914400" rtl="0" eaLnBrk="1" latinLnBrk="0" hangingPunct="1">
              <a:lnSpc>
                <a:spcPts val="344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j-cs"/>
              </a:defRPr>
            </a:lvl1pPr>
          </a:lstStyle>
          <a:p>
            <a:r>
              <a:rPr lang="fr-FR" dirty="0" err="1"/>
              <a:t>Adapting</a:t>
            </a:r>
            <a:r>
              <a:rPr lang="fr-FR" dirty="0"/>
              <a:t> queue size </a:t>
            </a:r>
            <a:r>
              <a:rPr lang="fr-FR" dirty="0" err="1"/>
              <a:t>according</a:t>
            </a:r>
            <a:r>
              <a:rPr lang="fr-FR" dirty="0"/>
              <a:t> to </a:t>
            </a:r>
            <a:r>
              <a:rPr lang="fr-FR" dirty="0" err="1"/>
              <a:t>demand</a:t>
            </a:r>
            <a:br>
              <a:rPr lang="en-US" dirty="0"/>
            </a:br>
            <a:r>
              <a:rPr lang="en-US" sz="2400" i="1" dirty="0"/>
              <a:t>Reducing the size to lower the maximum delay (3/3)</a:t>
            </a:r>
            <a:endParaRPr lang="en-US" sz="2800" i="1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DBF59B06-6AFF-4DE7-8339-F6D8ED9848B5}"/>
              </a:ext>
            </a:extLst>
          </p:cNvPr>
          <p:cNvSpPr txBox="1">
            <a:spLocks/>
          </p:cNvSpPr>
          <p:nvPr/>
        </p:nvSpPr>
        <p:spPr bwMode="auto">
          <a:xfrm>
            <a:off x="11370669" y="6491512"/>
            <a:ext cx="826094" cy="36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180000" bIns="18000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78" rtl="0" eaLnBrk="0" latinLnBrk="0" hangingPunct="0">
              <a:lnSpc>
                <a:spcPct val="85000"/>
              </a:lnSpc>
              <a:defRPr sz="1000" kern="1200">
                <a:solidFill>
                  <a:schemeClr val="tx1"/>
                </a:solidFill>
                <a:latin typeface="FrutigerNext LT Medium" pitchFamily="34" charset="0"/>
                <a:ea typeface="ＭＳ Ｐゴシック" pitchFamily="34" charset="-128"/>
                <a:cs typeface="+mn-cs"/>
              </a:defRPr>
            </a:lvl1pPr>
            <a:lvl2pPr marL="457240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7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71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957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196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43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67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913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78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2B2E7B-4CF8-4688-8F69-2C65CCCF2053}" type="slidenum">
              <a:rPr kumimoji="0" lang="en-US" sz="14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pPr marL="0" marR="0" lvl="0" indent="0" algn="r" defTabSz="914478" rtl="0" eaLnBrk="0" fontAlgn="auto" latinLnBrk="0" hangingPunct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212BB1E-1BE9-4115-8915-3339A6D91211}"/>
              </a:ext>
            </a:extLst>
          </p:cNvPr>
          <p:cNvSpPr/>
          <p:nvPr/>
        </p:nvSpPr>
        <p:spPr>
          <a:xfrm>
            <a:off x="933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B084C58-D537-4D76-B871-2244DC50BCB3}"/>
              </a:ext>
            </a:extLst>
          </p:cNvPr>
          <p:cNvSpPr/>
          <p:nvPr/>
        </p:nvSpPr>
        <p:spPr>
          <a:xfrm>
            <a:off x="141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7798AFA-0084-45D7-9E90-C07711E76227}"/>
              </a:ext>
            </a:extLst>
          </p:cNvPr>
          <p:cNvSpPr/>
          <p:nvPr/>
        </p:nvSpPr>
        <p:spPr>
          <a:xfrm>
            <a:off x="285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ECF60AD-B05B-4A38-AE16-48E4A611E2DD}"/>
              </a:ext>
            </a:extLst>
          </p:cNvPr>
          <p:cNvSpPr/>
          <p:nvPr/>
        </p:nvSpPr>
        <p:spPr>
          <a:xfrm>
            <a:off x="357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CB1C2DA-4EC1-4CFC-9F99-3789E07B8DFD}"/>
              </a:ext>
            </a:extLst>
          </p:cNvPr>
          <p:cNvSpPr/>
          <p:nvPr/>
        </p:nvSpPr>
        <p:spPr>
          <a:xfrm>
            <a:off x="429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D770F35-6E15-46D8-97E7-E4ABD9009CD1}"/>
              </a:ext>
            </a:extLst>
          </p:cNvPr>
          <p:cNvSpPr/>
          <p:nvPr/>
        </p:nvSpPr>
        <p:spPr>
          <a:xfrm>
            <a:off x="501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D54FE99-6205-4F32-9480-4F89DA948B4E}"/>
              </a:ext>
            </a:extLst>
          </p:cNvPr>
          <p:cNvSpPr/>
          <p:nvPr/>
        </p:nvSpPr>
        <p:spPr>
          <a:xfrm>
            <a:off x="573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88539FE-5482-47B3-9B15-23C515523C91}"/>
              </a:ext>
            </a:extLst>
          </p:cNvPr>
          <p:cNvSpPr/>
          <p:nvPr/>
        </p:nvSpPr>
        <p:spPr>
          <a:xfrm>
            <a:off x="1005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C69BEAA-36E7-496F-8605-39378151D177}"/>
              </a:ext>
            </a:extLst>
          </p:cNvPr>
          <p:cNvSpPr/>
          <p:nvPr/>
        </p:nvSpPr>
        <p:spPr>
          <a:xfrm>
            <a:off x="861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C1AA40C-CF21-463E-94FA-B4F4D282786B}"/>
              </a:ext>
            </a:extLst>
          </p:cNvPr>
          <p:cNvSpPr/>
          <p:nvPr/>
        </p:nvSpPr>
        <p:spPr>
          <a:xfrm>
            <a:off x="789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1D14917-332C-4FC4-AF52-61595BBFFB5C}"/>
              </a:ext>
            </a:extLst>
          </p:cNvPr>
          <p:cNvSpPr/>
          <p:nvPr/>
        </p:nvSpPr>
        <p:spPr>
          <a:xfrm>
            <a:off x="645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69BF6E6-E616-4481-A4D6-C61B01FE491E}"/>
              </a:ext>
            </a:extLst>
          </p:cNvPr>
          <p:cNvCxnSpPr>
            <a:cxnSpLocks/>
          </p:cNvCxnSpPr>
          <p:nvPr/>
        </p:nvCxnSpPr>
        <p:spPr>
          <a:xfrm>
            <a:off x="477210" y="1605093"/>
            <a:ext cx="941171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77EC17E-E64B-40C3-A800-1731758E3783}"/>
              </a:ext>
            </a:extLst>
          </p:cNvPr>
          <p:cNvCxnSpPr>
            <a:cxnSpLocks/>
          </p:cNvCxnSpPr>
          <p:nvPr/>
        </p:nvCxnSpPr>
        <p:spPr>
          <a:xfrm>
            <a:off x="477210" y="3045093"/>
            <a:ext cx="941171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1183F611-591B-46EE-B797-3156532E9CE2}"/>
              </a:ext>
            </a:extLst>
          </p:cNvPr>
          <p:cNvSpPr/>
          <p:nvPr/>
        </p:nvSpPr>
        <p:spPr>
          <a:xfrm>
            <a:off x="213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28EDFB02-4A9B-45E6-A4AF-FB7A32641BDD}"/>
              </a:ext>
            </a:extLst>
          </p:cNvPr>
          <p:cNvSpPr/>
          <p:nvPr/>
        </p:nvSpPr>
        <p:spPr>
          <a:xfrm>
            <a:off x="717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57B530F-8FB8-4265-95F9-AA7BA1968805}"/>
              </a:ext>
            </a:extLst>
          </p:cNvPr>
          <p:cNvSpPr/>
          <p:nvPr/>
        </p:nvSpPr>
        <p:spPr>
          <a:xfrm>
            <a:off x="8006381" y="1713093"/>
            <a:ext cx="2772000" cy="1224000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lvl="0"/>
            <a:r>
              <a:rPr kumimoji="1" lang="fr-FR" sz="1600" dirty="0" err="1">
                <a:solidFill>
                  <a:srgbClr val="FFFFFF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Reservation</a:t>
            </a:r>
            <a:r>
              <a:rPr kumimoji="1" lang="fr-FR" sz="1600" dirty="0">
                <a:solidFill>
                  <a:srgbClr val="FFFFFF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 2: </a:t>
            </a:r>
          </a:p>
          <a:p>
            <a:pPr marL="285750" lvl="0" indent="-285750">
              <a:buFontTx/>
              <a:buChar char="-"/>
            </a:pPr>
            <a:r>
              <a:rPr kumimoji="1" lang="fr-FR" sz="1600" dirty="0">
                <a:solidFill>
                  <a:srgbClr val="FFFFFF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max-E2E d.: 55ms</a:t>
            </a:r>
          </a:p>
          <a:p>
            <a:pPr marL="285750" lvl="0" indent="-285750">
              <a:buFontTx/>
              <a:buChar char="-"/>
            </a:pPr>
            <a:r>
              <a:rPr kumimoji="1" lang="fr-FR" sz="1600" dirty="0" err="1">
                <a:solidFill>
                  <a:srgbClr val="FFFFFF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Bw</a:t>
            </a:r>
            <a:r>
              <a:rPr kumimoji="1" lang="fr-FR" sz="1600" dirty="0">
                <a:solidFill>
                  <a:srgbClr val="FFFFFF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 2 Mbps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D7CEB26-1104-4712-BDE9-9BD80F3DAEBA}"/>
              </a:ext>
            </a:extLst>
          </p:cNvPr>
          <p:cNvSpPr/>
          <p:nvPr/>
        </p:nvSpPr>
        <p:spPr>
          <a:xfrm>
            <a:off x="5846381" y="1713093"/>
            <a:ext cx="2052000" cy="1224000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lvl="0"/>
            <a:r>
              <a:rPr kumimoji="1" lang="fr-FR" sz="1600" dirty="0" err="1">
                <a:solidFill>
                  <a:schemeClr val="tx2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Reservation</a:t>
            </a:r>
            <a:r>
              <a:rPr kumimoji="1" lang="fr-FR" sz="1600" dirty="0">
                <a:solidFill>
                  <a:schemeClr val="tx2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 1: </a:t>
            </a:r>
          </a:p>
          <a:p>
            <a:pPr marL="285750" lvl="0" indent="-285750">
              <a:buFontTx/>
              <a:buChar char="-"/>
            </a:pPr>
            <a:r>
              <a:rPr kumimoji="1" lang="fr-FR" sz="1600" dirty="0">
                <a:solidFill>
                  <a:schemeClr val="tx2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max-E2E d.: 50ms</a:t>
            </a:r>
          </a:p>
          <a:p>
            <a:pPr marL="285750" lvl="0" indent="-285750">
              <a:buFontTx/>
              <a:buChar char="-"/>
            </a:pPr>
            <a:r>
              <a:rPr kumimoji="1" lang="fr-FR" sz="1600" dirty="0" err="1">
                <a:solidFill>
                  <a:schemeClr val="tx2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Bw</a:t>
            </a:r>
            <a:r>
              <a:rPr kumimoji="1" lang="fr-FR" sz="1600" dirty="0">
                <a:solidFill>
                  <a:schemeClr val="tx2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 1.5 Mbps</a:t>
            </a:r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4DAD7BC0-1174-4992-A09A-315627541896}"/>
              </a:ext>
            </a:extLst>
          </p:cNvPr>
          <p:cNvSpPr/>
          <p:nvPr/>
        </p:nvSpPr>
        <p:spPr>
          <a:xfrm rot="5400000">
            <a:off x="5573793" y="-1236558"/>
            <a:ext cx="108000" cy="10301171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7B1C8D-5448-4037-97FA-0FC336171439}"/>
              </a:ext>
            </a:extLst>
          </p:cNvPr>
          <p:cNvSpPr txBox="1"/>
          <p:nvPr/>
        </p:nvSpPr>
        <p:spPr>
          <a:xfrm>
            <a:off x="4663279" y="3436115"/>
            <a:ext cx="288000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Minimal </a:t>
            </a:r>
            <a:r>
              <a:rPr kumimoji="1" lang="fr-FR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occupancy</a:t>
            </a: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 </a:t>
            </a:r>
            <a:r>
              <a:rPr kumimoji="1" lang="fr-FR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threshold</a:t>
            </a:r>
            <a:endParaRPr kumimoji="1" lang="en-US" dirty="0" err="1">
              <a:solidFill>
                <a:srgbClr val="000000"/>
              </a:solidFill>
              <a:latin typeface="Calibri" panose="020F0502020204030204" pitchFamily="34" charset="0"/>
              <a:ea typeface="Microsoft YaHei" panose="020B0503020204020204" pitchFamily="34" charset="-122"/>
              <a:cs typeface="Calibri" panose="020F050202020403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C420369-EE5E-438D-85E5-E07479142A35}"/>
              </a:ext>
            </a:extLst>
          </p:cNvPr>
          <p:cNvSpPr txBox="1"/>
          <p:nvPr/>
        </p:nvSpPr>
        <p:spPr>
          <a:xfrm>
            <a:off x="4358686" y="3981224"/>
            <a:ext cx="2538213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Queue:</a:t>
            </a:r>
          </a:p>
          <a:p>
            <a:pPr marL="285750" indent="-285750">
              <a:buFontTx/>
              <a:buChar char="-"/>
            </a:pP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max-E2E </a:t>
            </a:r>
            <a:r>
              <a:rPr kumimoji="1" lang="fr-FR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delay</a:t>
            </a: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 40ms</a:t>
            </a:r>
          </a:p>
          <a:p>
            <a:pPr marL="285750" indent="-285750">
              <a:buFontTx/>
              <a:buChar char="-"/>
            </a:pP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min-</a:t>
            </a:r>
            <a:r>
              <a:rPr kumimoji="1" lang="fr-FR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contract</a:t>
            </a: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 40ms</a:t>
            </a:r>
          </a:p>
          <a:p>
            <a:pPr marL="285750" indent="-285750">
              <a:buFontTx/>
              <a:buChar char="-"/>
            </a:pPr>
            <a:r>
              <a:rPr kumimoji="1" lang="fr-FR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Capacity</a:t>
            </a: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 16 Mbps</a:t>
            </a:r>
          </a:p>
          <a:p>
            <a:pPr marL="285750" indent="-285750">
              <a:buFontTx/>
              <a:buChar char="-"/>
            </a:pPr>
            <a:r>
              <a:rPr kumimoji="1" lang="fr-FR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Utilized</a:t>
            </a: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 5.5 Mbps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8E40E7A-CE3D-44AA-98BB-CA94794A10D2}"/>
              </a:ext>
            </a:extLst>
          </p:cNvPr>
          <p:cNvSpPr/>
          <p:nvPr/>
        </p:nvSpPr>
        <p:spPr>
          <a:xfrm>
            <a:off x="2966381" y="1713093"/>
            <a:ext cx="2772000" cy="1224000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lvl="0"/>
            <a:r>
              <a:rPr kumimoji="1" lang="fr-FR" sz="1600" dirty="0" err="1">
                <a:solidFill>
                  <a:srgbClr val="FFFFFF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Reservation</a:t>
            </a:r>
            <a:r>
              <a:rPr kumimoji="1" lang="fr-FR" sz="1600" dirty="0">
                <a:solidFill>
                  <a:srgbClr val="FFFFFF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 3: </a:t>
            </a:r>
          </a:p>
          <a:p>
            <a:pPr marL="285750" lvl="0" indent="-285750">
              <a:buFontTx/>
              <a:buChar char="-"/>
            </a:pPr>
            <a:r>
              <a:rPr kumimoji="1" lang="fr-FR" sz="1600" dirty="0">
                <a:solidFill>
                  <a:srgbClr val="FFFFFF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max-E2E d.: 40ms</a:t>
            </a:r>
          </a:p>
          <a:p>
            <a:pPr marL="285750" lvl="0" indent="-285750">
              <a:buFontTx/>
              <a:buChar char="-"/>
            </a:pPr>
            <a:r>
              <a:rPr kumimoji="1" lang="fr-FR" sz="1600" dirty="0" err="1">
                <a:solidFill>
                  <a:srgbClr val="FFFFFF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Bw</a:t>
            </a:r>
            <a:r>
              <a:rPr kumimoji="1" lang="fr-FR" sz="1600" dirty="0">
                <a:solidFill>
                  <a:srgbClr val="FFFFFF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 2 Mbps</a:t>
            </a:r>
          </a:p>
        </p:txBody>
      </p:sp>
    </p:spTree>
    <p:extLst>
      <p:ext uri="{BB962C8B-B14F-4D97-AF65-F5344CB8AC3E}">
        <p14:creationId xmlns:p14="http://schemas.microsoft.com/office/powerpoint/2010/main" val="29635335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FBD66774-D90B-484B-8932-44D94B9647D6}"/>
              </a:ext>
            </a:extLst>
          </p:cNvPr>
          <p:cNvCxnSpPr>
            <a:cxnSpLocks/>
          </p:cNvCxnSpPr>
          <p:nvPr/>
        </p:nvCxnSpPr>
        <p:spPr>
          <a:xfrm>
            <a:off x="6098381" y="1245093"/>
            <a:ext cx="0" cy="216000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4"/>
          <p:cNvSpPr txBox="1">
            <a:spLocks/>
          </p:cNvSpPr>
          <p:nvPr/>
        </p:nvSpPr>
        <p:spPr>
          <a:xfrm>
            <a:off x="477213" y="265395"/>
            <a:ext cx="11203510" cy="920639"/>
          </a:xfrm>
          <a:prstGeom prst="rect">
            <a:avLst/>
          </a:prstGeom>
        </p:spPr>
        <p:txBody>
          <a:bodyPr anchor="t"/>
          <a:lstStyle>
            <a:lvl1pPr algn="l" defTabSz="914400" rtl="0" eaLnBrk="1" latinLnBrk="0" hangingPunct="1">
              <a:lnSpc>
                <a:spcPts val="344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j-cs"/>
              </a:defRPr>
            </a:lvl1pPr>
          </a:lstStyle>
          <a:p>
            <a:r>
              <a:rPr lang="fr-FR" dirty="0" err="1"/>
              <a:t>Adapting</a:t>
            </a:r>
            <a:r>
              <a:rPr lang="fr-FR" dirty="0"/>
              <a:t> queue size </a:t>
            </a:r>
            <a:r>
              <a:rPr lang="fr-FR" dirty="0" err="1"/>
              <a:t>according</a:t>
            </a:r>
            <a:r>
              <a:rPr lang="fr-FR" dirty="0"/>
              <a:t> to </a:t>
            </a:r>
            <a:r>
              <a:rPr lang="fr-FR" dirty="0" err="1"/>
              <a:t>demand</a:t>
            </a:r>
            <a:br>
              <a:rPr lang="en-US" dirty="0"/>
            </a:br>
            <a:r>
              <a:rPr lang="en-US" sz="2400" i="1" dirty="0"/>
              <a:t>Increasing the queue capacity while respecting commitments (1/3)</a:t>
            </a:r>
            <a:endParaRPr lang="en-US" sz="2800" i="1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DBF59B06-6AFF-4DE7-8339-F6D8ED9848B5}"/>
              </a:ext>
            </a:extLst>
          </p:cNvPr>
          <p:cNvSpPr txBox="1">
            <a:spLocks/>
          </p:cNvSpPr>
          <p:nvPr/>
        </p:nvSpPr>
        <p:spPr bwMode="auto">
          <a:xfrm>
            <a:off x="11370669" y="6491512"/>
            <a:ext cx="826094" cy="36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180000" bIns="18000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78" rtl="0" eaLnBrk="0" latinLnBrk="0" hangingPunct="0">
              <a:lnSpc>
                <a:spcPct val="85000"/>
              </a:lnSpc>
              <a:defRPr sz="1000" kern="1200">
                <a:solidFill>
                  <a:schemeClr val="tx1"/>
                </a:solidFill>
                <a:latin typeface="FrutigerNext LT Medium" pitchFamily="34" charset="0"/>
                <a:ea typeface="ＭＳ Ｐゴシック" pitchFamily="34" charset="-128"/>
                <a:cs typeface="+mn-cs"/>
              </a:defRPr>
            </a:lvl1pPr>
            <a:lvl2pPr marL="457240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7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71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957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196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43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67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913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78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2B2E7B-4CF8-4688-8F69-2C65CCCF2053}" type="slidenum">
              <a:rPr kumimoji="0" lang="en-US" sz="14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pPr marL="0" marR="0" lvl="0" indent="0" algn="r" defTabSz="914478" rtl="0" eaLnBrk="0" fontAlgn="auto" latinLnBrk="0" hangingPunct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212BB1E-1BE9-4115-8915-3339A6D91211}"/>
              </a:ext>
            </a:extLst>
          </p:cNvPr>
          <p:cNvSpPr/>
          <p:nvPr/>
        </p:nvSpPr>
        <p:spPr>
          <a:xfrm>
            <a:off x="933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ECF60AD-B05B-4A38-AE16-48E4A611E2DD}"/>
              </a:ext>
            </a:extLst>
          </p:cNvPr>
          <p:cNvSpPr/>
          <p:nvPr/>
        </p:nvSpPr>
        <p:spPr>
          <a:xfrm>
            <a:off x="357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D770F35-6E15-46D8-97E7-E4ABD9009CD1}"/>
              </a:ext>
            </a:extLst>
          </p:cNvPr>
          <p:cNvSpPr/>
          <p:nvPr/>
        </p:nvSpPr>
        <p:spPr>
          <a:xfrm>
            <a:off x="501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D54FE99-6205-4F32-9480-4F89DA948B4E}"/>
              </a:ext>
            </a:extLst>
          </p:cNvPr>
          <p:cNvSpPr/>
          <p:nvPr/>
        </p:nvSpPr>
        <p:spPr>
          <a:xfrm>
            <a:off x="573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88539FE-5482-47B3-9B15-23C515523C91}"/>
              </a:ext>
            </a:extLst>
          </p:cNvPr>
          <p:cNvSpPr/>
          <p:nvPr/>
        </p:nvSpPr>
        <p:spPr>
          <a:xfrm>
            <a:off x="1005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C69BEAA-36E7-496F-8605-39378151D177}"/>
              </a:ext>
            </a:extLst>
          </p:cNvPr>
          <p:cNvSpPr/>
          <p:nvPr/>
        </p:nvSpPr>
        <p:spPr>
          <a:xfrm>
            <a:off x="861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C1AA40C-CF21-463E-94FA-B4F4D282786B}"/>
              </a:ext>
            </a:extLst>
          </p:cNvPr>
          <p:cNvSpPr/>
          <p:nvPr/>
        </p:nvSpPr>
        <p:spPr>
          <a:xfrm>
            <a:off x="789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1D14917-332C-4FC4-AF52-61595BBFFB5C}"/>
              </a:ext>
            </a:extLst>
          </p:cNvPr>
          <p:cNvSpPr/>
          <p:nvPr/>
        </p:nvSpPr>
        <p:spPr>
          <a:xfrm>
            <a:off x="645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F1F33055-B98E-4447-8500-0FCF3578549B}"/>
              </a:ext>
            </a:extLst>
          </p:cNvPr>
          <p:cNvCxnSpPr>
            <a:cxnSpLocks/>
          </p:cNvCxnSpPr>
          <p:nvPr/>
        </p:nvCxnSpPr>
        <p:spPr>
          <a:xfrm>
            <a:off x="10778381" y="3045093"/>
            <a:ext cx="902340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EAD3CC7F-1373-4751-9E31-58A544CC73A4}"/>
              </a:ext>
            </a:extLst>
          </p:cNvPr>
          <p:cNvCxnSpPr>
            <a:cxnSpLocks/>
          </p:cNvCxnSpPr>
          <p:nvPr/>
        </p:nvCxnSpPr>
        <p:spPr>
          <a:xfrm flipH="1">
            <a:off x="10778381" y="1605093"/>
            <a:ext cx="902340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DCB1C2DA-4EC1-4CFC-9F99-3789E07B8DFD}"/>
              </a:ext>
            </a:extLst>
          </p:cNvPr>
          <p:cNvSpPr/>
          <p:nvPr/>
        </p:nvSpPr>
        <p:spPr>
          <a:xfrm>
            <a:off x="429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28EDFB02-4A9B-45E6-A4AF-FB7A32641BDD}"/>
              </a:ext>
            </a:extLst>
          </p:cNvPr>
          <p:cNvSpPr/>
          <p:nvPr/>
        </p:nvSpPr>
        <p:spPr>
          <a:xfrm>
            <a:off x="717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9F2887A-66A4-4783-8FF3-6533043DF715}"/>
              </a:ext>
            </a:extLst>
          </p:cNvPr>
          <p:cNvSpPr/>
          <p:nvPr/>
        </p:nvSpPr>
        <p:spPr>
          <a:xfrm>
            <a:off x="8006381" y="1713093"/>
            <a:ext cx="2772000" cy="1224000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lvl="0"/>
            <a:r>
              <a:rPr kumimoji="1" lang="fr-FR" sz="1600" dirty="0" err="1">
                <a:solidFill>
                  <a:srgbClr val="FFFFFF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Reservation</a:t>
            </a:r>
            <a:r>
              <a:rPr kumimoji="1" lang="fr-FR" sz="1600" dirty="0">
                <a:solidFill>
                  <a:srgbClr val="FFFFFF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 7: </a:t>
            </a:r>
          </a:p>
          <a:p>
            <a:pPr marL="285750" lvl="0" indent="-285750">
              <a:buFontTx/>
              <a:buChar char="-"/>
            </a:pPr>
            <a:r>
              <a:rPr kumimoji="1" lang="fr-FR" sz="1600" dirty="0">
                <a:solidFill>
                  <a:srgbClr val="FFFFFF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max-E2E d.: 55ms</a:t>
            </a:r>
          </a:p>
          <a:p>
            <a:pPr marL="285750" lvl="0" indent="-285750">
              <a:buFontTx/>
              <a:buChar char="-"/>
            </a:pPr>
            <a:r>
              <a:rPr kumimoji="1" lang="fr-FR" sz="1600" dirty="0" err="1">
                <a:solidFill>
                  <a:srgbClr val="FFFFFF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Bw</a:t>
            </a:r>
            <a:r>
              <a:rPr kumimoji="1" lang="fr-FR" sz="1600" dirty="0">
                <a:solidFill>
                  <a:srgbClr val="FFFFFF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 3 Mbps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B2E3F56-2124-4B6E-9C2D-92C701576FE1}"/>
              </a:ext>
            </a:extLst>
          </p:cNvPr>
          <p:cNvSpPr/>
          <p:nvPr/>
        </p:nvSpPr>
        <p:spPr>
          <a:xfrm>
            <a:off x="5126381" y="1713093"/>
            <a:ext cx="2772000" cy="1224000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lvl="0"/>
            <a:r>
              <a:rPr kumimoji="1" lang="fr-FR" sz="1600" dirty="0" err="1">
                <a:solidFill>
                  <a:srgbClr val="FFFFFF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Reservation</a:t>
            </a:r>
            <a:r>
              <a:rPr kumimoji="1" lang="fr-FR" sz="1600" dirty="0">
                <a:solidFill>
                  <a:srgbClr val="FFFFFF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 10: </a:t>
            </a:r>
          </a:p>
          <a:p>
            <a:pPr marL="285750" lvl="0" indent="-285750">
              <a:buFontTx/>
              <a:buChar char="-"/>
            </a:pPr>
            <a:r>
              <a:rPr kumimoji="1" lang="fr-FR" sz="1600" dirty="0">
                <a:solidFill>
                  <a:srgbClr val="FFFFFF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max-E2E d.: 50ms</a:t>
            </a:r>
          </a:p>
          <a:p>
            <a:pPr marL="285750" lvl="0" indent="-285750">
              <a:buFontTx/>
              <a:buChar char="-"/>
            </a:pPr>
            <a:r>
              <a:rPr kumimoji="1" lang="fr-FR" sz="1600" dirty="0" err="1">
                <a:solidFill>
                  <a:srgbClr val="FFFFFF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Bw</a:t>
            </a:r>
            <a:r>
              <a:rPr kumimoji="1" lang="fr-FR" sz="1600" dirty="0">
                <a:solidFill>
                  <a:srgbClr val="FFFFFF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 2 Mbps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1D6CAFBD-2E40-4CD1-9D52-CD164BC265FB}"/>
              </a:ext>
            </a:extLst>
          </p:cNvPr>
          <p:cNvSpPr/>
          <p:nvPr/>
        </p:nvSpPr>
        <p:spPr>
          <a:xfrm>
            <a:off x="10780721" y="1713093"/>
            <a:ext cx="900000" cy="1224000"/>
          </a:xfrm>
          <a:prstGeom prst="rect">
            <a:avLst/>
          </a:prstGeom>
          <a:gradFill>
            <a:gsLst>
              <a:gs pos="97000">
                <a:schemeClr val="bg1"/>
              </a:gs>
              <a:gs pos="0">
                <a:schemeClr val="accent1">
                  <a:lumMod val="5000"/>
                  <a:lumOff val="95000"/>
                </a:schemeClr>
              </a:gs>
            </a:gsLst>
            <a:lin ang="10800000" scaled="1"/>
          </a:gradFill>
          <a:ln w="2540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lvl="0"/>
            <a:endParaRPr kumimoji="1" lang="fr-FR" sz="1600" dirty="0">
              <a:solidFill>
                <a:srgbClr val="FFFFFF"/>
              </a:solidFill>
              <a:latin typeface="Calibri" panose="020F0502020204030204" pitchFamily="34" charset="0"/>
              <a:ea typeface="Microsoft YaHei" panose="020B0503020204020204" pitchFamily="34" charset="-122"/>
              <a:cs typeface="Calibri" panose="020F0502020204030204" pitchFamily="34" charset="0"/>
            </a:endParaRPr>
          </a:p>
        </p:txBody>
      </p:sp>
      <p:sp>
        <p:nvSpPr>
          <p:cNvPr id="57" name="Right Brace 56">
            <a:extLst>
              <a:ext uri="{FF2B5EF4-FFF2-40B4-BE49-F238E27FC236}">
                <a16:creationId xmlns:a16="http://schemas.microsoft.com/office/drawing/2014/main" id="{9F45A87A-2AFC-4FC3-8AEF-D4C95D6F56C5}"/>
              </a:ext>
            </a:extLst>
          </p:cNvPr>
          <p:cNvSpPr/>
          <p:nvPr/>
        </p:nvSpPr>
        <p:spPr>
          <a:xfrm rot="5400000">
            <a:off x="7575549" y="-137143"/>
            <a:ext cx="108000" cy="8102341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2E5EDF1-BD81-4C16-B12F-0DE177C0D2B3}"/>
              </a:ext>
            </a:extLst>
          </p:cNvPr>
          <p:cNvSpPr txBox="1"/>
          <p:nvPr/>
        </p:nvSpPr>
        <p:spPr>
          <a:xfrm>
            <a:off x="4530659" y="3436115"/>
            <a:ext cx="313354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“</a:t>
            </a:r>
            <a:r>
              <a:rPr kumimoji="1" lang="fr-FR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Nearly</a:t>
            </a: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 full” </a:t>
            </a:r>
            <a:r>
              <a:rPr kumimoji="1" lang="fr-FR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occupancy</a:t>
            </a: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 </a:t>
            </a:r>
            <a:r>
              <a:rPr kumimoji="1" lang="fr-FR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threshold</a:t>
            </a:r>
            <a:endParaRPr kumimoji="1" lang="en-US" dirty="0" err="1">
              <a:solidFill>
                <a:srgbClr val="000000"/>
              </a:solidFill>
              <a:latin typeface="Calibri" panose="020F0502020204030204" pitchFamily="34" charset="0"/>
              <a:ea typeface="Microsoft YaHei" panose="020B0503020204020204" pitchFamily="34" charset="-122"/>
              <a:cs typeface="Calibri" panose="020F050202020403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42345AC-D81D-45DF-9924-F76AD199E0C5}"/>
              </a:ext>
            </a:extLst>
          </p:cNvPr>
          <p:cNvSpPr txBox="1"/>
          <p:nvPr/>
        </p:nvSpPr>
        <p:spPr>
          <a:xfrm>
            <a:off x="6355008" y="3981224"/>
            <a:ext cx="2538213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Queue:</a:t>
            </a:r>
          </a:p>
          <a:p>
            <a:pPr marL="285750" indent="-285750">
              <a:buFontTx/>
              <a:buChar char="-"/>
            </a:pP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max-E2E </a:t>
            </a:r>
            <a:r>
              <a:rPr kumimoji="1" lang="fr-FR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delay</a:t>
            </a: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 40ms</a:t>
            </a:r>
          </a:p>
          <a:p>
            <a:pPr marL="285750" indent="-285750">
              <a:buFontTx/>
              <a:buChar char="-"/>
            </a:pP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min-</a:t>
            </a:r>
            <a:r>
              <a:rPr kumimoji="1" lang="fr-FR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contract</a:t>
            </a: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 50ms</a:t>
            </a:r>
          </a:p>
          <a:p>
            <a:pPr marL="285750" indent="-285750">
              <a:buFontTx/>
              <a:buChar char="-"/>
            </a:pPr>
            <a:r>
              <a:rPr kumimoji="1" lang="fr-FR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Capacity</a:t>
            </a: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 16 Mbps</a:t>
            </a:r>
          </a:p>
          <a:p>
            <a:pPr marL="285750" indent="-285750">
              <a:buFontTx/>
              <a:buChar char="-"/>
            </a:pPr>
            <a:r>
              <a:rPr kumimoji="1" lang="fr-FR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Utilized</a:t>
            </a: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 15 Mbps</a:t>
            </a:r>
          </a:p>
        </p:txBody>
      </p:sp>
    </p:spTree>
    <p:extLst>
      <p:ext uri="{BB962C8B-B14F-4D97-AF65-F5344CB8AC3E}">
        <p14:creationId xmlns:p14="http://schemas.microsoft.com/office/powerpoint/2010/main" val="35146432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FBD66774-D90B-484B-8932-44D94B9647D6}"/>
              </a:ext>
            </a:extLst>
          </p:cNvPr>
          <p:cNvCxnSpPr>
            <a:cxnSpLocks/>
          </p:cNvCxnSpPr>
          <p:nvPr/>
        </p:nvCxnSpPr>
        <p:spPr>
          <a:xfrm>
            <a:off x="6098381" y="1245093"/>
            <a:ext cx="0" cy="216000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DBF59B06-6AFF-4DE7-8339-F6D8ED9848B5}"/>
              </a:ext>
            </a:extLst>
          </p:cNvPr>
          <p:cNvSpPr txBox="1">
            <a:spLocks/>
          </p:cNvSpPr>
          <p:nvPr/>
        </p:nvSpPr>
        <p:spPr bwMode="auto">
          <a:xfrm>
            <a:off x="11370669" y="6491512"/>
            <a:ext cx="826094" cy="36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180000" bIns="18000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78" rtl="0" eaLnBrk="0" latinLnBrk="0" hangingPunct="0">
              <a:lnSpc>
                <a:spcPct val="85000"/>
              </a:lnSpc>
              <a:defRPr sz="1000" kern="1200">
                <a:solidFill>
                  <a:schemeClr val="tx1"/>
                </a:solidFill>
                <a:latin typeface="FrutigerNext LT Medium" pitchFamily="34" charset="0"/>
                <a:ea typeface="ＭＳ Ｐゴシック" pitchFamily="34" charset="-128"/>
                <a:cs typeface="+mn-cs"/>
              </a:defRPr>
            </a:lvl1pPr>
            <a:lvl2pPr marL="457240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7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71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957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196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43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67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913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78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2B2E7B-4CF8-4688-8F69-2C65CCCF2053}" type="slidenum">
              <a:rPr kumimoji="0" lang="en-US" sz="14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pPr marL="0" marR="0" lvl="0" indent="0" algn="r" defTabSz="914478" rtl="0" eaLnBrk="0" fontAlgn="auto" latinLnBrk="0" hangingPunct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212BB1E-1BE9-4115-8915-3339A6D91211}"/>
              </a:ext>
            </a:extLst>
          </p:cNvPr>
          <p:cNvSpPr/>
          <p:nvPr/>
        </p:nvSpPr>
        <p:spPr>
          <a:xfrm>
            <a:off x="933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ECF60AD-B05B-4A38-AE16-48E4A611E2DD}"/>
              </a:ext>
            </a:extLst>
          </p:cNvPr>
          <p:cNvSpPr/>
          <p:nvPr/>
        </p:nvSpPr>
        <p:spPr>
          <a:xfrm>
            <a:off x="357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D770F35-6E15-46D8-97E7-E4ABD9009CD1}"/>
              </a:ext>
            </a:extLst>
          </p:cNvPr>
          <p:cNvSpPr/>
          <p:nvPr/>
        </p:nvSpPr>
        <p:spPr>
          <a:xfrm>
            <a:off x="501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D54FE99-6205-4F32-9480-4F89DA948B4E}"/>
              </a:ext>
            </a:extLst>
          </p:cNvPr>
          <p:cNvSpPr/>
          <p:nvPr/>
        </p:nvSpPr>
        <p:spPr>
          <a:xfrm>
            <a:off x="573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88539FE-5482-47B3-9B15-23C515523C91}"/>
              </a:ext>
            </a:extLst>
          </p:cNvPr>
          <p:cNvSpPr/>
          <p:nvPr/>
        </p:nvSpPr>
        <p:spPr>
          <a:xfrm>
            <a:off x="1005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C69BEAA-36E7-496F-8605-39378151D177}"/>
              </a:ext>
            </a:extLst>
          </p:cNvPr>
          <p:cNvSpPr/>
          <p:nvPr/>
        </p:nvSpPr>
        <p:spPr>
          <a:xfrm>
            <a:off x="861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C1AA40C-CF21-463E-94FA-B4F4D282786B}"/>
              </a:ext>
            </a:extLst>
          </p:cNvPr>
          <p:cNvSpPr/>
          <p:nvPr/>
        </p:nvSpPr>
        <p:spPr>
          <a:xfrm>
            <a:off x="789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1D14917-332C-4FC4-AF52-61595BBFFB5C}"/>
              </a:ext>
            </a:extLst>
          </p:cNvPr>
          <p:cNvSpPr/>
          <p:nvPr/>
        </p:nvSpPr>
        <p:spPr>
          <a:xfrm>
            <a:off x="645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F1F33055-B98E-4447-8500-0FCF3578549B}"/>
              </a:ext>
            </a:extLst>
          </p:cNvPr>
          <p:cNvCxnSpPr>
            <a:cxnSpLocks/>
          </p:cNvCxnSpPr>
          <p:nvPr/>
        </p:nvCxnSpPr>
        <p:spPr>
          <a:xfrm>
            <a:off x="10778381" y="3045093"/>
            <a:ext cx="902340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EAD3CC7F-1373-4751-9E31-58A544CC73A4}"/>
              </a:ext>
            </a:extLst>
          </p:cNvPr>
          <p:cNvCxnSpPr>
            <a:cxnSpLocks/>
          </p:cNvCxnSpPr>
          <p:nvPr/>
        </p:nvCxnSpPr>
        <p:spPr>
          <a:xfrm flipH="1">
            <a:off x="10778381" y="1605093"/>
            <a:ext cx="902340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DCB1C2DA-4EC1-4CFC-9F99-3789E07B8DFD}"/>
              </a:ext>
            </a:extLst>
          </p:cNvPr>
          <p:cNvSpPr/>
          <p:nvPr/>
        </p:nvSpPr>
        <p:spPr>
          <a:xfrm>
            <a:off x="429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28EDFB02-4A9B-45E6-A4AF-FB7A32641BDD}"/>
              </a:ext>
            </a:extLst>
          </p:cNvPr>
          <p:cNvSpPr/>
          <p:nvPr/>
        </p:nvSpPr>
        <p:spPr>
          <a:xfrm>
            <a:off x="717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9F2887A-66A4-4783-8FF3-6533043DF715}"/>
              </a:ext>
            </a:extLst>
          </p:cNvPr>
          <p:cNvSpPr/>
          <p:nvPr/>
        </p:nvSpPr>
        <p:spPr>
          <a:xfrm>
            <a:off x="8006381" y="1713093"/>
            <a:ext cx="2772000" cy="1224000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lvl="0"/>
            <a:r>
              <a:rPr kumimoji="1" lang="fr-FR" sz="1600" dirty="0" err="1">
                <a:solidFill>
                  <a:srgbClr val="FFFFFF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Reservation</a:t>
            </a:r>
            <a:r>
              <a:rPr kumimoji="1" lang="fr-FR" sz="1600" dirty="0">
                <a:solidFill>
                  <a:srgbClr val="FFFFFF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 7: </a:t>
            </a:r>
          </a:p>
          <a:p>
            <a:pPr marL="285750" lvl="0" indent="-285750">
              <a:buFontTx/>
              <a:buChar char="-"/>
            </a:pPr>
            <a:r>
              <a:rPr kumimoji="1" lang="fr-FR" sz="1600" dirty="0">
                <a:solidFill>
                  <a:srgbClr val="FFFFFF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max-E2E d.: 55ms</a:t>
            </a:r>
          </a:p>
          <a:p>
            <a:pPr marL="285750" lvl="0" indent="-285750">
              <a:buFontTx/>
              <a:buChar char="-"/>
            </a:pPr>
            <a:r>
              <a:rPr kumimoji="1" lang="fr-FR" sz="1600" dirty="0" err="1">
                <a:solidFill>
                  <a:srgbClr val="FFFFFF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Bw</a:t>
            </a:r>
            <a:r>
              <a:rPr kumimoji="1" lang="fr-FR" sz="1600" dirty="0">
                <a:solidFill>
                  <a:srgbClr val="FFFFFF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 3 Mbps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B2E3F56-2124-4B6E-9C2D-92C701576FE1}"/>
              </a:ext>
            </a:extLst>
          </p:cNvPr>
          <p:cNvSpPr/>
          <p:nvPr/>
        </p:nvSpPr>
        <p:spPr>
          <a:xfrm>
            <a:off x="5126381" y="1713093"/>
            <a:ext cx="2772000" cy="1224000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lvl="0"/>
            <a:r>
              <a:rPr kumimoji="1" lang="fr-FR" sz="1600" dirty="0" err="1">
                <a:solidFill>
                  <a:srgbClr val="FFFFFF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Reservation</a:t>
            </a:r>
            <a:r>
              <a:rPr kumimoji="1" lang="fr-FR" sz="1600" dirty="0">
                <a:solidFill>
                  <a:srgbClr val="FFFFFF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 10: </a:t>
            </a:r>
          </a:p>
          <a:p>
            <a:pPr marL="285750" lvl="0" indent="-285750">
              <a:buFontTx/>
              <a:buChar char="-"/>
            </a:pPr>
            <a:r>
              <a:rPr kumimoji="1" lang="fr-FR" sz="1600" dirty="0">
                <a:solidFill>
                  <a:srgbClr val="FFFFFF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max-E2E d.: 50ms</a:t>
            </a:r>
          </a:p>
          <a:p>
            <a:pPr marL="285750" lvl="0" indent="-285750">
              <a:buFontTx/>
              <a:buChar char="-"/>
            </a:pPr>
            <a:r>
              <a:rPr kumimoji="1" lang="fr-FR" sz="1600" dirty="0" err="1">
                <a:solidFill>
                  <a:srgbClr val="FFFFFF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Bw</a:t>
            </a:r>
            <a:r>
              <a:rPr kumimoji="1" lang="fr-FR" sz="1600" dirty="0">
                <a:solidFill>
                  <a:srgbClr val="FFFFFF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 2 Mbps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1D6CAFBD-2E40-4CD1-9D52-CD164BC265FB}"/>
              </a:ext>
            </a:extLst>
          </p:cNvPr>
          <p:cNvSpPr/>
          <p:nvPr/>
        </p:nvSpPr>
        <p:spPr>
          <a:xfrm>
            <a:off x="10780721" y="1713093"/>
            <a:ext cx="900000" cy="1224000"/>
          </a:xfrm>
          <a:prstGeom prst="rect">
            <a:avLst/>
          </a:prstGeom>
          <a:gradFill>
            <a:gsLst>
              <a:gs pos="97000">
                <a:schemeClr val="bg1"/>
              </a:gs>
              <a:gs pos="0">
                <a:schemeClr val="accent1">
                  <a:lumMod val="5000"/>
                  <a:lumOff val="95000"/>
                </a:schemeClr>
              </a:gs>
            </a:gsLst>
            <a:lin ang="10800000" scaled="1"/>
          </a:gradFill>
          <a:ln w="2540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lvl="0"/>
            <a:endParaRPr kumimoji="1" lang="fr-FR" sz="1600" dirty="0">
              <a:solidFill>
                <a:srgbClr val="FFFFFF"/>
              </a:solidFill>
              <a:latin typeface="Calibri" panose="020F0502020204030204" pitchFamily="34" charset="0"/>
              <a:ea typeface="Microsoft YaHei" panose="020B0503020204020204" pitchFamily="34" charset="-122"/>
              <a:cs typeface="Calibri" panose="020F0502020204030204" pitchFamily="34" charset="0"/>
            </a:endParaRPr>
          </a:p>
        </p:txBody>
      </p:sp>
      <p:sp>
        <p:nvSpPr>
          <p:cNvPr id="57" name="Right Brace 56">
            <a:extLst>
              <a:ext uri="{FF2B5EF4-FFF2-40B4-BE49-F238E27FC236}">
                <a16:creationId xmlns:a16="http://schemas.microsoft.com/office/drawing/2014/main" id="{9F45A87A-2AFC-4FC3-8AEF-D4C95D6F56C5}"/>
              </a:ext>
            </a:extLst>
          </p:cNvPr>
          <p:cNvSpPr/>
          <p:nvPr/>
        </p:nvSpPr>
        <p:spPr>
          <a:xfrm rot="5400000">
            <a:off x="7575549" y="-137143"/>
            <a:ext cx="108000" cy="8102341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42345AC-D81D-45DF-9924-F76AD199E0C5}"/>
              </a:ext>
            </a:extLst>
          </p:cNvPr>
          <p:cNvSpPr txBox="1"/>
          <p:nvPr/>
        </p:nvSpPr>
        <p:spPr>
          <a:xfrm>
            <a:off x="6355008" y="3981224"/>
            <a:ext cx="2538213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Queue:</a:t>
            </a:r>
          </a:p>
          <a:p>
            <a:pPr marL="285750" indent="-285750">
              <a:buFontTx/>
              <a:buChar char="-"/>
            </a:pP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max-E2E </a:t>
            </a:r>
            <a:r>
              <a:rPr kumimoji="1" lang="fr-FR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delay</a:t>
            </a: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 40ms</a:t>
            </a:r>
          </a:p>
          <a:p>
            <a:pPr marL="285750" indent="-285750">
              <a:buFontTx/>
              <a:buChar char="-"/>
            </a:pP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min-</a:t>
            </a:r>
            <a:r>
              <a:rPr kumimoji="1" lang="fr-FR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contract</a:t>
            </a: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 50ms</a:t>
            </a:r>
          </a:p>
          <a:p>
            <a:pPr marL="285750" indent="-285750">
              <a:buFontTx/>
              <a:buChar char="-"/>
            </a:pPr>
            <a:r>
              <a:rPr kumimoji="1" lang="fr-FR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Capacity</a:t>
            </a: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 16 Mbps</a:t>
            </a:r>
          </a:p>
          <a:p>
            <a:pPr marL="285750" indent="-285750">
              <a:buFontTx/>
              <a:buChar char="-"/>
            </a:pPr>
            <a:r>
              <a:rPr kumimoji="1" lang="fr-FR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Utilized</a:t>
            </a: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 15 Mbps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FF701EC5-B6AE-4721-996E-3E51746B5739}"/>
              </a:ext>
            </a:extLst>
          </p:cNvPr>
          <p:cNvSpPr txBox="1"/>
          <p:nvPr/>
        </p:nvSpPr>
        <p:spPr>
          <a:xfrm>
            <a:off x="477212" y="4975908"/>
            <a:ext cx="2538213" cy="9037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fr-FR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Demand</a:t>
            </a: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</a:t>
            </a:r>
          </a:p>
          <a:p>
            <a:pPr marL="285750" indent="-285750">
              <a:buFontTx/>
              <a:buChar char="-"/>
            </a:pP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max-E2E </a:t>
            </a:r>
            <a:r>
              <a:rPr kumimoji="1" lang="fr-FR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delay</a:t>
            </a: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 60ms</a:t>
            </a:r>
          </a:p>
          <a:p>
            <a:pPr marL="285750" indent="-285750">
              <a:buFontTx/>
              <a:buChar char="-"/>
            </a:pPr>
            <a:r>
              <a:rPr kumimoji="1" lang="fr-FR" b="1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Bw</a:t>
            </a:r>
            <a:r>
              <a:rPr kumimoji="1" lang="fr-FR" b="1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 1.5 Mbps</a:t>
            </a:r>
          </a:p>
        </p:txBody>
      </p:sp>
      <p:sp>
        <p:nvSpPr>
          <p:cNvPr id="71" name="Speech Bubble: Rectangle 70">
            <a:extLst>
              <a:ext uri="{FF2B5EF4-FFF2-40B4-BE49-F238E27FC236}">
                <a16:creationId xmlns:a16="http://schemas.microsoft.com/office/drawing/2014/main" id="{97421290-59DE-4B94-B606-86F6BE646D97}"/>
              </a:ext>
            </a:extLst>
          </p:cNvPr>
          <p:cNvSpPr/>
          <p:nvPr/>
        </p:nvSpPr>
        <p:spPr>
          <a:xfrm>
            <a:off x="3155026" y="5739752"/>
            <a:ext cx="7042956" cy="923330"/>
          </a:xfrm>
          <a:prstGeom prst="wedgeRectCallout">
            <a:avLst>
              <a:gd name="adj1" fmla="val -15083"/>
              <a:gd name="adj2" fmla="val -90564"/>
            </a:avLst>
          </a:prstGeom>
          <a:solidFill>
            <a:srgbClr val="FFFFFF">
              <a:lumMod val="95000"/>
            </a:srgbClr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wrap="square" rtlCol="0" anchor="ctr">
            <a:spAutoFit/>
          </a:bodyPr>
          <a:lstStyle/>
          <a:p>
            <a:pPr defTabSz="914400"/>
            <a:r>
              <a:rPr lang="fr-FR" kern="0" dirty="0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Queue occupation over the maximal occupation </a:t>
            </a:r>
            <a:r>
              <a:rPr lang="fr-FR" kern="0" dirty="0" err="1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threshold</a:t>
            </a:r>
            <a:r>
              <a:rPr lang="fr-FR" kern="0" dirty="0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 </a:t>
            </a:r>
          </a:p>
          <a:p>
            <a:pPr defTabSz="914400"/>
            <a:r>
              <a:rPr lang="fr-FR" kern="0" dirty="0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  <a:sym typeface="Wingdings" panose="05000000000000000000" pitchFamily="2" charset="2"/>
              </a:rPr>
              <a:t> </a:t>
            </a:r>
            <a:r>
              <a:rPr lang="fr-FR" kern="0" dirty="0" err="1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  <a:sym typeface="Wingdings" panose="05000000000000000000" pitchFamily="2" charset="2"/>
              </a:rPr>
              <a:t>We</a:t>
            </a:r>
            <a:r>
              <a:rPr lang="fr-FR" kern="0" dirty="0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  <a:sym typeface="Wingdings" panose="05000000000000000000" pitchFamily="2" charset="2"/>
              </a:rPr>
              <a:t> can </a:t>
            </a:r>
            <a:r>
              <a:rPr lang="fr-FR" kern="0" dirty="0" err="1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  <a:sym typeface="Wingdings" panose="05000000000000000000" pitchFamily="2" charset="2"/>
              </a:rPr>
              <a:t>increase</a:t>
            </a:r>
            <a:r>
              <a:rPr lang="fr-FR" kern="0" dirty="0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  <a:sym typeface="Wingdings" panose="05000000000000000000" pitchFamily="2" charset="2"/>
              </a:rPr>
              <a:t> the </a:t>
            </a:r>
            <a:r>
              <a:rPr lang="fr-FR" kern="0" dirty="0" err="1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  <a:sym typeface="Wingdings" panose="05000000000000000000" pitchFamily="2" charset="2"/>
              </a:rPr>
              <a:t>queue’s</a:t>
            </a:r>
            <a:r>
              <a:rPr lang="fr-FR" kern="0" dirty="0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r-FR" kern="0" dirty="0" err="1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  <a:sym typeface="Wingdings" panose="05000000000000000000" pitchFamily="2" charset="2"/>
              </a:rPr>
              <a:t>capacity</a:t>
            </a:r>
            <a:r>
              <a:rPr lang="fr-FR" kern="0" dirty="0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r-FR" kern="0" dirty="0" err="1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  <a:sym typeface="Wingdings" panose="05000000000000000000" pitchFamily="2" charset="2"/>
              </a:rPr>
              <a:t>while</a:t>
            </a:r>
            <a:r>
              <a:rPr lang="fr-FR" kern="0" dirty="0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r-FR" kern="0" dirty="0" err="1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  <a:sym typeface="Wingdings" panose="05000000000000000000" pitchFamily="2" charset="2"/>
              </a:rPr>
              <a:t>respecting</a:t>
            </a:r>
            <a:r>
              <a:rPr lang="fr-FR" kern="0" dirty="0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  <a:sym typeface="Wingdings" panose="05000000000000000000" pitchFamily="2" charset="2"/>
              </a:rPr>
              <a:t> the minimal </a:t>
            </a:r>
            <a:r>
              <a:rPr lang="fr-FR" kern="0" dirty="0" err="1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  <a:sym typeface="Wingdings" panose="05000000000000000000" pitchFamily="2" charset="2"/>
              </a:rPr>
              <a:t>delay</a:t>
            </a:r>
            <a:r>
              <a:rPr lang="fr-FR" kern="0" dirty="0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r-FR" kern="0" dirty="0" err="1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  <a:sym typeface="Wingdings" panose="05000000000000000000" pitchFamily="2" charset="2"/>
              </a:rPr>
              <a:t>contract</a:t>
            </a:r>
            <a:r>
              <a:rPr lang="fr-FR" kern="0" dirty="0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 </a:t>
            </a:r>
            <a:endParaRPr lang="en-US" kern="0" dirty="0">
              <a:solidFill>
                <a:srgbClr val="000000"/>
              </a:solidFill>
              <a:latin typeface="Calibri" panose="020F0502020204030204" pitchFamily="34" charset="0"/>
              <a:ea typeface="宋体"/>
              <a:cs typeface="Calibri" panose="020F0502020204030204" pitchFamily="34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3ADF0B6-8A7E-48BA-B0B0-FE755E28EA86}"/>
              </a:ext>
            </a:extLst>
          </p:cNvPr>
          <p:cNvSpPr txBox="1"/>
          <p:nvPr/>
        </p:nvSpPr>
        <p:spPr>
          <a:xfrm>
            <a:off x="9614207" y="4258223"/>
            <a:ext cx="2538213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Tx/>
              <a:buChar char="-"/>
            </a:pP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max-E2E </a:t>
            </a:r>
            <a:r>
              <a:rPr kumimoji="1" lang="fr-FR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delay</a:t>
            </a: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 50ms</a:t>
            </a:r>
          </a:p>
          <a:p>
            <a:pPr marL="285750" indent="-285750">
              <a:buFontTx/>
              <a:buChar char="-"/>
            </a:pP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min-</a:t>
            </a:r>
            <a:r>
              <a:rPr kumimoji="1" lang="fr-FR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contract</a:t>
            </a: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 50ms</a:t>
            </a:r>
          </a:p>
          <a:p>
            <a:pPr marL="285750" indent="-285750">
              <a:buFontTx/>
              <a:buChar char="-"/>
            </a:pPr>
            <a:r>
              <a:rPr kumimoji="1" lang="fr-FR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Capacity</a:t>
            </a: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 20 Mbps</a:t>
            </a:r>
          </a:p>
          <a:p>
            <a:pPr marL="285750" indent="-285750">
              <a:buFontTx/>
              <a:buChar char="-"/>
            </a:pPr>
            <a:r>
              <a:rPr kumimoji="1" lang="fr-FR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Utilized</a:t>
            </a: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 16.5 Mbps</a:t>
            </a: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134D7192-DA48-445A-B343-502522577469}"/>
              </a:ext>
            </a:extLst>
          </p:cNvPr>
          <p:cNvCxnSpPr>
            <a:cxnSpLocks/>
          </p:cNvCxnSpPr>
          <p:nvPr/>
        </p:nvCxnSpPr>
        <p:spPr>
          <a:xfrm>
            <a:off x="8934856" y="4535222"/>
            <a:ext cx="540000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le 4">
            <a:extLst>
              <a:ext uri="{FF2B5EF4-FFF2-40B4-BE49-F238E27FC236}">
                <a16:creationId xmlns:a16="http://schemas.microsoft.com/office/drawing/2014/main" id="{CA809E1E-54B6-4956-B971-03B915DF3E26}"/>
              </a:ext>
            </a:extLst>
          </p:cNvPr>
          <p:cNvSpPr txBox="1">
            <a:spLocks/>
          </p:cNvSpPr>
          <p:nvPr/>
        </p:nvSpPr>
        <p:spPr>
          <a:xfrm>
            <a:off x="477213" y="265395"/>
            <a:ext cx="11203510" cy="920639"/>
          </a:xfrm>
          <a:prstGeom prst="rect">
            <a:avLst/>
          </a:prstGeom>
        </p:spPr>
        <p:txBody>
          <a:bodyPr anchor="t"/>
          <a:lstStyle>
            <a:lvl1pPr algn="l" defTabSz="914400" rtl="0" eaLnBrk="1" latinLnBrk="0" hangingPunct="1">
              <a:lnSpc>
                <a:spcPts val="344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j-cs"/>
              </a:defRPr>
            </a:lvl1pPr>
          </a:lstStyle>
          <a:p>
            <a:r>
              <a:rPr lang="fr-FR" dirty="0" err="1"/>
              <a:t>Adapting</a:t>
            </a:r>
            <a:r>
              <a:rPr lang="fr-FR" dirty="0"/>
              <a:t> queue size </a:t>
            </a:r>
            <a:r>
              <a:rPr lang="fr-FR" dirty="0" err="1"/>
              <a:t>according</a:t>
            </a:r>
            <a:r>
              <a:rPr lang="fr-FR" dirty="0"/>
              <a:t> to </a:t>
            </a:r>
            <a:r>
              <a:rPr lang="fr-FR" dirty="0" err="1"/>
              <a:t>demand</a:t>
            </a:r>
            <a:br>
              <a:rPr lang="en-US" dirty="0"/>
            </a:br>
            <a:r>
              <a:rPr lang="en-US" sz="2400" i="1" dirty="0"/>
              <a:t>Increasing the queue capacity while respecting commitments (2/3)</a:t>
            </a:r>
            <a:endParaRPr lang="en-US" sz="2800" i="1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DE4BB2F-DD54-4273-971C-4E2603F64793}"/>
              </a:ext>
            </a:extLst>
          </p:cNvPr>
          <p:cNvSpPr txBox="1"/>
          <p:nvPr/>
        </p:nvSpPr>
        <p:spPr>
          <a:xfrm>
            <a:off x="4530659" y="3436115"/>
            <a:ext cx="313354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“</a:t>
            </a:r>
            <a:r>
              <a:rPr kumimoji="1" lang="fr-FR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Nearly</a:t>
            </a: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 full” </a:t>
            </a:r>
            <a:r>
              <a:rPr kumimoji="1" lang="fr-FR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occupancy</a:t>
            </a: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 </a:t>
            </a:r>
            <a:r>
              <a:rPr kumimoji="1" lang="fr-FR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threshold</a:t>
            </a:r>
            <a:endParaRPr kumimoji="1" lang="en-US" dirty="0" err="1">
              <a:solidFill>
                <a:srgbClr val="000000"/>
              </a:solidFill>
              <a:latin typeface="Calibri" panose="020F0502020204030204" pitchFamily="34" charset="0"/>
              <a:ea typeface="Microsoft YaHei" panose="020B0503020204020204" pitchFamily="34" charset="-122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76076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DBF59B06-6AFF-4DE7-8339-F6D8ED9848B5}"/>
              </a:ext>
            </a:extLst>
          </p:cNvPr>
          <p:cNvSpPr txBox="1">
            <a:spLocks/>
          </p:cNvSpPr>
          <p:nvPr/>
        </p:nvSpPr>
        <p:spPr bwMode="auto">
          <a:xfrm>
            <a:off x="11370669" y="6491512"/>
            <a:ext cx="826094" cy="36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180000" bIns="18000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78" rtl="0" eaLnBrk="0" latinLnBrk="0" hangingPunct="0">
              <a:lnSpc>
                <a:spcPct val="85000"/>
              </a:lnSpc>
              <a:defRPr sz="1000" kern="1200">
                <a:solidFill>
                  <a:schemeClr val="tx1"/>
                </a:solidFill>
                <a:latin typeface="FrutigerNext LT Medium" pitchFamily="34" charset="0"/>
                <a:ea typeface="ＭＳ Ｐゴシック" pitchFamily="34" charset="-128"/>
                <a:cs typeface="+mn-cs"/>
              </a:defRPr>
            </a:lvl1pPr>
            <a:lvl2pPr marL="457240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7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71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957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196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43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67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913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78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2B2E7B-4CF8-4688-8F69-2C65CCCF2053}" type="slidenum">
              <a:rPr kumimoji="0" lang="en-US" sz="14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pPr marL="0" marR="0" lvl="0" indent="0" algn="r" defTabSz="914478" rtl="0" eaLnBrk="0" fontAlgn="auto" latinLnBrk="0" hangingPunct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212BB1E-1BE9-4115-8915-3339A6D91211}"/>
              </a:ext>
            </a:extLst>
          </p:cNvPr>
          <p:cNvSpPr/>
          <p:nvPr/>
        </p:nvSpPr>
        <p:spPr>
          <a:xfrm>
            <a:off x="933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B084C58-D537-4D76-B871-2244DC50BCB3}"/>
              </a:ext>
            </a:extLst>
          </p:cNvPr>
          <p:cNvSpPr/>
          <p:nvPr/>
        </p:nvSpPr>
        <p:spPr>
          <a:xfrm>
            <a:off x="141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7798AFA-0084-45D7-9E90-C07711E76227}"/>
              </a:ext>
            </a:extLst>
          </p:cNvPr>
          <p:cNvSpPr/>
          <p:nvPr/>
        </p:nvSpPr>
        <p:spPr>
          <a:xfrm>
            <a:off x="285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ECF60AD-B05B-4A38-AE16-48E4A611E2DD}"/>
              </a:ext>
            </a:extLst>
          </p:cNvPr>
          <p:cNvSpPr/>
          <p:nvPr/>
        </p:nvSpPr>
        <p:spPr>
          <a:xfrm>
            <a:off x="357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D770F35-6E15-46D8-97E7-E4ABD9009CD1}"/>
              </a:ext>
            </a:extLst>
          </p:cNvPr>
          <p:cNvSpPr/>
          <p:nvPr/>
        </p:nvSpPr>
        <p:spPr>
          <a:xfrm>
            <a:off x="501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D54FE99-6205-4F32-9480-4F89DA948B4E}"/>
              </a:ext>
            </a:extLst>
          </p:cNvPr>
          <p:cNvSpPr/>
          <p:nvPr/>
        </p:nvSpPr>
        <p:spPr>
          <a:xfrm>
            <a:off x="573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88539FE-5482-47B3-9B15-23C515523C91}"/>
              </a:ext>
            </a:extLst>
          </p:cNvPr>
          <p:cNvSpPr/>
          <p:nvPr/>
        </p:nvSpPr>
        <p:spPr>
          <a:xfrm>
            <a:off x="1005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C69BEAA-36E7-496F-8605-39378151D177}"/>
              </a:ext>
            </a:extLst>
          </p:cNvPr>
          <p:cNvSpPr/>
          <p:nvPr/>
        </p:nvSpPr>
        <p:spPr>
          <a:xfrm>
            <a:off x="861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C1AA40C-CF21-463E-94FA-B4F4D282786B}"/>
              </a:ext>
            </a:extLst>
          </p:cNvPr>
          <p:cNvSpPr/>
          <p:nvPr/>
        </p:nvSpPr>
        <p:spPr>
          <a:xfrm>
            <a:off x="789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1D14917-332C-4FC4-AF52-61595BBFFB5C}"/>
              </a:ext>
            </a:extLst>
          </p:cNvPr>
          <p:cNvSpPr/>
          <p:nvPr/>
        </p:nvSpPr>
        <p:spPr>
          <a:xfrm>
            <a:off x="645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F1F33055-B98E-4447-8500-0FCF3578549B}"/>
              </a:ext>
            </a:extLst>
          </p:cNvPr>
          <p:cNvCxnSpPr>
            <a:cxnSpLocks/>
          </p:cNvCxnSpPr>
          <p:nvPr/>
        </p:nvCxnSpPr>
        <p:spPr>
          <a:xfrm>
            <a:off x="10778381" y="3045093"/>
            <a:ext cx="902340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EAD3CC7F-1373-4751-9E31-58A544CC73A4}"/>
              </a:ext>
            </a:extLst>
          </p:cNvPr>
          <p:cNvCxnSpPr>
            <a:cxnSpLocks/>
          </p:cNvCxnSpPr>
          <p:nvPr/>
        </p:nvCxnSpPr>
        <p:spPr>
          <a:xfrm flipH="1">
            <a:off x="10778381" y="1605093"/>
            <a:ext cx="902340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1183F611-591B-46EE-B797-3156532E9CE2}"/>
              </a:ext>
            </a:extLst>
          </p:cNvPr>
          <p:cNvSpPr/>
          <p:nvPr/>
        </p:nvSpPr>
        <p:spPr>
          <a:xfrm>
            <a:off x="213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CB1C2DA-4EC1-4CFC-9F99-3789E07B8DFD}"/>
              </a:ext>
            </a:extLst>
          </p:cNvPr>
          <p:cNvSpPr/>
          <p:nvPr/>
        </p:nvSpPr>
        <p:spPr>
          <a:xfrm>
            <a:off x="429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28EDFB02-4A9B-45E6-A4AF-FB7A32641BDD}"/>
              </a:ext>
            </a:extLst>
          </p:cNvPr>
          <p:cNvSpPr/>
          <p:nvPr/>
        </p:nvSpPr>
        <p:spPr>
          <a:xfrm>
            <a:off x="717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9F2887A-66A4-4783-8FF3-6533043DF715}"/>
              </a:ext>
            </a:extLst>
          </p:cNvPr>
          <p:cNvSpPr/>
          <p:nvPr/>
        </p:nvSpPr>
        <p:spPr>
          <a:xfrm>
            <a:off x="8006381" y="1713093"/>
            <a:ext cx="2772000" cy="1224000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lvl="0"/>
            <a:r>
              <a:rPr kumimoji="1" lang="fr-FR" sz="1600" dirty="0" err="1">
                <a:solidFill>
                  <a:srgbClr val="FFFFFF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Reservation</a:t>
            </a:r>
            <a:r>
              <a:rPr kumimoji="1" lang="fr-FR" sz="1600" dirty="0">
                <a:solidFill>
                  <a:srgbClr val="FFFFFF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 7: </a:t>
            </a:r>
          </a:p>
          <a:p>
            <a:pPr marL="285750" lvl="0" indent="-285750">
              <a:buFontTx/>
              <a:buChar char="-"/>
            </a:pPr>
            <a:r>
              <a:rPr kumimoji="1" lang="fr-FR" sz="1600" dirty="0">
                <a:solidFill>
                  <a:srgbClr val="FFFFFF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max-E2E d.: 55ms</a:t>
            </a:r>
          </a:p>
          <a:p>
            <a:pPr marL="285750" lvl="0" indent="-285750">
              <a:buFontTx/>
              <a:buChar char="-"/>
            </a:pPr>
            <a:r>
              <a:rPr kumimoji="1" lang="fr-FR" sz="1600" dirty="0" err="1">
                <a:solidFill>
                  <a:srgbClr val="FFFFFF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Bw</a:t>
            </a:r>
            <a:r>
              <a:rPr kumimoji="1" lang="fr-FR" sz="1600" dirty="0">
                <a:solidFill>
                  <a:srgbClr val="FFFFFF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 3 Mbps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B2E3F56-2124-4B6E-9C2D-92C701576FE1}"/>
              </a:ext>
            </a:extLst>
          </p:cNvPr>
          <p:cNvSpPr/>
          <p:nvPr/>
        </p:nvSpPr>
        <p:spPr>
          <a:xfrm>
            <a:off x="5126381" y="1713093"/>
            <a:ext cx="2772000" cy="1224000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lvl="0"/>
            <a:r>
              <a:rPr kumimoji="1" lang="fr-FR" sz="1600" dirty="0" err="1">
                <a:solidFill>
                  <a:srgbClr val="FFFFFF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Reservation</a:t>
            </a:r>
            <a:r>
              <a:rPr kumimoji="1" lang="fr-FR" sz="1600" dirty="0">
                <a:solidFill>
                  <a:srgbClr val="FFFFFF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 10: </a:t>
            </a:r>
          </a:p>
          <a:p>
            <a:pPr marL="285750" lvl="0" indent="-285750">
              <a:buFontTx/>
              <a:buChar char="-"/>
            </a:pPr>
            <a:r>
              <a:rPr kumimoji="1" lang="fr-FR" sz="1600" dirty="0">
                <a:solidFill>
                  <a:srgbClr val="FFFFFF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max-E2E d.: 50ms</a:t>
            </a:r>
          </a:p>
          <a:p>
            <a:pPr marL="285750" lvl="0" indent="-285750">
              <a:buFontTx/>
              <a:buChar char="-"/>
            </a:pPr>
            <a:r>
              <a:rPr kumimoji="1" lang="fr-FR" sz="1600" dirty="0" err="1">
                <a:solidFill>
                  <a:srgbClr val="FFFFFF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Bw</a:t>
            </a:r>
            <a:r>
              <a:rPr kumimoji="1" lang="fr-FR" sz="1600" dirty="0">
                <a:solidFill>
                  <a:srgbClr val="FFFFFF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 2 Mbps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1D6CAFBD-2E40-4CD1-9D52-CD164BC265FB}"/>
              </a:ext>
            </a:extLst>
          </p:cNvPr>
          <p:cNvSpPr/>
          <p:nvPr/>
        </p:nvSpPr>
        <p:spPr>
          <a:xfrm>
            <a:off x="10780721" y="1713093"/>
            <a:ext cx="900000" cy="1224000"/>
          </a:xfrm>
          <a:prstGeom prst="rect">
            <a:avLst/>
          </a:prstGeom>
          <a:gradFill>
            <a:gsLst>
              <a:gs pos="97000">
                <a:schemeClr val="bg1"/>
              </a:gs>
              <a:gs pos="0">
                <a:schemeClr val="accent1">
                  <a:lumMod val="5000"/>
                  <a:lumOff val="95000"/>
                </a:schemeClr>
              </a:gs>
            </a:gsLst>
            <a:lin ang="10800000" scaled="1"/>
          </a:gradFill>
          <a:ln w="2540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lvl="0"/>
            <a:endParaRPr kumimoji="1" lang="fr-FR" sz="1600" dirty="0">
              <a:solidFill>
                <a:srgbClr val="FFFFFF"/>
              </a:solidFill>
              <a:latin typeface="Calibri" panose="020F0502020204030204" pitchFamily="34" charset="0"/>
              <a:ea typeface="Microsoft YaHei" panose="020B0503020204020204" pitchFamily="34" charset="-122"/>
              <a:cs typeface="Calibri" panose="020F0502020204030204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C0518F5B-4142-4D5E-9223-072A8C901762}"/>
              </a:ext>
            </a:extLst>
          </p:cNvPr>
          <p:cNvSpPr/>
          <p:nvPr/>
        </p:nvSpPr>
        <p:spPr>
          <a:xfrm>
            <a:off x="2966381" y="1713093"/>
            <a:ext cx="2052000" cy="1224000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lvl="0"/>
            <a:r>
              <a:rPr kumimoji="1" lang="fr-FR" sz="1600" dirty="0" err="1">
                <a:solidFill>
                  <a:schemeClr val="tx2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Reservation</a:t>
            </a:r>
            <a:r>
              <a:rPr kumimoji="1" lang="fr-FR" sz="1600" dirty="0">
                <a:solidFill>
                  <a:schemeClr val="tx2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 15: </a:t>
            </a:r>
          </a:p>
          <a:p>
            <a:pPr marL="285750" lvl="0" indent="-285750">
              <a:buFontTx/>
              <a:buChar char="-"/>
            </a:pPr>
            <a:r>
              <a:rPr kumimoji="1" lang="fr-FR" sz="1600" dirty="0">
                <a:solidFill>
                  <a:schemeClr val="tx2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max-E2E d.: 60ms</a:t>
            </a:r>
          </a:p>
          <a:p>
            <a:pPr marL="285750" lvl="0" indent="-285750">
              <a:buFontTx/>
              <a:buChar char="-"/>
            </a:pPr>
            <a:r>
              <a:rPr kumimoji="1" lang="fr-FR" sz="1600" dirty="0" err="1">
                <a:solidFill>
                  <a:schemeClr val="tx2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Bw</a:t>
            </a:r>
            <a:r>
              <a:rPr kumimoji="1" lang="fr-FR" sz="1600" dirty="0">
                <a:solidFill>
                  <a:schemeClr val="tx2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 1.5 Mbps</a:t>
            </a:r>
          </a:p>
        </p:txBody>
      </p:sp>
      <p:sp>
        <p:nvSpPr>
          <p:cNvPr id="24" name="Right Brace 23">
            <a:extLst>
              <a:ext uri="{FF2B5EF4-FFF2-40B4-BE49-F238E27FC236}">
                <a16:creationId xmlns:a16="http://schemas.microsoft.com/office/drawing/2014/main" id="{A001C5E4-7C0D-4D07-A052-F735895C0118}"/>
              </a:ext>
            </a:extLst>
          </p:cNvPr>
          <p:cNvSpPr/>
          <p:nvPr/>
        </p:nvSpPr>
        <p:spPr>
          <a:xfrm rot="5400000">
            <a:off x="6025123" y="-1687573"/>
            <a:ext cx="108000" cy="11203200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DDBEC58-E78C-49C6-9350-854BA8D4B35D}"/>
              </a:ext>
            </a:extLst>
          </p:cNvPr>
          <p:cNvSpPr txBox="1"/>
          <p:nvPr/>
        </p:nvSpPr>
        <p:spPr>
          <a:xfrm>
            <a:off x="4805423" y="3981224"/>
            <a:ext cx="2538213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Queue:</a:t>
            </a:r>
          </a:p>
          <a:p>
            <a:pPr marL="285750" indent="-285750">
              <a:buFontTx/>
              <a:buChar char="-"/>
            </a:pP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max-E2E </a:t>
            </a:r>
            <a:r>
              <a:rPr kumimoji="1" lang="fr-FR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delay</a:t>
            </a: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 50ms</a:t>
            </a:r>
          </a:p>
          <a:p>
            <a:pPr marL="285750" indent="-285750">
              <a:buFontTx/>
              <a:buChar char="-"/>
            </a:pP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min-</a:t>
            </a:r>
            <a:r>
              <a:rPr kumimoji="1" lang="fr-FR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contract</a:t>
            </a: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 50ms</a:t>
            </a:r>
          </a:p>
          <a:p>
            <a:pPr marL="285750" indent="-285750">
              <a:buFontTx/>
              <a:buChar char="-"/>
            </a:pPr>
            <a:r>
              <a:rPr kumimoji="1" lang="fr-FR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Capacity</a:t>
            </a: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 20 Mbps</a:t>
            </a:r>
          </a:p>
          <a:p>
            <a:pPr marL="285750" indent="-285750">
              <a:buFontTx/>
              <a:buChar char="-"/>
            </a:pPr>
            <a:r>
              <a:rPr kumimoji="1" lang="fr-FR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Utilized</a:t>
            </a: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 16.5 Mbps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250C025-D178-4288-B069-3FAD143BDAA7}"/>
              </a:ext>
            </a:extLst>
          </p:cNvPr>
          <p:cNvCxnSpPr>
            <a:cxnSpLocks/>
          </p:cNvCxnSpPr>
          <p:nvPr/>
        </p:nvCxnSpPr>
        <p:spPr>
          <a:xfrm>
            <a:off x="477210" y="1605093"/>
            <a:ext cx="941171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000691D-CB1C-4417-8B88-AC4AF1084DC8}"/>
              </a:ext>
            </a:extLst>
          </p:cNvPr>
          <p:cNvCxnSpPr>
            <a:cxnSpLocks/>
          </p:cNvCxnSpPr>
          <p:nvPr/>
        </p:nvCxnSpPr>
        <p:spPr>
          <a:xfrm>
            <a:off x="477210" y="3045093"/>
            <a:ext cx="941171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D3E7EDA-BF9C-4D8B-B78A-9518353B9E30}"/>
              </a:ext>
            </a:extLst>
          </p:cNvPr>
          <p:cNvCxnSpPr>
            <a:cxnSpLocks/>
          </p:cNvCxnSpPr>
          <p:nvPr/>
        </p:nvCxnSpPr>
        <p:spPr>
          <a:xfrm>
            <a:off x="1778381" y="1245093"/>
            <a:ext cx="0" cy="216000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itle 4">
            <a:extLst>
              <a:ext uri="{FF2B5EF4-FFF2-40B4-BE49-F238E27FC236}">
                <a16:creationId xmlns:a16="http://schemas.microsoft.com/office/drawing/2014/main" id="{AD73C26B-B2A5-42A3-9B51-DA45DF791FD6}"/>
              </a:ext>
            </a:extLst>
          </p:cNvPr>
          <p:cNvSpPr txBox="1">
            <a:spLocks/>
          </p:cNvSpPr>
          <p:nvPr/>
        </p:nvSpPr>
        <p:spPr>
          <a:xfrm>
            <a:off x="477213" y="265395"/>
            <a:ext cx="11203510" cy="920639"/>
          </a:xfrm>
          <a:prstGeom prst="rect">
            <a:avLst/>
          </a:prstGeom>
        </p:spPr>
        <p:txBody>
          <a:bodyPr anchor="t"/>
          <a:lstStyle>
            <a:lvl1pPr algn="l" defTabSz="914400" rtl="0" eaLnBrk="1" latinLnBrk="0" hangingPunct="1">
              <a:lnSpc>
                <a:spcPts val="344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j-cs"/>
              </a:defRPr>
            </a:lvl1pPr>
          </a:lstStyle>
          <a:p>
            <a:r>
              <a:rPr lang="fr-FR" dirty="0" err="1"/>
              <a:t>Adapting</a:t>
            </a:r>
            <a:r>
              <a:rPr lang="fr-FR" dirty="0"/>
              <a:t> queue size </a:t>
            </a:r>
            <a:r>
              <a:rPr lang="fr-FR" dirty="0" err="1"/>
              <a:t>according</a:t>
            </a:r>
            <a:r>
              <a:rPr lang="fr-FR" dirty="0"/>
              <a:t> to </a:t>
            </a:r>
            <a:r>
              <a:rPr lang="fr-FR" dirty="0" err="1"/>
              <a:t>demand</a:t>
            </a:r>
            <a:br>
              <a:rPr lang="en-US" dirty="0"/>
            </a:br>
            <a:r>
              <a:rPr lang="en-US" sz="2400" i="1" dirty="0"/>
              <a:t>Increasing the queue capacity while respecting commitments (3/3)</a:t>
            </a:r>
            <a:endParaRPr lang="en-US" sz="2800" i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2E6910C-71DE-42DC-A355-8659A9CF21EE}"/>
              </a:ext>
            </a:extLst>
          </p:cNvPr>
          <p:cNvSpPr txBox="1"/>
          <p:nvPr/>
        </p:nvSpPr>
        <p:spPr>
          <a:xfrm>
            <a:off x="477213" y="3436115"/>
            <a:ext cx="313354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“</a:t>
            </a:r>
            <a:r>
              <a:rPr kumimoji="1" lang="fr-FR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Nearly</a:t>
            </a: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 full” </a:t>
            </a:r>
            <a:r>
              <a:rPr kumimoji="1" lang="fr-FR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occupancy</a:t>
            </a: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 </a:t>
            </a:r>
            <a:r>
              <a:rPr kumimoji="1" lang="fr-FR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threshold</a:t>
            </a:r>
            <a:endParaRPr kumimoji="1" lang="en-US" dirty="0" err="1">
              <a:solidFill>
                <a:srgbClr val="000000"/>
              </a:solidFill>
              <a:latin typeface="Calibri" panose="020F0502020204030204" pitchFamily="34" charset="0"/>
              <a:ea typeface="Microsoft YaHei" panose="020B0503020204020204" pitchFamily="34" charset="-122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83544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EA1FEA66-1485-44AA-B89A-E1C4748AC6DF}"/>
              </a:ext>
            </a:extLst>
          </p:cNvPr>
          <p:cNvSpPr txBox="1">
            <a:spLocks/>
          </p:cNvSpPr>
          <p:nvPr/>
        </p:nvSpPr>
        <p:spPr>
          <a:xfrm>
            <a:off x="1830388" y="2906713"/>
            <a:ext cx="9217057" cy="1500187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kern="1200">
                <a:solidFill>
                  <a:srgbClr val="1D1D1B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7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7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7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7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en-US" sz="4400" i="1" dirty="0">
                <a:solidFill>
                  <a:schemeClr val="tx1"/>
                </a:solidFill>
                <a:latin typeface="Microsoft YaHei" panose="020B0503020204020204" pitchFamily="34" charset="-122"/>
              </a:rPr>
              <a:t>Setting up an end-to-end path with a delay bound</a:t>
            </a:r>
          </a:p>
        </p:txBody>
      </p:sp>
    </p:spTree>
    <p:extLst>
      <p:ext uri="{BB962C8B-B14F-4D97-AF65-F5344CB8AC3E}">
        <p14:creationId xmlns:p14="http://schemas.microsoft.com/office/powerpoint/2010/main" val="9756030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/>
          <p:cNvSpPr txBox="1">
            <a:spLocks/>
          </p:cNvSpPr>
          <p:nvPr/>
        </p:nvSpPr>
        <p:spPr>
          <a:xfrm>
            <a:off x="477213" y="265395"/>
            <a:ext cx="11203510" cy="920639"/>
          </a:xfrm>
          <a:prstGeom prst="rect">
            <a:avLst/>
          </a:prstGeom>
        </p:spPr>
        <p:txBody>
          <a:bodyPr anchor="t"/>
          <a:lstStyle>
            <a:lvl1pPr algn="l" defTabSz="914400" rtl="0" eaLnBrk="1" latinLnBrk="0" hangingPunct="1">
              <a:lnSpc>
                <a:spcPts val="344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j-cs"/>
              </a:defRPr>
            </a:lvl1pPr>
          </a:lstStyle>
          <a:p>
            <a:r>
              <a:rPr lang="en-US" dirty="0"/>
              <a:t>Setting up an end-to-end path with a delay bound</a:t>
            </a: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B7724EC2-CCEC-4AD4-A6D0-8E4646EE6B98}"/>
              </a:ext>
            </a:extLst>
          </p:cNvPr>
          <p:cNvSpPr txBox="1">
            <a:spLocks/>
          </p:cNvSpPr>
          <p:nvPr/>
        </p:nvSpPr>
        <p:spPr>
          <a:xfrm>
            <a:off x="477212" y="1356853"/>
            <a:ext cx="5288394" cy="49688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5">
                  <a:lumMod val="50000"/>
                </a:schemeClr>
              </a:buClr>
              <a:buFont typeface="Arial" panose="020B0604020202020204" pitchFamily="34" charset="0"/>
              <a:buNone/>
              <a:defRPr sz="20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1pPr>
            <a:lvl2pPr marL="715963" indent="-17145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1">
                  <a:lumMod val="50000"/>
                </a:schemeClr>
              </a:buClr>
              <a:buFont typeface="Calibri" panose="020F0502020204030204" pitchFamily="34" charset="0"/>
              <a:buChar char="-"/>
              <a:defRPr sz="18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2pPr>
            <a:lvl3pPr marL="1165225" indent="-17145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3pPr>
            <a:lvl4pPr marL="1431925" indent="-17145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 sz="14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4pPr>
            <a:lvl5pPr marL="1431925" indent="-17145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 sz="14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0" indent="-360000">
              <a:spcBef>
                <a:spcPts val="12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fr-FR" dirty="0" err="1">
                <a:solidFill>
                  <a:srgbClr val="000000"/>
                </a:solidFill>
              </a:rPr>
              <a:t>Let’s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consider</a:t>
            </a:r>
            <a:r>
              <a:rPr lang="fr-FR" dirty="0">
                <a:solidFill>
                  <a:srgbClr val="000000"/>
                </a:solidFill>
              </a:rPr>
              <a:t> the network </a:t>
            </a:r>
            <a:r>
              <a:rPr lang="fr-FR" dirty="0" err="1">
                <a:solidFill>
                  <a:srgbClr val="000000"/>
                </a:solidFill>
              </a:rPr>
              <a:t>presented</a:t>
            </a:r>
            <a:r>
              <a:rPr lang="fr-FR" dirty="0">
                <a:solidFill>
                  <a:srgbClr val="000000"/>
                </a:solidFill>
              </a:rPr>
              <a:t> in the </a:t>
            </a:r>
            <a:r>
              <a:rPr lang="fr-FR" dirty="0" err="1">
                <a:solidFill>
                  <a:srgbClr val="000000"/>
                </a:solidFill>
              </a:rPr>
              <a:t>schema</a:t>
            </a:r>
            <a:r>
              <a:rPr lang="fr-FR" dirty="0">
                <a:solidFill>
                  <a:srgbClr val="000000"/>
                </a:solidFill>
              </a:rPr>
              <a:t> </a:t>
            </a:r>
          </a:p>
          <a:p>
            <a:pPr marL="360000" indent="-360000">
              <a:spcBef>
                <a:spcPts val="12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fr-FR" dirty="0">
                <a:solidFill>
                  <a:srgbClr val="000000"/>
                </a:solidFill>
              </a:rPr>
              <a:t>Node A uses a </a:t>
            </a:r>
            <a:r>
              <a:rPr lang="fr-FR" dirty="0" err="1">
                <a:solidFill>
                  <a:srgbClr val="000000"/>
                </a:solidFill>
              </a:rPr>
              <a:t>reservation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protocol</a:t>
            </a:r>
            <a:r>
              <a:rPr lang="fr-FR" dirty="0">
                <a:solidFill>
                  <a:srgbClr val="000000"/>
                </a:solidFill>
              </a:rPr>
              <a:t> to </a:t>
            </a:r>
            <a:r>
              <a:rPr lang="fr-FR" dirty="0" err="1">
                <a:solidFill>
                  <a:srgbClr val="000000"/>
                </a:solidFill>
              </a:rPr>
              <a:t>send</a:t>
            </a:r>
            <a:r>
              <a:rPr lang="fr-FR" dirty="0">
                <a:solidFill>
                  <a:srgbClr val="000000"/>
                </a:solidFill>
              </a:rPr>
              <a:t> a </a:t>
            </a:r>
            <a:r>
              <a:rPr lang="fr-FR" dirty="0" err="1">
                <a:solidFill>
                  <a:srgbClr val="000000"/>
                </a:solidFill>
              </a:rPr>
              <a:t>resource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reservation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request</a:t>
            </a:r>
            <a:r>
              <a:rPr lang="fr-FR" dirty="0">
                <a:solidFill>
                  <a:srgbClr val="000000"/>
                </a:solidFill>
              </a:rPr>
              <a:t> to Node F for a flow </a:t>
            </a:r>
          </a:p>
          <a:p>
            <a:pPr marL="684000" lvl="1" indent="-324000">
              <a:spcBef>
                <a:spcPts val="6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buFont typeface="Calibri" panose="020F0502020204030204" pitchFamily="34" charset="0"/>
              <a:buChar char="–"/>
              <a:defRPr/>
            </a:pPr>
            <a:r>
              <a:rPr lang="fr-FR" dirty="0">
                <a:solidFill>
                  <a:srgbClr val="000000"/>
                </a:solidFill>
              </a:rPr>
              <a:t>Maximum end-to-end </a:t>
            </a:r>
            <a:r>
              <a:rPr lang="fr-FR" dirty="0" err="1">
                <a:solidFill>
                  <a:srgbClr val="000000"/>
                </a:solidFill>
              </a:rPr>
              <a:t>delay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requirement</a:t>
            </a:r>
            <a:r>
              <a:rPr lang="fr-FR" dirty="0">
                <a:solidFill>
                  <a:srgbClr val="000000"/>
                </a:solidFill>
              </a:rPr>
              <a:t>: 85 ms</a:t>
            </a:r>
          </a:p>
          <a:p>
            <a:pPr marL="684000" lvl="1" indent="-324000">
              <a:spcBef>
                <a:spcPts val="6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buFont typeface="Calibri" panose="020F0502020204030204" pitchFamily="34" charset="0"/>
              <a:buChar char="–"/>
              <a:defRPr/>
            </a:pPr>
            <a:r>
              <a:rPr lang="fr-FR" dirty="0">
                <a:solidFill>
                  <a:srgbClr val="000000"/>
                </a:solidFill>
              </a:rPr>
              <a:t>Maximum </a:t>
            </a:r>
            <a:r>
              <a:rPr lang="fr-FR" dirty="0" err="1">
                <a:solidFill>
                  <a:srgbClr val="000000"/>
                </a:solidFill>
              </a:rPr>
              <a:t>capacity</a:t>
            </a:r>
            <a:r>
              <a:rPr lang="fr-FR" dirty="0">
                <a:solidFill>
                  <a:srgbClr val="000000"/>
                </a:solidFill>
              </a:rPr>
              <a:t> (</a:t>
            </a:r>
            <a:r>
              <a:rPr lang="fr-FR" dirty="0" err="1">
                <a:solidFill>
                  <a:srgbClr val="000000"/>
                </a:solidFill>
              </a:rPr>
              <a:t>including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bursts</a:t>
            </a:r>
            <a:r>
              <a:rPr lang="fr-FR" dirty="0">
                <a:solidFill>
                  <a:srgbClr val="000000"/>
                </a:solidFill>
              </a:rPr>
              <a:t>): 2 Mbps </a:t>
            </a:r>
          </a:p>
          <a:p>
            <a:pPr marL="360000" indent="-360000">
              <a:spcBef>
                <a:spcPts val="12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fr-FR" dirty="0">
                <a:solidFill>
                  <a:srgbClr val="000000"/>
                </a:solidFill>
              </a:rPr>
              <a:t>The </a:t>
            </a:r>
            <a:r>
              <a:rPr lang="fr-FR" dirty="0" err="1">
                <a:solidFill>
                  <a:srgbClr val="000000"/>
                </a:solidFill>
              </a:rPr>
              <a:t>mechanism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allows</a:t>
            </a:r>
            <a:r>
              <a:rPr lang="fr-FR" dirty="0">
                <a:solidFill>
                  <a:srgbClr val="000000"/>
                </a:solidFill>
              </a:rPr>
              <a:t>:</a:t>
            </a:r>
          </a:p>
          <a:p>
            <a:pPr marL="684000" lvl="1" indent="-324000">
              <a:spcBef>
                <a:spcPts val="6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buFont typeface="Calibri" panose="020F0502020204030204" pitchFamily="34" charset="0"/>
              <a:buChar char="–"/>
              <a:defRPr/>
            </a:pPr>
            <a:r>
              <a:rPr lang="fr-FR" dirty="0">
                <a:solidFill>
                  <a:srgbClr val="000000"/>
                </a:solidFill>
              </a:rPr>
              <a:t>Exploration of multiple </a:t>
            </a:r>
            <a:r>
              <a:rPr lang="fr-FR" dirty="0" err="1">
                <a:solidFill>
                  <a:srgbClr val="000000"/>
                </a:solidFill>
              </a:rPr>
              <a:t>paths</a:t>
            </a:r>
            <a:r>
              <a:rPr lang="fr-FR" dirty="0">
                <a:solidFill>
                  <a:srgbClr val="000000"/>
                </a:solidFill>
              </a:rPr>
              <a:t> in the </a:t>
            </a:r>
            <a:r>
              <a:rPr lang="fr-FR" dirty="0" err="1">
                <a:solidFill>
                  <a:srgbClr val="000000"/>
                </a:solidFill>
              </a:rPr>
              <a:t>reservation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procedure</a:t>
            </a:r>
            <a:endParaRPr lang="fr-FR" dirty="0">
              <a:solidFill>
                <a:srgbClr val="000000"/>
              </a:solidFill>
            </a:endParaRPr>
          </a:p>
          <a:p>
            <a:pPr marL="684000" lvl="1" indent="-324000">
              <a:spcBef>
                <a:spcPts val="6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buFont typeface="Calibri" panose="020F0502020204030204" pitchFamily="34" charset="0"/>
              <a:buChar char="–"/>
              <a:defRPr/>
            </a:pPr>
            <a:r>
              <a:rPr lang="fr-FR" dirty="0" err="1">
                <a:solidFill>
                  <a:srgbClr val="000000"/>
                </a:solidFill>
              </a:rPr>
              <a:t>Either</a:t>
            </a:r>
            <a:r>
              <a:rPr lang="fr-FR" dirty="0">
                <a:solidFill>
                  <a:srgbClr val="000000"/>
                </a:solidFill>
              </a:rPr>
              <a:t> source or destination can </a:t>
            </a:r>
            <a:r>
              <a:rPr lang="fr-FR" dirty="0" err="1">
                <a:solidFill>
                  <a:srgbClr val="000000"/>
                </a:solidFill>
              </a:rPr>
              <a:t>decide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which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path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will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be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used</a:t>
            </a:r>
            <a:r>
              <a:rPr lang="fr-FR" dirty="0">
                <a:solidFill>
                  <a:srgbClr val="000000"/>
                </a:solidFill>
              </a:rPr>
              <a:t> if multiple </a:t>
            </a:r>
            <a:r>
              <a:rPr lang="fr-FR" dirty="0" err="1">
                <a:solidFill>
                  <a:srgbClr val="000000"/>
                </a:solidFill>
              </a:rPr>
              <a:t>paths</a:t>
            </a:r>
            <a:r>
              <a:rPr lang="fr-FR" dirty="0">
                <a:solidFill>
                  <a:srgbClr val="000000"/>
                </a:solidFill>
              </a:rPr>
              <a:t> are </a:t>
            </a:r>
            <a:r>
              <a:rPr lang="fr-FR" dirty="0" err="1">
                <a:solidFill>
                  <a:srgbClr val="000000"/>
                </a:solidFill>
              </a:rPr>
              <a:t>explored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DBF59B06-6AFF-4DE7-8339-F6D8ED9848B5}"/>
              </a:ext>
            </a:extLst>
          </p:cNvPr>
          <p:cNvSpPr txBox="1">
            <a:spLocks/>
          </p:cNvSpPr>
          <p:nvPr/>
        </p:nvSpPr>
        <p:spPr bwMode="auto">
          <a:xfrm>
            <a:off x="11370669" y="6491512"/>
            <a:ext cx="826094" cy="36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180000" bIns="18000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78" rtl="0" eaLnBrk="0" latinLnBrk="0" hangingPunct="0">
              <a:lnSpc>
                <a:spcPct val="85000"/>
              </a:lnSpc>
              <a:defRPr sz="1000" kern="1200">
                <a:solidFill>
                  <a:schemeClr val="tx1"/>
                </a:solidFill>
                <a:latin typeface="FrutigerNext LT Medium" pitchFamily="34" charset="0"/>
                <a:ea typeface="ＭＳ Ｐゴシック" pitchFamily="34" charset="-128"/>
                <a:cs typeface="+mn-cs"/>
              </a:defRPr>
            </a:lvl1pPr>
            <a:lvl2pPr marL="457240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7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71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957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196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43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67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913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78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2B2E7B-4CF8-4688-8F69-2C65CCCF2053}" type="slidenum">
              <a:rPr kumimoji="0" lang="en-US" sz="14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pPr marL="0" marR="0" lvl="0" indent="0" algn="r" defTabSz="914478" rtl="0" eaLnBrk="0" fontAlgn="auto" latinLnBrk="0" hangingPunct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3202BC3-E8D3-4FCE-AAEE-C90FC33575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1541" y="2002461"/>
            <a:ext cx="5189181" cy="2853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4875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/>
          <p:cNvSpPr txBox="1">
            <a:spLocks/>
          </p:cNvSpPr>
          <p:nvPr/>
        </p:nvSpPr>
        <p:spPr>
          <a:xfrm>
            <a:off x="477213" y="265395"/>
            <a:ext cx="11203510" cy="920639"/>
          </a:xfrm>
          <a:prstGeom prst="rect">
            <a:avLst/>
          </a:prstGeom>
        </p:spPr>
        <p:txBody>
          <a:bodyPr anchor="t"/>
          <a:lstStyle>
            <a:lvl1pPr algn="l" defTabSz="914400" rtl="0" eaLnBrk="1" latinLnBrk="0" hangingPunct="1">
              <a:lnSpc>
                <a:spcPts val="344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j-cs"/>
              </a:defRPr>
            </a:lvl1pPr>
          </a:lstStyle>
          <a:p>
            <a:r>
              <a:rPr lang="en-US" dirty="0"/>
              <a:t>Setting up an end-to-end path with a delay bound</a:t>
            </a:r>
          </a:p>
          <a:p>
            <a:r>
              <a:rPr lang="en-US" sz="2400" i="1" dirty="0"/>
              <a:t>Resource reservation request</a:t>
            </a:r>
            <a:endParaRPr lang="en-US" sz="2000" i="1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DBF59B06-6AFF-4DE7-8339-F6D8ED9848B5}"/>
              </a:ext>
            </a:extLst>
          </p:cNvPr>
          <p:cNvSpPr txBox="1">
            <a:spLocks/>
          </p:cNvSpPr>
          <p:nvPr/>
        </p:nvSpPr>
        <p:spPr bwMode="auto">
          <a:xfrm>
            <a:off x="11370669" y="6491512"/>
            <a:ext cx="826094" cy="36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180000" bIns="18000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78" rtl="0" eaLnBrk="0" latinLnBrk="0" hangingPunct="0">
              <a:lnSpc>
                <a:spcPct val="85000"/>
              </a:lnSpc>
              <a:defRPr sz="1000" kern="1200">
                <a:solidFill>
                  <a:schemeClr val="tx1"/>
                </a:solidFill>
                <a:latin typeface="FrutigerNext LT Medium" pitchFamily="34" charset="0"/>
                <a:ea typeface="ＭＳ Ｐゴシック" pitchFamily="34" charset="-128"/>
                <a:cs typeface="+mn-cs"/>
              </a:defRPr>
            </a:lvl1pPr>
            <a:lvl2pPr marL="457240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7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71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957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196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43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67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913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78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2B2E7B-4CF8-4688-8F69-2C65CCCF2053}" type="slidenum">
              <a:rPr kumimoji="0" lang="en-US" sz="14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pPr marL="0" marR="0" lvl="0" indent="0" algn="r" defTabSz="914478" rtl="0" eaLnBrk="0" fontAlgn="auto" latinLnBrk="0" hangingPunct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Rectangular Callout 35">
            <a:extLst>
              <a:ext uri="{FF2B5EF4-FFF2-40B4-BE49-F238E27FC236}">
                <a16:creationId xmlns:a16="http://schemas.microsoft.com/office/drawing/2014/main" id="{0064A8E7-9649-4F46-9F44-38A1F7CFBB44}"/>
              </a:ext>
            </a:extLst>
          </p:cNvPr>
          <p:cNvSpPr/>
          <p:nvPr/>
        </p:nvSpPr>
        <p:spPr>
          <a:xfrm>
            <a:off x="4826280" y="3396259"/>
            <a:ext cx="2059081" cy="830997"/>
          </a:xfrm>
          <a:prstGeom prst="wedgeRectCallout">
            <a:avLst>
              <a:gd name="adj1" fmla="val -66426"/>
              <a:gd name="adj2" fmla="val -73274"/>
            </a:avLst>
          </a:prstGeom>
          <a:solidFill>
            <a:srgbClr val="FFFFFF">
              <a:lumMod val="95000"/>
            </a:srgbClr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RSVP Path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max-delay: 20ms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Volume: 2 U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CC9C791B-CFAD-4E63-BEFA-AB4147890E7B}"/>
              </a:ext>
            </a:extLst>
          </p:cNvPr>
          <p:cNvSpPr/>
          <p:nvPr/>
        </p:nvSpPr>
        <p:spPr>
          <a:xfrm>
            <a:off x="8686491" y="5259399"/>
            <a:ext cx="540000" cy="540000"/>
          </a:xfrm>
          <a:prstGeom prst="ellipse">
            <a:avLst/>
          </a:prstGeom>
          <a:solidFill>
            <a:srgbClr val="FFFFFF"/>
          </a:solidFill>
          <a:ln w="381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E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A8167FEE-ED06-4331-8718-1265CC75DFA4}"/>
              </a:ext>
            </a:extLst>
          </p:cNvPr>
          <p:cNvCxnSpPr>
            <a:cxnSpLocks/>
            <a:stCxn id="37" idx="5"/>
            <a:endCxn id="31" idx="1"/>
          </p:cNvCxnSpPr>
          <p:nvPr/>
        </p:nvCxnSpPr>
        <p:spPr>
          <a:xfrm>
            <a:off x="6627410" y="2480318"/>
            <a:ext cx="2138162" cy="2858162"/>
          </a:xfrm>
          <a:prstGeom prst="straightConnector1">
            <a:avLst/>
          </a:prstGeom>
          <a:noFill/>
          <a:ln w="3810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425B593-3E9D-4256-AE0F-4F9D12269887}"/>
              </a:ext>
            </a:extLst>
          </p:cNvPr>
          <p:cNvCxnSpPr>
            <a:cxnSpLocks/>
            <a:stCxn id="38" idx="6"/>
            <a:endCxn id="31" idx="2"/>
          </p:cNvCxnSpPr>
          <p:nvPr/>
        </p:nvCxnSpPr>
        <p:spPr>
          <a:xfrm>
            <a:off x="6706491" y="5529399"/>
            <a:ext cx="1980000" cy="0"/>
          </a:xfrm>
          <a:prstGeom prst="straightConnector1">
            <a:avLst/>
          </a:prstGeom>
          <a:noFill/>
          <a:ln w="3810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00E81FA-7577-4047-91FE-680404883E26}"/>
              </a:ext>
            </a:extLst>
          </p:cNvPr>
          <p:cNvCxnSpPr>
            <a:cxnSpLocks/>
            <a:stCxn id="31" idx="6"/>
            <a:endCxn id="43" idx="3"/>
          </p:cNvCxnSpPr>
          <p:nvPr/>
        </p:nvCxnSpPr>
        <p:spPr>
          <a:xfrm flipV="1">
            <a:off x="9226491" y="4100318"/>
            <a:ext cx="2059081" cy="1429081"/>
          </a:xfrm>
          <a:prstGeom prst="straightConnector1">
            <a:avLst/>
          </a:prstGeom>
          <a:noFill/>
          <a:ln w="3810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778A757-0160-4FDF-BF39-7FC559027619}"/>
              </a:ext>
            </a:extLst>
          </p:cNvPr>
          <p:cNvCxnSpPr>
            <a:cxnSpLocks/>
            <a:stCxn id="42" idx="6"/>
            <a:endCxn id="43" idx="1"/>
          </p:cNvCxnSpPr>
          <p:nvPr/>
        </p:nvCxnSpPr>
        <p:spPr>
          <a:xfrm>
            <a:off x="9226491" y="2289399"/>
            <a:ext cx="2059081" cy="1429081"/>
          </a:xfrm>
          <a:prstGeom prst="straightConnector1">
            <a:avLst/>
          </a:prstGeom>
          <a:noFill/>
          <a:ln w="3810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FCF3666-EDE9-4DF7-9C61-AC3AC8B2E49E}"/>
              </a:ext>
            </a:extLst>
          </p:cNvPr>
          <p:cNvCxnSpPr>
            <a:cxnSpLocks/>
            <a:stCxn id="38" idx="7"/>
            <a:endCxn id="42" idx="3"/>
          </p:cNvCxnSpPr>
          <p:nvPr/>
        </p:nvCxnSpPr>
        <p:spPr>
          <a:xfrm flipV="1">
            <a:off x="6627410" y="2480318"/>
            <a:ext cx="2138162" cy="2858162"/>
          </a:xfrm>
          <a:prstGeom prst="straightConnector1">
            <a:avLst/>
          </a:prstGeom>
          <a:noFill/>
          <a:ln w="3810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sp>
        <p:nvSpPr>
          <p:cNvPr id="37" name="Oval 36">
            <a:extLst>
              <a:ext uri="{FF2B5EF4-FFF2-40B4-BE49-F238E27FC236}">
                <a16:creationId xmlns:a16="http://schemas.microsoft.com/office/drawing/2014/main" id="{F9B09C46-5B65-4E93-BF1B-5804DF3C1AC3}"/>
              </a:ext>
            </a:extLst>
          </p:cNvPr>
          <p:cNvSpPr/>
          <p:nvPr/>
        </p:nvSpPr>
        <p:spPr>
          <a:xfrm>
            <a:off x="6166491" y="2019399"/>
            <a:ext cx="540000" cy="540000"/>
          </a:xfrm>
          <a:prstGeom prst="ellipse">
            <a:avLst/>
          </a:prstGeom>
          <a:solidFill>
            <a:srgbClr val="FFFFFF"/>
          </a:solidFill>
          <a:ln w="381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7FBE1A71-D1A3-4C15-B354-76BE80707E25}"/>
              </a:ext>
            </a:extLst>
          </p:cNvPr>
          <p:cNvSpPr/>
          <p:nvPr/>
        </p:nvSpPr>
        <p:spPr>
          <a:xfrm>
            <a:off x="6166491" y="5259399"/>
            <a:ext cx="540000" cy="540000"/>
          </a:xfrm>
          <a:prstGeom prst="ellipse">
            <a:avLst/>
          </a:prstGeom>
          <a:solidFill>
            <a:srgbClr val="FFFFFF"/>
          </a:solidFill>
          <a:ln w="381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2C333549-4A8F-47F9-A224-7035746BF94D}"/>
              </a:ext>
            </a:extLst>
          </p:cNvPr>
          <p:cNvSpPr/>
          <p:nvPr/>
        </p:nvSpPr>
        <p:spPr>
          <a:xfrm>
            <a:off x="3646491" y="3639399"/>
            <a:ext cx="540000" cy="540000"/>
          </a:xfrm>
          <a:prstGeom prst="ellipse">
            <a:avLst/>
          </a:prstGeom>
          <a:solidFill>
            <a:srgbClr val="FFFFFF"/>
          </a:solidFill>
          <a:ln w="381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A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0ABBC776-79EB-4E86-B807-8E69B7B1FA46}"/>
              </a:ext>
            </a:extLst>
          </p:cNvPr>
          <p:cNvCxnSpPr>
            <a:stCxn id="39" idx="7"/>
            <a:endCxn id="37" idx="2"/>
          </p:cNvCxnSpPr>
          <p:nvPr/>
        </p:nvCxnSpPr>
        <p:spPr>
          <a:xfrm flipV="1">
            <a:off x="4107410" y="2289399"/>
            <a:ext cx="2059081" cy="1429081"/>
          </a:xfrm>
          <a:prstGeom prst="straightConnector1">
            <a:avLst/>
          </a:prstGeom>
          <a:noFill/>
          <a:ln w="3810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8A02167C-70DC-4FF7-8711-06C222AE39E6}"/>
              </a:ext>
            </a:extLst>
          </p:cNvPr>
          <p:cNvCxnSpPr>
            <a:stCxn id="39" idx="5"/>
            <a:endCxn id="38" idx="2"/>
          </p:cNvCxnSpPr>
          <p:nvPr/>
        </p:nvCxnSpPr>
        <p:spPr>
          <a:xfrm>
            <a:off x="4107410" y="4100318"/>
            <a:ext cx="2059081" cy="1429081"/>
          </a:xfrm>
          <a:prstGeom prst="straightConnector1">
            <a:avLst/>
          </a:prstGeom>
          <a:noFill/>
          <a:ln w="3810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sp>
        <p:nvSpPr>
          <p:cNvPr id="42" name="Oval 41">
            <a:extLst>
              <a:ext uri="{FF2B5EF4-FFF2-40B4-BE49-F238E27FC236}">
                <a16:creationId xmlns:a16="http://schemas.microsoft.com/office/drawing/2014/main" id="{8DCF2528-59CF-4372-A23F-BEFB39A71737}"/>
              </a:ext>
            </a:extLst>
          </p:cNvPr>
          <p:cNvSpPr/>
          <p:nvPr/>
        </p:nvSpPr>
        <p:spPr>
          <a:xfrm>
            <a:off x="8686491" y="2019399"/>
            <a:ext cx="540000" cy="540000"/>
          </a:xfrm>
          <a:prstGeom prst="ellipse">
            <a:avLst/>
          </a:prstGeom>
          <a:solidFill>
            <a:srgbClr val="FFFFFF"/>
          </a:solidFill>
          <a:ln w="381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D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B368ACFD-B8E6-4237-8B8A-C1D4EBC76BD7}"/>
              </a:ext>
            </a:extLst>
          </p:cNvPr>
          <p:cNvSpPr/>
          <p:nvPr/>
        </p:nvSpPr>
        <p:spPr>
          <a:xfrm>
            <a:off x="11206491" y="3639399"/>
            <a:ext cx="540000" cy="540000"/>
          </a:xfrm>
          <a:prstGeom prst="ellipse">
            <a:avLst/>
          </a:prstGeom>
          <a:solidFill>
            <a:srgbClr val="FFFFFF"/>
          </a:solidFill>
          <a:ln w="381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F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DB648228-D5B0-4D13-985E-3A38DCB4FE9F}"/>
              </a:ext>
            </a:extLst>
          </p:cNvPr>
          <p:cNvCxnSpPr>
            <a:cxnSpLocks/>
            <a:stCxn id="37" idx="6"/>
            <a:endCxn id="42" idx="2"/>
          </p:cNvCxnSpPr>
          <p:nvPr/>
        </p:nvCxnSpPr>
        <p:spPr>
          <a:xfrm>
            <a:off x="6706491" y="2289399"/>
            <a:ext cx="1980000" cy="0"/>
          </a:xfrm>
          <a:prstGeom prst="straightConnector1">
            <a:avLst/>
          </a:prstGeom>
          <a:noFill/>
          <a:ln w="3810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B4C2F782-647F-4A4E-8676-33EA40DB4085}"/>
              </a:ext>
            </a:extLst>
          </p:cNvPr>
          <p:cNvCxnSpPr>
            <a:cxnSpLocks noChangeAspect="1"/>
          </p:cNvCxnSpPr>
          <p:nvPr/>
        </p:nvCxnSpPr>
        <p:spPr>
          <a:xfrm flipV="1">
            <a:off x="4128351" y="2923496"/>
            <a:ext cx="720000" cy="499706"/>
          </a:xfrm>
          <a:prstGeom prst="straightConnector1">
            <a:avLst/>
          </a:prstGeom>
          <a:noFill/>
          <a:ln w="38100" cap="flat" cmpd="sng" algn="ctr">
            <a:solidFill>
              <a:srgbClr val="000000"/>
            </a:solidFill>
            <a:prstDash val="solid"/>
            <a:tailEnd type="triangle"/>
          </a:ln>
          <a:effectLst/>
        </p:spPr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97FB6F4C-CDD9-4E5E-A371-BAFFED30C701}"/>
              </a:ext>
            </a:extLst>
          </p:cNvPr>
          <p:cNvCxnSpPr>
            <a:cxnSpLocks noChangeAspect="1"/>
          </p:cNvCxnSpPr>
          <p:nvPr/>
        </p:nvCxnSpPr>
        <p:spPr>
          <a:xfrm>
            <a:off x="4106280" y="4375731"/>
            <a:ext cx="720000" cy="499710"/>
          </a:xfrm>
          <a:prstGeom prst="straightConnector1">
            <a:avLst/>
          </a:prstGeom>
          <a:noFill/>
          <a:ln w="38100" cap="flat" cmpd="sng" algn="ctr">
            <a:solidFill>
              <a:srgbClr val="000000"/>
            </a:solidFill>
            <a:prstDash val="solid"/>
            <a:tailEnd type="triangle"/>
          </a:ln>
          <a:effectLst/>
        </p:spPr>
      </p:cxnSp>
      <p:sp>
        <p:nvSpPr>
          <p:cNvPr id="47" name="Rectangular Callout 7">
            <a:extLst>
              <a:ext uri="{FF2B5EF4-FFF2-40B4-BE49-F238E27FC236}">
                <a16:creationId xmlns:a16="http://schemas.microsoft.com/office/drawing/2014/main" id="{1A1A209A-D4A0-4734-A599-E049B45A872A}"/>
              </a:ext>
            </a:extLst>
          </p:cNvPr>
          <p:cNvSpPr/>
          <p:nvPr/>
        </p:nvSpPr>
        <p:spPr>
          <a:xfrm>
            <a:off x="3646491" y="1697625"/>
            <a:ext cx="1710707" cy="861774"/>
          </a:xfrm>
          <a:prstGeom prst="wedgeRectCallout">
            <a:avLst>
              <a:gd name="adj1" fmla="val 89932"/>
              <a:gd name="adj2" fmla="val 16708"/>
            </a:avLst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Node B: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Q</a:t>
            </a:r>
            <a:r>
              <a:rPr kumimoji="0" lang="en-US" sz="12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1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:</a:t>
            </a:r>
            <a:r>
              <a:rPr kumimoji="0" lang="en-US" sz="12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 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max delay 20 ms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Q</a:t>
            </a:r>
            <a:r>
              <a:rPr kumimoji="0" lang="en-US" sz="12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2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:</a:t>
            </a:r>
            <a:r>
              <a:rPr kumimoji="0" lang="en-US" sz="12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 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max delay 200 ms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Q</a:t>
            </a:r>
            <a:r>
              <a:rPr kumimoji="0" lang="en-US" sz="12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3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: best effort</a:t>
            </a:r>
          </a:p>
        </p:txBody>
      </p:sp>
      <p:sp>
        <p:nvSpPr>
          <p:cNvPr id="48" name="Rectangular Callout 7">
            <a:extLst>
              <a:ext uri="{FF2B5EF4-FFF2-40B4-BE49-F238E27FC236}">
                <a16:creationId xmlns:a16="http://schemas.microsoft.com/office/drawing/2014/main" id="{3C960EC6-3BEF-4649-95FA-62F01C47F05E}"/>
              </a:ext>
            </a:extLst>
          </p:cNvPr>
          <p:cNvSpPr/>
          <p:nvPr/>
        </p:nvSpPr>
        <p:spPr>
          <a:xfrm>
            <a:off x="10035784" y="1697625"/>
            <a:ext cx="1710707" cy="861774"/>
          </a:xfrm>
          <a:prstGeom prst="wedgeRectCallout">
            <a:avLst>
              <a:gd name="adj1" fmla="val -89101"/>
              <a:gd name="adj2" fmla="val 18156"/>
            </a:avLst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Node D: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Q</a:t>
            </a:r>
            <a:r>
              <a:rPr kumimoji="0" lang="en-US" sz="12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1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:</a:t>
            </a:r>
            <a:r>
              <a:rPr kumimoji="0" lang="en-US" sz="12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 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max delay 40 ms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Q</a:t>
            </a:r>
            <a:r>
              <a:rPr kumimoji="0" lang="en-US" sz="12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2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:</a:t>
            </a:r>
            <a:r>
              <a:rPr kumimoji="0" lang="en-US" sz="12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 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max delay 300 ms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Q</a:t>
            </a:r>
            <a:r>
              <a:rPr kumimoji="0" lang="en-US" sz="12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3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: best effort</a:t>
            </a:r>
          </a:p>
        </p:txBody>
      </p:sp>
      <p:sp>
        <p:nvSpPr>
          <p:cNvPr id="49" name="Rectangular Callout 7">
            <a:extLst>
              <a:ext uri="{FF2B5EF4-FFF2-40B4-BE49-F238E27FC236}">
                <a16:creationId xmlns:a16="http://schemas.microsoft.com/office/drawing/2014/main" id="{BDC6268C-5DB9-40C2-B9A1-E0EAAE27288B}"/>
              </a:ext>
            </a:extLst>
          </p:cNvPr>
          <p:cNvSpPr/>
          <p:nvPr/>
        </p:nvSpPr>
        <p:spPr>
          <a:xfrm>
            <a:off x="3646491" y="5259399"/>
            <a:ext cx="1710707" cy="861774"/>
          </a:xfrm>
          <a:prstGeom prst="wedgeRectCallout">
            <a:avLst>
              <a:gd name="adj1" fmla="val 91564"/>
              <a:gd name="adj2" fmla="val -12529"/>
            </a:avLst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Node C: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Q</a:t>
            </a:r>
            <a:r>
              <a:rPr kumimoji="0" lang="en-US" sz="12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1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:</a:t>
            </a:r>
            <a:r>
              <a:rPr kumimoji="0" lang="en-US" sz="12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 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max delay 50 ms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Q</a:t>
            </a:r>
            <a:r>
              <a:rPr kumimoji="0" lang="en-US" sz="12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2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:</a:t>
            </a:r>
            <a:r>
              <a:rPr kumimoji="0" lang="en-US" sz="12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 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max delay 200 ms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Q</a:t>
            </a:r>
            <a:r>
              <a:rPr kumimoji="0" lang="en-US" sz="12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3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: best effort</a:t>
            </a:r>
          </a:p>
        </p:txBody>
      </p:sp>
      <p:sp>
        <p:nvSpPr>
          <p:cNvPr id="50" name="Rectangular Callout 7">
            <a:extLst>
              <a:ext uri="{FF2B5EF4-FFF2-40B4-BE49-F238E27FC236}">
                <a16:creationId xmlns:a16="http://schemas.microsoft.com/office/drawing/2014/main" id="{B1BC3BD6-B595-41E4-AA57-49861793F620}"/>
              </a:ext>
            </a:extLst>
          </p:cNvPr>
          <p:cNvSpPr/>
          <p:nvPr/>
        </p:nvSpPr>
        <p:spPr>
          <a:xfrm>
            <a:off x="10035784" y="5259399"/>
            <a:ext cx="1710707" cy="861774"/>
          </a:xfrm>
          <a:prstGeom prst="wedgeRectCallout">
            <a:avLst>
              <a:gd name="adj1" fmla="val -91215"/>
              <a:gd name="adj2" fmla="val -9608"/>
            </a:avLst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Node E: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Q</a:t>
            </a:r>
            <a:r>
              <a:rPr kumimoji="0" lang="en-US" sz="12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1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:</a:t>
            </a:r>
            <a:r>
              <a:rPr kumimoji="0" lang="en-US" sz="12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 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max delay 30 ms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Q</a:t>
            </a:r>
            <a:r>
              <a:rPr kumimoji="0" lang="en-US" sz="12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2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:</a:t>
            </a:r>
            <a:r>
              <a:rPr kumimoji="0" lang="en-US" sz="12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 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max delay 400 ms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Q</a:t>
            </a:r>
            <a:r>
              <a:rPr kumimoji="0" lang="en-US" sz="12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3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: best effort</a:t>
            </a:r>
          </a:p>
        </p:txBody>
      </p:sp>
      <p:sp>
        <p:nvSpPr>
          <p:cNvPr id="51" name="Rectangular Callout 35">
            <a:extLst>
              <a:ext uri="{FF2B5EF4-FFF2-40B4-BE49-F238E27FC236}">
                <a16:creationId xmlns:a16="http://schemas.microsoft.com/office/drawing/2014/main" id="{5A424834-FF57-466D-B285-64A66DCEBF32}"/>
              </a:ext>
            </a:extLst>
          </p:cNvPr>
          <p:cNvSpPr/>
          <p:nvPr/>
        </p:nvSpPr>
        <p:spPr>
          <a:xfrm>
            <a:off x="4826280" y="3303927"/>
            <a:ext cx="2520000" cy="1015663"/>
          </a:xfrm>
          <a:prstGeom prst="wedgeRectCallout">
            <a:avLst>
              <a:gd name="adj1" fmla="val -64544"/>
              <a:gd name="adj2" fmla="val 80146"/>
            </a:avLst>
          </a:prstGeom>
          <a:solidFill>
            <a:srgbClr val="FFFFFF">
              <a:lumMod val="95000"/>
            </a:srgbClr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</a:rPr>
              <a:t>Request: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</a:rPr>
              <a:t>max-E2E delay: 85ms</a:t>
            </a:r>
          </a:p>
          <a:p>
            <a:pPr marL="285750" lvl="0" indent="-285750" defTabSz="914400">
              <a:buFontTx/>
              <a:buChar char="-"/>
              <a:defRPr/>
            </a:pPr>
            <a:r>
              <a:rPr lang="en-US" sz="1200" kern="0" dirty="0">
                <a:solidFill>
                  <a:srgbClr val="000000"/>
                </a:solidFill>
                <a:ea typeface="宋体"/>
              </a:rPr>
              <a:t>E2E-delay-commit.: 0ms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宋体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</a:rPr>
              <a:t>Bw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</a:rPr>
              <a:t>: 2 Mbps</a:t>
            </a:r>
          </a:p>
          <a:p>
            <a:pPr marL="285750" lvl="0" indent="-285750" defTabSz="914400">
              <a:buFontTx/>
              <a:buChar char="-"/>
              <a:defRPr/>
            </a:pPr>
            <a:r>
              <a:rPr lang="en-US" sz="1200" kern="0" dirty="0">
                <a:solidFill>
                  <a:srgbClr val="000000"/>
                </a:solidFill>
                <a:ea typeface="宋体"/>
              </a:rPr>
              <a:t>Record-route: A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宋体"/>
            </a:endParaRPr>
          </a:p>
        </p:txBody>
      </p:sp>
      <p:sp>
        <p:nvSpPr>
          <p:cNvPr id="52" name="Speech Bubble: Rectangle 51">
            <a:extLst>
              <a:ext uri="{FF2B5EF4-FFF2-40B4-BE49-F238E27FC236}">
                <a16:creationId xmlns:a16="http://schemas.microsoft.com/office/drawing/2014/main" id="{B904F39C-923E-4C4D-82BC-81A7213DF31E}"/>
              </a:ext>
            </a:extLst>
          </p:cNvPr>
          <p:cNvSpPr/>
          <p:nvPr/>
        </p:nvSpPr>
        <p:spPr>
          <a:xfrm>
            <a:off x="1613684" y="1993466"/>
            <a:ext cx="1791316" cy="1169551"/>
          </a:xfrm>
          <a:prstGeom prst="wedgeRectCallout">
            <a:avLst>
              <a:gd name="adj1" fmla="val 63600"/>
              <a:gd name="adj2" fmla="val -42877"/>
            </a:avLst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As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D</a:t>
            </a:r>
            <a:r>
              <a:rPr kumimoji="0" lang="en-US" sz="1400" b="0" i="1" u="none" strike="noStrike" kern="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max</a:t>
            </a:r>
            <a:r>
              <a:rPr kumimoji="0" lang="en-US" sz="14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 = T</a:t>
            </a:r>
            <a:r>
              <a:rPr kumimoji="0" lang="en-US" sz="1400" b="0" i="1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0</a:t>
            </a:r>
            <a:r>
              <a:rPr kumimoji="0" lang="en-US" sz="14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 + B</a:t>
            </a:r>
            <a:r>
              <a:rPr kumimoji="0" lang="en-US" sz="1400" b="0" i="1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e </a:t>
            </a:r>
            <a:r>
              <a:rPr kumimoji="0" lang="en-US" sz="14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. T . 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The max delay depends linearly on the buffer size </a:t>
            </a:r>
          </a:p>
        </p:txBody>
      </p:sp>
      <p:sp>
        <p:nvSpPr>
          <p:cNvPr id="28" name="Speech Bubble: Rectangle 27">
            <a:extLst>
              <a:ext uri="{FF2B5EF4-FFF2-40B4-BE49-F238E27FC236}">
                <a16:creationId xmlns:a16="http://schemas.microsoft.com/office/drawing/2014/main" id="{296F43BA-F1C0-471F-86EA-2E749FC48E12}"/>
              </a:ext>
            </a:extLst>
          </p:cNvPr>
          <p:cNvSpPr/>
          <p:nvPr/>
        </p:nvSpPr>
        <p:spPr>
          <a:xfrm>
            <a:off x="477213" y="3797461"/>
            <a:ext cx="2520000" cy="2616101"/>
          </a:xfrm>
          <a:prstGeom prst="wedgeRectCallout">
            <a:avLst>
              <a:gd name="adj1" fmla="val 123262"/>
              <a:gd name="adj2" fmla="val -37246"/>
            </a:avLst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This box is presenting a reduced Request message format.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kern="0" dirty="0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T</a:t>
            </a:r>
            <a:r>
              <a:rPr lang="en-US" sz="1400" kern="0" dirty="0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he full message takes the form:</a:t>
            </a:r>
          </a:p>
          <a:p>
            <a:pPr lvl="0" defTabSz="914400">
              <a:spcBef>
                <a:spcPts val="1200"/>
              </a:spcBef>
              <a:defRPr/>
            </a:pPr>
            <a:r>
              <a:rPr lang="en-US" sz="1400" kern="0" dirty="0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Request:</a:t>
            </a:r>
          </a:p>
          <a:p>
            <a:pPr marL="285750" lvl="0" indent="-285750" defTabSz="914400">
              <a:buFontTx/>
              <a:buChar char="-"/>
              <a:defRPr/>
            </a:pPr>
            <a:r>
              <a:rPr lang="en-US" sz="1400" kern="0" dirty="0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ID: Nonce</a:t>
            </a:r>
          </a:p>
          <a:p>
            <a:pPr marL="285750" lvl="0" indent="-285750" defTabSz="914400">
              <a:buFontTx/>
              <a:buChar char="-"/>
              <a:defRPr/>
            </a:pPr>
            <a:r>
              <a:rPr lang="en-US" sz="1400" kern="0" dirty="0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Flow-ID: f-ID;</a:t>
            </a:r>
          </a:p>
          <a:p>
            <a:pPr marL="285750" lvl="0" indent="-285750" defTabSz="914400">
              <a:buFontTx/>
              <a:buChar char="-"/>
              <a:defRPr/>
            </a:pPr>
            <a:r>
              <a:rPr lang="en-US" sz="1400" kern="0" dirty="0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max-E2E delay: 85ms</a:t>
            </a:r>
          </a:p>
          <a:p>
            <a:pPr marL="285750" lvl="0" indent="-285750" defTabSz="914400">
              <a:buFontTx/>
              <a:buChar char="-"/>
              <a:defRPr/>
            </a:pPr>
            <a:r>
              <a:rPr lang="en-US" sz="1400" kern="0" dirty="0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E2E-delay-commit.: 0ms</a:t>
            </a:r>
          </a:p>
          <a:p>
            <a:pPr marL="285750" lvl="0" indent="-285750" defTabSz="914400">
              <a:buFontTx/>
              <a:buChar char="-"/>
              <a:defRPr/>
            </a:pPr>
            <a:r>
              <a:rPr lang="en-US" sz="1400" kern="0" dirty="0" err="1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Bw</a:t>
            </a:r>
            <a:r>
              <a:rPr lang="en-US" sz="1400" kern="0" dirty="0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: 2 Mbps</a:t>
            </a:r>
          </a:p>
          <a:p>
            <a:pPr marL="285750" lvl="0" indent="-285750" defTabSz="914400">
              <a:buFontTx/>
              <a:buChar char="-"/>
              <a:defRPr/>
            </a:pPr>
            <a:r>
              <a:rPr lang="en-US" sz="1400" kern="0" dirty="0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Record-route: A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96469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DBF59B06-6AFF-4DE7-8339-F6D8ED9848B5}"/>
              </a:ext>
            </a:extLst>
          </p:cNvPr>
          <p:cNvSpPr txBox="1">
            <a:spLocks/>
          </p:cNvSpPr>
          <p:nvPr/>
        </p:nvSpPr>
        <p:spPr bwMode="auto">
          <a:xfrm>
            <a:off x="11370669" y="6491512"/>
            <a:ext cx="826094" cy="36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180000" bIns="18000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78" rtl="0" eaLnBrk="0" latinLnBrk="0" hangingPunct="0">
              <a:lnSpc>
                <a:spcPct val="85000"/>
              </a:lnSpc>
              <a:defRPr sz="1000" kern="1200">
                <a:solidFill>
                  <a:schemeClr val="tx1"/>
                </a:solidFill>
                <a:latin typeface="FrutigerNext LT Medium" pitchFamily="34" charset="0"/>
                <a:ea typeface="ＭＳ Ｐゴシック" pitchFamily="34" charset="-128"/>
                <a:cs typeface="+mn-cs"/>
              </a:defRPr>
            </a:lvl1pPr>
            <a:lvl2pPr marL="457240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7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71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957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196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43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67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913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78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2B2E7B-4CF8-4688-8F69-2C65CCCF2053}" type="slidenum">
              <a:rPr kumimoji="0" lang="en-US" sz="14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pPr marL="0" marR="0" lvl="0" indent="0" algn="r" defTabSz="914478" rtl="0" eaLnBrk="0" fontAlgn="auto" latinLnBrk="0" hangingPunct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D0776B7-9935-4888-B129-075859ADC456}"/>
              </a:ext>
            </a:extLst>
          </p:cNvPr>
          <p:cNvGrpSpPr/>
          <p:nvPr/>
        </p:nvGrpSpPr>
        <p:grpSpPr>
          <a:xfrm>
            <a:off x="3646491" y="1697625"/>
            <a:ext cx="8100000" cy="4423548"/>
            <a:chOff x="2048381" y="1697625"/>
            <a:chExt cx="8100000" cy="4423548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CC9C791B-CFAD-4E63-BEFA-AB4147890E7B}"/>
                </a:ext>
              </a:extLst>
            </p:cNvPr>
            <p:cNvSpPr/>
            <p:nvPr/>
          </p:nvSpPr>
          <p:spPr>
            <a:xfrm>
              <a:off x="7088381" y="5259399"/>
              <a:ext cx="540000" cy="54000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/>
                  <a:cs typeface="Calibri" panose="020F0502020204030204" pitchFamily="34" charset="0"/>
                </a:rPr>
                <a:t>E</a:t>
              </a:r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A8167FEE-ED06-4331-8718-1265CC75DFA4}"/>
                </a:ext>
              </a:extLst>
            </p:cNvPr>
            <p:cNvCxnSpPr>
              <a:cxnSpLocks/>
              <a:stCxn id="37" idx="5"/>
              <a:endCxn id="31" idx="1"/>
            </p:cNvCxnSpPr>
            <p:nvPr/>
          </p:nvCxnSpPr>
          <p:spPr>
            <a:xfrm>
              <a:off x="5029300" y="2480318"/>
              <a:ext cx="2138162" cy="2858162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9425B593-3E9D-4256-AE0F-4F9D12269887}"/>
                </a:ext>
              </a:extLst>
            </p:cNvPr>
            <p:cNvCxnSpPr>
              <a:cxnSpLocks/>
              <a:stCxn id="38" idx="6"/>
              <a:endCxn id="31" idx="2"/>
            </p:cNvCxnSpPr>
            <p:nvPr/>
          </p:nvCxnSpPr>
          <p:spPr>
            <a:xfrm>
              <a:off x="5108381" y="5529399"/>
              <a:ext cx="1980000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300E81FA-7577-4047-91FE-680404883E26}"/>
                </a:ext>
              </a:extLst>
            </p:cNvPr>
            <p:cNvCxnSpPr>
              <a:cxnSpLocks/>
              <a:stCxn id="31" idx="6"/>
              <a:endCxn id="43" idx="3"/>
            </p:cNvCxnSpPr>
            <p:nvPr/>
          </p:nvCxnSpPr>
          <p:spPr>
            <a:xfrm flipV="1">
              <a:off x="7628381" y="4100318"/>
              <a:ext cx="2059081" cy="1429081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D778A757-0160-4FDF-BF39-7FC559027619}"/>
                </a:ext>
              </a:extLst>
            </p:cNvPr>
            <p:cNvCxnSpPr>
              <a:cxnSpLocks/>
              <a:stCxn id="42" idx="6"/>
              <a:endCxn id="43" idx="1"/>
            </p:cNvCxnSpPr>
            <p:nvPr/>
          </p:nvCxnSpPr>
          <p:spPr>
            <a:xfrm>
              <a:off x="7628381" y="2289399"/>
              <a:ext cx="2059081" cy="1429081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4FCF3666-EDE9-4DF7-9C61-AC3AC8B2E49E}"/>
                </a:ext>
              </a:extLst>
            </p:cNvPr>
            <p:cNvCxnSpPr>
              <a:cxnSpLocks/>
              <a:stCxn id="38" idx="7"/>
              <a:endCxn id="42" idx="3"/>
            </p:cNvCxnSpPr>
            <p:nvPr/>
          </p:nvCxnSpPr>
          <p:spPr>
            <a:xfrm flipV="1">
              <a:off x="5029300" y="2480318"/>
              <a:ext cx="2138162" cy="2858162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F9B09C46-5B65-4E93-BF1B-5804DF3C1AC3}"/>
                </a:ext>
              </a:extLst>
            </p:cNvPr>
            <p:cNvSpPr/>
            <p:nvPr/>
          </p:nvSpPr>
          <p:spPr>
            <a:xfrm>
              <a:off x="4568381" y="2019399"/>
              <a:ext cx="540000" cy="54000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/>
                  <a:cs typeface="Calibri" panose="020F0502020204030204" pitchFamily="34" charset="0"/>
                </a:rPr>
                <a:t>B</a:t>
              </a: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7FBE1A71-D1A3-4C15-B354-76BE80707E25}"/>
                </a:ext>
              </a:extLst>
            </p:cNvPr>
            <p:cNvSpPr/>
            <p:nvPr/>
          </p:nvSpPr>
          <p:spPr>
            <a:xfrm>
              <a:off x="4568381" y="5259399"/>
              <a:ext cx="540000" cy="54000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/>
                  <a:cs typeface="Calibri" panose="020F0502020204030204" pitchFamily="34" charset="0"/>
                </a:rPr>
                <a:t>C</a:t>
              </a:r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C333549-4A8F-47F9-A224-7035746BF94D}"/>
                </a:ext>
              </a:extLst>
            </p:cNvPr>
            <p:cNvSpPr/>
            <p:nvPr/>
          </p:nvSpPr>
          <p:spPr>
            <a:xfrm>
              <a:off x="2048381" y="3639399"/>
              <a:ext cx="540000" cy="54000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/>
                  <a:cs typeface="Calibri" panose="020F0502020204030204" pitchFamily="34" charset="0"/>
                </a:rPr>
                <a:t>A</a:t>
              </a:r>
            </a:p>
          </p:txBody>
        </p: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0ABBC776-79EB-4E86-B807-8E69B7B1FA46}"/>
                </a:ext>
              </a:extLst>
            </p:cNvPr>
            <p:cNvCxnSpPr>
              <a:stCxn id="39" idx="7"/>
              <a:endCxn id="37" idx="2"/>
            </p:cNvCxnSpPr>
            <p:nvPr/>
          </p:nvCxnSpPr>
          <p:spPr>
            <a:xfrm flipV="1">
              <a:off x="2509300" y="2289399"/>
              <a:ext cx="2059081" cy="1429081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8A02167C-70DC-4FF7-8711-06C222AE39E6}"/>
                </a:ext>
              </a:extLst>
            </p:cNvPr>
            <p:cNvCxnSpPr>
              <a:stCxn id="39" idx="5"/>
              <a:endCxn id="38" idx="2"/>
            </p:cNvCxnSpPr>
            <p:nvPr/>
          </p:nvCxnSpPr>
          <p:spPr>
            <a:xfrm>
              <a:off x="2509300" y="4100318"/>
              <a:ext cx="2059081" cy="1429081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8DCF2528-59CF-4372-A23F-BEFB39A71737}"/>
                </a:ext>
              </a:extLst>
            </p:cNvPr>
            <p:cNvSpPr/>
            <p:nvPr/>
          </p:nvSpPr>
          <p:spPr>
            <a:xfrm>
              <a:off x="7088381" y="2019399"/>
              <a:ext cx="540000" cy="54000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/>
                  <a:cs typeface="Calibri" panose="020F0502020204030204" pitchFamily="34" charset="0"/>
                </a:rPr>
                <a:t>D</a:t>
              </a: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B368ACFD-B8E6-4237-8B8A-C1D4EBC76BD7}"/>
                </a:ext>
              </a:extLst>
            </p:cNvPr>
            <p:cNvSpPr/>
            <p:nvPr/>
          </p:nvSpPr>
          <p:spPr>
            <a:xfrm>
              <a:off x="9608381" y="3639399"/>
              <a:ext cx="540000" cy="54000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/>
                  <a:cs typeface="Calibri" panose="020F0502020204030204" pitchFamily="34" charset="0"/>
                </a:rPr>
                <a:t>F</a:t>
              </a:r>
            </a:p>
          </p:txBody>
        </p: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DB648228-D5B0-4D13-985E-3A38DCB4FE9F}"/>
                </a:ext>
              </a:extLst>
            </p:cNvPr>
            <p:cNvCxnSpPr>
              <a:cxnSpLocks/>
              <a:stCxn id="37" idx="6"/>
              <a:endCxn id="42" idx="2"/>
            </p:cNvCxnSpPr>
            <p:nvPr/>
          </p:nvCxnSpPr>
          <p:spPr>
            <a:xfrm>
              <a:off x="5108381" y="2289399"/>
              <a:ext cx="1980000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sp>
          <p:nvSpPr>
            <p:cNvPr id="47" name="Rectangular Callout 7">
              <a:extLst>
                <a:ext uri="{FF2B5EF4-FFF2-40B4-BE49-F238E27FC236}">
                  <a16:creationId xmlns:a16="http://schemas.microsoft.com/office/drawing/2014/main" id="{1A1A209A-D4A0-4734-A599-E049B45A872A}"/>
                </a:ext>
              </a:extLst>
            </p:cNvPr>
            <p:cNvSpPr/>
            <p:nvPr/>
          </p:nvSpPr>
          <p:spPr>
            <a:xfrm>
              <a:off x="2048381" y="1697625"/>
              <a:ext cx="1710707" cy="861774"/>
            </a:xfrm>
            <a:prstGeom prst="wedgeRectCallout">
              <a:avLst>
                <a:gd name="adj1" fmla="val 89932"/>
                <a:gd name="adj2" fmla="val 16708"/>
              </a:avLst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wrap="square" rtlCol="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Node B: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1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20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2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200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3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 best effort</a:t>
              </a:r>
            </a:p>
          </p:txBody>
        </p:sp>
        <p:sp>
          <p:nvSpPr>
            <p:cNvPr id="48" name="Rectangular Callout 7">
              <a:extLst>
                <a:ext uri="{FF2B5EF4-FFF2-40B4-BE49-F238E27FC236}">
                  <a16:creationId xmlns:a16="http://schemas.microsoft.com/office/drawing/2014/main" id="{3C960EC6-3BEF-4649-95FA-62F01C47F05E}"/>
                </a:ext>
              </a:extLst>
            </p:cNvPr>
            <p:cNvSpPr/>
            <p:nvPr/>
          </p:nvSpPr>
          <p:spPr>
            <a:xfrm>
              <a:off x="8437674" y="1697625"/>
              <a:ext cx="1710707" cy="861774"/>
            </a:xfrm>
            <a:prstGeom prst="wedgeRectCallout">
              <a:avLst>
                <a:gd name="adj1" fmla="val -89101"/>
                <a:gd name="adj2" fmla="val 18156"/>
              </a:avLst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wrap="square" rtlCol="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Node D: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1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40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2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300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3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 best effort</a:t>
              </a:r>
            </a:p>
          </p:txBody>
        </p:sp>
        <p:sp>
          <p:nvSpPr>
            <p:cNvPr id="49" name="Rectangular Callout 7">
              <a:extLst>
                <a:ext uri="{FF2B5EF4-FFF2-40B4-BE49-F238E27FC236}">
                  <a16:creationId xmlns:a16="http://schemas.microsoft.com/office/drawing/2014/main" id="{BDC6268C-5DB9-40C2-B9A1-E0EAAE27288B}"/>
                </a:ext>
              </a:extLst>
            </p:cNvPr>
            <p:cNvSpPr/>
            <p:nvPr/>
          </p:nvSpPr>
          <p:spPr>
            <a:xfrm>
              <a:off x="2048381" y="5259399"/>
              <a:ext cx="1710707" cy="861774"/>
            </a:xfrm>
            <a:prstGeom prst="wedgeRectCallout">
              <a:avLst>
                <a:gd name="adj1" fmla="val 91564"/>
                <a:gd name="adj2" fmla="val -12529"/>
              </a:avLst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wrap="square" rtlCol="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Node C: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1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50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2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200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3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 best effort</a:t>
              </a:r>
            </a:p>
          </p:txBody>
        </p:sp>
        <p:sp>
          <p:nvSpPr>
            <p:cNvPr id="50" name="Rectangular Callout 7">
              <a:extLst>
                <a:ext uri="{FF2B5EF4-FFF2-40B4-BE49-F238E27FC236}">
                  <a16:creationId xmlns:a16="http://schemas.microsoft.com/office/drawing/2014/main" id="{B1BC3BD6-B595-41E4-AA57-49861793F620}"/>
                </a:ext>
              </a:extLst>
            </p:cNvPr>
            <p:cNvSpPr/>
            <p:nvPr/>
          </p:nvSpPr>
          <p:spPr>
            <a:xfrm>
              <a:off x="8437674" y="5259399"/>
              <a:ext cx="1710707" cy="861774"/>
            </a:xfrm>
            <a:prstGeom prst="wedgeRectCallout">
              <a:avLst>
                <a:gd name="adj1" fmla="val -91215"/>
                <a:gd name="adj2" fmla="val -9608"/>
              </a:avLst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wrap="square" rtlCol="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Node E: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1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30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2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400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3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 best effort</a:t>
              </a:r>
            </a:p>
          </p:txBody>
        </p: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3E6FAD59-329D-495F-AE1C-7F7EBDC0F938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5008486" y="2751228"/>
              <a:ext cx="453208" cy="605819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triangle"/>
            </a:ln>
            <a:effectLst/>
          </p:spPr>
        </p:cxn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403CCCE6-4DF3-4AD3-A70D-F01D70DF59F9}"/>
                </a:ext>
              </a:extLst>
            </p:cNvPr>
            <p:cNvCxnSpPr>
              <a:cxnSpLocks noChangeAspect="1"/>
            </p:cNvCxnSpPr>
            <p:nvPr/>
          </p:nvCxnSpPr>
          <p:spPr>
            <a:xfrm flipV="1">
              <a:off x="5029300" y="4422596"/>
              <a:ext cx="453600" cy="606343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headEnd type="none"/>
              <a:tailEnd type="triangle"/>
            </a:ln>
            <a:effectLst/>
          </p:spPr>
        </p:cxn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14A24425-F7BA-4AC2-B521-C20D6D87936D}"/>
                </a:ext>
              </a:extLst>
            </p:cNvPr>
            <p:cNvCxnSpPr>
              <a:cxnSpLocks/>
            </p:cNvCxnSpPr>
            <p:nvPr/>
          </p:nvCxnSpPr>
          <p:spPr>
            <a:xfrm>
              <a:off x="5216381" y="2129466"/>
              <a:ext cx="828000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triangle"/>
            </a:ln>
            <a:effectLst/>
          </p:spPr>
        </p:cxn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1B484107-50B9-47D6-8459-5F0537425F97}"/>
                </a:ext>
              </a:extLst>
            </p:cNvPr>
            <p:cNvCxnSpPr>
              <a:cxnSpLocks/>
            </p:cNvCxnSpPr>
            <p:nvPr/>
          </p:nvCxnSpPr>
          <p:spPr>
            <a:xfrm>
              <a:off x="5216381" y="5667099"/>
              <a:ext cx="828000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triangle"/>
            </a:ln>
            <a:effectLst/>
          </p:spPr>
        </p:cxnSp>
        <p:sp>
          <p:nvSpPr>
            <p:cNvPr id="62" name="Rectangular Callout 35">
              <a:extLst>
                <a:ext uri="{FF2B5EF4-FFF2-40B4-BE49-F238E27FC236}">
                  <a16:creationId xmlns:a16="http://schemas.microsoft.com/office/drawing/2014/main" id="{A7D5DEC1-308D-4FAA-8565-CD5B96493032}"/>
                </a:ext>
              </a:extLst>
            </p:cNvPr>
            <p:cNvSpPr/>
            <p:nvPr/>
          </p:nvSpPr>
          <p:spPr>
            <a:xfrm>
              <a:off x="6058840" y="2808402"/>
              <a:ext cx="2059081" cy="830997"/>
            </a:xfrm>
            <a:prstGeom prst="wedgeRectCallout">
              <a:avLst>
                <a:gd name="adj1" fmla="val -87658"/>
                <a:gd name="adj2" fmla="val -18371"/>
              </a:avLst>
            </a:prstGeom>
            <a:solidFill>
              <a:srgbClr val="FFFFFF">
                <a:lumMod val="95000"/>
              </a:srgb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wrap="square" rtlCol="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RSVP Path</a:t>
              </a: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max-delay: 85ms</a:t>
              </a: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Volume: 2 U</a:t>
              </a:r>
            </a:p>
          </p:txBody>
        </p:sp>
        <p:sp>
          <p:nvSpPr>
            <p:cNvPr id="63" name="Rectangular Callout 35">
              <a:extLst>
                <a:ext uri="{FF2B5EF4-FFF2-40B4-BE49-F238E27FC236}">
                  <a16:creationId xmlns:a16="http://schemas.microsoft.com/office/drawing/2014/main" id="{7767D0CF-125F-4366-9D4F-1EDEFDE9F110}"/>
                </a:ext>
              </a:extLst>
            </p:cNvPr>
            <p:cNvSpPr/>
            <p:nvPr/>
          </p:nvSpPr>
          <p:spPr>
            <a:xfrm>
              <a:off x="6058840" y="2716070"/>
              <a:ext cx="2520002" cy="1015663"/>
            </a:xfrm>
            <a:prstGeom prst="wedgeRectCallout">
              <a:avLst>
                <a:gd name="adj1" fmla="val -69958"/>
                <a:gd name="adj2" fmla="val -107202"/>
              </a:avLst>
            </a:prstGeom>
            <a:solidFill>
              <a:srgbClr val="FFFFFF">
                <a:lumMod val="95000"/>
              </a:srgb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wrap="square" rtlCol="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宋体"/>
                  <a:cs typeface="+mn-cs"/>
                </a:rPr>
                <a:t>Request:</a:t>
              </a: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宋体"/>
                  <a:cs typeface="+mn-cs"/>
                </a:rPr>
                <a:t>max-E2E delay: </a:t>
              </a:r>
              <a:r>
                <a:rPr lang="en-US" sz="1200" kern="0" dirty="0">
                  <a:solidFill>
                    <a:srgbClr val="000000"/>
                  </a:solidFill>
                  <a:ea typeface="宋体"/>
                </a:rPr>
                <a:t>8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宋体"/>
                  <a:cs typeface="+mn-cs"/>
                </a:rPr>
                <a:t>5ms</a:t>
              </a:r>
            </a:p>
            <a:p>
              <a:pPr marL="285750" lvl="0" indent="-285750" defTabSz="914400">
                <a:buFontTx/>
                <a:buChar char="-"/>
                <a:defRPr/>
              </a:pPr>
              <a:r>
                <a:rPr lang="en-US" sz="1200" kern="0" dirty="0">
                  <a:solidFill>
                    <a:srgbClr val="000000"/>
                  </a:solidFill>
                  <a:ea typeface="宋体"/>
                </a:rPr>
                <a:t>E2E-delay-commit.: 20ms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宋体"/>
                <a:cs typeface="+mn-cs"/>
              </a:endParaRP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宋体"/>
                  <a:cs typeface="+mn-cs"/>
                </a:rPr>
                <a:t>Bw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宋体"/>
                  <a:cs typeface="+mn-cs"/>
                </a:rPr>
                <a:t>: 2 Mbps</a:t>
              </a:r>
            </a:p>
            <a:p>
              <a:pPr marL="285750" indent="-285750" defTabSz="914400">
                <a:buFontTx/>
                <a:buChar char="-"/>
                <a:defRPr/>
              </a:pPr>
              <a:r>
                <a:rPr lang="en-US" sz="1200" kern="0" dirty="0">
                  <a:solidFill>
                    <a:srgbClr val="000000"/>
                  </a:solidFill>
                  <a:ea typeface="宋体"/>
                </a:rPr>
                <a:t>Record-route: A, B</a:t>
              </a:r>
            </a:p>
          </p:txBody>
        </p:sp>
        <p:sp>
          <p:nvSpPr>
            <p:cNvPr id="64" name="Rectangular Callout 35">
              <a:extLst>
                <a:ext uri="{FF2B5EF4-FFF2-40B4-BE49-F238E27FC236}">
                  <a16:creationId xmlns:a16="http://schemas.microsoft.com/office/drawing/2014/main" id="{76FA5C29-AA1D-4854-8357-F16D5B0FCB43}"/>
                </a:ext>
              </a:extLst>
            </p:cNvPr>
            <p:cNvSpPr/>
            <p:nvPr/>
          </p:nvSpPr>
          <p:spPr>
            <a:xfrm>
              <a:off x="6137921" y="4179399"/>
              <a:ext cx="2059081" cy="830997"/>
            </a:xfrm>
            <a:prstGeom prst="wedgeRectCallout">
              <a:avLst>
                <a:gd name="adj1" fmla="val -70836"/>
                <a:gd name="adj2" fmla="val 126438"/>
              </a:avLst>
            </a:prstGeom>
            <a:solidFill>
              <a:srgbClr val="FFFFFF">
                <a:lumMod val="95000"/>
              </a:srgb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wrap="square" rtlCol="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RSVP Path</a:t>
              </a: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max-delay: 85ms</a:t>
              </a: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Volume: 2 U</a:t>
              </a:r>
            </a:p>
          </p:txBody>
        </p:sp>
        <p:sp>
          <p:nvSpPr>
            <p:cNvPr id="65" name="Rectangular Callout 35">
              <a:extLst>
                <a:ext uri="{FF2B5EF4-FFF2-40B4-BE49-F238E27FC236}">
                  <a16:creationId xmlns:a16="http://schemas.microsoft.com/office/drawing/2014/main" id="{26B6F10D-923F-4CC6-BA4E-54542606266C}"/>
                </a:ext>
              </a:extLst>
            </p:cNvPr>
            <p:cNvSpPr/>
            <p:nvPr/>
          </p:nvSpPr>
          <p:spPr>
            <a:xfrm>
              <a:off x="6137921" y="4087067"/>
              <a:ext cx="2520002" cy="1015663"/>
            </a:xfrm>
            <a:prstGeom prst="wedgeRectCallout">
              <a:avLst>
                <a:gd name="adj1" fmla="val -87785"/>
                <a:gd name="adj2" fmla="val 20298"/>
              </a:avLst>
            </a:prstGeom>
            <a:solidFill>
              <a:srgbClr val="FFFFFF">
                <a:lumMod val="95000"/>
              </a:srgb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wrap="square" rtlCol="0" anchor="ctr">
              <a:spAutoFit/>
            </a:bodyPr>
            <a:lstStyle/>
            <a:p>
              <a:pPr lvl="0" defTabSz="914400">
                <a:defRPr/>
              </a:pPr>
              <a:r>
                <a:rPr lang="en-US" sz="1200" kern="0" dirty="0">
                  <a:solidFill>
                    <a:srgbClr val="000000"/>
                  </a:solidFill>
                  <a:ea typeface="宋体"/>
                </a:rPr>
                <a:t>Request: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宋体"/>
                <a:cs typeface="+mn-cs"/>
              </a:endParaRP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宋体"/>
                  <a:cs typeface="+mn-cs"/>
                </a:rPr>
                <a:t>max-E2E delay: 85ms</a:t>
              </a:r>
            </a:p>
            <a:p>
              <a:pPr marL="285750" lvl="0" indent="-285750" defTabSz="914400">
                <a:buFontTx/>
                <a:buChar char="-"/>
                <a:defRPr/>
              </a:pPr>
              <a:r>
                <a:rPr lang="en-US" sz="1200" kern="0" dirty="0">
                  <a:solidFill>
                    <a:srgbClr val="000000"/>
                  </a:solidFill>
                  <a:ea typeface="宋体"/>
                </a:rPr>
                <a:t>E2E-delay-commit.: 50ms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宋体"/>
                <a:cs typeface="+mn-cs"/>
              </a:endParaRP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宋体"/>
                  <a:cs typeface="+mn-cs"/>
                </a:rPr>
                <a:t>Bw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宋体"/>
                  <a:cs typeface="+mn-cs"/>
                </a:rPr>
                <a:t>: 2 Mbps</a:t>
              </a:r>
            </a:p>
            <a:p>
              <a:pPr marL="285750" indent="-285750" defTabSz="914400">
                <a:buFontTx/>
                <a:buChar char="-"/>
                <a:defRPr/>
              </a:pPr>
              <a:r>
                <a:rPr lang="en-US" sz="1200" kern="0" dirty="0">
                  <a:solidFill>
                    <a:srgbClr val="000000"/>
                  </a:solidFill>
                  <a:ea typeface="宋体"/>
                </a:rPr>
                <a:t>Record-route: A, C</a:t>
              </a:r>
            </a:p>
          </p:txBody>
        </p:sp>
      </p:grpSp>
      <p:sp>
        <p:nvSpPr>
          <p:cNvPr id="45" name="Title 4">
            <a:extLst>
              <a:ext uri="{FF2B5EF4-FFF2-40B4-BE49-F238E27FC236}">
                <a16:creationId xmlns:a16="http://schemas.microsoft.com/office/drawing/2014/main" id="{E2D82E32-7B06-4D4E-8699-2FFD17E5594C}"/>
              </a:ext>
            </a:extLst>
          </p:cNvPr>
          <p:cNvSpPr txBox="1">
            <a:spLocks/>
          </p:cNvSpPr>
          <p:nvPr/>
        </p:nvSpPr>
        <p:spPr>
          <a:xfrm>
            <a:off x="477213" y="265395"/>
            <a:ext cx="11203510" cy="920639"/>
          </a:xfrm>
          <a:prstGeom prst="rect">
            <a:avLst/>
          </a:prstGeom>
        </p:spPr>
        <p:txBody>
          <a:bodyPr anchor="t"/>
          <a:lstStyle>
            <a:lvl1pPr algn="l" defTabSz="914400" rtl="0" eaLnBrk="1" latinLnBrk="0" hangingPunct="1">
              <a:lnSpc>
                <a:spcPts val="344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j-cs"/>
              </a:defRPr>
            </a:lvl1pPr>
          </a:lstStyle>
          <a:p>
            <a:r>
              <a:rPr lang="en-US" dirty="0"/>
              <a:t>Setting up an end-to-end path with a delay bound</a:t>
            </a:r>
          </a:p>
          <a:p>
            <a:r>
              <a:rPr lang="en-US" sz="2400" i="1" dirty="0"/>
              <a:t>Resource reservation request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6172339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DBF59B06-6AFF-4DE7-8339-F6D8ED9848B5}"/>
              </a:ext>
            </a:extLst>
          </p:cNvPr>
          <p:cNvSpPr txBox="1">
            <a:spLocks/>
          </p:cNvSpPr>
          <p:nvPr/>
        </p:nvSpPr>
        <p:spPr bwMode="auto">
          <a:xfrm>
            <a:off x="11370669" y="6491512"/>
            <a:ext cx="826094" cy="36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180000" bIns="18000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78" rtl="0" eaLnBrk="0" latinLnBrk="0" hangingPunct="0">
              <a:lnSpc>
                <a:spcPct val="85000"/>
              </a:lnSpc>
              <a:defRPr sz="1000" kern="1200">
                <a:solidFill>
                  <a:schemeClr val="tx1"/>
                </a:solidFill>
                <a:latin typeface="FrutigerNext LT Medium" pitchFamily="34" charset="0"/>
                <a:ea typeface="ＭＳ Ｐゴシック" pitchFamily="34" charset="-128"/>
                <a:cs typeface="+mn-cs"/>
              </a:defRPr>
            </a:lvl1pPr>
            <a:lvl2pPr marL="457240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7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71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957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196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43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67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913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78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2B2E7B-4CF8-4688-8F69-2C65CCCF2053}" type="slidenum">
              <a:rPr kumimoji="0" lang="en-US" sz="14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pPr marL="0" marR="0" lvl="0" indent="0" algn="r" defTabSz="914478" rtl="0" eaLnBrk="0" fontAlgn="auto" latinLnBrk="0" hangingPunct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7FED7D7-2504-4370-95A4-5F3672D9F74E}"/>
              </a:ext>
            </a:extLst>
          </p:cNvPr>
          <p:cNvGrpSpPr/>
          <p:nvPr/>
        </p:nvGrpSpPr>
        <p:grpSpPr>
          <a:xfrm>
            <a:off x="3646491" y="1697625"/>
            <a:ext cx="8100000" cy="4423548"/>
            <a:chOff x="2048381" y="1697625"/>
            <a:chExt cx="8100000" cy="4423548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CC9C791B-CFAD-4E63-BEFA-AB4147890E7B}"/>
                </a:ext>
              </a:extLst>
            </p:cNvPr>
            <p:cNvSpPr/>
            <p:nvPr/>
          </p:nvSpPr>
          <p:spPr>
            <a:xfrm>
              <a:off x="7088381" y="5259399"/>
              <a:ext cx="540000" cy="54000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/>
                  <a:cs typeface="Calibri" panose="020F0502020204030204" pitchFamily="34" charset="0"/>
                </a:rPr>
                <a:t>E</a:t>
              </a:r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A8167FEE-ED06-4331-8718-1265CC75DFA4}"/>
                </a:ext>
              </a:extLst>
            </p:cNvPr>
            <p:cNvCxnSpPr>
              <a:cxnSpLocks/>
              <a:stCxn id="37" idx="5"/>
              <a:endCxn id="31" idx="1"/>
            </p:cNvCxnSpPr>
            <p:nvPr/>
          </p:nvCxnSpPr>
          <p:spPr>
            <a:xfrm>
              <a:off x="5029300" y="2480318"/>
              <a:ext cx="2138162" cy="2858162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9425B593-3E9D-4256-AE0F-4F9D12269887}"/>
                </a:ext>
              </a:extLst>
            </p:cNvPr>
            <p:cNvCxnSpPr>
              <a:cxnSpLocks/>
              <a:stCxn id="38" idx="6"/>
              <a:endCxn id="31" idx="2"/>
            </p:cNvCxnSpPr>
            <p:nvPr/>
          </p:nvCxnSpPr>
          <p:spPr>
            <a:xfrm>
              <a:off x="5108381" y="5529399"/>
              <a:ext cx="1980000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300E81FA-7577-4047-91FE-680404883E26}"/>
                </a:ext>
              </a:extLst>
            </p:cNvPr>
            <p:cNvCxnSpPr>
              <a:cxnSpLocks/>
              <a:stCxn id="31" idx="6"/>
              <a:endCxn id="43" idx="3"/>
            </p:cNvCxnSpPr>
            <p:nvPr/>
          </p:nvCxnSpPr>
          <p:spPr>
            <a:xfrm flipV="1">
              <a:off x="7628381" y="4100318"/>
              <a:ext cx="2059081" cy="1429081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D778A757-0160-4FDF-BF39-7FC559027619}"/>
                </a:ext>
              </a:extLst>
            </p:cNvPr>
            <p:cNvCxnSpPr>
              <a:cxnSpLocks/>
              <a:stCxn id="42" idx="6"/>
              <a:endCxn id="43" idx="1"/>
            </p:cNvCxnSpPr>
            <p:nvPr/>
          </p:nvCxnSpPr>
          <p:spPr>
            <a:xfrm>
              <a:off x="7628381" y="2289399"/>
              <a:ext cx="2059081" cy="1429081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4FCF3666-EDE9-4DF7-9C61-AC3AC8B2E49E}"/>
                </a:ext>
              </a:extLst>
            </p:cNvPr>
            <p:cNvCxnSpPr>
              <a:cxnSpLocks/>
              <a:stCxn id="38" idx="7"/>
              <a:endCxn id="42" idx="3"/>
            </p:cNvCxnSpPr>
            <p:nvPr/>
          </p:nvCxnSpPr>
          <p:spPr>
            <a:xfrm flipV="1">
              <a:off x="5029300" y="2480318"/>
              <a:ext cx="2138162" cy="2858162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F9B09C46-5B65-4E93-BF1B-5804DF3C1AC3}"/>
                </a:ext>
              </a:extLst>
            </p:cNvPr>
            <p:cNvSpPr/>
            <p:nvPr/>
          </p:nvSpPr>
          <p:spPr>
            <a:xfrm>
              <a:off x="4568381" y="2019399"/>
              <a:ext cx="540000" cy="54000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/>
                  <a:cs typeface="Calibri" panose="020F0502020204030204" pitchFamily="34" charset="0"/>
                </a:rPr>
                <a:t>B</a:t>
              </a: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7FBE1A71-D1A3-4C15-B354-76BE80707E25}"/>
                </a:ext>
              </a:extLst>
            </p:cNvPr>
            <p:cNvSpPr/>
            <p:nvPr/>
          </p:nvSpPr>
          <p:spPr>
            <a:xfrm>
              <a:off x="4568381" y="5259399"/>
              <a:ext cx="540000" cy="54000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/>
                  <a:cs typeface="Calibri" panose="020F0502020204030204" pitchFamily="34" charset="0"/>
                </a:rPr>
                <a:t>C</a:t>
              </a:r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C333549-4A8F-47F9-A224-7035746BF94D}"/>
                </a:ext>
              </a:extLst>
            </p:cNvPr>
            <p:cNvSpPr/>
            <p:nvPr/>
          </p:nvSpPr>
          <p:spPr>
            <a:xfrm>
              <a:off x="2048381" y="3639399"/>
              <a:ext cx="540000" cy="54000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/>
                  <a:cs typeface="Calibri" panose="020F0502020204030204" pitchFamily="34" charset="0"/>
                </a:rPr>
                <a:t>A</a:t>
              </a:r>
            </a:p>
          </p:txBody>
        </p: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0ABBC776-79EB-4E86-B807-8E69B7B1FA46}"/>
                </a:ext>
              </a:extLst>
            </p:cNvPr>
            <p:cNvCxnSpPr>
              <a:stCxn id="39" idx="7"/>
              <a:endCxn id="37" idx="2"/>
            </p:cNvCxnSpPr>
            <p:nvPr/>
          </p:nvCxnSpPr>
          <p:spPr>
            <a:xfrm flipV="1">
              <a:off x="2509300" y="2289399"/>
              <a:ext cx="2059081" cy="1429081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8A02167C-70DC-4FF7-8711-06C222AE39E6}"/>
                </a:ext>
              </a:extLst>
            </p:cNvPr>
            <p:cNvCxnSpPr>
              <a:stCxn id="39" idx="5"/>
              <a:endCxn id="38" idx="2"/>
            </p:cNvCxnSpPr>
            <p:nvPr/>
          </p:nvCxnSpPr>
          <p:spPr>
            <a:xfrm>
              <a:off x="2509300" y="4100318"/>
              <a:ext cx="2059081" cy="1429081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8DCF2528-59CF-4372-A23F-BEFB39A71737}"/>
                </a:ext>
              </a:extLst>
            </p:cNvPr>
            <p:cNvSpPr/>
            <p:nvPr/>
          </p:nvSpPr>
          <p:spPr>
            <a:xfrm>
              <a:off x="7088381" y="2019399"/>
              <a:ext cx="540000" cy="54000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/>
                  <a:cs typeface="Calibri" panose="020F0502020204030204" pitchFamily="34" charset="0"/>
                </a:rPr>
                <a:t>D</a:t>
              </a: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B368ACFD-B8E6-4237-8B8A-C1D4EBC76BD7}"/>
                </a:ext>
              </a:extLst>
            </p:cNvPr>
            <p:cNvSpPr/>
            <p:nvPr/>
          </p:nvSpPr>
          <p:spPr>
            <a:xfrm>
              <a:off x="9608381" y="3639399"/>
              <a:ext cx="540000" cy="54000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/>
                  <a:cs typeface="Calibri" panose="020F0502020204030204" pitchFamily="34" charset="0"/>
                </a:rPr>
                <a:t>F</a:t>
              </a:r>
            </a:p>
          </p:txBody>
        </p: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DB648228-D5B0-4D13-985E-3A38DCB4FE9F}"/>
                </a:ext>
              </a:extLst>
            </p:cNvPr>
            <p:cNvCxnSpPr>
              <a:cxnSpLocks/>
            </p:cNvCxnSpPr>
            <p:nvPr/>
          </p:nvCxnSpPr>
          <p:spPr>
            <a:xfrm>
              <a:off x="5108381" y="2289399"/>
              <a:ext cx="1980000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sp>
          <p:nvSpPr>
            <p:cNvPr id="47" name="Rectangular Callout 7">
              <a:extLst>
                <a:ext uri="{FF2B5EF4-FFF2-40B4-BE49-F238E27FC236}">
                  <a16:creationId xmlns:a16="http://schemas.microsoft.com/office/drawing/2014/main" id="{1A1A209A-D4A0-4734-A599-E049B45A872A}"/>
                </a:ext>
              </a:extLst>
            </p:cNvPr>
            <p:cNvSpPr/>
            <p:nvPr/>
          </p:nvSpPr>
          <p:spPr>
            <a:xfrm>
              <a:off x="2048381" y="1697625"/>
              <a:ext cx="1710707" cy="861774"/>
            </a:xfrm>
            <a:prstGeom prst="wedgeRectCallout">
              <a:avLst>
                <a:gd name="adj1" fmla="val 89932"/>
                <a:gd name="adj2" fmla="val 16708"/>
              </a:avLst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wrap="square" rtlCol="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Node B: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1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20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2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200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3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 best effort</a:t>
              </a:r>
            </a:p>
          </p:txBody>
        </p:sp>
        <p:sp>
          <p:nvSpPr>
            <p:cNvPr id="48" name="Rectangular Callout 7">
              <a:extLst>
                <a:ext uri="{FF2B5EF4-FFF2-40B4-BE49-F238E27FC236}">
                  <a16:creationId xmlns:a16="http://schemas.microsoft.com/office/drawing/2014/main" id="{3C960EC6-3BEF-4649-95FA-62F01C47F05E}"/>
                </a:ext>
              </a:extLst>
            </p:cNvPr>
            <p:cNvSpPr/>
            <p:nvPr/>
          </p:nvSpPr>
          <p:spPr>
            <a:xfrm>
              <a:off x="8437674" y="1697625"/>
              <a:ext cx="1710707" cy="861774"/>
            </a:xfrm>
            <a:prstGeom prst="wedgeRectCallout">
              <a:avLst>
                <a:gd name="adj1" fmla="val -89101"/>
                <a:gd name="adj2" fmla="val 18156"/>
              </a:avLst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wrap="square" rtlCol="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Node D: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1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40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2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300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3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 best effort</a:t>
              </a:r>
            </a:p>
          </p:txBody>
        </p:sp>
        <p:sp>
          <p:nvSpPr>
            <p:cNvPr id="49" name="Rectangular Callout 7">
              <a:extLst>
                <a:ext uri="{FF2B5EF4-FFF2-40B4-BE49-F238E27FC236}">
                  <a16:creationId xmlns:a16="http://schemas.microsoft.com/office/drawing/2014/main" id="{BDC6268C-5DB9-40C2-B9A1-E0EAAE27288B}"/>
                </a:ext>
              </a:extLst>
            </p:cNvPr>
            <p:cNvSpPr/>
            <p:nvPr/>
          </p:nvSpPr>
          <p:spPr>
            <a:xfrm>
              <a:off x="2048381" y="5259399"/>
              <a:ext cx="1710707" cy="861774"/>
            </a:xfrm>
            <a:prstGeom prst="wedgeRectCallout">
              <a:avLst>
                <a:gd name="adj1" fmla="val 91564"/>
                <a:gd name="adj2" fmla="val -12529"/>
              </a:avLst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wrap="square" rtlCol="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Node C: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1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50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2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200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3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 best effort</a:t>
              </a:r>
            </a:p>
          </p:txBody>
        </p:sp>
        <p:sp>
          <p:nvSpPr>
            <p:cNvPr id="50" name="Rectangular Callout 7">
              <a:extLst>
                <a:ext uri="{FF2B5EF4-FFF2-40B4-BE49-F238E27FC236}">
                  <a16:creationId xmlns:a16="http://schemas.microsoft.com/office/drawing/2014/main" id="{B1BC3BD6-B595-41E4-AA57-49861793F620}"/>
                </a:ext>
              </a:extLst>
            </p:cNvPr>
            <p:cNvSpPr/>
            <p:nvPr/>
          </p:nvSpPr>
          <p:spPr>
            <a:xfrm>
              <a:off x="8437674" y="5259399"/>
              <a:ext cx="1710707" cy="861774"/>
            </a:xfrm>
            <a:prstGeom prst="wedgeRectCallout">
              <a:avLst>
                <a:gd name="adj1" fmla="val -91215"/>
                <a:gd name="adj2" fmla="val -9608"/>
              </a:avLst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wrap="square" rtlCol="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Node E: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1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30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2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400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3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 best effort</a:t>
              </a:r>
            </a:p>
          </p:txBody>
        </p:sp>
        <p:sp>
          <p:nvSpPr>
            <p:cNvPr id="72" name="Rectangular Callout 35">
              <a:extLst>
                <a:ext uri="{FF2B5EF4-FFF2-40B4-BE49-F238E27FC236}">
                  <a16:creationId xmlns:a16="http://schemas.microsoft.com/office/drawing/2014/main" id="{7DFD828D-4A15-43BA-B05E-F77AF0006637}"/>
                </a:ext>
              </a:extLst>
            </p:cNvPr>
            <p:cNvSpPr/>
            <p:nvPr/>
          </p:nvSpPr>
          <p:spPr>
            <a:xfrm>
              <a:off x="4382443" y="2523922"/>
              <a:ext cx="2520000" cy="1015663"/>
            </a:xfrm>
            <a:prstGeom prst="wedgeRectCallout">
              <a:avLst>
                <a:gd name="adj1" fmla="val 93474"/>
                <a:gd name="adj2" fmla="val -16123"/>
              </a:avLst>
            </a:prstGeom>
            <a:solidFill>
              <a:srgbClr val="FFFFFF">
                <a:lumMod val="95000"/>
              </a:srgb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wrap="square" rtlCol="0" anchor="ctr">
              <a:spAutoFit/>
            </a:bodyPr>
            <a:lstStyle/>
            <a:p>
              <a:pPr lvl="0" defTabSz="914400">
                <a:defRPr/>
              </a:pPr>
              <a:r>
                <a:rPr lang="en-US" sz="1200" kern="0" dirty="0">
                  <a:solidFill>
                    <a:srgbClr val="000000"/>
                  </a:solidFill>
                  <a:ea typeface="宋体"/>
                </a:rPr>
                <a:t>Request: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宋体"/>
                <a:cs typeface="+mn-cs"/>
              </a:endParaRP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宋体"/>
                  <a:cs typeface="+mn-cs"/>
                </a:rPr>
                <a:t>max-E2E-delay : </a:t>
              </a:r>
              <a:r>
                <a:rPr lang="en-US" sz="1200" kern="0" dirty="0">
                  <a:solidFill>
                    <a:srgbClr val="000000"/>
                  </a:solidFill>
                  <a:ea typeface="宋体"/>
                </a:rPr>
                <a:t>8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宋体"/>
                  <a:cs typeface="+mn-cs"/>
                </a:rPr>
                <a:t>5ms</a:t>
              </a:r>
            </a:p>
            <a:p>
              <a:pPr marL="285750" lvl="0" indent="-285750" defTabSz="914400">
                <a:buFontTx/>
                <a:buChar char="-"/>
                <a:defRPr/>
              </a:pPr>
              <a:r>
                <a:rPr lang="en-US" sz="1200" kern="0" dirty="0">
                  <a:solidFill>
                    <a:srgbClr val="000000"/>
                  </a:solidFill>
                  <a:ea typeface="宋体"/>
                </a:rPr>
                <a:t>E2E-delay-commit.: 60ms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宋体"/>
                <a:cs typeface="+mn-cs"/>
              </a:endParaRP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lang="en-US" sz="1200" kern="0" dirty="0" err="1">
                  <a:solidFill>
                    <a:srgbClr val="000000"/>
                  </a:solidFill>
                  <a:ea typeface="宋体"/>
                </a:rPr>
                <a:t>Bw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宋体"/>
                  <a:cs typeface="+mn-cs"/>
                </a:rPr>
                <a:t>: 2 Mbps</a:t>
              </a:r>
            </a:p>
            <a:p>
              <a:pPr marL="285750" indent="-285750" defTabSz="914400">
                <a:buFontTx/>
                <a:buChar char="-"/>
                <a:defRPr/>
              </a:pPr>
              <a:r>
                <a:rPr lang="en-US" sz="1200" kern="0" dirty="0">
                  <a:solidFill>
                    <a:srgbClr val="000000"/>
                  </a:solidFill>
                  <a:ea typeface="宋体"/>
                </a:rPr>
                <a:t>Record-route: A, B, D</a:t>
              </a:r>
            </a:p>
          </p:txBody>
        </p:sp>
        <p:sp>
          <p:nvSpPr>
            <p:cNvPr id="73" name="Rectangular Callout 35">
              <a:extLst>
                <a:ext uri="{FF2B5EF4-FFF2-40B4-BE49-F238E27FC236}">
                  <a16:creationId xmlns:a16="http://schemas.microsoft.com/office/drawing/2014/main" id="{7E27BF88-B30B-443B-AA9B-E12240B89B05}"/>
                </a:ext>
              </a:extLst>
            </p:cNvPr>
            <p:cNvSpPr/>
            <p:nvPr/>
          </p:nvSpPr>
          <p:spPr>
            <a:xfrm>
              <a:off x="4382443" y="4753893"/>
              <a:ext cx="2520000" cy="1015663"/>
            </a:xfrm>
            <a:prstGeom prst="wedgeRectCallout">
              <a:avLst>
                <a:gd name="adj1" fmla="val 90491"/>
                <a:gd name="adj2" fmla="val -19702"/>
              </a:avLst>
            </a:prstGeom>
            <a:solidFill>
              <a:srgbClr val="FFFFFF">
                <a:lumMod val="95000"/>
              </a:srgb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wrap="square" rtlCol="0" anchor="ctr">
              <a:spAutoFit/>
            </a:bodyPr>
            <a:lstStyle/>
            <a:p>
              <a:pPr lvl="0" defTabSz="914400">
                <a:defRPr/>
              </a:pPr>
              <a:r>
                <a:rPr lang="en-US" sz="1200" kern="0" dirty="0">
                  <a:solidFill>
                    <a:srgbClr val="000000"/>
                  </a:solidFill>
                  <a:ea typeface="宋体"/>
                </a:rPr>
                <a:t>Request: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宋体"/>
                <a:cs typeface="+mn-cs"/>
              </a:endParaRP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宋体"/>
                  <a:cs typeface="+mn-cs"/>
                </a:rPr>
                <a:t>max-E2E-delay : </a:t>
              </a:r>
              <a:r>
                <a:rPr lang="en-US" sz="1200" kern="0" dirty="0">
                  <a:solidFill>
                    <a:srgbClr val="000000"/>
                  </a:solidFill>
                  <a:ea typeface="宋体"/>
                </a:rPr>
                <a:t>8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宋体"/>
                  <a:cs typeface="+mn-cs"/>
                </a:rPr>
                <a:t>5ms</a:t>
              </a:r>
            </a:p>
            <a:p>
              <a:pPr marL="285750" lvl="0" indent="-285750" defTabSz="914400">
                <a:buFontTx/>
                <a:buChar char="-"/>
                <a:defRPr/>
              </a:pPr>
              <a:r>
                <a:rPr lang="en-US" sz="1200" kern="0" dirty="0">
                  <a:solidFill>
                    <a:srgbClr val="000000"/>
                  </a:solidFill>
                  <a:ea typeface="宋体"/>
                </a:rPr>
                <a:t>E2E-delay-commit.: 80ms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宋体"/>
                <a:cs typeface="+mn-cs"/>
              </a:endParaRP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宋体"/>
                  <a:cs typeface="+mn-cs"/>
                </a:rPr>
                <a:t>Bw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宋体"/>
                  <a:cs typeface="+mn-cs"/>
                </a:rPr>
                <a:t>: 2 Mbps</a:t>
              </a:r>
            </a:p>
            <a:p>
              <a:pPr marL="285750" indent="-285750" defTabSz="914400">
                <a:buFontTx/>
                <a:buChar char="-"/>
                <a:defRPr/>
              </a:pPr>
              <a:r>
                <a:rPr lang="en-US" sz="1200" kern="0" dirty="0">
                  <a:solidFill>
                    <a:srgbClr val="000000"/>
                  </a:solidFill>
                  <a:ea typeface="宋体"/>
                </a:rPr>
                <a:t>Record-route: A, C, E</a:t>
              </a:r>
            </a:p>
          </p:txBody>
        </p:sp>
        <p:sp>
          <p:nvSpPr>
            <p:cNvPr id="74" name="Rectangular Callout 35">
              <a:extLst>
                <a:ext uri="{FF2B5EF4-FFF2-40B4-BE49-F238E27FC236}">
                  <a16:creationId xmlns:a16="http://schemas.microsoft.com/office/drawing/2014/main" id="{6C215F52-8848-423E-812F-9C9CB3B7E681}"/>
                </a:ext>
              </a:extLst>
            </p:cNvPr>
            <p:cNvSpPr/>
            <p:nvPr/>
          </p:nvSpPr>
          <p:spPr>
            <a:xfrm>
              <a:off x="4382443" y="3678199"/>
              <a:ext cx="2520000" cy="1015663"/>
            </a:xfrm>
            <a:prstGeom prst="wedgeRectCallout">
              <a:avLst>
                <a:gd name="adj1" fmla="val 90054"/>
                <a:gd name="adj2" fmla="val 49740"/>
              </a:avLst>
            </a:prstGeom>
            <a:solidFill>
              <a:srgbClr val="FFFFFF">
                <a:lumMod val="95000"/>
              </a:srgb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wrap="square" rtlCol="0" anchor="ctr">
              <a:spAutoFit/>
            </a:bodyPr>
            <a:lstStyle/>
            <a:p>
              <a:pPr lvl="0" defTabSz="914400">
                <a:defRPr/>
              </a:pPr>
              <a:r>
                <a:rPr lang="en-US" sz="1200" kern="0" dirty="0">
                  <a:solidFill>
                    <a:srgbClr val="000000"/>
                  </a:solidFill>
                  <a:ea typeface="宋体"/>
                </a:rPr>
                <a:t>Request: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宋体"/>
                <a:cs typeface="+mn-cs"/>
              </a:endParaRP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宋体"/>
                  <a:cs typeface="+mn-cs"/>
                </a:rPr>
                <a:t>max-E2E-delay : </a:t>
              </a:r>
              <a:r>
                <a:rPr lang="en-US" sz="1200" kern="0" dirty="0">
                  <a:solidFill>
                    <a:srgbClr val="000000"/>
                  </a:solidFill>
                  <a:ea typeface="宋体"/>
                </a:rPr>
                <a:t>8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宋体"/>
                  <a:cs typeface="+mn-cs"/>
                </a:rPr>
                <a:t>5ms</a:t>
              </a:r>
            </a:p>
            <a:p>
              <a:pPr marL="285750" lvl="0" indent="-285750" defTabSz="914400">
                <a:buFontTx/>
                <a:buChar char="-"/>
                <a:defRPr/>
              </a:pPr>
              <a:r>
                <a:rPr lang="en-US" sz="1200" kern="0" dirty="0">
                  <a:solidFill>
                    <a:srgbClr val="000000"/>
                  </a:solidFill>
                  <a:ea typeface="宋体"/>
                </a:rPr>
                <a:t>E2E-delay-commit.: 50ms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宋体"/>
                <a:cs typeface="+mn-cs"/>
              </a:endParaRP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宋体"/>
                  <a:cs typeface="+mn-cs"/>
                </a:rPr>
                <a:t>Bw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宋体"/>
                  <a:cs typeface="+mn-cs"/>
                </a:rPr>
                <a:t>: 2 Mbps</a:t>
              </a:r>
            </a:p>
            <a:p>
              <a:pPr marL="285750" indent="-285750" defTabSz="914400">
                <a:buFontTx/>
                <a:buChar char="-"/>
                <a:defRPr/>
              </a:pPr>
              <a:r>
                <a:rPr lang="en-US" sz="1200" kern="0" dirty="0">
                  <a:solidFill>
                    <a:srgbClr val="000000"/>
                  </a:solidFill>
                  <a:ea typeface="宋体"/>
                </a:rPr>
                <a:t>Record-route: A, B, E</a:t>
              </a:r>
            </a:p>
          </p:txBody>
        </p:sp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2A36B639-BF8C-4FC3-9B0F-980B22440E09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7628381" y="2554536"/>
              <a:ext cx="720000" cy="499710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triangle"/>
            </a:ln>
            <a:effectLst/>
          </p:spPr>
        </p:cxnSp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C1CD84A1-FD93-423F-84EA-32F5944748B0}"/>
                </a:ext>
              </a:extLst>
            </p:cNvPr>
            <p:cNvCxnSpPr>
              <a:cxnSpLocks noChangeAspect="1"/>
            </p:cNvCxnSpPr>
            <p:nvPr/>
          </p:nvCxnSpPr>
          <p:spPr>
            <a:xfrm flipV="1">
              <a:off x="7627251" y="4759693"/>
              <a:ext cx="720000" cy="499706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triangle"/>
            </a:ln>
            <a:effectLst/>
          </p:spPr>
        </p:cxnSp>
        <p:cxnSp>
          <p:nvCxnSpPr>
            <p:cNvPr id="77" name="Straight Arrow Connector 76">
              <a:extLst>
                <a:ext uri="{FF2B5EF4-FFF2-40B4-BE49-F238E27FC236}">
                  <a16:creationId xmlns:a16="http://schemas.microsoft.com/office/drawing/2014/main" id="{593C5357-A652-4539-B37F-69D3859D9787}"/>
                </a:ext>
              </a:extLst>
            </p:cNvPr>
            <p:cNvCxnSpPr>
              <a:cxnSpLocks noChangeAspect="1"/>
            </p:cNvCxnSpPr>
            <p:nvPr/>
          </p:nvCxnSpPr>
          <p:spPr>
            <a:xfrm flipV="1">
              <a:off x="7627251" y="4405584"/>
              <a:ext cx="720000" cy="499706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triangle"/>
            </a:ln>
            <a:effectLst/>
          </p:spPr>
        </p:cxnSp>
      </p:grpSp>
      <p:sp>
        <p:nvSpPr>
          <p:cNvPr id="29" name="Title 4">
            <a:extLst>
              <a:ext uri="{FF2B5EF4-FFF2-40B4-BE49-F238E27FC236}">
                <a16:creationId xmlns:a16="http://schemas.microsoft.com/office/drawing/2014/main" id="{25AD8B1D-7D5E-4FCC-8618-9FBA6A4D55C8}"/>
              </a:ext>
            </a:extLst>
          </p:cNvPr>
          <p:cNvSpPr txBox="1">
            <a:spLocks/>
          </p:cNvSpPr>
          <p:nvPr/>
        </p:nvSpPr>
        <p:spPr>
          <a:xfrm>
            <a:off x="477213" y="265395"/>
            <a:ext cx="11203510" cy="920639"/>
          </a:xfrm>
          <a:prstGeom prst="rect">
            <a:avLst/>
          </a:prstGeom>
        </p:spPr>
        <p:txBody>
          <a:bodyPr anchor="t"/>
          <a:lstStyle>
            <a:lvl1pPr algn="l" defTabSz="914400" rtl="0" eaLnBrk="1" latinLnBrk="0" hangingPunct="1">
              <a:lnSpc>
                <a:spcPts val="344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j-cs"/>
              </a:defRPr>
            </a:lvl1pPr>
          </a:lstStyle>
          <a:p>
            <a:r>
              <a:rPr lang="en-US" dirty="0"/>
              <a:t>Setting up an end-to-end path with a delay bound</a:t>
            </a:r>
          </a:p>
          <a:p>
            <a:r>
              <a:rPr lang="en-US" sz="2400" i="1" dirty="0"/>
              <a:t>Resource reservation request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943308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/>
          <p:cNvSpPr txBox="1">
            <a:spLocks/>
          </p:cNvSpPr>
          <p:nvPr/>
        </p:nvSpPr>
        <p:spPr>
          <a:xfrm>
            <a:off x="477213" y="265395"/>
            <a:ext cx="11203510" cy="920639"/>
          </a:xfrm>
          <a:prstGeom prst="rect">
            <a:avLst/>
          </a:prstGeom>
        </p:spPr>
        <p:txBody>
          <a:bodyPr anchor="t"/>
          <a:lstStyle>
            <a:lvl1pPr algn="l" defTabSz="914400" rtl="0" eaLnBrk="1" latinLnBrk="0" hangingPunct="1">
              <a:lnSpc>
                <a:spcPts val="344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j-cs"/>
              </a:defRPr>
            </a:lvl1pPr>
          </a:lstStyle>
          <a:p>
            <a:r>
              <a:rPr lang="fr-FR" dirty="0"/>
              <a:t>Introduction</a:t>
            </a:r>
            <a:br>
              <a:rPr lang="en-US" dirty="0"/>
            </a:br>
            <a:r>
              <a:rPr lang="en-US" sz="2400" i="1" dirty="0"/>
              <a:t>Use cases for bounded latency over large scale networks</a:t>
            </a:r>
            <a:endParaRPr lang="en-US" sz="2000" i="1" dirty="0"/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B7724EC2-CCEC-4AD4-A6D0-8E4646EE6B98}"/>
              </a:ext>
            </a:extLst>
          </p:cNvPr>
          <p:cNvSpPr txBox="1">
            <a:spLocks/>
          </p:cNvSpPr>
          <p:nvPr/>
        </p:nvSpPr>
        <p:spPr>
          <a:xfrm>
            <a:off x="477213" y="1641619"/>
            <a:ext cx="6712344" cy="4684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5">
                  <a:lumMod val="50000"/>
                </a:schemeClr>
              </a:buClr>
              <a:buFont typeface="Arial" panose="020B0604020202020204" pitchFamily="34" charset="0"/>
              <a:buNone/>
              <a:defRPr sz="20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1pPr>
            <a:lvl2pPr marL="715963" indent="-17145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1">
                  <a:lumMod val="50000"/>
                </a:schemeClr>
              </a:buClr>
              <a:buFont typeface="Calibri" panose="020F0502020204030204" pitchFamily="34" charset="0"/>
              <a:buChar char="-"/>
              <a:defRPr sz="18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2pPr>
            <a:lvl3pPr marL="1165225" indent="-17145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3pPr>
            <a:lvl4pPr marL="1431925" indent="-17145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 sz="14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4pPr>
            <a:lvl5pPr marL="1431925" indent="-17145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 sz="14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defRPr/>
            </a:pPr>
            <a:r>
              <a:rPr lang="fr-FR" dirty="0" err="1">
                <a:solidFill>
                  <a:srgbClr val="000000"/>
                </a:solidFill>
              </a:rPr>
              <a:t>Some</a:t>
            </a:r>
            <a:r>
              <a:rPr lang="fr-FR" dirty="0">
                <a:solidFill>
                  <a:srgbClr val="000000"/>
                </a:solidFill>
              </a:rPr>
              <a:t> use cases </a:t>
            </a:r>
            <a:r>
              <a:rPr lang="fr-FR" dirty="0" err="1">
                <a:solidFill>
                  <a:srgbClr val="000000"/>
                </a:solidFill>
              </a:rPr>
              <a:t>would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greatly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benefit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from</a:t>
            </a:r>
            <a:r>
              <a:rPr lang="fr-FR" dirty="0">
                <a:solidFill>
                  <a:srgbClr val="000000"/>
                </a:solidFill>
              </a:rPr>
              <a:t> an end to end </a:t>
            </a:r>
            <a:r>
              <a:rPr lang="fr-FR" dirty="0" err="1">
                <a:solidFill>
                  <a:srgbClr val="000000"/>
                </a:solidFill>
              </a:rPr>
              <a:t>delay</a:t>
            </a:r>
            <a:r>
              <a:rPr lang="fr-FR" dirty="0">
                <a:solidFill>
                  <a:srgbClr val="000000"/>
                </a:solidFill>
              </a:rPr>
              <a:t> assurance in large </a:t>
            </a:r>
            <a:r>
              <a:rPr lang="fr-FR" dirty="0" err="1">
                <a:solidFill>
                  <a:srgbClr val="000000"/>
                </a:solidFill>
              </a:rPr>
              <a:t>scale</a:t>
            </a:r>
            <a:r>
              <a:rPr lang="fr-FR" dirty="0">
                <a:solidFill>
                  <a:srgbClr val="000000"/>
                </a:solidFill>
              </a:rPr>
              <a:t> networks:</a:t>
            </a:r>
          </a:p>
          <a:p>
            <a:pPr marL="360000" indent="-360000">
              <a:spcBef>
                <a:spcPts val="12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fr-FR" dirty="0">
                <a:solidFill>
                  <a:srgbClr val="000000"/>
                </a:solidFill>
              </a:rPr>
              <a:t>Online gaming:</a:t>
            </a:r>
          </a:p>
          <a:p>
            <a:pPr marL="684000" lvl="1" indent="-324000">
              <a:spcBef>
                <a:spcPts val="6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buFont typeface="Calibri" panose="020F0502020204030204" pitchFamily="34" charset="0"/>
              <a:buChar char="–"/>
              <a:defRPr/>
            </a:pPr>
            <a:r>
              <a:rPr lang="en-US" dirty="0">
                <a:solidFill>
                  <a:srgbClr val="000000"/>
                </a:solidFill>
              </a:rPr>
              <a:t>Commands must arrive at the server before a target deadline</a:t>
            </a:r>
          </a:p>
          <a:p>
            <a:pPr marL="684000" lvl="1" indent="-324000">
              <a:spcBef>
                <a:spcPts val="6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buFont typeface="Calibri" panose="020F0502020204030204" pitchFamily="34" charset="0"/>
              <a:buChar char="–"/>
              <a:defRPr/>
            </a:pPr>
            <a:r>
              <a:rPr lang="fr-FR" dirty="0">
                <a:solidFill>
                  <a:srgbClr val="000000"/>
                </a:solidFill>
              </a:rPr>
              <a:t>V</a:t>
            </a:r>
            <a:r>
              <a:rPr lang="en-US" dirty="0" err="1">
                <a:solidFill>
                  <a:srgbClr val="000000"/>
                </a:solidFill>
              </a:rPr>
              <a:t>ariation</a:t>
            </a:r>
            <a:r>
              <a:rPr lang="en-US" dirty="0">
                <a:solidFill>
                  <a:srgbClr val="000000"/>
                </a:solidFill>
              </a:rPr>
              <a:t> in animation duration can help smooth jitter effects as soon as deadlines are met</a:t>
            </a:r>
          </a:p>
          <a:p>
            <a:pPr marL="684000" lvl="1" indent="-324000">
              <a:spcBef>
                <a:spcPts val="6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buFont typeface="Calibri" panose="020F0502020204030204" pitchFamily="34" charset="0"/>
              <a:buChar char="–"/>
              <a:defRPr/>
            </a:pPr>
            <a:r>
              <a:rPr lang="en-US" dirty="0">
                <a:solidFill>
                  <a:srgbClr val="000000"/>
                </a:solidFill>
              </a:rPr>
              <a:t>Large number of nodes in the network (potentially large number of players)</a:t>
            </a:r>
            <a:endParaRPr lang="fr-FR" dirty="0">
              <a:solidFill>
                <a:srgbClr val="000000"/>
              </a:solidFill>
            </a:endParaRPr>
          </a:p>
          <a:p>
            <a:pPr marL="360000" indent="-360000">
              <a:spcBef>
                <a:spcPts val="12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fr-FR" dirty="0" err="1">
                <a:solidFill>
                  <a:srgbClr val="000000"/>
                </a:solidFill>
              </a:rPr>
              <a:t>Other</a:t>
            </a:r>
            <a:r>
              <a:rPr lang="fr-FR" dirty="0">
                <a:solidFill>
                  <a:srgbClr val="000000"/>
                </a:solidFill>
              </a:rPr>
              <a:t> use cases in the consumer </a:t>
            </a:r>
            <a:r>
              <a:rPr lang="fr-FR" dirty="0" err="1">
                <a:solidFill>
                  <a:srgbClr val="000000"/>
                </a:solidFill>
              </a:rPr>
              <a:t>market</a:t>
            </a:r>
            <a:r>
              <a:rPr lang="fr-FR" dirty="0">
                <a:solidFill>
                  <a:srgbClr val="000000"/>
                </a:solidFill>
              </a:rPr>
              <a:t>:</a:t>
            </a:r>
          </a:p>
          <a:p>
            <a:pPr marL="684000" lvl="1" indent="-324000">
              <a:spcBef>
                <a:spcPts val="6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buFont typeface="Calibri" panose="020F0502020204030204" pitchFamily="34" charset="0"/>
              <a:buChar char="–"/>
              <a:defRPr/>
            </a:pPr>
            <a:r>
              <a:rPr lang="fr-FR" dirty="0" err="1">
                <a:solidFill>
                  <a:srgbClr val="000000"/>
                </a:solidFill>
              </a:rPr>
              <a:t>Augmented</a:t>
            </a:r>
            <a:r>
              <a:rPr lang="fr-FR" dirty="0">
                <a:solidFill>
                  <a:srgbClr val="000000"/>
                </a:solidFill>
              </a:rPr>
              <a:t> reality</a:t>
            </a:r>
          </a:p>
          <a:p>
            <a:pPr marL="684000" lvl="1" indent="-324000">
              <a:spcBef>
                <a:spcPts val="6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buFont typeface="Calibri" panose="020F0502020204030204" pitchFamily="34" charset="0"/>
              <a:buChar char="–"/>
              <a:defRPr/>
            </a:pPr>
            <a:r>
              <a:rPr lang="fr-FR" dirty="0">
                <a:solidFill>
                  <a:srgbClr val="000000"/>
                </a:solidFill>
              </a:rPr>
              <a:t>Virtual reality</a:t>
            </a:r>
          </a:p>
          <a:p>
            <a:pPr marL="684000" lvl="1" indent="-324000">
              <a:spcBef>
                <a:spcPts val="6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buFont typeface="Calibri" panose="020F0502020204030204" pitchFamily="34" charset="0"/>
              <a:buChar char="–"/>
              <a:defRPr/>
            </a:pPr>
            <a:r>
              <a:rPr lang="fr-FR" dirty="0">
                <a:solidFill>
                  <a:srgbClr val="000000"/>
                </a:solidFill>
              </a:rPr>
              <a:t>Online collaboration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DBF59B06-6AFF-4DE7-8339-F6D8ED9848B5}"/>
              </a:ext>
            </a:extLst>
          </p:cNvPr>
          <p:cNvSpPr txBox="1">
            <a:spLocks/>
          </p:cNvSpPr>
          <p:nvPr/>
        </p:nvSpPr>
        <p:spPr bwMode="auto">
          <a:xfrm>
            <a:off x="11370669" y="6491512"/>
            <a:ext cx="826094" cy="36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180000" bIns="18000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78" rtl="0" eaLnBrk="0" latinLnBrk="0" hangingPunct="0">
              <a:lnSpc>
                <a:spcPct val="85000"/>
              </a:lnSpc>
              <a:defRPr sz="1000" kern="1200">
                <a:solidFill>
                  <a:schemeClr val="tx1"/>
                </a:solidFill>
                <a:latin typeface="FrutigerNext LT Medium" pitchFamily="34" charset="0"/>
                <a:ea typeface="ＭＳ Ｐゴシック" pitchFamily="34" charset="-128"/>
                <a:cs typeface="+mn-cs"/>
              </a:defRPr>
            </a:lvl1pPr>
            <a:lvl2pPr marL="457240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7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71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957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196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43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67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913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78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2B2E7B-4CF8-4688-8F69-2C65CCCF2053}" type="slidenum">
              <a:rPr kumimoji="0" lang="en-US" sz="14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pPr marL="0" marR="0" lvl="0" indent="0" algn="r" defTabSz="914478" rtl="0" eaLnBrk="0" fontAlgn="auto" latinLnBrk="0" hangingPunct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D90B756-8757-4CD8-A36A-49E73B408C3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8801" b="15256"/>
          <a:stretch/>
        </p:blipFill>
        <p:spPr>
          <a:xfrm>
            <a:off x="8269289" y="1641619"/>
            <a:ext cx="2773314" cy="169203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4E75856-6384-4FD1-AB57-F30EAA9661B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199" b="15256"/>
          <a:stretch/>
        </p:blipFill>
        <p:spPr>
          <a:xfrm>
            <a:off x="8334236" y="3643556"/>
            <a:ext cx="2643417" cy="1692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1525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DBF59B06-6AFF-4DE7-8339-F6D8ED9848B5}"/>
              </a:ext>
            </a:extLst>
          </p:cNvPr>
          <p:cNvSpPr txBox="1">
            <a:spLocks/>
          </p:cNvSpPr>
          <p:nvPr/>
        </p:nvSpPr>
        <p:spPr bwMode="auto">
          <a:xfrm>
            <a:off x="11370669" y="6491512"/>
            <a:ext cx="826094" cy="36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180000" bIns="18000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78" rtl="0" eaLnBrk="0" latinLnBrk="0" hangingPunct="0">
              <a:lnSpc>
                <a:spcPct val="85000"/>
              </a:lnSpc>
              <a:defRPr sz="1000" kern="1200">
                <a:solidFill>
                  <a:schemeClr val="tx1"/>
                </a:solidFill>
                <a:latin typeface="FrutigerNext LT Medium" pitchFamily="34" charset="0"/>
                <a:ea typeface="ＭＳ Ｐゴシック" pitchFamily="34" charset="-128"/>
                <a:cs typeface="+mn-cs"/>
              </a:defRPr>
            </a:lvl1pPr>
            <a:lvl2pPr marL="457240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7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71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957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196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43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67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913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78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2B2E7B-4CF8-4688-8F69-2C65CCCF2053}" type="slidenum">
              <a:rPr kumimoji="0" lang="en-US" sz="14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pPr marL="0" marR="0" lvl="0" indent="0" algn="r" defTabSz="914478" rtl="0" eaLnBrk="0" fontAlgn="auto" latinLnBrk="0" hangingPunct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433FE0C-2116-439B-AD96-EEB476788642}"/>
              </a:ext>
            </a:extLst>
          </p:cNvPr>
          <p:cNvGrpSpPr/>
          <p:nvPr/>
        </p:nvGrpSpPr>
        <p:grpSpPr>
          <a:xfrm>
            <a:off x="477213" y="1697625"/>
            <a:ext cx="11269278" cy="4423548"/>
            <a:chOff x="-1120897" y="1697625"/>
            <a:chExt cx="11269278" cy="4423548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CC9C791B-CFAD-4E63-BEFA-AB4147890E7B}"/>
                </a:ext>
              </a:extLst>
            </p:cNvPr>
            <p:cNvSpPr/>
            <p:nvPr/>
          </p:nvSpPr>
          <p:spPr>
            <a:xfrm>
              <a:off x="7088381" y="5259399"/>
              <a:ext cx="540000" cy="54000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/>
                  <a:cs typeface="Calibri" panose="020F0502020204030204" pitchFamily="34" charset="0"/>
                </a:rPr>
                <a:t>E</a:t>
              </a:r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A8167FEE-ED06-4331-8718-1265CC75DFA4}"/>
                </a:ext>
              </a:extLst>
            </p:cNvPr>
            <p:cNvCxnSpPr>
              <a:cxnSpLocks/>
              <a:stCxn id="37" idx="5"/>
              <a:endCxn id="31" idx="1"/>
            </p:cNvCxnSpPr>
            <p:nvPr/>
          </p:nvCxnSpPr>
          <p:spPr>
            <a:xfrm>
              <a:off x="5029300" y="2480318"/>
              <a:ext cx="2138162" cy="2858162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9425B593-3E9D-4256-AE0F-4F9D12269887}"/>
                </a:ext>
              </a:extLst>
            </p:cNvPr>
            <p:cNvCxnSpPr>
              <a:cxnSpLocks/>
              <a:stCxn id="38" idx="6"/>
              <a:endCxn id="31" idx="2"/>
            </p:cNvCxnSpPr>
            <p:nvPr/>
          </p:nvCxnSpPr>
          <p:spPr>
            <a:xfrm>
              <a:off x="5108381" y="5529399"/>
              <a:ext cx="1980000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300E81FA-7577-4047-91FE-680404883E26}"/>
                </a:ext>
              </a:extLst>
            </p:cNvPr>
            <p:cNvCxnSpPr>
              <a:cxnSpLocks/>
              <a:stCxn id="31" idx="6"/>
              <a:endCxn id="43" idx="3"/>
            </p:cNvCxnSpPr>
            <p:nvPr/>
          </p:nvCxnSpPr>
          <p:spPr>
            <a:xfrm flipV="1">
              <a:off x="7628381" y="4100318"/>
              <a:ext cx="2059081" cy="1429081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D778A757-0160-4FDF-BF39-7FC559027619}"/>
                </a:ext>
              </a:extLst>
            </p:cNvPr>
            <p:cNvCxnSpPr>
              <a:cxnSpLocks/>
              <a:stCxn id="42" idx="6"/>
              <a:endCxn id="43" idx="1"/>
            </p:cNvCxnSpPr>
            <p:nvPr/>
          </p:nvCxnSpPr>
          <p:spPr>
            <a:xfrm>
              <a:off x="7628381" y="2289399"/>
              <a:ext cx="2059081" cy="1429081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4FCF3666-EDE9-4DF7-9C61-AC3AC8B2E49E}"/>
                </a:ext>
              </a:extLst>
            </p:cNvPr>
            <p:cNvCxnSpPr>
              <a:cxnSpLocks/>
              <a:stCxn id="38" idx="7"/>
              <a:endCxn id="42" idx="3"/>
            </p:cNvCxnSpPr>
            <p:nvPr/>
          </p:nvCxnSpPr>
          <p:spPr>
            <a:xfrm flipV="1">
              <a:off x="5029300" y="2480318"/>
              <a:ext cx="2138162" cy="2858162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F9B09C46-5B65-4E93-BF1B-5804DF3C1AC3}"/>
                </a:ext>
              </a:extLst>
            </p:cNvPr>
            <p:cNvSpPr/>
            <p:nvPr/>
          </p:nvSpPr>
          <p:spPr>
            <a:xfrm>
              <a:off x="4568381" y="2019399"/>
              <a:ext cx="540000" cy="54000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/>
                  <a:cs typeface="Calibri" panose="020F0502020204030204" pitchFamily="34" charset="0"/>
                </a:rPr>
                <a:t>B</a:t>
              </a: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7FBE1A71-D1A3-4C15-B354-76BE80707E25}"/>
                </a:ext>
              </a:extLst>
            </p:cNvPr>
            <p:cNvSpPr/>
            <p:nvPr/>
          </p:nvSpPr>
          <p:spPr>
            <a:xfrm>
              <a:off x="4568381" y="5259399"/>
              <a:ext cx="540000" cy="54000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/>
                  <a:cs typeface="Calibri" panose="020F0502020204030204" pitchFamily="34" charset="0"/>
                </a:rPr>
                <a:t>C</a:t>
              </a:r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C333549-4A8F-47F9-A224-7035746BF94D}"/>
                </a:ext>
              </a:extLst>
            </p:cNvPr>
            <p:cNvSpPr/>
            <p:nvPr/>
          </p:nvSpPr>
          <p:spPr>
            <a:xfrm>
              <a:off x="2048381" y="3639399"/>
              <a:ext cx="540000" cy="54000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/>
                  <a:cs typeface="Calibri" panose="020F0502020204030204" pitchFamily="34" charset="0"/>
                </a:rPr>
                <a:t>A</a:t>
              </a:r>
            </a:p>
          </p:txBody>
        </p: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0ABBC776-79EB-4E86-B807-8E69B7B1FA46}"/>
                </a:ext>
              </a:extLst>
            </p:cNvPr>
            <p:cNvCxnSpPr>
              <a:stCxn id="39" idx="7"/>
              <a:endCxn id="37" idx="2"/>
            </p:cNvCxnSpPr>
            <p:nvPr/>
          </p:nvCxnSpPr>
          <p:spPr>
            <a:xfrm flipV="1">
              <a:off x="2509300" y="2289399"/>
              <a:ext cx="2059081" cy="1429081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8A02167C-70DC-4FF7-8711-06C222AE39E6}"/>
                </a:ext>
              </a:extLst>
            </p:cNvPr>
            <p:cNvCxnSpPr>
              <a:stCxn id="39" idx="5"/>
              <a:endCxn id="38" idx="2"/>
            </p:cNvCxnSpPr>
            <p:nvPr/>
          </p:nvCxnSpPr>
          <p:spPr>
            <a:xfrm>
              <a:off x="2509300" y="4100318"/>
              <a:ext cx="2059081" cy="1429081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8DCF2528-59CF-4372-A23F-BEFB39A71737}"/>
                </a:ext>
              </a:extLst>
            </p:cNvPr>
            <p:cNvSpPr/>
            <p:nvPr/>
          </p:nvSpPr>
          <p:spPr>
            <a:xfrm>
              <a:off x="7088381" y="2019399"/>
              <a:ext cx="540000" cy="54000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/>
                  <a:cs typeface="Calibri" panose="020F0502020204030204" pitchFamily="34" charset="0"/>
                </a:rPr>
                <a:t>D</a:t>
              </a: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B368ACFD-B8E6-4237-8B8A-C1D4EBC76BD7}"/>
                </a:ext>
              </a:extLst>
            </p:cNvPr>
            <p:cNvSpPr/>
            <p:nvPr/>
          </p:nvSpPr>
          <p:spPr>
            <a:xfrm>
              <a:off x="9608381" y="3639399"/>
              <a:ext cx="540000" cy="54000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/>
                  <a:cs typeface="Calibri" panose="020F0502020204030204" pitchFamily="34" charset="0"/>
                </a:rPr>
                <a:t>F</a:t>
              </a:r>
            </a:p>
          </p:txBody>
        </p: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DB648228-D5B0-4D13-985E-3A38DCB4FE9F}"/>
                </a:ext>
              </a:extLst>
            </p:cNvPr>
            <p:cNvCxnSpPr>
              <a:cxnSpLocks/>
            </p:cNvCxnSpPr>
            <p:nvPr/>
          </p:nvCxnSpPr>
          <p:spPr>
            <a:xfrm>
              <a:off x="5108381" y="2289399"/>
              <a:ext cx="1980000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sp>
          <p:nvSpPr>
            <p:cNvPr id="47" name="Rectangular Callout 7">
              <a:extLst>
                <a:ext uri="{FF2B5EF4-FFF2-40B4-BE49-F238E27FC236}">
                  <a16:creationId xmlns:a16="http://schemas.microsoft.com/office/drawing/2014/main" id="{1A1A209A-D4A0-4734-A599-E049B45A872A}"/>
                </a:ext>
              </a:extLst>
            </p:cNvPr>
            <p:cNvSpPr/>
            <p:nvPr/>
          </p:nvSpPr>
          <p:spPr>
            <a:xfrm>
              <a:off x="2048381" y="1697625"/>
              <a:ext cx="1710707" cy="861774"/>
            </a:xfrm>
            <a:prstGeom prst="wedgeRectCallout">
              <a:avLst>
                <a:gd name="adj1" fmla="val 89932"/>
                <a:gd name="adj2" fmla="val 16708"/>
              </a:avLst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wrap="square" rtlCol="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Node B: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1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20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ms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2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200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ms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3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 best effort               </a:t>
              </a:r>
            </a:p>
          </p:txBody>
        </p:sp>
        <p:sp>
          <p:nvSpPr>
            <p:cNvPr id="48" name="Rectangular Callout 7">
              <a:extLst>
                <a:ext uri="{FF2B5EF4-FFF2-40B4-BE49-F238E27FC236}">
                  <a16:creationId xmlns:a16="http://schemas.microsoft.com/office/drawing/2014/main" id="{3C960EC6-3BEF-4649-95FA-62F01C47F05E}"/>
                </a:ext>
              </a:extLst>
            </p:cNvPr>
            <p:cNvSpPr/>
            <p:nvPr/>
          </p:nvSpPr>
          <p:spPr>
            <a:xfrm>
              <a:off x="8437674" y="1697625"/>
              <a:ext cx="1710707" cy="861774"/>
            </a:xfrm>
            <a:prstGeom prst="wedgeRectCallout">
              <a:avLst>
                <a:gd name="adj1" fmla="val -89101"/>
                <a:gd name="adj2" fmla="val 18156"/>
              </a:avLst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wrap="square" rtlCol="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Node D: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1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40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2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300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3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 best effort</a:t>
              </a:r>
            </a:p>
          </p:txBody>
        </p:sp>
        <p:sp>
          <p:nvSpPr>
            <p:cNvPr id="49" name="Rectangular Callout 7">
              <a:extLst>
                <a:ext uri="{FF2B5EF4-FFF2-40B4-BE49-F238E27FC236}">
                  <a16:creationId xmlns:a16="http://schemas.microsoft.com/office/drawing/2014/main" id="{BDC6268C-5DB9-40C2-B9A1-E0EAAE27288B}"/>
                </a:ext>
              </a:extLst>
            </p:cNvPr>
            <p:cNvSpPr/>
            <p:nvPr/>
          </p:nvSpPr>
          <p:spPr>
            <a:xfrm>
              <a:off x="2048381" y="5259399"/>
              <a:ext cx="1710707" cy="861774"/>
            </a:xfrm>
            <a:prstGeom prst="wedgeRectCallout">
              <a:avLst>
                <a:gd name="adj1" fmla="val 91564"/>
                <a:gd name="adj2" fmla="val -12529"/>
              </a:avLst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wrap="square" rtlCol="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Node C: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1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50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2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200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3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 best effort</a:t>
              </a:r>
            </a:p>
          </p:txBody>
        </p:sp>
        <p:sp>
          <p:nvSpPr>
            <p:cNvPr id="50" name="Rectangular Callout 7">
              <a:extLst>
                <a:ext uri="{FF2B5EF4-FFF2-40B4-BE49-F238E27FC236}">
                  <a16:creationId xmlns:a16="http://schemas.microsoft.com/office/drawing/2014/main" id="{B1BC3BD6-B595-41E4-AA57-49861793F620}"/>
                </a:ext>
              </a:extLst>
            </p:cNvPr>
            <p:cNvSpPr/>
            <p:nvPr/>
          </p:nvSpPr>
          <p:spPr>
            <a:xfrm>
              <a:off x="8437674" y="5259399"/>
              <a:ext cx="1710707" cy="861774"/>
            </a:xfrm>
            <a:prstGeom prst="wedgeRectCallout">
              <a:avLst>
                <a:gd name="adj1" fmla="val -91215"/>
                <a:gd name="adj2" fmla="val -9608"/>
              </a:avLst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wrap="square" rtlCol="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Node E: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1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30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2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400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3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 best effort</a:t>
              </a:r>
            </a:p>
          </p:txBody>
        </p:sp>
        <p:sp>
          <p:nvSpPr>
            <p:cNvPr id="74" name="Rectangular Callout 35">
              <a:extLst>
                <a:ext uri="{FF2B5EF4-FFF2-40B4-BE49-F238E27FC236}">
                  <a16:creationId xmlns:a16="http://schemas.microsoft.com/office/drawing/2014/main" id="{6C215F52-8848-423E-812F-9C9CB3B7E681}"/>
                </a:ext>
              </a:extLst>
            </p:cNvPr>
            <p:cNvSpPr/>
            <p:nvPr/>
          </p:nvSpPr>
          <p:spPr>
            <a:xfrm>
              <a:off x="4961793" y="3774788"/>
              <a:ext cx="2520000" cy="1015663"/>
            </a:xfrm>
            <a:prstGeom prst="wedgeRectCallout">
              <a:avLst>
                <a:gd name="adj1" fmla="val 119513"/>
                <a:gd name="adj2" fmla="val 36425"/>
              </a:avLst>
            </a:prstGeom>
            <a:solidFill>
              <a:srgbClr val="FFFFFF">
                <a:lumMod val="95000"/>
              </a:srgb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wrap="square" rtlCol="0" anchor="ctr">
              <a:spAutoFit/>
            </a:bodyPr>
            <a:lstStyle/>
            <a:p>
              <a:r>
                <a:rPr lang="en-US" sz="1200" dirty="0"/>
                <a:t>Reply:</a:t>
              </a:r>
            </a:p>
            <a:p>
              <a:pPr marL="285750" indent="-285750">
                <a:buFontTx/>
                <a:buChar char="-"/>
              </a:pPr>
              <a:r>
                <a:rPr lang="en-US" sz="1200" dirty="0"/>
                <a:t>max-E2E-delay: 85ms</a:t>
              </a:r>
            </a:p>
            <a:p>
              <a:pPr marL="285750" indent="-285750">
                <a:buFontTx/>
                <a:buChar char="-"/>
              </a:pPr>
              <a:r>
                <a:rPr lang="en-US" sz="1200" dirty="0"/>
                <a:t>E2E-delay-commit.: 50ms</a:t>
              </a:r>
            </a:p>
            <a:p>
              <a:pPr marL="285750" indent="-285750">
                <a:buFontTx/>
                <a:buChar char="-"/>
              </a:pPr>
              <a:r>
                <a:rPr lang="en-US" sz="1200" dirty="0" err="1"/>
                <a:t>Bw</a:t>
              </a:r>
              <a:r>
                <a:rPr lang="en-US" sz="1200" dirty="0"/>
                <a:t>: 2Mbps</a:t>
              </a:r>
            </a:p>
            <a:p>
              <a:pPr marL="285750" indent="-285750">
                <a:buFontTx/>
                <a:buChar char="-"/>
              </a:pPr>
              <a:r>
                <a:rPr lang="en-US" sz="1200" dirty="0"/>
                <a:t>Route: A, B, E, F</a:t>
              </a: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C3D913CA-DC38-4AB6-88FF-A06432E3E7FC}"/>
                </a:ext>
              </a:extLst>
            </p:cNvPr>
            <p:cNvCxnSpPr>
              <a:cxnSpLocks noChangeAspect="1"/>
            </p:cNvCxnSpPr>
            <p:nvPr/>
          </p:nvCxnSpPr>
          <p:spPr>
            <a:xfrm flipV="1">
              <a:off x="8889420" y="4379219"/>
              <a:ext cx="720000" cy="499706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A65E3353-392B-46DC-8867-CC7AB6AAD55C}"/>
                </a:ext>
              </a:extLst>
            </p:cNvPr>
            <p:cNvSpPr/>
            <p:nvPr/>
          </p:nvSpPr>
          <p:spPr>
            <a:xfrm>
              <a:off x="-1120897" y="1713014"/>
              <a:ext cx="2520000" cy="1569660"/>
            </a:xfrm>
            <a:prstGeom prst="rect">
              <a:avLst/>
            </a:prstGeom>
            <a:solidFill>
              <a:srgbClr val="BBE0E3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wrap="square" rtlCol="0" anchor="ctr">
              <a:spAutoFit/>
            </a:bodyPr>
            <a:lstStyle/>
            <a:p>
              <a:pPr marR="0" lvl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fr-FR" sz="1600" b="1" kern="0" dirty="0">
                  <a:solidFill>
                    <a:srgbClr val="000000"/>
                  </a:solidFill>
                  <a:latin typeface="Calibri" panose="020F0502020204030204" pitchFamily="34" charset="0"/>
                  <a:ea typeface="宋体"/>
                  <a:cs typeface="Calibri" panose="020F0502020204030204" pitchFamily="34" charset="0"/>
                </a:rPr>
                <a:t>D</a:t>
              </a:r>
              <a:r>
                <a:rPr kumimoji="0" lang="fr-FR" sz="16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/>
                  <a:cs typeface="Calibri" panose="020F0502020204030204" pitchFamily="34" charset="0"/>
                </a:rPr>
                <a:t>estination</a:t>
              </a:r>
              <a:endParaRPr kumimoji="0" lang="fr-FR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Calibri" panose="020F0502020204030204" pitchFamily="34" charset="0"/>
              </a:endParaRPr>
            </a:p>
            <a:p>
              <a:pPr lvl="0" defTabSz="914400">
                <a:defRPr/>
              </a:pPr>
              <a:r>
                <a:rPr lang="fr-FR" sz="1600" kern="0" dirty="0" err="1">
                  <a:solidFill>
                    <a:srgbClr val="000000"/>
                  </a:solidFill>
                  <a:latin typeface="Calibri" panose="020F0502020204030204" pitchFamily="34" charset="0"/>
                  <a:ea typeface="宋体"/>
                  <a:cs typeface="Calibri" panose="020F0502020204030204" pitchFamily="34" charset="0"/>
                </a:rPr>
                <a:t>is</a:t>
              </a:r>
              <a:r>
                <a:rPr lang="fr-FR" sz="1600" kern="0" dirty="0">
                  <a:solidFill>
                    <a:srgbClr val="000000"/>
                  </a:solidFill>
                  <a:latin typeface="Calibri" panose="020F0502020204030204" pitchFamily="34" charset="0"/>
                  <a:ea typeface="宋体"/>
                  <a:cs typeface="Calibri" panose="020F0502020204030204" pitchFamily="34" charset="0"/>
                </a:rPr>
                <a:t> </a:t>
              </a:r>
              <a:r>
                <a:rPr lang="fr-FR" sz="1600" kern="0" dirty="0" err="1">
                  <a:solidFill>
                    <a:srgbClr val="000000"/>
                  </a:solidFill>
                  <a:latin typeface="Calibri" panose="020F0502020204030204" pitchFamily="34" charset="0"/>
                  <a:ea typeface="宋体"/>
                  <a:cs typeface="Calibri" panose="020F0502020204030204" pitchFamily="34" charset="0"/>
                </a:rPr>
                <a:t>chosing</a:t>
              </a:r>
              <a:r>
                <a:rPr lang="fr-FR" sz="1600" kern="0" dirty="0">
                  <a:solidFill>
                    <a:srgbClr val="000000"/>
                  </a:solidFill>
                  <a:latin typeface="Calibri" panose="020F0502020204030204" pitchFamily="34" charset="0"/>
                  <a:ea typeface="宋体"/>
                  <a:cs typeface="Calibri" panose="020F0502020204030204" pitchFamily="34" charset="0"/>
                </a:rPr>
                <a:t> the </a:t>
              </a:r>
              <a:r>
                <a:rPr lang="fr-FR" sz="1600" kern="0" dirty="0" err="1">
                  <a:solidFill>
                    <a:srgbClr val="000000"/>
                  </a:solidFill>
                  <a:latin typeface="Calibri" panose="020F0502020204030204" pitchFamily="34" charset="0"/>
                  <a:ea typeface="宋体"/>
                  <a:cs typeface="Calibri" panose="020F0502020204030204" pitchFamily="34" charset="0"/>
                </a:rPr>
                <a:t>path</a:t>
              </a:r>
              <a:r>
                <a:rPr lang="fr-FR" sz="1600" kern="0" dirty="0">
                  <a:solidFill>
                    <a:srgbClr val="000000"/>
                  </a:solidFill>
                  <a:latin typeface="Calibri" panose="020F0502020204030204" pitchFamily="34" charset="0"/>
                  <a:ea typeface="宋体"/>
                  <a:cs typeface="Calibri" panose="020F0502020204030204" pitchFamily="34" charset="0"/>
                </a:rPr>
                <a:t> </a:t>
              </a:r>
            </a:p>
            <a:p>
              <a:pPr marL="285750" lvl="0" indent="-285750" defTabSz="914400">
                <a:buFont typeface="Wingdings" panose="05000000000000000000" pitchFamily="2" charset="2"/>
                <a:buChar char="è"/>
                <a:defRPr/>
              </a:pPr>
              <a:r>
                <a:rPr lang="fr-FR" sz="1600" i="1" kern="0" dirty="0" err="1">
                  <a:solidFill>
                    <a:srgbClr val="000000"/>
                  </a:solidFill>
                  <a:latin typeface="Calibri" panose="020F0502020204030204" pitchFamily="34" charset="0"/>
                  <a:ea typeface="宋体"/>
                  <a:cs typeface="Calibri" panose="020F0502020204030204" pitchFamily="34" charset="0"/>
                  <a:sym typeface="Wingdings" panose="05000000000000000000" pitchFamily="2" charset="2"/>
                </a:rPr>
                <a:t>Only</a:t>
              </a:r>
              <a:r>
                <a:rPr lang="fr-FR" sz="1600" i="1" kern="0" dirty="0">
                  <a:solidFill>
                    <a:srgbClr val="000000"/>
                  </a:solidFill>
                  <a:latin typeface="Calibri" panose="020F0502020204030204" pitchFamily="34" charset="0"/>
                  <a:ea typeface="宋体"/>
                  <a:cs typeface="Calibri" panose="020F0502020204030204" pitchFamily="34" charset="0"/>
                  <a:sym typeface="Wingdings" panose="05000000000000000000" pitchFamily="2" charset="2"/>
                </a:rPr>
                <a:t> one </a:t>
              </a:r>
              <a:r>
                <a:rPr lang="fr-FR" sz="1600" i="1" kern="0" dirty="0" err="1">
                  <a:solidFill>
                    <a:srgbClr val="000000"/>
                  </a:solidFill>
                  <a:latin typeface="Calibri" panose="020F0502020204030204" pitchFamily="34" charset="0"/>
                  <a:ea typeface="宋体"/>
                  <a:cs typeface="Calibri" panose="020F0502020204030204" pitchFamily="34" charset="0"/>
                  <a:sym typeface="Wingdings" panose="05000000000000000000" pitchFamily="2" charset="2"/>
                </a:rPr>
                <a:t>Resv</a:t>
              </a:r>
              <a:r>
                <a:rPr lang="fr-FR" sz="1600" i="1" kern="0" dirty="0">
                  <a:solidFill>
                    <a:srgbClr val="000000"/>
                  </a:solidFill>
                  <a:latin typeface="Calibri" panose="020F0502020204030204" pitchFamily="34" charset="0"/>
                  <a:ea typeface="宋体"/>
                  <a:cs typeface="Calibri" panose="020F0502020204030204" pitchFamily="34" charset="0"/>
                  <a:sym typeface="Wingdings" panose="05000000000000000000" pitchFamily="2" charset="2"/>
                </a:rPr>
                <a:t> message </a:t>
              </a:r>
              <a:r>
                <a:rPr lang="fr-FR" sz="1600" i="1" kern="0" dirty="0" err="1">
                  <a:solidFill>
                    <a:srgbClr val="000000"/>
                  </a:solidFill>
                  <a:latin typeface="Calibri" panose="020F0502020204030204" pitchFamily="34" charset="0"/>
                  <a:ea typeface="宋体"/>
                  <a:cs typeface="Calibri" panose="020F0502020204030204" pitchFamily="34" charset="0"/>
                  <a:sym typeface="Wingdings" panose="05000000000000000000" pitchFamily="2" charset="2"/>
                </a:rPr>
                <a:t>is</a:t>
              </a:r>
              <a:r>
                <a:rPr lang="fr-FR" sz="1600" i="1" kern="0" dirty="0">
                  <a:solidFill>
                    <a:srgbClr val="000000"/>
                  </a:solidFill>
                  <a:latin typeface="Calibri" panose="020F0502020204030204" pitchFamily="34" charset="0"/>
                  <a:ea typeface="宋体"/>
                  <a:cs typeface="Calibri" panose="020F0502020204030204" pitchFamily="34" charset="0"/>
                  <a:sym typeface="Wingdings" panose="05000000000000000000" pitchFamily="2" charset="2"/>
                </a:rPr>
                <a:t> sent for the Path </a:t>
              </a:r>
              <a:r>
                <a:rPr lang="fr-FR" sz="1600" i="1" kern="0" dirty="0" err="1">
                  <a:solidFill>
                    <a:srgbClr val="000000"/>
                  </a:solidFill>
                  <a:latin typeface="Calibri" panose="020F0502020204030204" pitchFamily="34" charset="0"/>
                  <a:ea typeface="宋体"/>
                  <a:cs typeface="Calibri" panose="020F0502020204030204" pitchFamily="34" charset="0"/>
                  <a:sym typeface="Wingdings" panose="05000000000000000000" pitchFamily="2" charset="2"/>
                </a:rPr>
                <a:t>chosen</a:t>
              </a:r>
              <a:r>
                <a:rPr lang="fr-FR" sz="1600" i="1" kern="0" dirty="0">
                  <a:solidFill>
                    <a:srgbClr val="000000"/>
                  </a:solidFill>
                  <a:latin typeface="Calibri" panose="020F0502020204030204" pitchFamily="34" charset="0"/>
                  <a:ea typeface="宋体"/>
                  <a:cs typeface="Calibri" panose="020F0502020204030204" pitchFamily="34" charset="0"/>
                  <a:sym typeface="Wingdings" panose="05000000000000000000" pitchFamily="2" charset="2"/>
                </a:rPr>
                <a:t> by the destination                          </a:t>
              </a:r>
              <a:endParaRPr lang="fr-FR" sz="1600" i="1" kern="0" dirty="0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</a:endParaRPr>
            </a:p>
          </p:txBody>
        </p:sp>
      </p:grpSp>
      <p:sp>
        <p:nvSpPr>
          <p:cNvPr id="46" name="Title 4">
            <a:extLst>
              <a:ext uri="{FF2B5EF4-FFF2-40B4-BE49-F238E27FC236}">
                <a16:creationId xmlns:a16="http://schemas.microsoft.com/office/drawing/2014/main" id="{9A4F506C-1E75-4D8F-AF30-9292FE9E92FF}"/>
              </a:ext>
            </a:extLst>
          </p:cNvPr>
          <p:cNvSpPr txBox="1">
            <a:spLocks/>
          </p:cNvSpPr>
          <p:nvPr/>
        </p:nvSpPr>
        <p:spPr>
          <a:xfrm>
            <a:off x="477213" y="265395"/>
            <a:ext cx="11203510" cy="920639"/>
          </a:xfrm>
          <a:prstGeom prst="rect">
            <a:avLst/>
          </a:prstGeom>
        </p:spPr>
        <p:txBody>
          <a:bodyPr anchor="t"/>
          <a:lstStyle>
            <a:lvl1pPr algn="l" defTabSz="914400" rtl="0" eaLnBrk="1" latinLnBrk="0" hangingPunct="1">
              <a:lnSpc>
                <a:spcPts val="344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j-cs"/>
              </a:defRPr>
            </a:lvl1pPr>
          </a:lstStyle>
          <a:p>
            <a:r>
              <a:rPr lang="en-US" dirty="0"/>
              <a:t>Setting up an end-to-end path with a delay bound</a:t>
            </a:r>
          </a:p>
          <a:p>
            <a:r>
              <a:rPr lang="en-US" sz="2400" i="1" dirty="0"/>
              <a:t>Resource reservation reply – Destination is </a:t>
            </a:r>
            <a:r>
              <a:rPr lang="en-US" sz="2400" i="1" dirty="0" err="1"/>
              <a:t>chosing</a:t>
            </a:r>
            <a:r>
              <a:rPr lang="en-US" sz="2400" i="1" dirty="0"/>
              <a:t> the path</a:t>
            </a:r>
            <a:endParaRPr lang="en-US" sz="2000" i="1" dirty="0"/>
          </a:p>
        </p:txBody>
      </p:sp>
      <p:sp>
        <p:nvSpPr>
          <p:cNvPr id="53" name="Speech Bubble: Rectangle 52">
            <a:extLst>
              <a:ext uri="{FF2B5EF4-FFF2-40B4-BE49-F238E27FC236}">
                <a16:creationId xmlns:a16="http://schemas.microsoft.com/office/drawing/2014/main" id="{16EFC55E-F937-4480-99E9-90C8DA80C0D2}"/>
              </a:ext>
            </a:extLst>
          </p:cNvPr>
          <p:cNvSpPr/>
          <p:nvPr/>
        </p:nvSpPr>
        <p:spPr>
          <a:xfrm>
            <a:off x="477213" y="3797461"/>
            <a:ext cx="2520000" cy="2616101"/>
          </a:xfrm>
          <a:prstGeom prst="wedgeRectCallout">
            <a:avLst>
              <a:gd name="adj1" fmla="val 190571"/>
              <a:gd name="adj2" fmla="val -23905"/>
            </a:avLst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This box is presenting a reduced Request message format.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kern="0" dirty="0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T</a:t>
            </a:r>
            <a:r>
              <a:rPr lang="en-US" sz="1400" kern="0" dirty="0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he full message takes the form:</a:t>
            </a:r>
          </a:p>
          <a:p>
            <a:pPr lvl="0" defTabSz="914400">
              <a:spcBef>
                <a:spcPts val="1200"/>
              </a:spcBef>
              <a:defRPr/>
            </a:pPr>
            <a:r>
              <a:rPr lang="en-US" sz="1400" kern="0" dirty="0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Reply:</a:t>
            </a:r>
          </a:p>
          <a:p>
            <a:pPr marL="285750" lvl="0" indent="-285750" defTabSz="914400">
              <a:buFontTx/>
              <a:buChar char="-"/>
              <a:defRPr/>
            </a:pPr>
            <a:r>
              <a:rPr lang="en-US" sz="1400" kern="0" dirty="0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ID: Nonce</a:t>
            </a:r>
          </a:p>
          <a:p>
            <a:pPr marL="285750" lvl="0" indent="-285750" defTabSz="914400">
              <a:buFontTx/>
              <a:buChar char="-"/>
              <a:defRPr/>
            </a:pPr>
            <a:r>
              <a:rPr lang="en-US" sz="1400" kern="0" dirty="0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Flow-ID: f-ID;</a:t>
            </a:r>
          </a:p>
          <a:p>
            <a:pPr marL="285750" lvl="0" indent="-285750" defTabSz="914400">
              <a:buFontTx/>
              <a:buChar char="-"/>
              <a:defRPr/>
            </a:pPr>
            <a:r>
              <a:rPr lang="en-US" sz="1400" kern="0" dirty="0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max-E2E-delay: 85ms</a:t>
            </a:r>
          </a:p>
          <a:p>
            <a:pPr marL="285750" lvl="0" indent="-285750" defTabSz="914400">
              <a:buFontTx/>
              <a:buChar char="-"/>
              <a:defRPr/>
            </a:pPr>
            <a:r>
              <a:rPr lang="en-US" sz="1400" kern="0" dirty="0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E2E-delay-commit.: 50ms</a:t>
            </a:r>
          </a:p>
          <a:p>
            <a:pPr marL="285750" lvl="0" indent="-285750" defTabSz="914400">
              <a:buFontTx/>
              <a:buChar char="-"/>
              <a:defRPr/>
            </a:pPr>
            <a:r>
              <a:rPr lang="en-US" sz="1400" kern="0" dirty="0" err="1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Bw</a:t>
            </a:r>
            <a:r>
              <a:rPr lang="en-US" sz="1400" kern="0" dirty="0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: 2Mbps</a:t>
            </a:r>
          </a:p>
          <a:p>
            <a:pPr marL="285750" lvl="0" indent="-285750" defTabSz="914400">
              <a:buFontTx/>
              <a:buChar char="-"/>
              <a:defRPr/>
            </a:pPr>
            <a:r>
              <a:rPr lang="en-US" sz="1400" kern="0" dirty="0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Route: A, B, E, F</a:t>
            </a:r>
          </a:p>
        </p:txBody>
      </p:sp>
    </p:spTree>
    <p:extLst>
      <p:ext uri="{BB962C8B-B14F-4D97-AF65-F5344CB8AC3E}">
        <p14:creationId xmlns:p14="http://schemas.microsoft.com/office/powerpoint/2010/main" val="1892354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DBF59B06-6AFF-4DE7-8339-F6D8ED9848B5}"/>
              </a:ext>
            </a:extLst>
          </p:cNvPr>
          <p:cNvSpPr txBox="1">
            <a:spLocks/>
          </p:cNvSpPr>
          <p:nvPr/>
        </p:nvSpPr>
        <p:spPr bwMode="auto">
          <a:xfrm>
            <a:off x="11370669" y="6491512"/>
            <a:ext cx="826094" cy="36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180000" bIns="18000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78" rtl="0" eaLnBrk="0" latinLnBrk="0" hangingPunct="0">
              <a:lnSpc>
                <a:spcPct val="85000"/>
              </a:lnSpc>
              <a:defRPr sz="1000" kern="1200">
                <a:solidFill>
                  <a:schemeClr val="tx1"/>
                </a:solidFill>
                <a:latin typeface="FrutigerNext LT Medium" pitchFamily="34" charset="0"/>
                <a:ea typeface="ＭＳ Ｐゴシック" pitchFamily="34" charset="-128"/>
                <a:cs typeface="+mn-cs"/>
              </a:defRPr>
            </a:lvl1pPr>
            <a:lvl2pPr marL="457240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7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71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957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196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43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67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913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78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2B2E7B-4CF8-4688-8F69-2C65CCCF2053}" type="slidenum">
              <a:rPr kumimoji="0" lang="en-US" sz="14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pPr marL="0" marR="0" lvl="0" indent="0" algn="r" defTabSz="914478" rtl="0" eaLnBrk="0" fontAlgn="auto" latinLnBrk="0" hangingPunct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48C836F-6F8C-4A3B-AC81-2DE272FFC2B1}"/>
              </a:ext>
            </a:extLst>
          </p:cNvPr>
          <p:cNvGrpSpPr/>
          <p:nvPr/>
        </p:nvGrpSpPr>
        <p:grpSpPr>
          <a:xfrm>
            <a:off x="3646491" y="1697625"/>
            <a:ext cx="8100000" cy="4423548"/>
            <a:chOff x="2048381" y="1697625"/>
            <a:chExt cx="8100000" cy="4423548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CC9C791B-CFAD-4E63-BEFA-AB4147890E7B}"/>
                </a:ext>
              </a:extLst>
            </p:cNvPr>
            <p:cNvSpPr/>
            <p:nvPr/>
          </p:nvSpPr>
          <p:spPr>
            <a:xfrm>
              <a:off x="7088381" y="5259399"/>
              <a:ext cx="540000" cy="54000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/>
                  <a:cs typeface="Calibri" panose="020F0502020204030204" pitchFamily="34" charset="0"/>
                </a:rPr>
                <a:t>E</a:t>
              </a:r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A8167FEE-ED06-4331-8718-1265CC75DFA4}"/>
                </a:ext>
              </a:extLst>
            </p:cNvPr>
            <p:cNvCxnSpPr>
              <a:cxnSpLocks/>
              <a:stCxn id="37" idx="5"/>
              <a:endCxn id="31" idx="1"/>
            </p:cNvCxnSpPr>
            <p:nvPr/>
          </p:nvCxnSpPr>
          <p:spPr>
            <a:xfrm>
              <a:off x="5029300" y="2480318"/>
              <a:ext cx="2138162" cy="2858162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9425B593-3E9D-4256-AE0F-4F9D12269887}"/>
                </a:ext>
              </a:extLst>
            </p:cNvPr>
            <p:cNvCxnSpPr>
              <a:cxnSpLocks/>
              <a:stCxn id="38" idx="6"/>
              <a:endCxn id="31" idx="2"/>
            </p:cNvCxnSpPr>
            <p:nvPr/>
          </p:nvCxnSpPr>
          <p:spPr>
            <a:xfrm>
              <a:off x="5108381" y="5529399"/>
              <a:ext cx="1980000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300E81FA-7577-4047-91FE-680404883E26}"/>
                </a:ext>
              </a:extLst>
            </p:cNvPr>
            <p:cNvCxnSpPr>
              <a:cxnSpLocks/>
              <a:stCxn id="31" idx="6"/>
              <a:endCxn id="43" idx="3"/>
            </p:cNvCxnSpPr>
            <p:nvPr/>
          </p:nvCxnSpPr>
          <p:spPr>
            <a:xfrm flipV="1">
              <a:off x="7628381" y="4100318"/>
              <a:ext cx="2059081" cy="1429081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D778A757-0160-4FDF-BF39-7FC559027619}"/>
                </a:ext>
              </a:extLst>
            </p:cNvPr>
            <p:cNvCxnSpPr>
              <a:cxnSpLocks/>
              <a:stCxn id="42" idx="6"/>
              <a:endCxn id="43" idx="1"/>
            </p:cNvCxnSpPr>
            <p:nvPr/>
          </p:nvCxnSpPr>
          <p:spPr>
            <a:xfrm>
              <a:off x="7628381" y="2289399"/>
              <a:ext cx="2059081" cy="1429081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4FCF3666-EDE9-4DF7-9C61-AC3AC8B2E49E}"/>
                </a:ext>
              </a:extLst>
            </p:cNvPr>
            <p:cNvCxnSpPr>
              <a:cxnSpLocks/>
              <a:stCxn id="38" idx="7"/>
              <a:endCxn id="42" idx="3"/>
            </p:cNvCxnSpPr>
            <p:nvPr/>
          </p:nvCxnSpPr>
          <p:spPr>
            <a:xfrm flipV="1">
              <a:off x="5029300" y="2480318"/>
              <a:ext cx="2138162" cy="2858162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F9B09C46-5B65-4E93-BF1B-5804DF3C1AC3}"/>
                </a:ext>
              </a:extLst>
            </p:cNvPr>
            <p:cNvSpPr/>
            <p:nvPr/>
          </p:nvSpPr>
          <p:spPr>
            <a:xfrm>
              <a:off x="4568381" y="2019399"/>
              <a:ext cx="540000" cy="54000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/>
                  <a:cs typeface="Calibri" panose="020F0502020204030204" pitchFamily="34" charset="0"/>
                </a:rPr>
                <a:t>B</a:t>
              </a: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7FBE1A71-D1A3-4C15-B354-76BE80707E25}"/>
                </a:ext>
              </a:extLst>
            </p:cNvPr>
            <p:cNvSpPr/>
            <p:nvPr/>
          </p:nvSpPr>
          <p:spPr>
            <a:xfrm>
              <a:off x="4568381" y="5259399"/>
              <a:ext cx="540000" cy="54000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/>
                  <a:cs typeface="Calibri" panose="020F0502020204030204" pitchFamily="34" charset="0"/>
                </a:rPr>
                <a:t>C</a:t>
              </a:r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C333549-4A8F-47F9-A224-7035746BF94D}"/>
                </a:ext>
              </a:extLst>
            </p:cNvPr>
            <p:cNvSpPr/>
            <p:nvPr/>
          </p:nvSpPr>
          <p:spPr>
            <a:xfrm>
              <a:off x="2048381" y="3639399"/>
              <a:ext cx="540000" cy="54000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/>
                  <a:cs typeface="Calibri" panose="020F0502020204030204" pitchFamily="34" charset="0"/>
                </a:rPr>
                <a:t>A</a:t>
              </a:r>
            </a:p>
          </p:txBody>
        </p: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0ABBC776-79EB-4E86-B807-8E69B7B1FA46}"/>
                </a:ext>
              </a:extLst>
            </p:cNvPr>
            <p:cNvCxnSpPr>
              <a:stCxn id="39" idx="7"/>
              <a:endCxn id="37" idx="2"/>
            </p:cNvCxnSpPr>
            <p:nvPr/>
          </p:nvCxnSpPr>
          <p:spPr>
            <a:xfrm flipV="1">
              <a:off x="2509300" y="2289399"/>
              <a:ext cx="2059081" cy="1429081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8A02167C-70DC-4FF7-8711-06C222AE39E6}"/>
                </a:ext>
              </a:extLst>
            </p:cNvPr>
            <p:cNvCxnSpPr>
              <a:stCxn id="39" idx="5"/>
              <a:endCxn id="38" idx="2"/>
            </p:cNvCxnSpPr>
            <p:nvPr/>
          </p:nvCxnSpPr>
          <p:spPr>
            <a:xfrm>
              <a:off x="2509300" y="4100318"/>
              <a:ext cx="2059081" cy="1429081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8DCF2528-59CF-4372-A23F-BEFB39A71737}"/>
                </a:ext>
              </a:extLst>
            </p:cNvPr>
            <p:cNvSpPr/>
            <p:nvPr/>
          </p:nvSpPr>
          <p:spPr>
            <a:xfrm>
              <a:off x="7088381" y="2019399"/>
              <a:ext cx="540000" cy="54000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/>
                  <a:cs typeface="Calibri" panose="020F0502020204030204" pitchFamily="34" charset="0"/>
                </a:rPr>
                <a:t>D</a:t>
              </a: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B368ACFD-B8E6-4237-8B8A-C1D4EBC76BD7}"/>
                </a:ext>
              </a:extLst>
            </p:cNvPr>
            <p:cNvSpPr/>
            <p:nvPr/>
          </p:nvSpPr>
          <p:spPr>
            <a:xfrm>
              <a:off x="9608381" y="3639399"/>
              <a:ext cx="540000" cy="54000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/>
                  <a:cs typeface="Calibri" panose="020F0502020204030204" pitchFamily="34" charset="0"/>
                </a:rPr>
                <a:t>F</a:t>
              </a:r>
            </a:p>
          </p:txBody>
        </p: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DB648228-D5B0-4D13-985E-3A38DCB4FE9F}"/>
                </a:ext>
              </a:extLst>
            </p:cNvPr>
            <p:cNvCxnSpPr>
              <a:cxnSpLocks/>
            </p:cNvCxnSpPr>
            <p:nvPr/>
          </p:nvCxnSpPr>
          <p:spPr>
            <a:xfrm>
              <a:off x="5108381" y="2289399"/>
              <a:ext cx="1980000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sp>
          <p:nvSpPr>
            <p:cNvPr id="47" name="Rectangular Callout 7">
              <a:extLst>
                <a:ext uri="{FF2B5EF4-FFF2-40B4-BE49-F238E27FC236}">
                  <a16:creationId xmlns:a16="http://schemas.microsoft.com/office/drawing/2014/main" id="{1A1A209A-D4A0-4734-A599-E049B45A872A}"/>
                </a:ext>
              </a:extLst>
            </p:cNvPr>
            <p:cNvSpPr/>
            <p:nvPr/>
          </p:nvSpPr>
          <p:spPr>
            <a:xfrm>
              <a:off x="2048381" y="1697625"/>
              <a:ext cx="1710707" cy="861774"/>
            </a:xfrm>
            <a:prstGeom prst="wedgeRectCallout">
              <a:avLst>
                <a:gd name="adj1" fmla="val 89932"/>
                <a:gd name="adj2" fmla="val 16708"/>
              </a:avLst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wrap="square" rtlCol="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Node B: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1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20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2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200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3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 best effort</a:t>
              </a:r>
            </a:p>
          </p:txBody>
        </p:sp>
        <p:sp>
          <p:nvSpPr>
            <p:cNvPr id="48" name="Rectangular Callout 7">
              <a:extLst>
                <a:ext uri="{FF2B5EF4-FFF2-40B4-BE49-F238E27FC236}">
                  <a16:creationId xmlns:a16="http://schemas.microsoft.com/office/drawing/2014/main" id="{3C960EC6-3BEF-4649-95FA-62F01C47F05E}"/>
                </a:ext>
              </a:extLst>
            </p:cNvPr>
            <p:cNvSpPr/>
            <p:nvPr/>
          </p:nvSpPr>
          <p:spPr>
            <a:xfrm>
              <a:off x="8437674" y="1697625"/>
              <a:ext cx="1710707" cy="861774"/>
            </a:xfrm>
            <a:prstGeom prst="wedgeRectCallout">
              <a:avLst>
                <a:gd name="adj1" fmla="val -89101"/>
                <a:gd name="adj2" fmla="val 18156"/>
              </a:avLst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wrap="square" rtlCol="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Node D: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1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40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2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300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3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 best effort</a:t>
              </a:r>
            </a:p>
          </p:txBody>
        </p:sp>
        <p:sp>
          <p:nvSpPr>
            <p:cNvPr id="49" name="Rectangular Callout 7">
              <a:extLst>
                <a:ext uri="{FF2B5EF4-FFF2-40B4-BE49-F238E27FC236}">
                  <a16:creationId xmlns:a16="http://schemas.microsoft.com/office/drawing/2014/main" id="{BDC6268C-5DB9-40C2-B9A1-E0EAAE27288B}"/>
                </a:ext>
              </a:extLst>
            </p:cNvPr>
            <p:cNvSpPr/>
            <p:nvPr/>
          </p:nvSpPr>
          <p:spPr>
            <a:xfrm>
              <a:off x="2048381" y="5259399"/>
              <a:ext cx="1710707" cy="861774"/>
            </a:xfrm>
            <a:prstGeom prst="wedgeRectCallout">
              <a:avLst>
                <a:gd name="adj1" fmla="val 91564"/>
                <a:gd name="adj2" fmla="val -12529"/>
              </a:avLst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wrap="square" rtlCol="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Node C: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1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50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2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200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3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 best effort</a:t>
              </a:r>
            </a:p>
          </p:txBody>
        </p:sp>
        <p:sp>
          <p:nvSpPr>
            <p:cNvPr id="50" name="Rectangular Callout 7">
              <a:extLst>
                <a:ext uri="{FF2B5EF4-FFF2-40B4-BE49-F238E27FC236}">
                  <a16:creationId xmlns:a16="http://schemas.microsoft.com/office/drawing/2014/main" id="{B1BC3BD6-B595-41E4-AA57-49861793F620}"/>
                </a:ext>
              </a:extLst>
            </p:cNvPr>
            <p:cNvSpPr/>
            <p:nvPr/>
          </p:nvSpPr>
          <p:spPr>
            <a:xfrm>
              <a:off x="8437674" y="5259399"/>
              <a:ext cx="1710707" cy="861774"/>
            </a:xfrm>
            <a:prstGeom prst="wedgeRectCallout">
              <a:avLst>
                <a:gd name="adj1" fmla="val -91215"/>
                <a:gd name="adj2" fmla="val -9608"/>
              </a:avLst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wrap="square" rtlCol="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Node E: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1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30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2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400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3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 best effort</a:t>
              </a:r>
            </a:p>
          </p:txBody>
        </p:sp>
        <p:sp>
          <p:nvSpPr>
            <p:cNvPr id="58" name="Rectangular Callout 35">
              <a:extLst>
                <a:ext uri="{FF2B5EF4-FFF2-40B4-BE49-F238E27FC236}">
                  <a16:creationId xmlns:a16="http://schemas.microsoft.com/office/drawing/2014/main" id="{ACC95E65-6C2F-4452-99BC-DCF12DE395F1}"/>
                </a:ext>
              </a:extLst>
            </p:cNvPr>
            <p:cNvSpPr/>
            <p:nvPr/>
          </p:nvSpPr>
          <p:spPr>
            <a:xfrm>
              <a:off x="7088381" y="3411187"/>
              <a:ext cx="2520000" cy="1015663"/>
            </a:xfrm>
            <a:prstGeom prst="wedgeRectCallout">
              <a:avLst>
                <a:gd name="adj1" fmla="val -54211"/>
                <a:gd name="adj2" fmla="val 78975"/>
              </a:avLst>
            </a:prstGeom>
            <a:solidFill>
              <a:srgbClr val="FFFFFF">
                <a:lumMod val="95000"/>
              </a:srgb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wrap="square" rtlCol="0" anchor="ctr">
              <a:spAutoFit/>
            </a:bodyPr>
            <a:lstStyle/>
            <a:p>
              <a:r>
                <a:rPr lang="en-US" sz="1200" dirty="0"/>
                <a:t>Reply: </a:t>
              </a:r>
            </a:p>
            <a:p>
              <a:pPr marL="285750" indent="-285750">
                <a:buFontTx/>
                <a:buChar char="-"/>
              </a:pPr>
              <a:r>
                <a:rPr lang="en-US" sz="1200" dirty="0"/>
                <a:t>max-E2E-delay: 85ms</a:t>
              </a:r>
            </a:p>
            <a:p>
              <a:pPr marL="285750" indent="-285750">
                <a:buFontTx/>
                <a:buChar char="-"/>
              </a:pPr>
              <a:r>
                <a:rPr lang="en-US" sz="1200" dirty="0"/>
                <a:t>E2E-delay-commit.: 50ms</a:t>
              </a:r>
            </a:p>
            <a:p>
              <a:pPr marL="285750" indent="-285750">
                <a:buFontTx/>
                <a:buChar char="-"/>
              </a:pPr>
              <a:r>
                <a:rPr lang="en-US" sz="1200" dirty="0" err="1"/>
                <a:t>Bw</a:t>
              </a:r>
              <a:r>
                <a:rPr lang="en-US" sz="1200" dirty="0"/>
                <a:t>: 2Mbps</a:t>
              </a:r>
            </a:p>
            <a:p>
              <a:pPr marL="285750" indent="-285750">
                <a:buFontTx/>
                <a:buChar char="-"/>
              </a:pPr>
              <a:r>
                <a:rPr lang="en-US" sz="1200" dirty="0"/>
                <a:t>Route: A, B, E, F</a:t>
              </a:r>
            </a:p>
          </p:txBody>
        </p: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D03D2369-4539-483B-930D-1E03BD24801E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6713124" y="4423120"/>
              <a:ext cx="453208" cy="605819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headEnd type="triangle"/>
              <a:tailEnd type="none"/>
            </a:ln>
            <a:effectLst/>
          </p:spPr>
        </p:cxnSp>
      </p:grpSp>
      <p:sp>
        <p:nvSpPr>
          <p:cNvPr id="29" name="Title 4">
            <a:extLst>
              <a:ext uri="{FF2B5EF4-FFF2-40B4-BE49-F238E27FC236}">
                <a16:creationId xmlns:a16="http://schemas.microsoft.com/office/drawing/2014/main" id="{029E15E7-B813-4F48-A019-3F9E9EFECDD7}"/>
              </a:ext>
            </a:extLst>
          </p:cNvPr>
          <p:cNvSpPr txBox="1">
            <a:spLocks/>
          </p:cNvSpPr>
          <p:nvPr/>
        </p:nvSpPr>
        <p:spPr>
          <a:xfrm>
            <a:off x="477213" y="265395"/>
            <a:ext cx="11203510" cy="920639"/>
          </a:xfrm>
          <a:prstGeom prst="rect">
            <a:avLst/>
          </a:prstGeom>
        </p:spPr>
        <p:txBody>
          <a:bodyPr anchor="t"/>
          <a:lstStyle>
            <a:lvl1pPr algn="l" defTabSz="914400" rtl="0" eaLnBrk="1" latinLnBrk="0" hangingPunct="1">
              <a:lnSpc>
                <a:spcPts val="344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j-cs"/>
              </a:defRPr>
            </a:lvl1pPr>
          </a:lstStyle>
          <a:p>
            <a:r>
              <a:rPr lang="en-US" dirty="0"/>
              <a:t>Setting up an end-to-end path with a delay bound</a:t>
            </a:r>
          </a:p>
          <a:p>
            <a:r>
              <a:rPr lang="en-US" sz="2400" i="1" dirty="0"/>
              <a:t>Resource reservation reply – Destination is </a:t>
            </a:r>
            <a:r>
              <a:rPr lang="en-US" sz="2400" i="1" dirty="0" err="1"/>
              <a:t>chosing</a:t>
            </a:r>
            <a:r>
              <a:rPr lang="en-US" sz="2400" i="1" dirty="0"/>
              <a:t> the path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7127989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DBF59B06-6AFF-4DE7-8339-F6D8ED9848B5}"/>
              </a:ext>
            </a:extLst>
          </p:cNvPr>
          <p:cNvSpPr txBox="1">
            <a:spLocks/>
          </p:cNvSpPr>
          <p:nvPr/>
        </p:nvSpPr>
        <p:spPr bwMode="auto">
          <a:xfrm>
            <a:off x="11370669" y="6491512"/>
            <a:ext cx="826094" cy="36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180000" bIns="18000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78" rtl="0" eaLnBrk="0" latinLnBrk="0" hangingPunct="0">
              <a:lnSpc>
                <a:spcPct val="85000"/>
              </a:lnSpc>
              <a:defRPr sz="1000" kern="1200">
                <a:solidFill>
                  <a:schemeClr val="tx1"/>
                </a:solidFill>
                <a:latin typeface="FrutigerNext LT Medium" pitchFamily="34" charset="0"/>
                <a:ea typeface="ＭＳ Ｐゴシック" pitchFamily="34" charset="-128"/>
                <a:cs typeface="+mn-cs"/>
              </a:defRPr>
            </a:lvl1pPr>
            <a:lvl2pPr marL="457240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7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71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957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196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43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67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913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78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2B2E7B-4CF8-4688-8F69-2C65CCCF2053}" type="slidenum">
              <a:rPr kumimoji="0" lang="en-US" sz="14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pPr marL="0" marR="0" lvl="0" indent="0" algn="r" defTabSz="914478" rtl="0" eaLnBrk="0" fontAlgn="auto" latinLnBrk="0" hangingPunct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E01EDF7-724F-4786-9A9E-9174764BE7A8}"/>
              </a:ext>
            </a:extLst>
          </p:cNvPr>
          <p:cNvGrpSpPr/>
          <p:nvPr/>
        </p:nvGrpSpPr>
        <p:grpSpPr>
          <a:xfrm>
            <a:off x="3646491" y="1697625"/>
            <a:ext cx="8100000" cy="4423548"/>
            <a:chOff x="2048381" y="1697625"/>
            <a:chExt cx="8100000" cy="4423548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CC9C791B-CFAD-4E63-BEFA-AB4147890E7B}"/>
                </a:ext>
              </a:extLst>
            </p:cNvPr>
            <p:cNvSpPr/>
            <p:nvPr/>
          </p:nvSpPr>
          <p:spPr>
            <a:xfrm>
              <a:off x="7088381" y="5259399"/>
              <a:ext cx="540000" cy="54000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/>
                  <a:cs typeface="Calibri" panose="020F0502020204030204" pitchFamily="34" charset="0"/>
                </a:rPr>
                <a:t>E</a:t>
              </a:r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A8167FEE-ED06-4331-8718-1265CC75DFA4}"/>
                </a:ext>
              </a:extLst>
            </p:cNvPr>
            <p:cNvCxnSpPr>
              <a:cxnSpLocks/>
              <a:stCxn id="37" idx="5"/>
              <a:endCxn id="31" idx="1"/>
            </p:cNvCxnSpPr>
            <p:nvPr/>
          </p:nvCxnSpPr>
          <p:spPr>
            <a:xfrm>
              <a:off x="5029300" y="2480318"/>
              <a:ext cx="2138162" cy="2858162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9425B593-3E9D-4256-AE0F-4F9D12269887}"/>
                </a:ext>
              </a:extLst>
            </p:cNvPr>
            <p:cNvCxnSpPr>
              <a:cxnSpLocks/>
              <a:stCxn id="38" idx="6"/>
              <a:endCxn id="31" idx="2"/>
            </p:cNvCxnSpPr>
            <p:nvPr/>
          </p:nvCxnSpPr>
          <p:spPr>
            <a:xfrm>
              <a:off x="5108381" y="5529399"/>
              <a:ext cx="1980000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300E81FA-7577-4047-91FE-680404883E26}"/>
                </a:ext>
              </a:extLst>
            </p:cNvPr>
            <p:cNvCxnSpPr>
              <a:cxnSpLocks/>
              <a:stCxn id="31" idx="6"/>
              <a:endCxn id="43" idx="3"/>
            </p:cNvCxnSpPr>
            <p:nvPr/>
          </p:nvCxnSpPr>
          <p:spPr>
            <a:xfrm flipV="1">
              <a:off x="7628381" y="4100318"/>
              <a:ext cx="2059081" cy="1429081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D778A757-0160-4FDF-BF39-7FC559027619}"/>
                </a:ext>
              </a:extLst>
            </p:cNvPr>
            <p:cNvCxnSpPr>
              <a:cxnSpLocks/>
              <a:stCxn id="42" idx="6"/>
              <a:endCxn id="43" idx="1"/>
            </p:cNvCxnSpPr>
            <p:nvPr/>
          </p:nvCxnSpPr>
          <p:spPr>
            <a:xfrm>
              <a:off x="7628381" y="2289399"/>
              <a:ext cx="2059081" cy="1429081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4FCF3666-EDE9-4DF7-9C61-AC3AC8B2E49E}"/>
                </a:ext>
              </a:extLst>
            </p:cNvPr>
            <p:cNvCxnSpPr>
              <a:cxnSpLocks/>
              <a:stCxn id="38" idx="7"/>
              <a:endCxn id="42" idx="3"/>
            </p:cNvCxnSpPr>
            <p:nvPr/>
          </p:nvCxnSpPr>
          <p:spPr>
            <a:xfrm flipV="1">
              <a:off x="5029300" y="2480318"/>
              <a:ext cx="2138162" cy="2858162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F9B09C46-5B65-4E93-BF1B-5804DF3C1AC3}"/>
                </a:ext>
              </a:extLst>
            </p:cNvPr>
            <p:cNvSpPr/>
            <p:nvPr/>
          </p:nvSpPr>
          <p:spPr>
            <a:xfrm>
              <a:off x="4568381" y="2019399"/>
              <a:ext cx="540000" cy="54000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/>
                  <a:cs typeface="Calibri" panose="020F0502020204030204" pitchFamily="34" charset="0"/>
                </a:rPr>
                <a:t>B</a:t>
              </a: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7FBE1A71-D1A3-4C15-B354-76BE80707E25}"/>
                </a:ext>
              </a:extLst>
            </p:cNvPr>
            <p:cNvSpPr/>
            <p:nvPr/>
          </p:nvSpPr>
          <p:spPr>
            <a:xfrm>
              <a:off x="4568381" y="5259399"/>
              <a:ext cx="540000" cy="54000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/>
                  <a:cs typeface="Calibri" panose="020F0502020204030204" pitchFamily="34" charset="0"/>
                </a:rPr>
                <a:t>C</a:t>
              </a:r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C333549-4A8F-47F9-A224-7035746BF94D}"/>
                </a:ext>
              </a:extLst>
            </p:cNvPr>
            <p:cNvSpPr/>
            <p:nvPr/>
          </p:nvSpPr>
          <p:spPr>
            <a:xfrm>
              <a:off x="2048381" y="3639399"/>
              <a:ext cx="540000" cy="54000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/>
                  <a:cs typeface="Calibri" panose="020F0502020204030204" pitchFamily="34" charset="0"/>
                </a:rPr>
                <a:t>A</a:t>
              </a:r>
            </a:p>
          </p:txBody>
        </p: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0ABBC776-79EB-4E86-B807-8E69B7B1FA46}"/>
                </a:ext>
              </a:extLst>
            </p:cNvPr>
            <p:cNvCxnSpPr>
              <a:cxnSpLocks/>
              <a:stCxn id="39" idx="7"/>
              <a:endCxn id="37" idx="2"/>
            </p:cNvCxnSpPr>
            <p:nvPr/>
          </p:nvCxnSpPr>
          <p:spPr>
            <a:xfrm flipV="1">
              <a:off x="2509300" y="2289399"/>
              <a:ext cx="2059081" cy="1429081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8A02167C-70DC-4FF7-8711-06C222AE39E6}"/>
                </a:ext>
              </a:extLst>
            </p:cNvPr>
            <p:cNvCxnSpPr>
              <a:cxnSpLocks/>
              <a:stCxn id="39" idx="5"/>
              <a:endCxn id="38" idx="2"/>
            </p:cNvCxnSpPr>
            <p:nvPr/>
          </p:nvCxnSpPr>
          <p:spPr>
            <a:xfrm>
              <a:off x="2509300" y="4100318"/>
              <a:ext cx="2059081" cy="1429081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8DCF2528-59CF-4372-A23F-BEFB39A71737}"/>
                </a:ext>
              </a:extLst>
            </p:cNvPr>
            <p:cNvSpPr/>
            <p:nvPr/>
          </p:nvSpPr>
          <p:spPr>
            <a:xfrm>
              <a:off x="7088381" y="2019399"/>
              <a:ext cx="540000" cy="54000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/>
                  <a:cs typeface="Calibri" panose="020F0502020204030204" pitchFamily="34" charset="0"/>
                </a:rPr>
                <a:t>D</a:t>
              </a: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B368ACFD-B8E6-4237-8B8A-C1D4EBC76BD7}"/>
                </a:ext>
              </a:extLst>
            </p:cNvPr>
            <p:cNvSpPr/>
            <p:nvPr/>
          </p:nvSpPr>
          <p:spPr>
            <a:xfrm>
              <a:off x="9608381" y="3639399"/>
              <a:ext cx="540000" cy="54000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/>
                  <a:cs typeface="Calibri" panose="020F0502020204030204" pitchFamily="34" charset="0"/>
                </a:rPr>
                <a:t>F</a:t>
              </a:r>
            </a:p>
          </p:txBody>
        </p: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DB648228-D5B0-4D13-985E-3A38DCB4FE9F}"/>
                </a:ext>
              </a:extLst>
            </p:cNvPr>
            <p:cNvCxnSpPr>
              <a:cxnSpLocks/>
            </p:cNvCxnSpPr>
            <p:nvPr/>
          </p:nvCxnSpPr>
          <p:spPr>
            <a:xfrm>
              <a:off x="5108381" y="2289399"/>
              <a:ext cx="1980000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sp>
          <p:nvSpPr>
            <p:cNvPr id="47" name="Rectangular Callout 7">
              <a:extLst>
                <a:ext uri="{FF2B5EF4-FFF2-40B4-BE49-F238E27FC236}">
                  <a16:creationId xmlns:a16="http://schemas.microsoft.com/office/drawing/2014/main" id="{1A1A209A-D4A0-4734-A599-E049B45A872A}"/>
                </a:ext>
              </a:extLst>
            </p:cNvPr>
            <p:cNvSpPr/>
            <p:nvPr/>
          </p:nvSpPr>
          <p:spPr>
            <a:xfrm>
              <a:off x="2048381" y="1697625"/>
              <a:ext cx="1710707" cy="861774"/>
            </a:xfrm>
            <a:prstGeom prst="wedgeRectCallout">
              <a:avLst>
                <a:gd name="adj1" fmla="val 89932"/>
                <a:gd name="adj2" fmla="val 16708"/>
              </a:avLst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wrap="square" rtlCol="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Node B: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1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20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2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200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3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 best effort</a:t>
              </a:r>
            </a:p>
          </p:txBody>
        </p:sp>
        <p:sp>
          <p:nvSpPr>
            <p:cNvPr id="48" name="Rectangular Callout 7">
              <a:extLst>
                <a:ext uri="{FF2B5EF4-FFF2-40B4-BE49-F238E27FC236}">
                  <a16:creationId xmlns:a16="http://schemas.microsoft.com/office/drawing/2014/main" id="{3C960EC6-3BEF-4649-95FA-62F01C47F05E}"/>
                </a:ext>
              </a:extLst>
            </p:cNvPr>
            <p:cNvSpPr/>
            <p:nvPr/>
          </p:nvSpPr>
          <p:spPr>
            <a:xfrm>
              <a:off x="8437674" y="1697625"/>
              <a:ext cx="1710707" cy="861774"/>
            </a:xfrm>
            <a:prstGeom prst="wedgeRectCallout">
              <a:avLst>
                <a:gd name="adj1" fmla="val -89101"/>
                <a:gd name="adj2" fmla="val 18156"/>
              </a:avLst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wrap="square" rtlCol="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Node D: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1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40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2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300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3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 best effort</a:t>
              </a:r>
            </a:p>
          </p:txBody>
        </p:sp>
        <p:sp>
          <p:nvSpPr>
            <p:cNvPr id="49" name="Rectangular Callout 7">
              <a:extLst>
                <a:ext uri="{FF2B5EF4-FFF2-40B4-BE49-F238E27FC236}">
                  <a16:creationId xmlns:a16="http://schemas.microsoft.com/office/drawing/2014/main" id="{BDC6268C-5DB9-40C2-B9A1-E0EAAE27288B}"/>
                </a:ext>
              </a:extLst>
            </p:cNvPr>
            <p:cNvSpPr/>
            <p:nvPr/>
          </p:nvSpPr>
          <p:spPr>
            <a:xfrm>
              <a:off x="2048381" y="5259399"/>
              <a:ext cx="1710707" cy="861774"/>
            </a:xfrm>
            <a:prstGeom prst="wedgeRectCallout">
              <a:avLst>
                <a:gd name="adj1" fmla="val 91564"/>
                <a:gd name="adj2" fmla="val -12529"/>
              </a:avLst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wrap="square" rtlCol="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Node C: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1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50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2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200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3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 best effort</a:t>
              </a:r>
            </a:p>
          </p:txBody>
        </p:sp>
        <p:sp>
          <p:nvSpPr>
            <p:cNvPr id="50" name="Rectangular Callout 7">
              <a:extLst>
                <a:ext uri="{FF2B5EF4-FFF2-40B4-BE49-F238E27FC236}">
                  <a16:creationId xmlns:a16="http://schemas.microsoft.com/office/drawing/2014/main" id="{B1BC3BD6-B595-41E4-AA57-49861793F620}"/>
                </a:ext>
              </a:extLst>
            </p:cNvPr>
            <p:cNvSpPr/>
            <p:nvPr/>
          </p:nvSpPr>
          <p:spPr>
            <a:xfrm>
              <a:off x="8437674" y="5259399"/>
              <a:ext cx="1710707" cy="861774"/>
            </a:xfrm>
            <a:prstGeom prst="wedgeRectCallout">
              <a:avLst>
                <a:gd name="adj1" fmla="val -91215"/>
                <a:gd name="adj2" fmla="val -9608"/>
              </a:avLst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wrap="square" rtlCol="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Node E: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1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30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2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400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3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 best effort</a:t>
              </a:r>
            </a:p>
          </p:txBody>
        </p:sp>
        <p:sp>
          <p:nvSpPr>
            <p:cNvPr id="53" name="Rectangular Callout 35">
              <a:extLst>
                <a:ext uri="{FF2B5EF4-FFF2-40B4-BE49-F238E27FC236}">
                  <a16:creationId xmlns:a16="http://schemas.microsoft.com/office/drawing/2014/main" id="{C5643D52-D601-4D78-90C4-C8A5DF7E832B}"/>
                </a:ext>
              </a:extLst>
            </p:cNvPr>
            <p:cNvSpPr/>
            <p:nvPr/>
          </p:nvSpPr>
          <p:spPr>
            <a:xfrm>
              <a:off x="5216381" y="3211561"/>
              <a:ext cx="2520000" cy="1015663"/>
            </a:xfrm>
            <a:prstGeom prst="wedgeRectCallout">
              <a:avLst>
                <a:gd name="adj1" fmla="val -92412"/>
                <a:gd name="adj2" fmla="val -89207"/>
              </a:avLst>
            </a:prstGeom>
            <a:solidFill>
              <a:srgbClr val="FFFFFF">
                <a:lumMod val="95000"/>
              </a:srgb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1200" dirty="0"/>
                <a:t>Reply: </a:t>
              </a:r>
              <a:endParaRPr lang="en-US" sz="1200" dirty="0">
                <a:solidFill>
                  <a:srgbClr val="1D1D1A"/>
                </a:solidFill>
              </a:endParaRPr>
            </a:p>
            <a:p>
              <a:pPr marL="285750" lvl="0" indent="-285750">
                <a:buFontTx/>
                <a:buChar char="-"/>
              </a:pPr>
              <a:r>
                <a:rPr lang="en-US" sz="1200" dirty="0">
                  <a:solidFill>
                    <a:srgbClr val="1D1D1A"/>
                  </a:solidFill>
                </a:rPr>
                <a:t>max-E2E-delay: 85ms</a:t>
              </a:r>
            </a:p>
            <a:p>
              <a:pPr marL="285750" lvl="0" indent="-285750">
                <a:buFontTx/>
                <a:buChar char="-"/>
              </a:pPr>
              <a:r>
                <a:rPr lang="en-US" sz="1200" dirty="0">
                  <a:solidFill>
                    <a:srgbClr val="1D1D1A"/>
                  </a:solidFill>
                </a:rPr>
                <a:t>E2E-delay-commit.: 50ms</a:t>
              </a:r>
            </a:p>
            <a:p>
              <a:pPr marL="285750" lvl="0" indent="-285750">
                <a:buFontTx/>
                <a:buChar char="-"/>
              </a:pPr>
              <a:r>
                <a:rPr lang="en-US" sz="1200" dirty="0" err="1">
                  <a:solidFill>
                    <a:srgbClr val="1D1D1A"/>
                  </a:solidFill>
                </a:rPr>
                <a:t>Bw</a:t>
              </a:r>
              <a:r>
                <a:rPr lang="en-US" sz="1200" dirty="0">
                  <a:solidFill>
                    <a:srgbClr val="1D1D1A"/>
                  </a:solidFill>
                </a:rPr>
                <a:t>: 2Mbps</a:t>
              </a:r>
            </a:p>
            <a:p>
              <a:pPr marL="285750" lvl="0" indent="-285750">
                <a:buFontTx/>
                <a:buChar char="-"/>
              </a:pPr>
              <a:r>
                <a:rPr lang="en-US" sz="1200" dirty="0"/>
                <a:t>Route: </a:t>
              </a:r>
              <a:r>
                <a:rPr lang="en-US" sz="1200" dirty="0">
                  <a:solidFill>
                    <a:srgbClr val="1D1D1A"/>
                  </a:solidFill>
                </a:rPr>
                <a:t>A, B, E, F</a:t>
              </a:r>
            </a:p>
          </p:txBody>
        </p: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B02E1046-D466-4678-A10B-5CC3FF66971F}"/>
                </a:ext>
              </a:extLst>
            </p:cNvPr>
            <p:cNvCxnSpPr>
              <a:cxnSpLocks noChangeAspect="1"/>
            </p:cNvCxnSpPr>
            <p:nvPr/>
          </p:nvCxnSpPr>
          <p:spPr>
            <a:xfrm flipV="1">
              <a:off x="3851213" y="2550198"/>
              <a:ext cx="720000" cy="499706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headEnd type="triangle"/>
              <a:tailEnd type="none"/>
            </a:ln>
            <a:effectLst/>
          </p:spPr>
        </p:cxnSp>
      </p:grpSp>
      <p:sp>
        <p:nvSpPr>
          <p:cNvPr id="29" name="Title 4">
            <a:extLst>
              <a:ext uri="{FF2B5EF4-FFF2-40B4-BE49-F238E27FC236}">
                <a16:creationId xmlns:a16="http://schemas.microsoft.com/office/drawing/2014/main" id="{2A4F638C-0884-45D8-9E8D-887AACE25421}"/>
              </a:ext>
            </a:extLst>
          </p:cNvPr>
          <p:cNvSpPr txBox="1">
            <a:spLocks/>
          </p:cNvSpPr>
          <p:nvPr/>
        </p:nvSpPr>
        <p:spPr>
          <a:xfrm>
            <a:off x="477213" y="265395"/>
            <a:ext cx="11203510" cy="920639"/>
          </a:xfrm>
          <a:prstGeom prst="rect">
            <a:avLst/>
          </a:prstGeom>
        </p:spPr>
        <p:txBody>
          <a:bodyPr anchor="t"/>
          <a:lstStyle>
            <a:lvl1pPr algn="l" defTabSz="914400" rtl="0" eaLnBrk="1" latinLnBrk="0" hangingPunct="1">
              <a:lnSpc>
                <a:spcPts val="344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j-cs"/>
              </a:defRPr>
            </a:lvl1pPr>
          </a:lstStyle>
          <a:p>
            <a:r>
              <a:rPr lang="en-US" dirty="0"/>
              <a:t>Setting up an end-to-end path with a delay bound</a:t>
            </a:r>
          </a:p>
          <a:p>
            <a:r>
              <a:rPr lang="en-US" sz="2400" i="1" dirty="0"/>
              <a:t>Resource reservation reply – Destination is </a:t>
            </a:r>
            <a:r>
              <a:rPr lang="en-US" sz="2400" i="1" dirty="0" err="1"/>
              <a:t>chosing</a:t>
            </a:r>
            <a:r>
              <a:rPr lang="en-US" sz="2400" i="1" dirty="0"/>
              <a:t> the path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5704174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DBF59B06-6AFF-4DE7-8339-F6D8ED9848B5}"/>
              </a:ext>
            </a:extLst>
          </p:cNvPr>
          <p:cNvSpPr txBox="1">
            <a:spLocks/>
          </p:cNvSpPr>
          <p:nvPr/>
        </p:nvSpPr>
        <p:spPr bwMode="auto">
          <a:xfrm>
            <a:off x="11370669" y="6491512"/>
            <a:ext cx="826094" cy="36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180000" bIns="18000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78" rtl="0" eaLnBrk="0" latinLnBrk="0" hangingPunct="0">
              <a:lnSpc>
                <a:spcPct val="85000"/>
              </a:lnSpc>
              <a:defRPr sz="1000" kern="1200">
                <a:solidFill>
                  <a:schemeClr val="tx1"/>
                </a:solidFill>
                <a:latin typeface="FrutigerNext LT Medium" pitchFamily="34" charset="0"/>
                <a:ea typeface="ＭＳ Ｐゴシック" pitchFamily="34" charset="-128"/>
                <a:cs typeface="+mn-cs"/>
              </a:defRPr>
            </a:lvl1pPr>
            <a:lvl2pPr marL="457240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7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71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957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196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43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67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913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78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2B2E7B-4CF8-4688-8F69-2C65CCCF2053}" type="slidenum">
              <a:rPr kumimoji="0" lang="en-US" sz="14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pPr marL="0" marR="0" lvl="0" indent="0" algn="r" defTabSz="914478" rtl="0" eaLnBrk="0" fontAlgn="auto" latinLnBrk="0" hangingPunct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CC9C791B-CFAD-4E63-BEFA-AB4147890E7B}"/>
              </a:ext>
            </a:extLst>
          </p:cNvPr>
          <p:cNvSpPr/>
          <p:nvPr/>
        </p:nvSpPr>
        <p:spPr>
          <a:xfrm>
            <a:off x="8686491" y="5259399"/>
            <a:ext cx="540000" cy="540000"/>
          </a:xfrm>
          <a:prstGeom prst="ellipse">
            <a:avLst/>
          </a:prstGeom>
          <a:solidFill>
            <a:srgbClr val="FFFFFF"/>
          </a:solidFill>
          <a:ln w="381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E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A8167FEE-ED06-4331-8718-1265CC75DFA4}"/>
              </a:ext>
            </a:extLst>
          </p:cNvPr>
          <p:cNvCxnSpPr>
            <a:cxnSpLocks/>
            <a:stCxn id="37" idx="5"/>
            <a:endCxn id="31" idx="1"/>
          </p:cNvCxnSpPr>
          <p:nvPr/>
        </p:nvCxnSpPr>
        <p:spPr>
          <a:xfrm>
            <a:off x="6627410" y="2480318"/>
            <a:ext cx="2138162" cy="2858162"/>
          </a:xfrm>
          <a:prstGeom prst="straightConnector1">
            <a:avLst/>
          </a:prstGeom>
          <a:noFill/>
          <a:ln w="3810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425B593-3E9D-4256-AE0F-4F9D12269887}"/>
              </a:ext>
            </a:extLst>
          </p:cNvPr>
          <p:cNvCxnSpPr>
            <a:cxnSpLocks/>
            <a:stCxn id="38" idx="6"/>
            <a:endCxn id="31" idx="2"/>
          </p:cNvCxnSpPr>
          <p:nvPr/>
        </p:nvCxnSpPr>
        <p:spPr>
          <a:xfrm>
            <a:off x="6706491" y="5529399"/>
            <a:ext cx="1980000" cy="0"/>
          </a:xfrm>
          <a:prstGeom prst="straightConnector1">
            <a:avLst/>
          </a:prstGeom>
          <a:noFill/>
          <a:ln w="3810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00E81FA-7577-4047-91FE-680404883E26}"/>
              </a:ext>
            </a:extLst>
          </p:cNvPr>
          <p:cNvCxnSpPr>
            <a:cxnSpLocks/>
            <a:stCxn id="31" idx="6"/>
            <a:endCxn id="43" idx="3"/>
          </p:cNvCxnSpPr>
          <p:nvPr/>
        </p:nvCxnSpPr>
        <p:spPr>
          <a:xfrm flipV="1">
            <a:off x="9226491" y="4100318"/>
            <a:ext cx="2059081" cy="1429081"/>
          </a:xfrm>
          <a:prstGeom prst="straightConnector1">
            <a:avLst/>
          </a:prstGeom>
          <a:noFill/>
          <a:ln w="3810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778A757-0160-4FDF-BF39-7FC559027619}"/>
              </a:ext>
            </a:extLst>
          </p:cNvPr>
          <p:cNvCxnSpPr>
            <a:cxnSpLocks/>
            <a:stCxn id="42" idx="6"/>
            <a:endCxn id="43" idx="1"/>
          </p:cNvCxnSpPr>
          <p:nvPr/>
        </p:nvCxnSpPr>
        <p:spPr>
          <a:xfrm>
            <a:off x="9226491" y="2289399"/>
            <a:ext cx="2059081" cy="1429081"/>
          </a:xfrm>
          <a:prstGeom prst="straightConnector1">
            <a:avLst/>
          </a:prstGeom>
          <a:noFill/>
          <a:ln w="3810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FCF3666-EDE9-4DF7-9C61-AC3AC8B2E49E}"/>
              </a:ext>
            </a:extLst>
          </p:cNvPr>
          <p:cNvCxnSpPr>
            <a:cxnSpLocks/>
            <a:stCxn id="38" idx="7"/>
            <a:endCxn id="42" idx="3"/>
          </p:cNvCxnSpPr>
          <p:nvPr/>
        </p:nvCxnSpPr>
        <p:spPr>
          <a:xfrm flipV="1">
            <a:off x="6627410" y="2480318"/>
            <a:ext cx="2138162" cy="2858162"/>
          </a:xfrm>
          <a:prstGeom prst="straightConnector1">
            <a:avLst/>
          </a:prstGeom>
          <a:noFill/>
          <a:ln w="3810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sp>
        <p:nvSpPr>
          <p:cNvPr id="37" name="Oval 36">
            <a:extLst>
              <a:ext uri="{FF2B5EF4-FFF2-40B4-BE49-F238E27FC236}">
                <a16:creationId xmlns:a16="http://schemas.microsoft.com/office/drawing/2014/main" id="{F9B09C46-5B65-4E93-BF1B-5804DF3C1AC3}"/>
              </a:ext>
            </a:extLst>
          </p:cNvPr>
          <p:cNvSpPr/>
          <p:nvPr/>
        </p:nvSpPr>
        <p:spPr>
          <a:xfrm>
            <a:off x="6166491" y="2019399"/>
            <a:ext cx="540000" cy="540000"/>
          </a:xfrm>
          <a:prstGeom prst="ellipse">
            <a:avLst/>
          </a:prstGeom>
          <a:solidFill>
            <a:srgbClr val="FFFFFF"/>
          </a:solidFill>
          <a:ln w="381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7FBE1A71-D1A3-4C15-B354-76BE80707E25}"/>
              </a:ext>
            </a:extLst>
          </p:cNvPr>
          <p:cNvSpPr/>
          <p:nvPr/>
        </p:nvSpPr>
        <p:spPr>
          <a:xfrm>
            <a:off x="6166491" y="5259399"/>
            <a:ext cx="540000" cy="540000"/>
          </a:xfrm>
          <a:prstGeom prst="ellipse">
            <a:avLst/>
          </a:prstGeom>
          <a:solidFill>
            <a:srgbClr val="FFFFFF"/>
          </a:solidFill>
          <a:ln w="381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2C333549-4A8F-47F9-A224-7035746BF94D}"/>
              </a:ext>
            </a:extLst>
          </p:cNvPr>
          <p:cNvSpPr/>
          <p:nvPr/>
        </p:nvSpPr>
        <p:spPr>
          <a:xfrm>
            <a:off x="3646491" y="3639399"/>
            <a:ext cx="540000" cy="540000"/>
          </a:xfrm>
          <a:prstGeom prst="ellipse">
            <a:avLst/>
          </a:prstGeom>
          <a:solidFill>
            <a:srgbClr val="FFFFFF"/>
          </a:solidFill>
          <a:ln w="381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A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0ABBC776-79EB-4E86-B807-8E69B7B1FA46}"/>
              </a:ext>
            </a:extLst>
          </p:cNvPr>
          <p:cNvCxnSpPr>
            <a:stCxn id="39" idx="7"/>
            <a:endCxn id="37" idx="2"/>
          </p:cNvCxnSpPr>
          <p:nvPr/>
        </p:nvCxnSpPr>
        <p:spPr>
          <a:xfrm flipV="1">
            <a:off x="4107410" y="2289399"/>
            <a:ext cx="2059081" cy="1429081"/>
          </a:xfrm>
          <a:prstGeom prst="straightConnector1">
            <a:avLst/>
          </a:prstGeom>
          <a:noFill/>
          <a:ln w="3810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8A02167C-70DC-4FF7-8711-06C222AE39E6}"/>
              </a:ext>
            </a:extLst>
          </p:cNvPr>
          <p:cNvCxnSpPr>
            <a:stCxn id="39" idx="5"/>
            <a:endCxn id="38" idx="2"/>
          </p:cNvCxnSpPr>
          <p:nvPr/>
        </p:nvCxnSpPr>
        <p:spPr>
          <a:xfrm>
            <a:off x="4107410" y="4100318"/>
            <a:ext cx="2059081" cy="1429081"/>
          </a:xfrm>
          <a:prstGeom prst="straightConnector1">
            <a:avLst/>
          </a:prstGeom>
          <a:noFill/>
          <a:ln w="3810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sp>
        <p:nvSpPr>
          <p:cNvPr id="42" name="Oval 41">
            <a:extLst>
              <a:ext uri="{FF2B5EF4-FFF2-40B4-BE49-F238E27FC236}">
                <a16:creationId xmlns:a16="http://schemas.microsoft.com/office/drawing/2014/main" id="{8DCF2528-59CF-4372-A23F-BEFB39A71737}"/>
              </a:ext>
            </a:extLst>
          </p:cNvPr>
          <p:cNvSpPr/>
          <p:nvPr/>
        </p:nvSpPr>
        <p:spPr>
          <a:xfrm>
            <a:off x="8686491" y="2019399"/>
            <a:ext cx="540000" cy="540000"/>
          </a:xfrm>
          <a:prstGeom prst="ellipse">
            <a:avLst/>
          </a:prstGeom>
          <a:solidFill>
            <a:srgbClr val="FFFFFF"/>
          </a:solidFill>
          <a:ln w="381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D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B368ACFD-B8E6-4237-8B8A-C1D4EBC76BD7}"/>
              </a:ext>
            </a:extLst>
          </p:cNvPr>
          <p:cNvSpPr/>
          <p:nvPr/>
        </p:nvSpPr>
        <p:spPr>
          <a:xfrm>
            <a:off x="11206491" y="3639399"/>
            <a:ext cx="540000" cy="540000"/>
          </a:xfrm>
          <a:prstGeom prst="ellipse">
            <a:avLst/>
          </a:prstGeom>
          <a:solidFill>
            <a:srgbClr val="FFFFFF"/>
          </a:solidFill>
          <a:ln w="381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F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DB648228-D5B0-4D13-985E-3A38DCB4FE9F}"/>
              </a:ext>
            </a:extLst>
          </p:cNvPr>
          <p:cNvCxnSpPr>
            <a:cxnSpLocks/>
          </p:cNvCxnSpPr>
          <p:nvPr/>
        </p:nvCxnSpPr>
        <p:spPr>
          <a:xfrm>
            <a:off x="6706491" y="2289399"/>
            <a:ext cx="1980000" cy="0"/>
          </a:xfrm>
          <a:prstGeom prst="straightConnector1">
            <a:avLst/>
          </a:prstGeom>
          <a:noFill/>
          <a:ln w="3810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sp>
        <p:nvSpPr>
          <p:cNvPr id="47" name="Rectangular Callout 7">
            <a:extLst>
              <a:ext uri="{FF2B5EF4-FFF2-40B4-BE49-F238E27FC236}">
                <a16:creationId xmlns:a16="http://schemas.microsoft.com/office/drawing/2014/main" id="{1A1A209A-D4A0-4734-A599-E049B45A872A}"/>
              </a:ext>
            </a:extLst>
          </p:cNvPr>
          <p:cNvSpPr/>
          <p:nvPr/>
        </p:nvSpPr>
        <p:spPr>
          <a:xfrm>
            <a:off x="3646491" y="1697625"/>
            <a:ext cx="1710707" cy="861774"/>
          </a:xfrm>
          <a:prstGeom prst="wedgeRectCallout">
            <a:avLst>
              <a:gd name="adj1" fmla="val 89932"/>
              <a:gd name="adj2" fmla="val 16708"/>
            </a:avLst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Node B: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Q</a:t>
            </a:r>
            <a:r>
              <a:rPr kumimoji="0" lang="en-US" sz="12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1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:</a:t>
            </a:r>
            <a:r>
              <a:rPr kumimoji="0" lang="en-US" sz="12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 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max delay 20 ms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Q</a:t>
            </a:r>
            <a:r>
              <a:rPr kumimoji="0" lang="en-US" sz="12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2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:</a:t>
            </a:r>
            <a:r>
              <a:rPr kumimoji="0" lang="en-US" sz="12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 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max delay 200 ms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Q</a:t>
            </a:r>
            <a:r>
              <a:rPr kumimoji="0" lang="en-US" sz="12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3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: best effort</a:t>
            </a:r>
          </a:p>
        </p:txBody>
      </p:sp>
      <p:sp>
        <p:nvSpPr>
          <p:cNvPr id="48" name="Rectangular Callout 7">
            <a:extLst>
              <a:ext uri="{FF2B5EF4-FFF2-40B4-BE49-F238E27FC236}">
                <a16:creationId xmlns:a16="http://schemas.microsoft.com/office/drawing/2014/main" id="{3C960EC6-3BEF-4649-95FA-62F01C47F05E}"/>
              </a:ext>
            </a:extLst>
          </p:cNvPr>
          <p:cNvSpPr/>
          <p:nvPr/>
        </p:nvSpPr>
        <p:spPr>
          <a:xfrm>
            <a:off x="10035784" y="1697625"/>
            <a:ext cx="1710707" cy="861774"/>
          </a:xfrm>
          <a:prstGeom prst="wedgeRectCallout">
            <a:avLst>
              <a:gd name="adj1" fmla="val -89101"/>
              <a:gd name="adj2" fmla="val 18156"/>
            </a:avLst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Node D: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Q</a:t>
            </a:r>
            <a:r>
              <a:rPr kumimoji="0" lang="en-US" sz="12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1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:</a:t>
            </a:r>
            <a:r>
              <a:rPr kumimoji="0" lang="en-US" sz="12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 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max delay 40 ms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Q</a:t>
            </a:r>
            <a:r>
              <a:rPr kumimoji="0" lang="en-US" sz="12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2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:</a:t>
            </a:r>
            <a:r>
              <a:rPr kumimoji="0" lang="en-US" sz="12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 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max delay 300 ms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Q</a:t>
            </a:r>
            <a:r>
              <a:rPr kumimoji="0" lang="en-US" sz="12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3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: best effort</a:t>
            </a:r>
          </a:p>
        </p:txBody>
      </p:sp>
      <p:sp>
        <p:nvSpPr>
          <p:cNvPr id="49" name="Rectangular Callout 7">
            <a:extLst>
              <a:ext uri="{FF2B5EF4-FFF2-40B4-BE49-F238E27FC236}">
                <a16:creationId xmlns:a16="http://schemas.microsoft.com/office/drawing/2014/main" id="{BDC6268C-5DB9-40C2-B9A1-E0EAAE27288B}"/>
              </a:ext>
            </a:extLst>
          </p:cNvPr>
          <p:cNvSpPr/>
          <p:nvPr/>
        </p:nvSpPr>
        <p:spPr>
          <a:xfrm>
            <a:off x="3646491" y="5259399"/>
            <a:ext cx="1710707" cy="861774"/>
          </a:xfrm>
          <a:prstGeom prst="wedgeRectCallout">
            <a:avLst>
              <a:gd name="adj1" fmla="val 91564"/>
              <a:gd name="adj2" fmla="val -12529"/>
            </a:avLst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Node C: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Q</a:t>
            </a:r>
            <a:r>
              <a:rPr kumimoji="0" lang="en-US" sz="12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1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:</a:t>
            </a:r>
            <a:r>
              <a:rPr kumimoji="0" lang="en-US" sz="12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 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max delay 50 ms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Q</a:t>
            </a:r>
            <a:r>
              <a:rPr kumimoji="0" lang="en-US" sz="12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2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:</a:t>
            </a:r>
            <a:r>
              <a:rPr kumimoji="0" lang="en-US" sz="12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 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max delay 200 ms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Q</a:t>
            </a:r>
            <a:r>
              <a:rPr kumimoji="0" lang="en-US" sz="12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3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: best effort</a:t>
            </a:r>
          </a:p>
        </p:txBody>
      </p:sp>
      <p:sp>
        <p:nvSpPr>
          <p:cNvPr id="50" name="Rectangular Callout 7">
            <a:extLst>
              <a:ext uri="{FF2B5EF4-FFF2-40B4-BE49-F238E27FC236}">
                <a16:creationId xmlns:a16="http://schemas.microsoft.com/office/drawing/2014/main" id="{B1BC3BD6-B595-41E4-AA57-49861793F620}"/>
              </a:ext>
            </a:extLst>
          </p:cNvPr>
          <p:cNvSpPr/>
          <p:nvPr/>
        </p:nvSpPr>
        <p:spPr>
          <a:xfrm>
            <a:off x="10035784" y="5259399"/>
            <a:ext cx="1710707" cy="861774"/>
          </a:xfrm>
          <a:prstGeom prst="wedgeRectCallout">
            <a:avLst>
              <a:gd name="adj1" fmla="val -91215"/>
              <a:gd name="adj2" fmla="val -9608"/>
            </a:avLst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Node E: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Q</a:t>
            </a:r>
            <a:r>
              <a:rPr kumimoji="0" lang="en-US" sz="12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1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:</a:t>
            </a:r>
            <a:r>
              <a:rPr kumimoji="0" lang="en-US" sz="12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 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max delay 30 ms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Q</a:t>
            </a:r>
            <a:r>
              <a:rPr kumimoji="0" lang="en-US" sz="12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2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:</a:t>
            </a:r>
            <a:r>
              <a:rPr kumimoji="0" lang="en-US" sz="12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 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max delay 400 ms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Q</a:t>
            </a:r>
            <a:r>
              <a:rPr kumimoji="0" lang="en-US" sz="1200" b="0" i="0" u="none" strike="noStrike" kern="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3</a:t>
            </a: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: best effort</a:t>
            </a:r>
          </a:p>
        </p:txBody>
      </p:sp>
      <p:sp>
        <p:nvSpPr>
          <p:cNvPr id="72" name="Rectangular Callout 35">
            <a:extLst>
              <a:ext uri="{FF2B5EF4-FFF2-40B4-BE49-F238E27FC236}">
                <a16:creationId xmlns:a16="http://schemas.microsoft.com/office/drawing/2014/main" id="{7DFD828D-4A15-43BA-B05E-F77AF0006637}"/>
              </a:ext>
            </a:extLst>
          </p:cNvPr>
          <p:cNvSpPr/>
          <p:nvPr/>
        </p:nvSpPr>
        <p:spPr>
          <a:xfrm>
            <a:off x="6559903" y="2523922"/>
            <a:ext cx="2520000" cy="1015663"/>
          </a:xfrm>
          <a:prstGeom prst="wedgeRectCallout">
            <a:avLst>
              <a:gd name="adj1" fmla="val 114566"/>
              <a:gd name="adj2" fmla="val 11596"/>
            </a:avLst>
          </a:prstGeom>
          <a:solidFill>
            <a:srgbClr val="FFFFFF">
              <a:lumMod val="95000"/>
            </a:srgbClr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1200" dirty="0"/>
              <a:t>Reply: </a:t>
            </a:r>
            <a:endParaRPr lang="en-US" sz="1200" dirty="0">
              <a:solidFill>
                <a:srgbClr val="1D1D1A"/>
              </a:solidFill>
            </a:endParaRPr>
          </a:p>
          <a:p>
            <a:pPr marL="285750" lvl="0" indent="-285750">
              <a:buFontTx/>
              <a:buChar char="-"/>
            </a:pPr>
            <a:r>
              <a:rPr lang="en-US" sz="1200" dirty="0">
                <a:solidFill>
                  <a:srgbClr val="1D1D1A"/>
                </a:solidFill>
              </a:rPr>
              <a:t>max-E2E-delay: 85ms</a:t>
            </a:r>
          </a:p>
          <a:p>
            <a:pPr marL="285750" lvl="0" indent="-285750">
              <a:buFontTx/>
              <a:buChar char="-"/>
            </a:pPr>
            <a:r>
              <a:rPr lang="en-US" sz="1200" dirty="0">
                <a:solidFill>
                  <a:srgbClr val="1D1D1A"/>
                </a:solidFill>
              </a:rPr>
              <a:t>E2E-delay-commit.: 60ms</a:t>
            </a:r>
          </a:p>
          <a:p>
            <a:pPr marL="285750" lvl="0" indent="-285750">
              <a:buFontTx/>
              <a:buChar char="-"/>
            </a:pPr>
            <a:r>
              <a:rPr lang="en-US" sz="1200" dirty="0" err="1">
                <a:solidFill>
                  <a:srgbClr val="1D1D1A"/>
                </a:solidFill>
              </a:rPr>
              <a:t>Bw</a:t>
            </a:r>
            <a:r>
              <a:rPr lang="en-US" sz="1200" dirty="0">
                <a:solidFill>
                  <a:srgbClr val="1D1D1A"/>
                </a:solidFill>
              </a:rPr>
              <a:t>: 2Mbps</a:t>
            </a:r>
          </a:p>
          <a:p>
            <a:pPr marL="285750" lvl="0" indent="-285750">
              <a:buFontTx/>
              <a:buChar char="-"/>
            </a:pPr>
            <a:r>
              <a:rPr lang="en-US" sz="1200" dirty="0"/>
              <a:t>Route: </a:t>
            </a:r>
            <a:r>
              <a:rPr lang="en-US" sz="1200" dirty="0">
                <a:solidFill>
                  <a:srgbClr val="1D1D1A"/>
                </a:solidFill>
              </a:rPr>
              <a:t>A, B, D, F</a:t>
            </a:r>
          </a:p>
        </p:txBody>
      </p:sp>
      <p:sp>
        <p:nvSpPr>
          <p:cNvPr id="73" name="Rectangular Callout 35">
            <a:extLst>
              <a:ext uri="{FF2B5EF4-FFF2-40B4-BE49-F238E27FC236}">
                <a16:creationId xmlns:a16="http://schemas.microsoft.com/office/drawing/2014/main" id="{7E27BF88-B30B-443B-AA9B-E12240B89B05}"/>
              </a:ext>
            </a:extLst>
          </p:cNvPr>
          <p:cNvSpPr/>
          <p:nvPr/>
        </p:nvSpPr>
        <p:spPr>
          <a:xfrm>
            <a:off x="6559903" y="4818291"/>
            <a:ext cx="2520000" cy="1015663"/>
          </a:xfrm>
          <a:prstGeom prst="wedgeRectCallout">
            <a:avLst>
              <a:gd name="adj1" fmla="val 111267"/>
              <a:gd name="adj2" fmla="val -32080"/>
            </a:avLst>
          </a:prstGeom>
          <a:solidFill>
            <a:srgbClr val="FFFFFF">
              <a:lumMod val="95000"/>
            </a:srgbClr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1200" dirty="0"/>
              <a:t>Reply: </a:t>
            </a:r>
            <a:endParaRPr lang="en-US" sz="1200" dirty="0">
              <a:solidFill>
                <a:srgbClr val="1D1D1A"/>
              </a:solidFill>
            </a:endParaRPr>
          </a:p>
          <a:p>
            <a:pPr marL="285750" lvl="0" indent="-285750">
              <a:buFontTx/>
              <a:buChar char="-"/>
            </a:pPr>
            <a:r>
              <a:rPr lang="en-US" sz="1200" dirty="0">
                <a:solidFill>
                  <a:srgbClr val="1D1D1A"/>
                </a:solidFill>
              </a:rPr>
              <a:t>max-E2E-delay: 85ms</a:t>
            </a:r>
          </a:p>
          <a:p>
            <a:pPr marL="285750" lvl="0" indent="-285750">
              <a:buFontTx/>
              <a:buChar char="-"/>
            </a:pPr>
            <a:r>
              <a:rPr lang="en-US" sz="1200" dirty="0">
                <a:solidFill>
                  <a:srgbClr val="1D1D1A"/>
                </a:solidFill>
              </a:rPr>
              <a:t>E2E-delay-commit.: 80ms</a:t>
            </a:r>
          </a:p>
          <a:p>
            <a:pPr marL="285750" lvl="0" indent="-285750">
              <a:buFontTx/>
              <a:buChar char="-"/>
            </a:pPr>
            <a:r>
              <a:rPr lang="en-US" sz="1200" dirty="0" err="1">
                <a:solidFill>
                  <a:srgbClr val="1D1D1A"/>
                </a:solidFill>
              </a:rPr>
              <a:t>Bw</a:t>
            </a:r>
            <a:r>
              <a:rPr lang="en-US" sz="1200" dirty="0">
                <a:solidFill>
                  <a:srgbClr val="1D1D1A"/>
                </a:solidFill>
              </a:rPr>
              <a:t>: 2Mbps</a:t>
            </a:r>
          </a:p>
          <a:p>
            <a:pPr marL="285750" lvl="0" indent="-285750">
              <a:buFontTx/>
              <a:buChar char="-"/>
            </a:pPr>
            <a:r>
              <a:rPr lang="en-US" sz="1200" dirty="0"/>
              <a:t>Route: </a:t>
            </a:r>
            <a:r>
              <a:rPr lang="en-US" sz="1200" dirty="0">
                <a:solidFill>
                  <a:srgbClr val="1D1D1A"/>
                </a:solidFill>
              </a:rPr>
              <a:t>A, C, E, F</a:t>
            </a:r>
          </a:p>
        </p:txBody>
      </p:sp>
      <p:sp>
        <p:nvSpPr>
          <p:cNvPr id="74" name="Rectangular Callout 35">
            <a:extLst>
              <a:ext uri="{FF2B5EF4-FFF2-40B4-BE49-F238E27FC236}">
                <a16:creationId xmlns:a16="http://schemas.microsoft.com/office/drawing/2014/main" id="{6C215F52-8848-423E-812F-9C9CB3B7E681}"/>
              </a:ext>
            </a:extLst>
          </p:cNvPr>
          <p:cNvSpPr/>
          <p:nvPr/>
        </p:nvSpPr>
        <p:spPr>
          <a:xfrm>
            <a:off x="6559903" y="3774788"/>
            <a:ext cx="2520000" cy="1015663"/>
          </a:xfrm>
          <a:prstGeom prst="wedgeRectCallout">
            <a:avLst>
              <a:gd name="adj1" fmla="val 119513"/>
              <a:gd name="adj2" fmla="val 36425"/>
            </a:avLst>
          </a:prstGeom>
          <a:solidFill>
            <a:srgbClr val="FFFFFF">
              <a:lumMod val="95000"/>
            </a:srgbClr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Reply: </a:t>
            </a:r>
          </a:p>
          <a:p>
            <a:pPr marL="285750" indent="-285750">
              <a:buFontTx/>
              <a:buChar char="-"/>
            </a:pPr>
            <a:r>
              <a:rPr lang="en-US" sz="1200" dirty="0"/>
              <a:t>max-E2E-delay: 85ms</a:t>
            </a:r>
          </a:p>
          <a:p>
            <a:pPr marL="285750" indent="-285750">
              <a:buFontTx/>
              <a:buChar char="-"/>
            </a:pPr>
            <a:r>
              <a:rPr lang="en-US" sz="1200" dirty="0"/>
              <a:t>E2E-delay-commit.: 50ms</a:t>
            </a:r>
          </a:p>
          <a:p>
            <a:pPr marL="285750" indent="-285750">
              <a:buFontTx/>
              <a:buChar char="-"/>
            </a:pPr>
            <a:r>
              <a:rPr lang="en-US" sz="1200" dirty="0" err="1"/>
              <a:t>Bw</a:t>
            </a:r>
            <a:r>
              <a:rPr lang="en-US" sz="1200" dirty="0"/>
              <a:t>: 2Mbps</a:t>
            </a:r>
          </a:p>
          <a:p>
            <a:pPr marL="285750" indent="-285750">
              <a:buFontTx/>
              <a:buChar char="-"/>
            </a:pPr>
            <a:r>
              <a:rPr lang="en-US" sz="1200" dirty="0"/>
              <a:t>Route: A, B, E, F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0FC1936-AE8A-4B42-B272-AE5A3652568E}"/>
              </a:ext>
            </a:extLst>
          </p:cNvPr>
          <p:cNvCxnSpPr>
            <a:cxnSpLocks noChangeAspect="1"/>
          </p:cNvCxnSpPr>
          <p:nvPr/>
        </p:nvCxnSpPr>
        <p:spPr>
          <a:xfrm>
            <a:off x="10484174" y="2921066"/>
            <a:ext cx="720000" cy="49971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3D913CA-DC38-4AB6-88FF-A06432E3E7FC}"/>
              </a:ext>
            </a:extLst>
          </p:cNvPr>
          <p:cNvCxnSpPr>
            <a:cxnSpLocks noChangeAspect="1"/>
          </p:cNvCxnSpPr>
          <p:nvPr/>
        </p:nvCxnSpPr>
        <p:spPr>
          <a:xfrm flipV="1">
            <a:off x="10487530" y="4379219"/>
            <a:ext cx="720000" cy="499706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80759EA-E856-4E7A-A348-60A0CBDF9D91}"/>
              </a:ext>
            </a:extLst>
          </p:cNvPr>
          <p:cNvCxnSpPr>
            <a:cxnSpLocks noChangeAspect="1"/>
          </p:cNvCxnSpPr>
          <p:nvPr/>
        </p:nvCxnSpPr>
        <p:spPr>
          <a:xfrm flipV="1">
            <a:off x="10526551" y="4579039"/>
            <a:ext cx="720000" cy="499706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id="{A65E3353-392B-46DC-8867-CC7AB6AAD55C}"/>
              </a:ext>
            </a:extLst>
          </p:cNvPr>
          <p:cNvSpPr/>
          <p:nvPr/>
        </p:nvSpPr>
        <p:spPr>
          <a:xfrm>
            <a:off x="477213" y="1728403"/>
            <a:ext cx="2520000" cy="1323439"/>
          </a:xfrm>
          <a:prstGeom prst="rect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wrap="square" rtlCol="0" anchor="ctr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1600" b="1" kern="0" dirty="0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Source</a:t>
            </a:r>
            <a:endParaRPr kumimoji="0" lang="fr-FR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/>
              <a:cs typeface="Calibri" panose="020F0502020204030204" pitchFamily="34" charset="0"/>
            </a:endParaRP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is</a:t>
            </a: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 </a:t>
            </a:r>
            <a:r>
              <a:rPr kumimoji="0" lang="fr-FR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chosing</a:t>
            </a: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 the </a:t>
            </a:r>
            <a:r>
              <a:rPr kumimoji="0" lang="fr-FR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path</a:t>
            </a:r>
            <a:endParaRPr kumimoji="0" lang="fr-FR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/>
              <a:cs typeface="Calibri" panose="020F0502020204030204" pitchFamily="34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è"/>
              <a:tabLst/>
              <a:defRPr/>
            </a:pPr>
            <a:r>
              <a:rPr lang="fr-FR" sz="1600" i="1" kern="0" dirty="0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  <a:sym typeface="Wingdings" panose="05000000000000000000" pitchFamily="2" charset="2"/>
              </a:rPr>
              <a:t>A </a:t>
            </a:r>
            <a:r>
              <a:rPr lang="fr-FR" sz="1600" i="1" kern="0" dirty="0" err="1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  <a:sym typeface="Wingdings" panose="05000000000000000000" pitchFamily="2" charset="2"/>
              </a:rPr>
              <a:t>Resv</a:t>
            </a:r>
            <a:r>
              <a:rPr lang="fr-FR" sz="1600" i="1" kern="0" dirty="0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  <a:sym typeface="Wingdings" panose="05000000000000000000" pitchFamily="2" charset="2"/>
              </a:rPr>
              <a:t> message </a:t>
            </a:r>
            <a:r>
              <a:rPr lang="fr-FR" sz="1600" i="1" kern="0" dirty="0" err="1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  <a:sym typeface="Wingdings" panose="05000000000000000000" pitchFamily="2" charset="2"/>
              </a:rPr>
              <a:t>is</a:t>
            </a:r>
            <a:r>
              <a:rPr lang="fr-FR" sz="1600" i="1" kern="0" dirty="0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  <a:sym typeface="Wingdings" panose="05000000000000000000" pitchFamily="2" charset="2"/>
              </a:rPr>
              <a:t> sent for </a:t>
            </a:r>
            <a:r>
              <a:rPr lang="fr-FR" sz="1600" i="1" kern="0" dirty="0" err="1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  <a:sym typeface="Wingdings" panose="05000000000000000000" pitchFamily="2" charset="2"/>
              </a:rPr>
              <a:t>each</a:t>
            </a:r>
            <a:r>
              <a:rPr lang="fr-FR" sz="1600" i="1" kern="0" dirty="0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r-FR" sz="1600" i="1" kern="0" dirty="0" err="1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  <a:sym typeface="Wingdings" panose="05000000000000000000" pitchFamily="2" charset="2"/>
              </a:rPr>
              <a:t>received</a:t>
            </a:r>
            <a:r>
              <a:rPr lang="fr-FR" sz="1600" i="1" kern="0" dirty="0">
                <a:solidFill>
                  <a:srgbClr val="000000"/>
                </a:solidFill>
                <a:latin typeface="Calibri" panose="020F0502020204030204" pitchFamily="34" charset="0"/>
                <a:ea typeface="宋体"/>
                <a:cs typeface="Calibri" panose="020F0502020204030204" pitchFamily="34" charset="0"/>
                <a:sym typeface="Wingdings" panose="05000000000000000000" pitchFamily="2" charset="2"/>
              </a:rPr>
              <a:t> Path message</a:t>
            </a:r>
          </a:p>
        </p:txBody>
      </p:sp>
      <p:sp>
        <p:nvSpPr>
          <p:cNvPr id="45" name="Title 4">
            <a:extLst>
              <a:ext uri="{FF2B5EF4-FFF2-40B4-BE49-F238E27FC236}">
                <a16:creationId xmlns:a16="http://schemas.microsoft.com/office/drawing/2014/main" id="{1D655901-26D5-470B-934C-130777216712}"/>
              </a:ext>
            </a:extLst>
          </p:cNvPr>
          <p:cNvSpPr txBox="1">
            <a:spLocks/>
          </p:cNvSpPr>
          <p:nvPr/>
        </p:nvSpPr>
        <p:spPr>
          <a:xfrm>
            <a:off x="477213" y="265395"/>
            <a:ext cx="11203510" cy="920639"/>
          </a:xfrm>
          <a:prstGeom prst="rect">
            <a:avLst/>
          </a:prstGeom>
        </p:spPr>
        <p:txBody>
          <a:bodyPr anchor="t"/>
          <a:lstStyle>
            <a:lvl1pPr algn="l" defTabSz="914400" rtl="0" eaLnBrk="1" latinLnBrk="0" hangingPunct="1">
              <a:lnSpc>
                <a:spcPts val="344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j-cs"/>
              </a:defRPr>
            </a:lvl1pPr>
          </a:lstStyle>
          <a:p>
            <a:r>
              <a:rPr lang="en-US" dirty="0"/>
              <a:t>Setting up an end-to-end path with a delay bound</a:t>
            </a:r>
          </a:p>
          <a:p>
            <a:r>
              <a:rPr lang="en-US" sz="2400" i="1" dirty="0"/>
              <a:t>Resource reservation reply – Source is </a:t>
            </a:r>
            <a:r>
              <a:rPr lang="en-US" sz="2400" i="1" dirty="0" err="1"/>
              <a:t>chosing</a:t>
            </a:r>
            <a:r>
              <a:rPr lang="en-US" sz="2400" i="1" dirty="0"/>
              <a:t> the path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34196501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DBF59B06-6AFF-4DE7-8339-F6D8ED9848B5}"/>
              </a:ext>
            </a:extLst>
          </p:cNvPr>
          <p:cNvSpPr txBox="1">
            <a:spLocks/>
          </p:cNvSpPr>
          <p:nvPr/>
        </p:nvSpPr>
        <p:spPr bwMode="auto">
          <a:xfrm>
            <a:off x="11370669" y="6491512"/>
            <a:ext cx="826094" cy="36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180000" bIns="18000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78" rtl="0" eaLnBrk="0" latinLnBrk="0" hangingPunct="0">
              <a:lnSpc>
                <a:spcPct val="85000"/>
              </a:lnSpc>
              <a:defRPr sz="1000" kern="1200">
                <a:solidFill>
                  <a:schemeClr val="tx1"/>
                </a:solidFill>
                <a:latin typeface="FrutigerNext LT Medium" pitchFamily="34" charset="0"/>
                <a:ea typeface="ＭＳ Ｐゴシック" pitchFamily="34" charset="-128"/>
                <a:cs typeface="+mn-cs"/>
              </a:defRPr>
            </a:lvl1pPr>
            <a:lvl2pPr marL="457240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7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71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957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196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43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67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913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78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2B2E7B-4CF8-4688-8F69-2C65CCCF2053}" type="slidenum">
              <a:rPr kumimoji="0" lang="en-US" sz="14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pPr marL="0" marR="0" lvl="0" indent="0" algn="r" defTabSz="914478" rtl="0" eaLnBrk="0" fontAlgn="auto" latinLnBrk="0" hangingPunct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48C836F-6F8C-4A3B-AC81-2DE272FFC2B1}"/>
              </a:ext>
            </a:extLst>
          </p:cNvPr>
          <p:cNvGrpSpPr/>
          <p:nvPr/>
        </p:nvGrpSpPr>
        <p:grpSpPr>
          <a:xfrm>
            <a:off x="3646491" y="1697625"/>
            <a:ext cx="8100000" cy="4423548"/>
            <a:chOff x="2048381" y="1697625"/>
            <a:chExt cx="8100000" cy="4423548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CC9C791B-CFAD-4E63-BEFA-AB4147890E7B}"/>
                </a:ext>
              </a:extLst>
            </p:cNvPr>
            <p:cNvSpPr/>
            <p:nvPr/>
          </p:nvSpPr>
          <p:spPr>
            <a:xfrm>
              <a:off x="7088381" y="5259399"/>
              <a:ext cx="540000" cy="54000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/>
                  <a:cs typeface="Calibri" panose="020F0502020204030204" pitchFamily="34" charset="0"/>
                </a:rPr>
                <a:t>E</a:t>
              </a:r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A8167FEE-ED06-4331-8718-1265CC75DFA4}"/>
                </a:ext>
              </a:extLst>
            </p:cNvPr>
            <p:cNvCxnSpPr>
              <a:cxnSpLocks/>
              <a:stCxn id="37" idx="5"/>
              <a:endCxn id="31" idx="1"/>
            </p:cNvCxnSpPr>
            <p:nvPr/>
          </p:nvCxnSpPr>
          <p:spPr>
            <a:xfrm>
              <a:off x="5029300" y="2480318"/>
              <a:ext cx="2138162" cy="2858162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9425B593-3E9D-4256-AE0F-4F9D12269887}"/>
                </a:ext>
              </a:extLst>
            </p:cNvPr>
            <p:cNvCxnSpPr>
              <a:cxnSpLocks/>
              <a:stCxn id="38" idx="6"/>
              <a:endCxn id="31" idx="2"/>
            </p:cNvCxnSpPr>
            <p:nvPr/>
          </p:nvCxnSpPr>
          <p:spPr>
            <a:xfrm>
              <a:off x="5108381" y="5529399"/>
              <a:ext cx="1980000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300E81FA-7577-4047-91FE-680404883E26}"/>
                </a:ext>
              </a:extLst>
            </p:cNvPr>
            <p:cNvCxnSpPr>
              <a:cxnSpLocks/>
              <a:stCxn id="31" idx="6"/>
              <a:endCxn id="43" idx="3"/>
            </p:cNvCxnSpPr>
            <p:nvPr/>
          </p:nvCxnSpPr>
          <p:spPr>
            <a:xfrm flipV="1">
              <a:off x="7628381" y="4100318"/>
              <a:ext cx="2059081" cy="1429081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D778A757-0160-4FDF-BF39-7FC559027619}"/>
                </a:ext>
              </a:extLst>
            </p:cNvPr>
            <p:cNvCxnSpPr>
              <a:cxnSpLocks/>
              <a:stCxn id="42" idx="6"/>
              <a:endCxn id="43" idx="1"/>
            </p:cNvCxnSpPr>
            <p:nvPr/>
          </p:nvCxnSpPr>
          <p:spPr>
            <a:xfrm>
              <a:off x="7628381" y="2289399"/>
              <a:ext cx="2059081" cy="1429081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4FCF3666-EDE9-4DF7-9C61-AC3AC8B2E49E}"/>
                </a:ext>
              </a:extLst>
            </p:cNvPr>
            <p:cNvCxnSpPr>
              <a:cxnSpLocks/>
              <a:stCxn id="38" idx="7"/>
              <a:endCxn id="42" idx="3"/>
            </p:cNvCxnSpPr>
            <p:nvPr/>
          </p:nvCxnSpPr>
          <p:spPr>
            <a:xfrm flipV="1">
              <a:off x="5029300" y="2480318"/>
              <a:ext cx="2138162" cy="2858162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F9B09C46-5B65-4E93-BF1B-5804DF3C1AC3}"/>
                </a:ext>
              </a:extLst>
            </p:cNvPr>
            <p:cNvSpPr/>
            <p:nvPr/>
          </p:nvSpPr>
          <p:spPr>
            <a:xfrm>
              <a:off x="4568381" y="2019399"/>
              <a:ext cx="540000" cy="54000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/>
                  <a:cs typeface="Calibri" panose="020F0502020204030204" pitchFamily="34" charset="0"/>
                </a:rPr>
                <a:t>B</a:t>
              </a: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7FBE1A71-D1A3-4C15-B354-76BE80707E25}"/>
                </a:ext>
              </a:extLst>
            </p:cNvPr>
            <p:cNvSpPr/>
            <p:nvPr/>
          </p:nvSpPr>
          <p:spPr>
            <a:xfrm>
              <a:off x="4568381" y="5259399"/>
              <a:ext cx="540000" cy="54000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/>
                  <a:cs typeface="Calibri" panose="020F0502020204030204" pitchFamily="34" charset="0"/>
                </a:rPr>
                <a:t>C</a:t>
              </a:r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C333549-4A8F-47F9-A224-7035746BF94D}"/>
                </a:ext>
              </a:extLst>
            </p:cNvPr>
            <p:cNvSpPr/>
            <p:nvPr/>
          </p:nvSpPr>
          <p:spPr>
            <a:xfrm>
              <a:off x="2048381" y="3639399"/>
              <a:ext cx="540000" cy="54000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/>
                  <a:cs typeface="Calibri" panose="020F0502020204030204" pitchFamily="34" charset="0"/>
                </a:rPr>
                <a:t>A</a:t>
              </a:r>
            </a:p>
          </p:txBody>
        </p: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0ABBC776-79EB-4E86-B807-8E69B7B1FA46}"/>
                </a:ext>
              </a:extLst>
            </p:cNvPr>
            <p:cNvCxnSpPr>
              <a:stCxn id="39" idx="7"/>
              <a:endCxn id="37" idx="2"/>
            </p:cNvCxnSpPr>
            <p:nvPr/>
          </p:nvCxnSpPr>
          <p:spPr>
            <a:xfrm flipV="1">
              <a:off x="2509300" y="2289399"/>
              <a:ext cx="2059081" cy="1429081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8A02167C-70DC-4FF7-8711-06C222AE39E6}"/>
                </a:ext>
              </a:extLst>
            </p:cNvPr>
            <p:cNvCxnSpPr>
              <a:stCxn id="39" idx="5"/>
              <a:endCxn id="38" idx="2"/>
            </p:cNvCxnSpPr>
            <p:nvPr/>
          </p:nvCxnSpPr>
          <p:spPr>
            <a:xfrm>
              <a:off x="2509300" y="4100318"/>
              <a:ext cx="2059081" cy="1429081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8DCF2528-59CF-4372-A23F-BEFB39A71737}"/>
                </a:ext>
              </a:extLst>
            </p:cNvPr>
            <p:cNvSpPr/>
            <p:nvPr/>
          </p:nvSpPr>
          <p:spPr>
            <a:xfrm>
              <a:off x="7088381" y="2019399"/>
              <a:ext cx="540000" cy="54000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/>
                  <a:cs typeface="Calibri" panose="020F0502020204030204" pitchFamily="34" charset="0"/>
                </a:rPr>
                <a:t>D</a:t>
              </a: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B368ACFD-B8E6-4237-8B8A-C1D4EBC76BD7}"/>
                </a:ext>
              </a:extLst>
            </p:cNvPr>
            <p:cNvSpPr/>
            <p:nvPr/>
          </p:nvSpPr>
          <p:spPr>
            <a:xfrm>
              <a:off x="9608381" y="3639399"/>
              <a:ext cx="540000" cy="54000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/>
                  <a:cs typeface="Calibri" panose="020F0502020204030204" pitchFamily="34" charset="0"/>
                </a:rPr>
                <a:t>F</a:t>
              </a:r>
            </a:p>
          </p:txBody>
        </p: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DB648228-D5B0-4D13-985E-3A38DCB4FE9F}"/>
                </a:ext>
              </a:extLst>
            </p:cNvPr>
            <p:cNvCxnSpPr>
              <a:cxnSpLocks/>
            </p:cNvCxnSpPr>
            <p:nvPr/>
          </p:nvCxnSpPr>
          <p:spPr>
            <a:xfrm>
              <a:off x="5108381" y="2289399"/>
              <a:ext cx="1980000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sp>
          <p:nvSpPr>
            <p:cNvPr id="47" name="Rectangular Callout 7">
              <a:extLst>
                <a:ext uri="{FF2B5EF4-FFF2-40B4-BE49-F238E27FC236}">
                  <a16:creationId xmlns:a16="http://schemas.microsoft.com/office/drawing/2014/main" id="{1A1A209A-D4A0-4734-A599-E049B45A872A}"/>
                </a:ext>
              </a:extLst>
            </p:cNvPr>
            <p:cNvSpPr/>
            <p:nvPr/>
          </p:nvSpPr>
          <p:spPr>
            <a:xfrm>
              <a:off x="2048381" y="1697625"/>
              <a:ext cx="1710707" cy="861774"/>
            </a:xfrm>
            <a:prstGeom prst="wedgeRectCallout">
              <a:avLst>
                <a:gd name="adj1" fmla="val 89932"/>
                <a:gd name="adj2" fmla="val 16708"/>
              </a:avLst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wrap="square" rtlCol="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Node B: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1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20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2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200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3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 best effort</a:t>
              </a:r>
            </a:p>
          </p:txBody>
        </p:sp>
        <p:sp>
          <p:nvSpPr>
            <p:cNvPr id="48" name="Rectangular Callout 7">
              <a:extLst>
                <a:ext uri="{FF2B5EF4-FFF2-40B4-BE49-F238E27FC236}">
                  <a16:creationId xmlns:a16="http://schemas.microsoft.com/office/drawing/2014/main" id="{3C960EC6-3BEF-4649-95FA-62F01C47F05E}"/>
                </a:ext>
              </a:extLst>
            </p:cNvPr>
            <p:cNvSpPr/>
            <p:nvPr/>
          </p:nvSpPr>
          <p:spPr>
            <a:xfrm>
              <a:off x="8437674" y="1697625"/>
              <a:ext cx="1710707" cy="861774"/>
            </a:xfrm>
            <a:prstGeom prst="wedgeRectCallout">
              <a:avLst>
                <a:gd name="adj1" fmla="val -89101"/>
                <a:gd name="adj2" fmla="val 18156"/>
              </a:avLst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wrap="square" rtlCol="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Node D: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1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40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2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300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3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 best effort</a:t>
              </a:r>
            </a:p>
          </p:txBody>
        </p:sp>
        <p:sp>
          <p:nvSpPr>
            <p:cNvPr id="49" name="Rectangular Callout 7">
              <a:extLst>
                <a:ext uri="{FF2B5EF4-FFF2-40B4-BE49-F238E27FC236}">
                  <a16:creationId xmlns:a16="http://schemas.microsoft.com/office/drawing/2014/main" id="{BDC6268C-5DB9-40C2-B9A1-E0EAAE27288B}"/>
                </a:ext>
              </a:extLst>
            </p:cNvPr>
            <p:cNvSpPr/>
            <p:nvPr/>
          </p:nvSpPr>
          <p:spPr>
            <a:xfrm>
              <a:off x="2048381" y="5259399"/>
              <a:ext cx="1710707" cy="861774"/>
            </a:xfrm>
            <a:prstGeom prst="wedgeRectCallout">
              <a:avLst>
                <a:gd name="adj1" fmla="val 91564"/>
                <a:gd name="adj2" fmla="val -12529"/>
              </a:avLst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wrap="square" rtlCol="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Node C: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1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50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2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200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3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 best effort</a:t>
              </a:r>
            </a:p>
          </p:txBody>
        </p:sp>
        <p:sp>
          <p:nvSpPr>
            <p:cNvPr id="50" name="Rectangular Callout 7">
              <a:extLst>
                <a:ext uri="{FF2B5EF4-FFF2-40B4-BE49-F238E27FC236}">
                  <a16:creationId xmlns:a16="http://schemas.microsoft.com/office/drawing/2014/main" id="{B1BC3BD6-B595-41E4-AA57-49861793F620}"/>
                </a:ext>
              </a:extLst>
            </p:cNvPr>
            <p:cNvSpPr/>
            <p:nvPr/>
          </p:nvSpPr>
          <p:spPr>
            <a:xfrm>
              <a:off x="8437674" y="5259399"/>
              <a:ext cx="1710707" cy="861774"/>
            </a:xfrm>
            <a:prstGeom prst="wedgeRectCallout">
              <a:avLst>
                <a:gd name="adj1" fmla="val -91215"/>
                <a:gd name="adj2" fmla="val -9608"/>
              </a:avLst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wrap="square" rtlCol="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Node E: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1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30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2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400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3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 best effort</a:t>
              </a:r>
            </a:p>
          </p:txBody>
        </p:sp>
        <p:sp>
          <p:nvSpPr>
            <p:cNvPr id="57" name="Rectangular Callout 35">
              <a:extLst>
                <a:ext uri="{FF2B5EF4-FFF2-40B4-BE49-F238E27FC236}">
                  <a16:creationId xmlns:a16="http://schemas.microsoft.com/office/drawing/2014/main" id="{EA17C407-B792-4AE3-A846-C8FF1ECB076C}"/>
                </a:ext>
              </a:extLst>
            </p:cNvPr>
            <p:cNvSpPr/>
            <p:nvPr/>
          </p:nvSpPr>
          <p:spPr>
            <a:xfrm>
              <a:off x="3842188" y="2531030"/>
              <a:ext cx="2520000" cy="1015663"/>
            </a:xfrm>
            <a:prstGeom prst="wedgeRectCallout">
              <a:avLst>
                <a:gd name="adj1" fmla="val 61002"/>
                <a:gd name="adj2" fmla="val -87154"/>
              </a:avLst>
            </a:prstGeom>
            <a:solidFill>
              <a:srgbClr val="FFFFFF">
                <a:lumMod val="95000"/>
              </a:srgb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1200" dirty="0"/>
                <a:t>Reply: </a:t>
              </a:r>
              <a:endParaRPr lang="en-US" sz="1200" dirty="0">
                <a:solidFill>
                  <a:srgbClr val="1D1D1A"/>
                </a:solidFill>
              </a:endParaRPr>
            </a:p>
            <a:p>
              <a:pPr marL="285750" lvl="0" indent="-285750">
                <a:buFontTx/>
                <a:buChar char="-"/>
              </a:pPr>
              <a:r>
                <a:rPr lang="en-US" sz="1200" dirty="0">
                  <a:solidFill>
                    <a:srgbClr val="1D1D1A"/>
                  </a:solidFill>
                </a:rPr>
                <a:t>max-E2E-delay: 85ms</a:t>
              </a:r>
            </a:p>
            <a:p>
              <a:pPr marL="285750" lvl="0" indent="-285750">
                <a:buFontTx/>
                <a:buChar char="-"/>
              </a:pPr>
              <a:r>
                <a:rPr lang="en-US" sz="1200" dirty="0">
                  <a:solidFill>
                    <a:srgbClr val="1D1D1A"/>
                  </a:solidFill>
                </a:rPr>
                <a:t>E2E-delay-commit.: 60ms</a:t>
              </a:r>
            </a:p>
            <a:p>
              <a:pPr marL="285750" lvl="0" indent="-285750">
                <a:buFontTx/>
                <a:buChar char="-"/>
              </a:pPr>
              <a:r>
                <a:rPr lang="en-US" sz="1200" dirty="0" err="1">
                  <a:solidFill>
                    <a:srgbClr val="1D1D1A"/>
                  </a:solidFill>
                </a:rPr>
                <a:t>Bw</a:t>
              </a:r>
              <a:r>
                <a:rPr lang="en-US" sz="1200" dirty="0">
                  <a:solidFill>
                    <a:srgbClr val="1D1D1A"/>
                  </a:solidFill>
                </a:rPr>
                <a:t>: 2Mbps</a:t>
              </a:r>
            </a:p>
            <a:p>
              <a:pPr marL="285750" lvl="0" indent="-285750">
                <a:buFontTx/>
                <a:buChar char="-"/>
              </a:pPr>
              <a:r>
                <a:rPr lang="en-US" sz="1200" dirty="0"/>
                <a:t>Route: </a:t>
              </a:r>
              <a:r>
                <a:rPr lang="en-US" sz="1200" dirty="0">
                  <a:solidFill>
                    <a:srgbClr val="1D1D1A"/>
                  </a:solidFill>
                </a:rPr>
                <a:t>A, B, D, F</a:t>
              </a:r>
            </a:p>
          </p:txBody>
        </p:sp>
        <p:sp>
          <p:nvSpPr>
            <p:cNvPr id="58" name="Rectangular Callout 35">
              <a:extLst>
                <a:ext uri="{FF2B5EF4-FFF2-40B4-BE49-F238E27FC236}">
                  <a16:creationId xmlns:a16="http://schemas.microsoft.com/office/drawing/2014/main" id="{ACC95E65-6C2F-4452-99BC-DCF12DE395F1}"/>
                </a:ext>
              </a:extLst>
            </p:cNvPr>
            <p:cNvSpPr/>
            <p:nvPr/>
          </p:nvSpPr>
          <p:spPr>
            <a:xfrm>
              <a:off x="7088381" y="3411187"/>
              <a:ext cx="2520000" cy="1015663"/>
            </a:xfrm>
            <a:prstGeom prst="wedgeRectCallout">
              <a:avLst>
                <a:gd name="adj1" fmla="val -54211"/>
                <a:gd name="adj2" fmla="val 78975"/>
              </a:avLst>
            </a:prstGeom>
            <a:solidFill>
              <a:srgbClr val="FFFFFF">
                <a:lumMod val="95000"/>
              </a:srgb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wrap="square" rtlCol="0" anchor="ctr">
              <a:spAutoFit/>
            </a:bodyPr>
            <a:lstStyle/>
            <a:p>
              <a:r>
                <a:rPr lang="en-US" sz="1200" dirty="0"/>
                <a:t>Reply: </a:t>
              </a:r>
            </a:p>
            <a:p>
              <a:pPr marL="285750" indent="-285750">
                <a:buFontTx/>
                <a:buChar char="-"/>
              </a:pPr>
              <a:r>
                <a:rPr lang="en-US" sz="1200" dirty="0"/>
                <a:t>max-E2E-delay: 85ms</a:t>
              </a:r>
            </a:p>
            <a:p>
              <a:pPr marL="285750" indent="-285750">
                <a:buFontTx/>
                <a:buChar char="-"/>
              </a:pPr>
              <a:r>
                <a:rPr lang="en-US" sz="1200" dirty="0"/>
                <a:t>E2E-delay-commit.: 50ms</a:t>
              </a:r>
            </a:p>
            <a:p>
              <a:pPr marL="285750" indent="-285750">
                <a:buFontTx/>
                <a:buChar char="-"/>
              </a:pPr>
              <a:r>
                <a:rPr lang="en-US" sz="1200" dirty="0" err="1"/>
                <a:t>Bw</a:t>
              </a:r>
              <a:r>
                <a:rPr lang="en-US" sz="1200" dirty="0"/>
                <a:t>: 2Mbps</a:t>
              </a:r>
            </a:p>
            <a:p>
              <a:pPr marL="285750" indent="-285750">
                <a:buFontTx/>
                <a:buChar char="-"/>
              </a:pPr>
              <a:r>
                <a:rPr lang="en-US" sz="1200" dirty="0"/>
                <a:t>Route: A, B, E, F</a:t>
              </a:r>
            </a:p>
          </p:txBody>
        </p:sp>
        <p:sp>
          <p:nvSpPr>
            <p:cNvPr id="59" name="Rectangular Callout 35">
              <a:extLst>
                <a:ext uri="{FF2B5EF4-FFF2-40B4-BE49-F238E27FC236}">
                  <a16:creationId xmlns:a16="http://schemas.microsoft.com/office/drawing/2014/main" id="{A539E087-53DA-4D8D-A814-166D4154AB71}"/>
                </a:ext>
              </a:extLst>
            </p:cNvPr>
            <p:cNvSpPr/>
            <p:nvPr/>
          </p:nvSpPr>
          <p:spPr>
            <a:xfrm>
              <a:off x="3842187" y="4104596"/>
              <a:ext cx="2520000" cy="1015663"/>
            </a:xfrm>
            <a:prstGeom prst="wedgeRectCallout">
              <a:avLst>
                <a:gd name="adj1" fmla="val 55883"/>
                <a:gd name="adj2" fmla="val 102630"/>
              </a:avLst>
            </a:prstGeom>
            <a:solidFill>
              <a:srgbClr val="FFFFFF">
                <a:lumMod val="95000"/>
              </a:srgb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1200" dirty="0"/>
                <a:t>Reply: </a:t>
              </a:r>
              <a:endParaRPr lang="en-US" sz="1200" dirty="0">
                <a:solidFill>
                  <a:srgbClr val="1D1D1A"/>
                </a:solidFill>
              </a:endParaRPr>
            </a:p>
            <a:p>
              <a:pPr marL="285750" lvl="0" indent="-285750">
                <a:buFontTx/>
                <a:buChar char="-"/>
              </a:pPr>
              <a:r>
                <a:rPr lang="en-US" sz="1200" dirty="0">
                  <a:solidFill>
                    <a:srgbClr val="1D1D1A"/>
                  </a:solidFill>
                </a:rPr>
                <a:t>max-E2E-delay: 85ms</a:t>
              </a:r>
            </a:p>
            <a:p>
              <a:pPr marL="285750" lvl="0" indent="-285750">
                <a:buFontTx/>
                <a:buChar char="-"/>
              </a:pPr>
              <a:r>
                <a:rPr lang="en-US" sz="1200" dirty="0">
                  <a:solidFill>
                    <a:srgbClr val="1D1D1A"/>
                  </a:solidFill>
                </a:rPr>
                <a:t>E2E-delay-commit.: 80ms</a:t>
              </a:r>
            </a:p>
            <a:p>
              <a:pPr marL="285750" lvl="0" indent="-285750">
                <a:buFontTx/>
                <a:buChar char="-"/>
              </a:pPr>
              <a:r>
                <a:rPr lang="en-US" sz="1200" dirty="0" err="1">
                  <a:solidFill>
                    <a:srgbClr val="1D1D1A"/>
                  </a:solidFill>
                </a:rPr>
                <a:t>Bw</a:t>
              </a:r>
              <a:r>
                <a:rPr lang="en-US" sz="1200" dirty="0">
                  <a:solidFill>
                    <a:srgbClr val="1D1D1A"/>
                  </a:solidFill>
                </a:rPr>
                <a:t>: 2Mbps</a:t>
              </a:r>
            </a:p>
            <a:p>
              <a:pPr marL="285750" lvl="0" indent="-285750">
                <a:buFontTx/>
                <a:buChar char="-"/>
              </a:pPr>
              <a:r>
                <a:rPr lang="en-US" sz="1200" dirty="0"/>
                <a:t>Route: </a:t>
              </a:r>
              <a:r>
                <a:rPr lang="en-US" sz="1200" dirty="0">
                  <a:solidFill>
                    <a:srgbClr val="1D1D1A"/>
                  </a:solidFill>
                </a:rPr>
                <a:t>A, C, E, F</a:t>
              </a:r>
            </a:p>
          </p:txBody>
        </p: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D03D2369-4539-483B-930D-1E03BD24801E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6713124" y="4423120"/>
              <a:ext cx="453208" cy="605819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headEnd type="triangle"/>
              <a:tailEnd type="none"/>
            </a:ln>
            <a:effectLst/>
          </p:spPr>
        </p:cxn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CB45FB67-9189-4268-BD71-E3EA307BA09F}"/>
                </a:ext>
              </a:extLst>
            </p:cNvPr>
            <p:cNvCxnSpPr>
              <a:cxnSpLocks/>
            </p:cNvCxnSpPr>
            <p:nvPr/>
          </p:nvCxnSpPr>
          <p:spPr>
            <a:xfrm>
              <a:off x="6152381" y="2129466"/>
              <a:ext cx="828000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headEnd type="triangle"/>
              <a:tailEnd type="none"/>
            </a:ln>
            <a:effectLst/>
          </p:spPr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4A4B1EE1-55C6-494C-AFF0-C0B82912AA2F}"/>
                </a:ext>
              </a:extLst>
            </p:cNvPr>
            <p:cNvCxnSpPr>
              <a:cxnSpLocks/>
            </p:cNvCxnSpPr>
            <p:nvPr/>
          </p:nvCxnSpPr>
          <p:spPr>
            <a:xfrm>
              <a:off x="6152381" y="5667099"/>
              <a:ext cx="828000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headEnd type="triangle"/>
              <a:tailEnd type="none"/>
            </a:ln>
            <a:effectLst/>
          </p:spPr>
        </p:cxnSp>
      </p:grpSp>
      <p:sp>
        <p:nvSpPr>
          <p:cNvPr id="29" name="Title 4">
            <a:extLst>
              <a:ext uri="{FF2B5EF4-FFF2-40B4-BE49-F238E27FC236}">
                <a16:creationId xmlns:a16="http://schemas.microsoft.com/office/drawing/2014/main" id="{2EEF825C-539E-4EDE-8D0A-5E1731D54E01}"/>
              </a:ext>
            </a:extLst>
          </p:cNvPr>
          <p:cNvSpPr txBox="1">
            <a:spLocks/>
          </p:cNvSpPr>
          <p:nvPr/>
        </p:nvSpPr>
        <p:spPr>
          <a:xfrm>
            <a:off x="477213" y="265395"/>
            <a:ext cx="11203510" cy="920639"/>
          </a:xfrm>
          <a:prstGeom prst="rect">
            <a:avLst/>
          </a:prstGeom>
        </p:spPr>
        <p:txBody>
          <a:bodyPr anchor="t"/>
          <a:lstStyle>
            <a:lvl1pPr algn="l" defTabSz="914400" rtl="0" eaLnBrk="1" latinLnBrk="0" hangingPunct="1">
              <a:lnSpc>
                <a:spcPts val="344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j-cs"/>
              </a:defRPr>
            </a:lvl1pPr>
          </a:lstStyle>
          <a:p>
            <a:r>
              <a:rPr lang="en-US" dirty="0"/>
              <a:t>Setting up an end-to-end path with a delay bound</a:t>
            </a:r>
          </a:p>
          <a:p>
            <a:r>
              <a:rPr lang="en-US" sz="2400" i="1" dirty="0"/>
              <a:t>Resource reservation reply – Source is </a:t>
            </a:r>
            <a:r>
              <a:rPr lang="en-US" sz="2400" i="1" dirty="0" err="1"/>
              <a:t>chosing</a:t>
            </a:r>
            <a:r>
              <a:rPr lang="en-US" sz="2400" i="1" dirty="0"/>
              <a:t> the path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7169729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DBF59B06-6AFF-4DE7-8339-F6D8ED9848B5}"/>
              </a:ext>
            </a:extLst>
          </p:cNvPr>
          <p:cNvSpPr txBox="1">
            <a:spLocks/>
          </p:cNvSpPr>
          <p:nvPr/>
        </p:nvSpPr>
        <p:spPr bwMode="auto">
          <a:xfrm>
            <a:off x="11370669" y="6491512"/>
            <a:ext cx="826094" cy="36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180000" bIns="18000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78" rtl="0" eaLnBrk="0" latinLnBrk="0" hangingPunct="0">
              <a:lnSpc>
                <a:spcPct val="85000"/>
              </a:lnSpc>
              <a:defRPr sz="1000" kern="1200">
                <a:solidFill>
                  <a:schemeClr val="tx1"/>
                </a:solidFill>
                <a:latin typeface="FrutigerNext LT Medium" pitchFamily="34" charset="0"/>
                <a:ea typeface="ＭＳ Ｐゴシック" pitchFamily="34" charset="-128"/>
                <a:cs typeface="+mn-cs"/>
              </a:defRPr>
            </a:lvl1pPr>
            <a:lvl2pPr marL="457240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7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71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957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196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43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67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913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78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2B2E7B-4CF8-4688-8F69-2C65CCCF2053}" type="slidenum">
              <a:rPr kumimoji="0" lang="en-US" sz="14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pPr marL="0" marR="0" lvl="0" indent="0" algn="r" defTabSz="914478" rtl="0" eaLnBrk="0" fontAlgn="auto" latinLnBrk="0" hangingPunct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E01EDF7-724F-4786-9A9E-9174764BE7A8}"/>
              </a:ext>
            </a:extLst>
          </p:cNvPr>
          <p:cNvGrpSpPr/>
          <p:nvPr/>
        </p:nvGrpSpPr>
        <p:grpSpPr>
          <a:xfrm>
            <a:off x="3646491" y="1697625"/>
            <a:ext cx="8100000" cy="4423548"/>
            <a:chOff x="2048381" y="1697625"/>
            <a:chExt cx="8100000" cy="4423548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CC9C791B-CFAD-4E63-BEFA-AB4147890E7B}"/>
                </a:ext>
              </a:extLst>
            </p:cNvPr>
            <p:cNvSpPr/>
            <p:nvPr/>
          </p:nvSpPr>
          <p:spPr>
            <a:xfrm>
              <a:off x="7088381" y="5259399"/>
              <a:ext cx="540000" cy="54000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/>
                  <a:cs typeface="Calibri" panose="020F0502020204030204" pitchFamily="34" charset="0"/>
                </a:rPr>
                <a:t>E</a:t>
              </a:r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A8167FEE-ED06-4331-8718-1265CC75DFA4}"/>
                </a:ext>
              </a:extLst>
            </p:cNvPr>
            <p:cNvCxnSpPr>
              <a:cxnSpLocks/>
              <a:stCxn id="37" idx="5"/>
              <a:endCxn id="31" idx="1"/>
            </p:cNvCxnSpPr>
            <p:nvPr/>
          </p:nvCxnSpPr>
          <p:spPr>
            <a:xfrm>
              <a:off x="5029300" y="2480318"/>
              <a:ext cx="2138162" cy="2858162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9425B593-3E9D-4256-AE0F-4F9D12269887}"/>
                </a:ext>
              </a:extLst>
            </p:cNvPr>
            <p:cNvCxnSpPr>
              <a:cxnSpLocks/>
              <a:stCxn id="38" idx="6"/>
              <a:endCxn id="31" idx="2"/>
            </p:cNvCxnSpPr>
            <p:nvPr/>
          </p:nvCxnSpPr>
          <p:spPr>
            <a:xfrm>
              <a:off x="5108381" y="5529399"/>
              <a:ext cx="1980000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300E81FA-7577-4047-91FE-680404883E26}"/>
                </a:ext>
              </a:extLst>
            </p:cNvPr>
            <p:cNvCxnSpPr>
              <a:cxnSpLocks/>
              <a:stCxn id="31" idx="6"/>
              <a:endCxn id="43" idx="3"/>
            </p:cNvCxnSpPr>
            <p:nvPr/>
          </p:nvCxnSpPr>
          <p:spPr>
            <a:xfrm flipV="1">
              <a:off x="7628381" y="4100318"/>
              <a:ext cx="2059081" cy="1429081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D778A757-0160-4FDF-BF39-7FC559027619}"/>
                </a:ext>
              </a:extLst>
            </p:cNvPr>
            <p:cNvCxnSpPr>
              <a:cxnSpLocks/>
              <a:stCxn id="42" idx="6"/>
              <a:endCxn id="43" idx="1"/>
            </p:cNvCxnSpPr>
            <p:nvPr/>
          </p:nvCxnSpPr>
          <p:spPr>
            <a:xfrm>
              <a:off x="7628381" y="2289399"/>
              <a:ext cx="2059081" cy="1429081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4FCF3666-EDE9-4DF7-9C61-AC3AC8B2E49E}"/>
                </a:ext>
              </a:extLst>
            </p:cNvPr>
            <p:cNvCxnSpPr>
              <a:cxnSpLocks/>
              <a:stCxn id="38" idx="7"/>
              <a:endCxn id="42" idx="3"/>
            </p:cNvCxnSpPr>
            <p:nvPr/>
          </p:nvCxnSpPr>
          <p:spPr>
            <a:xfrm flipV="1">
              <a:off x="5029300" y="2480318"/>
              <a:ext cx="2138162" cy="2858162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F9B09C46-5B65-4E93-BF1B-5804DF3C1AC3}"/>
                </a:ext>
              </a:extLst>
            </p:cNvPr>
            <p:cNvSpPr/>
            <p:nvPr/>
          </p:nvSpPr>
          <p:spPr>
            <a:xfrm>
              <a:off x="4568381" y="2019399"/>
              <a:ext cx="540000" cy="54000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/>
                  <a:cs typeface="Calibri" panose="020F0502020204030204" pitchFamily="34" charset="0"/>
                </a:rPr>
                <a:t>B</a:t>
              </a: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7FBE1A71-D1A3-4C15-B354-76BE80707E25}"/>
                </a:ext>
              </a:extLst>
            </p:cNvPr>
            <p:cNvSpPr/>
            <p:nvPr/>
          </p:nvSpPr>
          <p:spPr>
            <a:xfrm>
              <a:off x="4568381" y="5259399"/>
              <a:ext cx="540000" cy="54000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/>
                  <a:cs typeface="Calibri" panose="020F0502020204030204" pitchFamily="34" charset="0"/>
                </a:rPr>
                <a:t>C</a:t>
              </a:r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C333549-4A8F-47F9-A224-7035746BF94D}"/>
                </a:ext>
              </a:extLst>
            </p:cNvPr>
            <p:cNvSpPr/>
            <p:nvPr/>
          </p:nvSpPr>
          <p:spPr>
            <a:xfrm>
              <a:off x="2048381" y="3639399"/>
              <a:ext cx="540000" cy="54000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/>
                  <a:cs typeface="Calibri" panose="020F0502020204030204" pitchFamily="34" charset="0"/>
                </a:rPr>
                <a:t>A</a:t>
              </a:r>
            </a:p>
          </p:txBody>
        </p: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0ABBC776-79EB-4E86-B807-8E69B7B1FA46}"/>
                </a:ext>
              </a:extLst>
            </p:cNvPr>
            <p:cNvCxnSpPr>
              <a:stCxn id="39" idx="7"/>
              <a:endCxn id="37" idx="2"/>
            </p:cNvCxnSpPr>
            <p:nvPr/>
          </p:nvCxnSpPr>
          <p:spPr>
            <a:xfrm flipV="1">
              <a:off x="2509300" y="2289399"/>
              <a:ext cx="2059081" cy="1429081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8A02167C-70DC-4FF7-8711-06C222AE39E6}"/>
                </a:ext>
              </a:extLst>
            </p:cNvPr>
            <p:cNvCxnSpPr>
              <a:stCxn id="39" idx="5"/>
              <a:endCxn id="38" idx="2"/>
            </p:cNvCxnSpPr>
            <p:nvPr/>
          </p:nvCxnSpPr>
          <p:spPr>
            <a:xfrm>
              <a:off x="2509300" y="4100318"/>
              <a:ext cx="2059081" cy="1429081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8DCF2528-59CF-4372-A23F-BEFB39A71737}"/>
                </a:ext>
              </a:extLst>
            </p:cNvPr>
            <p:cNvSpPr/>
            <p:nvPr/>
          </p:nvSpPr>
          <p:spPr>
            <a:xfrm>
              <a:off x="7088381" y="2019399"/>
              <a:ext cx="540000" cy="54000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/>
                  <a:cs typeface="Calibri" panose="020F0502020204030204" pitchFamily="34" charset="0"/>
                </a:rPr>
                <a:t>D</a:t>
              </a: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B368ACFD-B8E6-4237-8B8A-C1D4EBC76BD7}"/>
                </a:ext>
              </a:extLst>
            </p:cNvPr>
            <p:cNvSpPr/>
            <p:nvPr/>
          </p:nvSpPr>
          <p:spPr>
            <a:xfrm>
              <a:off x="9608381" y="3639399"/>
              <a:ext cx="540000" cy="54000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/>
                  <a:cs typeface="Calibri" panose="020F0502020204030204" pitchFamily="34" charset="0"/>
                </a:rPr>
                <a:t>F</a:t>
              </a:r>
            </a:p>
          </p:txBody>
        </p: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DB648228-D5B0-4D13-985E-3A38DCB4FE9F}"/>
                </a:ext>
              </a:extLst>
            </p:cNvPr>
            <p:cNvCxnSpPr>
              <a:cxnSpLocks/>
            </p:cNvCxnSpPr>
            <p:nvPr/>
          </p:nvCxnSpPr>
          <p:spPr>
            <a:xfrm>
              <a:off x="5108381" y="2289399"/>
              <a:ext cx="1980000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sp>
          <p:nvSpPr>
            <p:cNvPr id="47" name="Rectangular Callout 7">
              <a:extLst>
                <a:ext uri="{FF2B5EF4-FFF2-40B4-BE49-F238E27FC236}">
                  <a16:creationId xmlns:a16="http://schemas.microsoft.com/office/drawing/2014/main" id="{1A1A209A-D4A0-4734-A599-E049B45A872A}"/>
                </a:ext>
              </a:extLst>
            </p:cNvPr>
            <p:cNvSpPr/>
            <p:nvPr/>
          </p:nvSpPr>
          <p:spPr>
            <a:xfrm>
              <a:off x="2048381" y="1697625"/>
              <a:ext cx="1710707" cy="861774"/>
            </a:xfrm>
            <a:prstGeom prst="wedgeRectCallout">
              <a:avLst>
                <a:gd name="adj1" fmla="val 89932"/>
                <a:gd name="adj2" fmla="val 16708"/>
              </a:avLst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wrap="square" rtlCol="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Node B: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1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20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2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200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3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 best effort</a:t>
              </a:r>
            </a:p>
          </p:txBody>
        </p:sp>
        <p:sp>
          <p:nvSpPr>
            <p:cNvPr id="48" name="Rectangular Callout 7">
              <a:extLst>
                <a:ext uri="{FF2B5EF4-FFF2-40B4-BE49-F238E27FC236}">
                  <a16:creationId xmlns:a16="http://schemas.microsoft.com/office/drawing/2014/main" id="{3C960EC6-3BEF-4649-95FA-62F01C47F05E}"/>
                </a:ext>
              </a:extLst>
            </p:cNvPr>
            <p:cNvSpPr/>
            <p:nvPr/>
          </p:nvSpPr>
          <p:spPr>
            <a:xfrm>
              <a:off x="8437674" y="1697625"/>
              <a:ext cx="1710707" cy="861774"/>
            </a:xfrm>
            <a:prstGeom prst="wedgeRectCallout">
              <a:avLst>
                <a:gd name="adj1" fmla="val -89101"/>
                <a:gd name="adj2" fmla="val 18156"/>
              </a:avLst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wrap="square" rtlCol="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Node D: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1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40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2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300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3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 best effort</a:t>
              </a:r>
            </a:p>
          </p:txBody>
        </p:sp>
        <p:sp>
          <p:nvSpPr>
            <p:cNvPr id="49" name="Rectangular Callout 7">
              <a:extLst>
                <a:ext uri="{FF2B5EF4-FFF2-40B4-BE49-F238E27FC236}">
                  <a16:creationId xmlns:a16="http://schemas.microsoft.com/office/drawing/2014/main" id="{BDC6268C-5DB9-40C2-B9A1-E0EAAE27288B}"/>
                </a:ext>
              </a:extLst>
            </p:cNvPr>
            <p:cNvSpPr/>
            <p:nvPr/>
          </p:nvSpPr>
          <p:spPr>
            <a:xfrm>
              <a:off x="2048381" y="5259399"/>
              <a:ext cx="1710707" cy="861774"/>
            </a:xfrm>
            <a:prstGeom prst="wedgeRectCallout">
              <a:avLst>
                <a:gd name="adj1" fmla="val 91564"/>
                <a:gd name="adj2" fmla="val -12529"/>
              </a:avLst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wrap="square" rtlCol="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Node C: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1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50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2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200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3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 best effort</a:t>
              </a:r>
            </a:p>
          </p:txBody>
        </p:sp>
        <p:sp>
          <p:nvSpPr>
            <p:cNvPr id="50" name="Rectangular Callout 7">
              <a:extLst>
                <a:ext uri="{FF2B5EF4-FFF2-40B4-BE49-F238E27FC236}">
                  <a16:creationId xmlns:a16="http://schemas.microsoft.com/office/drawing/2014/main" id="{B1BC3BD6-B595-41E4-AA57-49861793F620}"/>
                </a:ext>
              </a:extLst>
            </p:cNvPr>
            <p:cNvSpPr/>
            <p:nvPr/>
          </p:nvSpPr>
          <p:spPr>
            <a:xfrm>
              <a:off x="8437674" y="5259399"/>
              <a:ext cx="1710707" cy="861774"/>
            </a:xfrm>
            <a:prstGeom prst="wedgeRectCallout">
              <a:avLst>
                <a:gd name="adj1" fmla="val -91215"/>
                <a:gd name="adj2" fmla="val -9608"/>
              </a:avLst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wrap="square" rtlCol="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Node E: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1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30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2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 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max delay 400 ms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Q</a:t>
              </a:r>
              <a:r>
                <a:rPr kumimoji="0" lang="en-US" sz="12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3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宋体"/>
                  <a:cs typeface="+mn-cs"/>
                </a:rPr>
                <a:t>: best effort</a:t>
              </a:r>
            </a:p>
          </p:txBody>
        </p:sp>
        <p:sp>
          <p:nvSpPr>
            <p:cNvPr id="53" name="Rectangular Callout 35">
              <a:extLst>
                <a:ext uri="{FF2B5EF4-FFF2-40B4-BE49-F238E27FC236}">
                  <a16:creationId xmlns:a16="http://schemas.microsoft.com/office/drawing/2014/main" id="{C5643D52-D601-4D78-90C4-C8A5DF7E832B}"/>
                </a:ext>
              </a:extLst>
            </p:cNvPr>
            <p:cNvSpPr/>
            <p:nvPr/>
          </p:nvSpPr>
          <p:spPr>
            <a:xfrm>
              <a:off x="5216381" y="3211561"/>
              <a:ext cx="2520000" cy="1015663"/>
            </a:xfrm>
            <a:prstGeom prst="wedgeRectCallout">
              <a:avLst>
                <a:gd name="adj1" fmla="val -92145"/>
                <a:gd name="adj2" fmla="val -63213"/>
              </a:avLst>
            </a:prstGeom>
            <a:solidFill>
              <a:srgbClr val="FFFFFF">
                <a:lumMod val="95000"/>
              </a:srgb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1200" dirty="0"/>
                <a:t>Reply: </a:t>
              </a:r>
              <a:endParaRPr lang="en-US" sz="1200" dirty="0">
                <a:solidFill>
                  <a:srgbClr val="1D1D1A"/>
                </a:solidFill>
              </a:endParaRPr>
            </a:p>
            <a:p>
              <a:pPr marL="285750" lvl="0" indent="-285750">
                <a:buFontTx/>
                <a:buChar char="-"/>
              </a:pPr>
              <a:r>
                <a:rPr lang="en-US" sz="1200" dirty="0">
                  <a:solidFill>
                    <a:srgbClr val="1D1D1A"/>
                  </a:solidFill>
                </a:rPr>
                <a:t>max-E2E-delay: 85ms</a:t>
              </a:r>
            </a:p>
            <a:p>
              <a:pPr marL="285750" lvl="0" indent="-285750">
                <a:buFontTx/>
                <a:buChar char="-"/>
              </a:pPr>
              <a:r>
                <a:rPr lang="en-US" sz="1200" dirty="0">
                  <a:solidFill>
                    <a:srgbClr val="1D1D1A"/>
                  </a:solidFill>
                </a:rPr>
                <a:t>E2E-delay-commit.: 50ms</a:t>
              </a:r>
            </a:p>
            <a:p>
              <a:pPr marL="285750" lvl="0" indent="-285750">
                <a:buFontTx/>
                <a:buChar char="-"/>
              </a:pPr>
              <a:r>
                <a:rPr lang="en-US" sz="1200" dirty="0" err="1">
                  <a:solidFill>
                    <a:srgbClr val="1D1D1A"/>
                  </a:solidFill>
                </a:rPr>
                <a:t>Bw</a:t>
              </a:r>
              <a:r>
                <a:rPr lang="en-US" sz="1200" dirty="0">
                  <a:solidFill>
                    <a:srgbClr val="1D1D1A"/>
                  </a:solidFill>
                </a:rPr>
                <a:t>: 2Mbps</a:t>
              </a:r>
            </a:p>
            <a:p>
              <a:pPr marL="285750" lvl="0" indent="-285750">
                <a:buFontTx/>
                <a:buChar char="-"/>
              </a:pPr>
              <a:r>
                <a:rPr lang="en-US" sz="1200" dirty="0"/>
                <a:t>Route: </a:t>
              </a:r>
              <a:r>
                <a:rPr lang="en-US" sz="1200" dirty="0">
                  <a:solidFill>
                    <a:srgbClr val="1D1D1A"/>
                  </a:solidFill>
                </a:rPr>
                <a:t>A, B, E, F</a:t>
              </a:r>
            </a:p>
          </p:txBody>
        </p:sp>
        <p:sp>
          <p:nvSpPr>
            <p:cNvPr id="54" name="Rectangular Callout 35">
              <a:extLst>
                <a:ext uri="{FF2B5EF4-FFF2-40B4-BE49-F238E27FC236}">
                  <a16:creationId xmlns:a16="http://schemas.microsoft.com/office/drawing/2014/main" id="{B980C0A3-3F71-4EED-91C9-7B9E6F41A15A}"/>
                </a:ext>
              </a:extLst>
            </p:cNvPr>
            <p:cNvSpPr/>
            <p:nvPr/>
          </p:nvSpPr>
          <p:spPr>
            <a:xfrm>
              <a:off x="5216381" y="4845135"/>
              <a:ext cx="2520000" cy="1015663"/>
            </a:xfrm>
            <a:prstGeom prst="wedgeRectCallout">
              <a:avLst>
                <a:gd name="adj1" fmla="val -90595"/>
                <a:gd name="adj2" fmla="val -33770"/>
              </a:avLst>
            </a:prstGeom>
            <a:solidFill>
              <a:srgbClr val="FFFFFF">
                <a:lumMod val="95000"/>
              </a:srgb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1200" dirty="0"/>
                <a:t>Reply: </a:t>
              </a:r>
              <a:endParaRPr lang="en-US" sz="1200" dirty="0">
                <a:solidFill>
                  <a:srgbClr val="1D1D1A"/>
                </a:solidFill>
              </a:endParaRPr>
            </a:p>
            <a:p>
              <a:pPr marL="285750" lvl="0" indent="-285750">
                <a:buFontTx/>
                <a:buChar char="-"/>
              </a:pPr>
              <a:r>
                <a:rPr lang="en-US" sz="1200" dirty="0">
                  <a:solidFill>
                    <a:srgbClr val="1D1D1A"/>
                  </a:solidFill>
                </a:rPr>
                <a:t>max-E2E-delay: 85ms</a:t>
              </a:r>
            </a:p>
            <a:p>
              <a:pPr marL="285750" lvl="0" indent="-285750">
                <a:buFontTx/>
                <a:buChar char="-"/>
              </a:pPr>
              <a:r>
                <a:rPr lang="en-US" sz="1200" dirty="0">
                  <a:solidFill>
                    <a:srgbClr val="1D1D1A"/>
                  </a:solidFill>
                </a:rPr>
                <a:t>E2E-delay-commit.: 80ms</a:t>
              </a:r>
            </a:p>
            <a:p>
              <a:pPr marL="285750" lvl="0" indent="-285750">
                <a:buFontTx/>
                <a:buChar char="-"/>
              </a:pPr>
              <a:r>
                <a:rPr lang="en-US" sz="1200" dirty="0" err="1">
                  <a:solidFill>
                    <a:srgbClr val="1D1D1A"/>
                  </a:solidFill>
                </a:rPr>
                <a:t>Bw</a:t>
              </a:r>
              <a:r>
                <a:rPr lang="en-US" sz="1200" dirty="0">
                  <a:solidFill>
                    <a:srgbClr val="1D1D1A"/>
                  </a:solidFill>
                </a:rPr>
                <a:t>: 2Mbps</a:t>
              </a:r>
            </a:p>
            <a:p>
              <a:pPr marL="285750" lvl="0" indent="-285750">
                <a:buFontTx/>
                <a:buChar char="-"/>
              </a:pPr>
              <a:r>
                <a:rPr lang="en-US" sz="1200" dirty="0"/>
                <a:t>Route: </a:t>
              </a:r>
              <a:r>
                <a:rPr lang="en-US" sz="1200" dirty="0">
                  <a:solidFill>
                    <a:srgbClr val="1D1D1A"/>
                  </a:solidFill>
                </a:rPr>
                <a:t>A, C, E, F</a:t>
              </a:r>
            </a:p>
          </p:txBody>
        </p: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B02E1046-D466-4678-A10B-5CC3FF66971F}"/>
                </a:ext>
              </a:extLst>
            </p:cNvPr>
            <p:cNvCxnSpPr>
              <a:cxnSpLocks noChangeAspect="1"/>
            </p:cNvCxnSpPr>
            <p:nvPr/>
          </p:nvCxnSpPr>
          <p:spPr>
            <a:xfrm flipV="1">
              <a:off x="3851213" y="2550198"/>
              <a:ext cx="720000" cy="499706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headEnd type="triangle"/>
              <a:tailEnd type="none"/>
            </a:ln>
            <a:effectLst/>
          </p:spPr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73DB6D2C-4EBF-4193-9E5D-E5A96EE3445F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3848381" y="4759689"/>
              <a:ext cx="720000" cy="499710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headEnd type="triangle"/>
              <a:tailEnd type="none"/>
            </a:ln>
            <a:effectLst/>
          </p:spPr>
        </p:cxn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AEE412C6-D382-4121-89CC-B6FC7DE0F343}"/>
                </a:ext>
              </a:extLst>
            </p:cNvPr>
            <p:cNvCxnSpPr>
              <a:cxnSpLocks noChangeAspect="1"/>
            </p:cNvCxnSpPr>
            <p:nvPr/>
          </p:nvCxnSpPr>
          <p:spPr>
            <a:xfrm flipV="1">
              <a:off x="3851213" y="2800051"/>
              <a:ext cx="720000" cy="499706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headEnd type="triangle"/>
              <a:tailEnd type="none"/>
            </a:ln>
            <a:effectLst/>
          </p:spPr>
        </p:cxnSp>
        <p:sp>
          <p:nvSpPr>
            <p:cNvPr id="52" name="Rectangular Callout 35">
              <a:extLst>
                <a:ext uri="{FF2B5EF4-FFF2-40B4-BE49-F238E27FC236}">
                  <a16:creationId xmlns:a16="http://schemas.microsoft.com/office/drawing/2014/main" id="{08E21897-49C7-418E-8B3E-3DCD370CEA37}"/>
                </a:ext>
              </a:extLst>
            </p:cNvPr>
            <p:cNvSpPr/>
            <p:nvPr/>
          </p:nvSpPr>
          <p:spPr>
            <a:xfrm>
              <a:off x="5213549" y="2053708"/>
              <a:ext cx="2520000" cy="1015663"/>
            </a:xfrm>
            <a:prstGeom prst="wedgeRectCallout">
              <a:avLst>
                <a:gd name="adj1" fmla="val -85657"/>
                <a:gd name="adj2" fmla="val 13244"/>
              </a:avLst>
            </a:prstGeom>
            <a:solidFill>
              <a:srgbClr val="FFFFFF">
                <a:lumMod val="95000"/>
              </a:srgb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1200" dirty="0"/>
                <a:t>Reply: </a:t>
              </a:r>
              <a:endParaRPr lang="en-US" sz="1200" dirty="0">
                <a:solidFill>
                  <a:srgbClr val="1D1D1A"/>
                </a:solidFill>
              </a:endParaRPr>
            </a:p>
            <a:p>
              <a:pPr marL="285750" lvl="0" indent="-285750">
                <a:buFontTx/>
                <a:buChar char="-"/>
              </a:pPr>
              <a:r>
                <a:rPr lang="en-US" sz="1200" dirty="0">
                  <a:solidFill>
                    <a:srgbClr val="1D1D1A"/>
                  </a:solidFill>
                </a:rPr>
                <a:t>max-E2E-delay: 85ms</a:t>
              </a:r>
            </a:p>
            <a:p>
              <a:pPr marL="285750" lvl="0" indent="-285750">
                <a:buFontTx/>
                <a:buChar char="-"/>
              </a:pPr>
              <a:r>
                <a:rPr lang="en-US" sz="1200" dirty="0">
                  <a:solidFill>
                    <a:srgbClr val="1D1D1A"/>
                  </a:solidFill>
                </a:rPr>
                <a:t>E2E-delay-commit.: 60ms</a:t>
              </a:r>
            </a:p>
            <a:p>
              <a:pPr marL="285750" lvl="0" indent="-285750">
                <a:buFontTx/>
                <a:buChar char="-"/>
              </a:pPr>
              <a:r>
                <a:rPr lang="en-US" sz="1200" dirty="0" err="1">
                  <a:solidFill>
                    <a:srgbClr val="1D1D1A"/>
                  </a:solidFill>
                </a:rPr>
                <a:t>Bw</a:t>
              </a:r>
              <a:r>
                <a:rPr lang="en-US" sz="1200" dirty="0">
                  <a:solidFill>
                    <a:srgbClr val="1D1D1A"/>
                  </a:solidFill>
                </a:rPr>
                <a:t>: 2Mbps</a:t>
              </a:r>
            </a:p>
            <a:p>
              <a:pPr marL="285750" lvl="0" indent="-285750">
                <a:buFontTx/>
                <a:buChar char="-"/>
              </a:pPr>
              <a:r>
                <a:rPr lang="en-US" sz="1200" dirty="0"/>
                <a:t>Route: </a:t>
              </a:r>
              <a:r>
                <a:rPr lang="en-US" sz="1200" dirty="0">
                  <a:solidFill>
                    <a:srgbClr val="1D1D1A"/>
                  </a:solidFill>
                </a:rPr>
                <a:t>A, B, D, F</a:t>
              </a:r>
            </a:p>
          </p:txBody>
        </p:sp>
      </p:grpSp>
      <p:sp>
        <p:nvSpPr>
          <p:cNvPr id="29" name="Title 4">
            <a:extLst>
              <a:ext uri="{FF2B5EF4-FFF2-40B4-BE49-F238E27FC236}">
                <a16:creationId xmlns:a16="http://schemas.microsoft.com/office/drawing/2014/main" id="{974E574E-5AAF-4443-B1A7-F1D28D808981}"/>
              </a:ext>
            </a:extLst>
          </p:cNvPr>
          <p:cNvSpPr txBox="1">
            <a:spLocks/>
          </p:cNvSpPr>
          <p:nvPr/>
        </p:nvSpPr>
        <p:spPr>
          <a:xfrm>
            <a:off x="477213" y="265395"/>
            <a:ext cx="11203510" cy="920639"/>
          </a:xfrm>
          <a:prstGeom prst="rect">
            <a:avLst/>
          </a:prstGeom>
        </p:spPr>
        <p:txBody>
          <a:bodyPr anchor="t"/>
          <a:lstStyle>
            <a:lvl1pPr algn="l" defTabSz="914400" rtl="0" eaLnBrk="1" latinLnBrk="0" hangingPunct="1">
              <a:lnSpc>
                <a:spcPts val="344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j-cs"/>
              </a:defRPr>
            </a:lvl1pPr>
          </a:lstStyle>
          <a:p>
            <a:r>
              <a:rPr lang="en-US" dirty="0"/>
              <a:t>Setting up an end-to-end path with a delay bound</a:t>
            </a:r>
          </a:p>
          <a:p>
            <a:r>
              <a:rPr lang="en-US" sz="2400" i="1" dirty="0"/>
              <a:t>Resource reservation reply – Source is </a:t>
            </a:r>
            <a:r>
              <a:rPr lang="en-US" sz="2400" i="1" dirty="0" err="1"/>
              <a:t>chosing</a:t>
            </a:r>
            <a:r>
              <a:rPr lang="en-US" sz="2400" i="1" dirty="0"/>
              <a:t> the path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41441317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EA1FEA66-1485-44AA-B89A-E1C4748AC6DF}"/>
              </a:ext>
            </a:extLst>
          </p:cNvPr>
          <p:cNvSpPr txBox="1">
            <a:spLocks/>
          </p:cNvSpPr>
          <p:nvPr/>
        </p:nvSpPr>
        <p:spPr>
          <a:xfrm>
            <a:off x="1830388" y="2906713"/>
            <a:ext cx="10366375" cy="1500187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kern="1200">
                <a:solidFill>
                  <a:srgbClr val="1D1D1B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7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7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7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7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fr-FR" sz="4400" i="1" dirty="0">
                <a:solidFill>
                  <a:schemeClr val="tx1"/>
                </a:solidFill>
                <a:latin typeface="Microsoft YaHei" panose="020B0503020204020204" pitchFamily="34" charset="-122"/>
              </a:rPr>
              <a:t>Information </a:t>
            </a:r>
            <a:r>
              <a:rPr lang="fr-FR" sz="4400" i="1" dirty="0" err="1">
                <a:solidFill>
                  <a:schemeClr val="tx1"/>
                </a:solidFill>
                <a:latin typeface="Microsoft YaHei" panose="020B0503020204020204" pitchFamily="34" charset="-122"/>
              </a:rPr>
              <a:t>encoding</a:t>
            </a:r>
            <a:r>
              <a:rPr lang="fr-FR" sz="4400" i="1" dirty="0">
                <a:solidFill>
                  <a:schemeClr val="tx1"/>
                </a:solidFill>
                <a:latin typeface="Microsoft YaHei" panose="020B0503020204020204" pitchFamily="34" charset="-122"/>
              </a:rPr>
              <a:t> in RSVP messages </a:t>
            </a:r>
            <a:endParaRPr lang="en-US" sz="4400" i="1" dirty="0">
              <a:solidFill>
                <a:schemeClr val="tx1"/>
              </a:solidFill>
              <a:latin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770131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/>
          <p:cNvSpPr txBox="1">
            <a:spLocks/>
          </p:cNvSpPr>
          <p:nvPr/>
        </p:nvSpPr>
        <p:spPr>
          <a:xfrm>
            <a:off x="477213" y="265395"/>
            <a:ext cx="11203510" cy="920639"/>
          </a:xfrm>
          <a:prstGeom prst="rect">
            <a:avLst/>
          </a:prstGeom>
        </p:spPr>
        <p:txBody>
          <a:bodyPr anchor="t"/>
          <a:lstStyle>
            <a:lvl1pPr algn="l" defTabSz="914400" rtl="0" eaLnBrk="1" latinLnBrk="0" hangingPunct="1">
              <a:lnSpc>
                <a:spcPts val="344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j-cs"/>
              </a:defRPr>
            </a:lvl1pPr>
          </a:lstStyle>
          <a:p>
            <a:r>
              <a:rPr lang="fr-FR" dirty="0"/>
              <a:t>Use of RSVP to carry </a:t>
            </a:r>
            <a:r>
              <a:rPr lang="fr-FR" dirty="0" err="1"/>
              <a:t>reservation</a:t>
            </a:r>
            <a:r>
              <a:rPr lang="fr-FR" dirty="0"/>
              <a:t> </a:t>
            </a:r>
            <a:r>
              <a:rPr lang="fr-FR" dirty="0" err="1"/>
              <a:t>requests</a:t>
            </a:r>
            <a:r>
              <a:rPr lang="fr-FR" dirty="0"/>
              <a:t> and replies</a:t>
            </a:r>
            <a:endParaRPr lang="en-US" sz="2000" i="1" dirty="0"/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B7724EC2-CCEC-4AD4-A6D0-8E4646EE6B98}"/>
              </a:ext>
            </a:extLst>
          </p:cNvPr>
          <p:cNvSpPr txBox="1">
            <a:spLocks/>
          </p:cNvSpPr>
          <p:nvPr/>
        </p:nvSpPr>
        <p:spPr>
          <a:xfrm>
            <a:off x="477212" y="1356853"/>
            <a:ext cx="11203511" cy="49688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5">
                  <a:lumMod val="50000"/>
                </a:schemeClr>
              </a:buClr>
              <a:buFont typeface="Arial" panose="020B0604020202020204" pitchFamily="34" charset="0"/>
              <a:buNone/>
              <a:defRPr sz="20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1pPr>
            <a:lvl2pPr marL="715963" indent="-17145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1">
                  <a:lumMod val="50000"/>
                </a:schemeClr>
              </a:buClr>
              <a:buFont typeface="Calibri" panose="020F0502020204030204" pitchFamily="34" charset="0"/>
              <a:buChar char="-"/>
              <a:defRPr sz="18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2pPr>
            <a:lvl3pPr marL="1165225" indent="-17145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3pPr>
            <a:lvl4pPr marL="1431925" indent="-17145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 sz="14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4pPr>
            <a:lvl5pPr marL="1431925" indent="-17145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 sz="14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0" indent="-360000">
              <a:spcBef>
                <a:spcPts val="12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/>
            </a:pPr>
            <a:r>
              <a:rPr lang="fr-FR" dirty="0">
                <a:solidFill>
                  <a:srgbClr val="000000"/>
                </a:solidFill>
              </a:rPr>
              <a:t>RSVP </a:t>
            </a:r>
            <a:r>
              <a:rPr lang="fr-FR" dirty="0" err="1">
                <a:solidFill>
                  <a:srgbClr val="000000"/>
                </a:solidFill>
              </a:rPr>
              <a:t>is</a:t>
            </a:r>
            <a:r>
              <a:rPr lang="fr-FR" dirty="0">
                <a:solidFill>
                  <a:srgbClr val="000000"/>
                </a:solidFill>
              </a:rPr>
              <a:t> an </a:t>
            </a:r>
            <a:r>
              <a:rPr lang="fr-FR" dirty="0" err="1">
                <a:solidFill>
                  <a:srgbClr val="000000"/>
                </a:solidFill>
              </a:rPr>
              <a:t>obvious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cadidate</a:t>
            </a:r>
            <a:r>
              <a:rPr lang="fr-FR" dirty="0">
                <a:solidFill>
                  <a:srgbClr val="000000"/>
                </a:solidFill>
              </a:rPr>
              <a:t> to encode the </a:t>
            </a:r>
            <a:r>
              <a:rPr lang="fr-FR" dirty="0" err="1">
                <a:solidFill>
                  <a:srgbClr val="000000"/>
                </a:solidFill>
              </a:rPr>
              <a:t>reservation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requests</a:t>
            </a:r>
            <a:r>
              <a:rPr lang="fr-FR" dirty="0">
                <a:solidFill>
                  <a:srgbClr val="000000"/>
                </a:solidFill>
              </a:rPr>
              <a:t> and replies </a:t>
            </a:r>
            <a:r>
              <a:rPr lang="fr-FR" dirty="0" err="1">
                <a:solidFill>
                  <a:srgbClr val="000000"/>
                </a:solidFill>
              </a:rPr>
              <a:t>presented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earlier</a:t>
            </a:r>
            <a:endParaRPr lang="fr-FR" dirty="0">
              <a:solidFill>
                <a:srgbClr val="000000"/>
              </a:solidFill>
            </a:endParaRPr>
          </a:p>
          <a:p>
            <a:pPr marL="360000" indent="-360000">
              <a:spcBef>
                <a:spcPts val="12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/>
            </a:pPr>
            <a:r>
              <a:rPr lang="fr-FR" dirty="0" err="1">
                <a:solidFill>
                  <a:srgbClr val="000000"/>
                </a:solidFill>
              </a:rPr>
              <a:t>Formating</a:t>
            </a:r>
            <a:r>
              <a:rPr lang="fr-FR" dirty="0">
                <a:solidFill>
                  <a:srgbClr val="000000"/>
                </a:solidFill>
              </a:rPr>
              <a:t>:</a:t>
            </a:r>
          </a:p>
          <a:p>
            <a:pPr marL="684000" lvl="1" indent="-324000">
              <a:spcBef>
                <a:spcPts val="600"/>
              </a:spcBef>
              <a:spcAft>
                <a:spcPts val="0"/>
              </a:spcAft>
              <a:buClrTx/>
              <a:buFont typeface="Calibri" panose="020F0502020204030204" pitchFamily="34" charset="0"/>
              <a:buChar char="–"/>
              <a:defRPr/>
            </a:pPr>
            <a:r>
              <a:rPr lang="fr-FR" dirty="0" err="1">
                <a:solidFill>
                  <a:srgbClr val="000000"/>
                </a:solidFill>
              </a:rPr>
              <a:t>Choice</a:t>
            </a:r>
            <a:r>
              <a:rPr lang="fr-FR" dirty="0">
                <a:solidFill>
                  <a:srgbClr val="000000"/>
                </a:solidFill>
              </a:rPr>
              <a:t> to stick to </a:t>
            </a:r>
            <a:r>
              <a:rPr lang="fr-FR" dirty="0" err="1">
                <a:solidFill>
                  <a:srgbClr val="000000"/>
                </a:solidFill>
              </a:rPr>
              <a:t>already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existing</a:t>
            </a:r>
            <a:r>
              <a:rPr lang="fr-FR" dirty="0">
                <a:solidFill>
                  <a:srgbClr val="000000"/>
                </a:solidFill>
              </a:rPr>
              <a:t> RSVP </a:t>
            </a:r>
            <a:r>
              <a:rPr lang="fr-FR" dirty="0" err="1">
                <a:solidFill>
                  <a:srgbClr val="000000"/>
                </a:solidFill>
              </a:rPr>
              <a:t>objects</a:t>
            </a:r>
            <a:r>
              <a:rPr lang="fr-FR" dirty="0">
                <a:solidFill>
                  <a:srgbClr val="000000"/>
                </a:solidFill>
              </a:rPr>
              <a:t>, </a:t>
            </a:r>
            <a:r>
              <a:rPr lang="fr-FR" dirty="0" err="1">
                <a:solidFill>
                  <a:srgbClr val="000000"/>
                </a:solidFill>
              </a:rPr>
              <a:t>even</a:t>
            </a:r>
            <a:r>
              <a:rPr lang="fr-FR" dirty="0">
                <a:solidFill>
                  <a:srgbClr val="000000"/>
                </a:solidFill>
              </a:rPr>
              <a:t> if </a:t>
            </a:r>
            <a:r>
              <a:rPr lang="fr-FR" dirty="0" err="1">
                <a:solidFill>
                  <a:srgbClr val="000000"/>
                </a:solidFill>
              </a:rPr>
              <a:t>encoding</a:t>
            </a:r>
            <a:r>
              <a:rPr lang="fr-FR" dirty="0">
                <a:solidFill>
                  <a:srgbClr val="000000"/>
                </a:solidFill>
              </a:rPr>
              <a:t> the information can </a:t>
            </a:r>
            <a:r>
              <a:rPr lang="fr-FR" dirty="0" err="1">
                <a:solidFill>
                  <a:srgbClr val="000000"/>
                </a:solidFill>
              </a:rPr>
              <a:t>be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tedious</a:t>
            </a:r>
            <a:endParaRPr lang="fr-FR" dirty="0">
              <a:solidFill>
                <a:srgbClr val="000000"/>
              </a:solidFill>
            </a:endParaRPr>
          </a:p>
          <a:p>
            <a:pPr marL="645750" lvl="1" indent="-285750">
              <a:spcBef>
                <a:spcPts val="60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è"/>
              <a:defRPr/>
            </a:pPr>
            <a:r>
              <a:rPr lang="fr-FR" i="1" dirty="0">
                <a:solidFill>
                  <a:srgbClr val="000000"/>
                </a:solidFill>
              </a:rPr>
              <a:t>Use of a </a:t>
            </a:r>
            <a:r>
              <a:rPr lang="fr-FR" i="1" dirty="0" err="1">
                <a:solidFill>
                  <a:srgbClr val="000000"/>
                </a:solidFill>
              </a:rPr>
              <a:t>specific</a:t>
            </a:r>
            <a:r>
              <a:rPr lang="fr-FR" i="1" dirty="0">
                <a:solidFill>
                  <a:srgbClr val="000000"/>
                </a:solidFill>
              </a:rPr>
              <a:t> </a:t>
            </a:r>
            <a:r>
              <a:rPr lang="fr-FR" i="1" dirty="0" err="1">
                <a:solidFill>
                  <a:srgbClr val="000000"/>
                </a:solidFill>
              </a:rPr>
              <a:t>object</a:t>
            </a:r>
            <a:r>
              <a:rPr lang="fr-FR" i="1" dirty="0">
                <a:solidFill>
                  <a:srgbClr val="000000"/>
                </a:solidFill>
              </a:rPr>
              <a:t> as </a:t>
            </a:r>
            <a:r>
              <a:rPr lang="fr-FR" i="1" dirty="0" err="1">
                <a:solidFill>
                  <a:srgbClr val="000000"/>
                </a:solidFill>
              </a:rPr>
              <a:t>suggested</a:t>
            </a:r>
            <a:r>
              <a:rPr lang="fr-FR" i="1" dirty="0">
                <a:solidFill>
                  <a:srgbClr val="000000"/>
                </a:solidFill>
              </a:rPr>
              <a:t> in </a:t>
            </a:r>
            <a:r>
              <a:rPr lang="fr-FR" b="1" i="1" dirty="0">
                <a:solidFill>
                  <a:srgbClr val="000000"/>
                </a:solidFill>
              </a:rPr>
              <a:t>draft-trossen-detnet-rsvp-tsn-02</a:t>
            </a:r>
            <a:r>
              <a:rPr lang="fr-FR" i="1" dirty="0">
                <a:solidFill>
                  <a:srgbClr val="000000"/>
                </a:solidFill>
              </a:rPr>
              <a:t> (</a:t>
            </a:r>
            <a:r>
              <a:rPr lang="fr-FR" i="1" dirty="0" err="1">
                <a:solidFill>
                  <a:srgbClr val="000000"/>
                </a:solidFill>
              </a:rPr>
              <a:t>even</a:t>
            </a:r>
            <a:r>
              <a:rPr lang="fr-FR" i="1" dirty="0">
                <a:solidFill>
                  <a:srgbClr val="000000"/>
                </a:solidFill>
              </a:rPr>
              <a:t> if </a:t>
            </a:r>
            <a:r>
              <a:rPr lang="fr-FR" i="1" dirty="0" err="1">
                <a:solidFill>
                  <a:srgbClr val="000000"/>
                </a:solidFill>
              </a:rPr>
              <a:t>expired</a:t>
            </a:r>
            <a:r>
              <a:rPr lang="fr-FR" i="1" dirty="0">
                <a:solidFill>
                  <a:srgbClr val="000000"/>
                </a:solidFill>
              </a:rPr>
              <a:t>) ?</a:t>
            </a:r>
          </a:p>
          <a:p>
            <a:pPr marL="360000" indent="-360000">
              <a:spcBef>
                <a:spcPts val="12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fr-FR" dirty="0">
                <a:solidFill>
                  <a:srgbClr val="000000"/>
                </a:solidFill>
              </a:rPr>
              <a:t>Protocol </a:t>
            </a:r>
            <a:r>
              <a:rPr lang="fr-FR" dirty="0" err="1">
                <a:solidFill>
                  <a:srgbClr val="000000"/>
                </a:solidFill>
              </a:rPr>
              <a:t>mechanism</a:t>
            </a:r>
            <a:r>
              <a:rPr lang="fr-FR" dirty="0">
                <a:solidFill>
                  <a:srgbClr val="000000"/>
                </a:solidFill>
              </a:rPr>
              <a:t>:</a:t>
            </a:r>
          </a:p>
          <a:p>
            <a:pPr marL="684000" lvl="1" indent="-324000">
              <a:spcBef>
                <a:spcPts val="600"/>
              </a:spcBef>
              <a:spcAft>
                <a:spcPts val="0"/>
              </a:spcAft>
              <a:buClrTx/>
              <a:buFont typeface="Calibri" panose="020F0502020204030204" pitchFamily="34" charset="0"/>
              <a:buChar char="–"/>
              <a:defRPr/>
            </a:pPr>
            <a:r>
              <a:rPr lang="fr-FR" dirty="0">
                <a:solidFill>
                  <a:srgbClr val="000000"/>
                </a:solidFill>
              </a:rPr>
              <a:t>To the best of </a:t>
            </a:r>
            <a:r>
              <a:rPr lang="fr-FR" dirty="0" err="1">
                <a:solidFill>
                  <a:srgbClr val="000000"/>
                </a:solidFill>
              </a:rPr>
              <a:t>our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knowledge</a:t>
            </a:r>
            <a:r>
              <a:rPr lang="fr-FR" dirty="0">
                <a:solidFill>
                  <a:srgbClr val="000000"/>
                </a:solidFill>
              </a:rPr>
              <a:t>, no </a:t>
            </a:r>
            <a:r>
              <a:rPr lang="fr-FR" dirty="0" err="1">
                <a:solidFill>
                  <a:srgbClr val="000000"/>
                </a:solidFill>
              </a:rPr>
              <a:t>clear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policy</a:t>
            </a:r>
            <a:r>
              <a:rPr lang="fr-FR" dirty="0">
                <a:solidFill>
                  <a:srgbClr val="000000"/>
                </a:solidFill>
              </a:rPr>
              <a:t> in RSVP </a:t>
            </a:r>
            <a:r>
              <a:rPr lang="fr-FR" dirty="0" err="1">
                <a:solidFill>
                  <a:srgbClr val="000000"/>
                </a:solidFill>
              </a:rPr>
              <a:t>regarding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multipath</a:t>
            </a:r>
            <a:endParaRPr lang="fr-FR" dirty="0">
              <a:solidFill>
                <a:srgbClr val="000000"/>
              </a:solidFill>
            </a:endParaRPr>
          </a:p>
          <a:p>
            <a:pPr marL="684000" lvl="1" indent="-324000">
              <a:spcBef>
                <a:spcPts val="600"/>
              </a:spcBef>
              <a:spcAft>
                <a:spcPts val="0"/>
              </a:spcAft>
              <a:buClrTx/>
              <a:buFont typeface="Calibri" panose="020F0502020204030204" pitchFamily="34" charset="0"/>
              <a:buChar char="–"/>
              <a:defRPr/>
            </a:pPr>
            <a:r>
              <a:rPr lang="fr-FR" dirty="0">
                <a:solidFill>
                  <a:srgbClr val="000000"/>
                </a:solidFill>
              </a:rPr>
              <a:t>In RSVP, the destination </a:t>
            </a:r>
            <a:r>
              <a:rPr lang="fr-FR" dirty="0" err="1">
                <a:solidFill>
                  <a:srgbClr val="000000"/>
                </a:solidFill>
              </a:rPr>
              <a:t>decides</a:t>
            </a:r>
            <a:r>
              <a:rPr lang="fr-FR" dirty="0">
                <a:solidFill>
                  <a:srgbClr val="000000"/>
                </a:solidFill>
              </a:rPr>
              <a:t> about the </a:t>
            </a:r>
            <a:r>
              <a:rPr lang="fr-FR" dirty="0" err="1">
                <a:solidFill>
                  <a:srgbClr val="000000"/>
                </a:solidFill>
              </a:rPr>
              <a:t>reservation</a:t>
            </a:r>
            <a:endParaRPr lang="fr-FR" dirty="0">
              <a:solidFill>
                <a:srgbClr val="000000"/>
              </a:solidFill>
            </a:endParaRPr>
          </a:p>
          <a:p>
            <a:pPr marL="684000" lvl="1" indent="-324000">
              <a:spcBef>
                <a:spcPts val="600"/>
              </a:spcBef>
              <a:spcAft>
                <a:spcPts val="0"/>
              </a:spcAft>
              <a:buClrTx/>
              <a:buFont typeface="Calibri" panose="020F0502020204030204" pitchFamily="34" charset="0"/>
              <a:buChar char="–"/>
              <a:defRPr/>
            </a:pPr>
            <a:r>
              <a:rPr lang="fr-FR" dirty="0">
                <a:solidFill>
                  <a:srgbClr val="000000"/>
                </a:solidFill>
              </a:rPr>
              <a:t>No quick failover </a:t>
            </a:r>
            <a:r>
              <a:rPr lang="fr-FR" dirty="0" err="1">
                <a:solidFill>
                  <a:srgbClr val="000000"/>
                </a:solidFill>
              </a:rPr>
              <a:t>mechanism</a:t>
            </a:r>
            <a:endParaRPr lang="fr-FR" dirty="0">
              <a:solidFill>
                <a:srgbClr val="000000"/>
              </a:solidFill>
            </a:endParaRPr>
          </a:p>
          <a:p>
            <a:pPr marL="360000" indent="-360000">
              <a:spcBef>
                <a:spcPts val="12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buFont typeface="Arial" panose="020B0604020202020204" pitchFamily="34" charset="0"/>
              <a:buChar char="•"/>
              <a:defRPr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DBF59B06-6AFF-4DE7-8339-F6D8ED9848B5}"/>
              </a:ext>
            </a:extLst>
          </p:cNvPr>
          <p:cNvSpPr txBox="1">
            <a:spLocks/>
          </p:cNvSpPr>
          <p:nvPr/>
        </p:nvSpPr>
        <p:spPr bwMode="auto">
          <a:xfrm>
            <a:off x="11370669" y="6491512"/>
            <a:ext cx="826094" cy="36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180000" bIns="18000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78" rtl="0" eaLnBrk="0" latinLnBrk="0" hangingPunct="0">
              <a:lnSpc>
                <a:spcPct val="85000"/>
              </a:lnSpc>
              <a:defRPr sz="1000" kern="1200">
                <a:solidFill>
                  <a:schemeClr val="tx1"/>
                </a:solidFill>
                <a:latin typeface="FrutigerNext LT Medium" pitchFamily="34" charset="0"/>
                <a:ea typeface="ＭＳ Ｐゴシック" pitchFamily="34" charset="-128"/>
                <a:cs typeface="+mn-cs"/>
              </a:defRPr>
            </a:lvl1pPr>
            <a:lvl2pPr marL="457240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7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71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957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196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43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67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913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78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2B2E7B-4CF8-4688-8F69-2C65CCCF2053}" type="slidenum">
              <a:rPr kumimoji="0" lang="en-US" sz="14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pPr marL="0" marR="0" lvl="0" indent="0" algn="r" defTabSz="914478" rtl="0" eaLnBrk="0" fontAlgn="auto" latinLnBrk="0" hangingPunct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82828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/>
          <p:cNvSpPr txBox="1">
            <a:spLocks/>
          </p:cNvSpPr>
          <p:nvPr/>
        </p:nvSpPr>
        <p:spPr>
          <a:xfrm>
            <a:off x="477213" y="265395"/>
            <a:ext cx="11203510" cy="920639"/>
          </a:xfrm>
          <a:prstGeom prst="rect">
            <a:avLst/>
          </a:prstGeom>
        </p:spPr>
        <p:txBody>
          <a:bodyPr anchor="t"/>
          <a:lstStyle>
            <a:lvl1pPr algn="l" defTabSz="914400" rtl="0" eaLnBrk="1" latinLnBrk="0" hangingPunct="1">
              <a:lnSpc>
                <a:spcPts val="344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j-cs"/>
              </a:defRPr>
            </a:lvl1pPr>
          </a:lstStyle>
          <a:p>
            <a:r>
              <a:rPr lang="fr-FR" dirty="0" err="1"/>
              <a:t>Encoding</a:t>
            </a:r>
            <a:r>
              <a:rPr lang="fr-FR" dirty="0"/>
              <a:t> </a:t>
            </a:r>
            <a:r>
              <a:rPr lang="fr-FR" dirty="0" err="1"/>
              <a:t>request</a:t>
            </a:r>
            <a:r>
              <a:rPr lang="fr-FR" dirty="0"/>
              <a:t> and </a:t>
            </a:r>
            <a:r>
              <a:rPr lang="fr-FR" dirty="0" err="1"/>
              <a:t>reply</a:t>
            </a:r>
            <a:r>
              <a:rPr lang="fr-FR" dirty="0"/>
              <a:t> messages in RSVP</a:t>
            </a:r>
            <a:endParaRPr lang="en-US" sz="2000" i="1" dirty="0"/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B7724EC2-CCEC-4AD4-A6D0-8E4646EE6B98}"/>
              </a:ext>
            </a:extLst>
          </p:cNvPr>
          <p:cNvSpPr txBox="1">
            <a:spLocks/>
          </p:cNvSpPr>
          <p:nvPr/>
        </p:nvSpPr>
        <p:spPr>
          <a:xfrm>
            <a:off x="477212" y="1356853"/>
            <a:ext cx="11203511" cy="49688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5">
                  <a:lumMod val="50000"/>
                </a:schemeClr>
              </a:buClr>
              <a:buFont typeface="Arial" panose="020B0604020202020204" pitchFamily="34" charset="0"/>
              <a:buNone/>
              <a:defRPr sz="20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1pPr>
            <a:lvl2pPr marL="715963" indent="-17145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1">
                  <a:lumMod val="50000"/>
                </a:schemeClr>
              </a:buClr>
              <a:buFont typeface="Calibri" panose="020F0502020204030204" pitchFamily="34" charset="0"/>
              <a:buChar char="-"/>
              <a:defRPr sz="18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2pPr>
            <a:lvl3pPr marL="1165225" indent="-17145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3pPr>
            <a:lvl4pPr marL="1431925" indent="-17145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 sz="14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4pPr>
            <a:lvl5pPr marL="1431925" indent="-17145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 sz="14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0" indent="-360000">
              <a:spcBef>
                <a:spcPts val="12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fr-FR" dirty="0" err="1">
                <a:solidFill>
                  <a:srgbClr val="000000"/>
                </a:solidFill>
              </a:rPr>
              <a:t>Requests</a:t>
            </a:r>
            <a:r>
              <a:rPr lang="fr-FR" dirty="0">
                <a:solidFill>
                  <a:srgbClr val="000000"/>
                </a:solidFill>
              </a:rPr>
              <a:t> are </a:t>
            </a:r>
            <a:r>
              <a:rPr lang="fr-FR" dirty="0" err="1">
                <a:solidFill>
                  <a:srgbClr val="000000"/>
                </a:solidFill>
              </a:rPr>
              <a:t>mapped</a:t>
            </a:r>
            <a:r>
              <a:rPr lang="fr-FR" dirty="0">
                <a:solidFill>
                  <a:srgbClr val="000000"/>
                </a:solidFill>
              </a:rPr>
              <a:t> to RSVP Path messages</a:t>
            </a:r>
          </a:p>
          <a:p>
            <a:pPr marL="360000" indent="-360000">
              <a:spcBef>
                <a:spcPts val="12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fr-FR" dirty="0">
                <a:solidFill>
                  <a:srgbClr val="000000"/>
                </a:solidFill>
              </a:rPr>
              <a:t>Replies are </a:t>
            </a:r>
            <a:r>
              <a:rPr lang="fr-FR" dirty="0" err="1">
                <a:solidFill>
                  <a:srgbClr val="000000"/>
                </a:solidFill>
              </a:rPr>
              <a:t>mapped</a:t>
            </a:r>
            <a:r>
              <a:rPr lang="fr-FR" dirty="0">
                <a:solidFill>
                  <a:srgbClr val="000000"/>
                </a:solidFill>
              </a:rPr>
              <a:t> to RSVP </a:t>
            </a:r>
            <a:r>
              <a:rPr lang="fr-FR" dirty="0" err="1">
                <a:solidFill>
                  <a:srgbClr val="000000"/>
                </a:solidFill>
              </a:rPr>
              <a:t>Resv</a:t>
            </a:r>
            <a:r>
              <a:rPr lang="fr-FR" dirty="0">
                <a:solidFill>
                  <a:srgbClr val="000000"/>
                </a:solidFill>
              </a:rPr>
              <a:t> messages</a:t>
            </a:r>
          </a:p>
          <a:p>
            <a:pPr marL="360000" indent="-360000">
              <a:spcBef>
                <a:spcPts val="12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fr-FR" dirty="0">
                <a:solidFill>
                  <a:srgbClr val="000000"/>
                </a:solidFill>
              </a:rPr>
              <a:t>In </a:t>
            </a:r>
            <a:r>
              <a:rPr lang="fr-FR" dirty="0" err="1">
                <a:solidFill>
                  <a:srgbClr val="000000"/>
                </a:solidFill>
              </a:rPr>
              <a:t>those</a:t>
            </a:r>
            <a:r>
              <a:rPr lang="fr-FR" dirty="0">
                <a:solidFill>
                  <a:srgbClr val="000000"/>
                </a:solidFill>
              </a:rPr>
              <a:t> messages: </a:t>
            </a:r>
          </a:p>
          <a:p>
            <a:pPr marL="684000" lvl="1" indent="-324000">
              <a:spcBef>
                <a:spcPts val="6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buFont typeface="Calibri" panose="020F0502020204030204" pitchFamily="34" charset="0"/>
              <a:buChar char="–"/>
              <a:defRPr/>
            </a:pPr>
            <a:r>
              <a:rPr lang="fr-FR" dirty="0">
                <a:solidFill>
                  <a:srgbClr val="000000"/>
                </a:solidFill>
              </a:rPr>
              <a:t>The </a:t>
            </a:r>
            <a:r>
              <a:rPr lang="fr-FR" dirty="0" err="1">
                <a:solidFill>
                  <a:srgbClr val="000000"/>
                </a:solidFill>
              </a:rPr>
              <a:t>reservation</a:t>
            </a:r>
            <a:r>
              <a:rPr lang="fr-FR" dirty="0">
                <a:solidFill>
                  <a:srgbClr val="000000"/>
                </a:solidFill>
              </a:rPr>
              <a:t> ID and flow ID are </a:t>
            </a:r>
            <a:r>
              <a:rPr lang="fr-FR" dirty="0" err="1">
                <a:solidFill>
                  <a:srgbClr val="000000"/>
                </a:solidFill>
              </a:rPr>
              <a:t>carried</a:t>
            </a:r>
            <a:r>
              <a:rPr lang="fr-FR" dirty="0">
                <a:solidFill>
                  <a:srgbClr val="000000"/>
                </a:solidFill>
              </a:rPr>
              <a:t> by a SESSION data </a:t>
            </a:r>
            <a:r>
              <a:rPr lang="fr-FR" dirty="0" err="1">
                <a:solidFill>
                  <a:srgbClr val="000000"/>
                </a:solidFill>
              </a:rPr>
              <a:t>object</a:t>
            </a:r>
            <a:endParaRPr lang="fr-FR" dirty="0">
              <a:solidFill>
                <a:srgbClr val="000000"/>
              </a:solidFill>
            </a:endParaRPr>
          </a:p>
          <a:p>
            <a:pPr marL="684000" lvl="1" indent="-324000">
              <a:spcBef>
                <a:spcPts val="6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buFont typeface="Calibri" panose="020F0502020204030204" pitchFamily="34" charset="0"/>
              <a:buChar char="–"/>
              <a:defRPr/>
            </a:pPr>
            <a:r>
              <a:rPr lang="fr-FR" dirty="0">
                <a:solidFill>
                  <a:srgbClr val="000000"/>
                </a:solidFill>
              </a:rPr>
              <a:t>The Record-route </a:t>
            </a:r>
            <a:r>
              <a:rPr lang="fr-FR" dirty="0" err="1">
                <a:solidFill>
                  <a:srgbClr val="000000"/>
                </a:solidFill>
              </a:rPr>
              <a:t>list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is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carried</a:t>
            </a:r>
            <a:r>
              <a:rPr lang="fr-FR" dirty="0">
                <a:solidFill>
                  <a:srgbClr val="000000"/>
                </a:solidFill>
              </a:rPr>
              <a:t> by a ROUTE_RECORD </a:t>
            </a:r>
            <a:r>
              <a:rPr lang="fr-FR" dirty="0" err="1">
                <a:solidFill>
                  <a:srgbClr val="000000"/>
                </a:solidFill>
              </a:rPr>
              <a:t>object</a:t>
            </a:r>
            <a:endParaRPr lang="fr-FR" dirty="0">
              <a:solidFill>
                <a:srgbClr val="000000"/>
              </a:solidFill>
            </a:endParaRPr>
          </a:p>
          <a:p>
            <a:pPr marL="684000" lvl="1" indent="-324000">
              <a:spcBef>
                <a:spcPts val="6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buFont typeface="Calibri" panose="020F0502020204030204" pitchFamily="34" charset="0"/>
              <a:buChar char="–"/>
              <a:defRPr/>
            </a:pPr>
            <a:r>
              <a:rPr lang="fr-FR" dirty="0">
                <a:solidFill>
                  <a:srgbClr val="000000"/>
                </a:solidFill>
              </a:rPr>
              <a:t>The Route </a:t>
            </a:r>
            <a:r>
              <a:rPr lang="fr-FR" dirty="0" err="1">
                <a:solidFill>
                  <a:srgbClr val="000000"/>
                </a:solidFill>
              </a:rPr>
              <a:t>list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is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carried</a:t>
            </a:r>
            <a:r>
              <a:rPr lang="fr-FR" dirty="0">
                <a:solidFill>
                  <a:srgbClr val="000000"/>
                </a:solidFill>
              </a:rPr>
              <a:t> by an EXPLICIT_ROUTE </a:t>
            </a:r>
            <a:r>
              <a:rPr lang="fr-FR" dirty="0" err="1">
                <a:solidFill>
                  <a:srgbClr val="000000"/>
                </a:solidFill>
              </a:rPr>
              <a:t>object</a:t>
            </a:r>
            <a:endParaRPr lang="fr-FR" dirty="0">
              <a:solidFill>
                <a:srgbClr val="000000"/>
              </a:solidFill>
            </a:endParaRPr>
          </a:p>
          <a:p>
            <a:pPr marL="360000" indent="-360000">
              <a:spcBef>
                <a:spcPts val="12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fr-FR" dirty="0" err="1">
                <a:solidFill>
                  <a:srgbClr val="000000"/>
                </a:solidFill>
              </a:rPr>
              <a:t>Carrying</a:t>
            </a:r>
            <a:r>
              <a:rPr lang="fr-FR" dirty="0">
                <a:solidFill>
                  <a:srgbClr val="000000"/>
                </a:solidFill>
              </a:rPr>
              <a:t> the maximum </a:t>
            </a:r>
            <a:r>
              <a:rPr lang="fr-FR" dirty="0" err="1">
                <a:solidFill>
                  <a:srgbClr val="000000"/>
                </a:solidFill>
              </a:rPr>
              <a:t>delay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contract</a:t>
            </a:r>
            <a:r>
              <a:rPr lang="fr-FR" dirty="0">
                <a:solidFill>
                  <a:srgbClr val="000000"/>
                </a:solidFill>
              </a:rPr>
              <a:t> and the </a:t>
            </a:r>
            <a:r>
              <a:rPr lang="fr-FR" dirty="0" err="1">
                <a:solidFill>
                  <a:srgbClr val="000000"/>
                </a:solidFill>
              </a:rPr>
              <a:t>delay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commitment</a:t>
            </a:r>
            <a:r>
              <a:rPr lang="fr-FR" dirty="0">
                <a:solidFill>
                  <a:srgbClr val="000000"/>
                </a:solidFill>
              </a:rPr>
              <a:t> by the </a:t>
            </a:r>
            <a:r>
              <a:rPr lang="fr-FR" dirty="0" err="1">
                <a:solidFill>
                  <a:srgbClr val="000000"/>
                </a:solidFill>
              </a:rPr>
              <a:t>nodes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is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less</a:t>
            </a:r>
            <a:r>
              <a:rPr lang="fr-FR" dirty="0">
                <a:solidFill>
                  <a:srgbClr val="000000"/>
                </a:solidFill>
              </a:rPr>
              <a:t> direct:</a:t>
            </a:r>
          </a:p>
          <a:p>
            <a:pPr marL="684000" lvl="1" indent="-324000">
              <a:spcBef>
                <a:spcPts val="6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buFont typeface="Calibri" panose="020F0502020204030204" pitchFamily="34" charset="0"/>
              <a:buChar char="–"/>
              <a:defRPr/>
            </a:pPr>
            <a:r>
              <a:rPr lang="fr-FR" dirty="0">
                <a:solidFill>
                  <a:srgbClr val="000000"/>
                </a:solidFill>
              </a:rPr>
              <a:t>The maximum </a:t>
            </a:r>
            <a:r>
              <a:rPr lang="fr-FR" dirty="0" err="1">
                <a:solidFill>
                  <a:srgbClr val="000000"/>
                </a:solidFill>
              </a:rPr>
              <a:t>delay</a:t>
            </a:r>
            <a:r>
              <a:rPr lang="fr-FR" dirty="0">
                <a:solidFill>
                  <a:srgbClr val="000000"/>
                </a:solidFill>
              </a:rPr>
              <a:t> to </a:t>
            </a:r>
            <a:r>
              <a:rPr lang="fr-FR" dirty="0" err="1">
                <a:solidFill>
                  <a:srgbClr val="000000"/>
                </a:solidFill>
              </a:rPr>
              <a:t>be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respected</a:t>
            </a:r>
            <a:r>
              <a:rPr lang="fr-FR" dirty="0">
                <a:solidFill>
                  <a:srgbClr val="000000"/>
                </a:solidFill>
              </a:rPr>
              <a:t> on the </a:t>
            </a:r>
            <a:r>
              <a:rPr lang="fr-FR" dirty="0" err="1">
                <a:solidFill>
                  <a:srgbClr val="000000"/>
                </a:solidFill>
              </a:rPr>
              <a:t>path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needs</a:t>
            </a:r>
            <a:r>
              <a:rPr lang="fr-FR" dirty="0">
                <a:solidFill>
                  <a:srgbClr val="000000"/>
                </a:solidFill>
              </a:rPr>
              <a:t> to </a:t>
            </a:r>
            <a:r>
              <a:rPr lang="fr-FR" dirty="0" err="1">
                <a:solidFill>
                  <a:srgbClr val="000000"/>
                </a:solidFill>
              </a:rPr>
              <a:t>be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carried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either</a:t>
            </a:r>
            <a:r>
              <a:rPr lang="fr-FR" dirty="0">
                <a:solidFill>
                  <a:srgbClr val="000000"/>
                </a:solidFill>
              </a:rPr>
              <a:t> by a S</a:t>
            </a:r>
            <a:r>
              <a:rPr lang="en-US" dirty="0">
                <a:solidFill>
                  <a:srgbClr val="000000"/>
                </a:solidFill>
              </a:rPr>
              <a:t>ENDER_TSPEC or a FLOWSPEC object including:</a:t>
            </a:r>
          </a:p>
          <a:p>
            <a:pPr marL="1008000" lvl="2" indent="-324000">
              <a:spcBef>
                <a:spcPts val="600"/>
              </a:spcBef>
              <a:spcAft>
                <a:spcPts val="0"/>
              </a:spcAft>
              <a:buClrTx/>
              <a:defRPr/>
            </a:pPr>
            <a:r>
              <a:rPr lang="en-US" sz="1600" dirty="0">
                <a:solidFill>
                  <a:srgbClr val="000000"/>
                </a:solidFill>
              </a:rPr>
              <a:t>A general token bucket </a:t>
            </a:r>
            <a:r>
              <a:rPr lang="en-US" sz="1600" dirty="0" err="1">
                <a:solidFill>
                  <a:srgbClr val="000000"/>
                </a:solidFill>
              </a:rPr>
              <a:t>TSpec</a:t>
            </a:r>
            <a:r>
              <a:rPr lang="en-US" sz="1600" dirty="0">
                <a:solidFill>
                  <a:srgbClr val="000000"/>
                </a:solidFill>
              </a:rPr>
              <a:t> parameter</a:t>
            </a:r>
          </a:p>
          <a:p>
            <a:pPr marL="1008000" lvl="2" indent="-324000">
              <a:spcBef>
                <a:spcPts val="600"/>
              </a:spcBef>
              <a:spcAft>
                <a:spcPts val="0"/>
              </a:spcAft>
              <a:buClrTx/>
              <a:defRPr/>
            </a:pPr>
            <a:r>
              <a:rPr lang="en-US" sz="1600" dirty="0">
                <a:solidFill>
                  <a:srgbClr val="000000"/>
                </a:solidFill>
              </a:rPr>
              <a:t>A guaranteed service </a:t>
            </a:r>
            <a:r>
              <a:rPr lang="en-US" sz="1600" dirty="0" err="1">
                <a:solidFill>
                  <a:srgbClr val="000000"/>
                </a:solidFill>
              </a:rPr>
              <a:t>RSpec</a:t>
            </a:r>
            <a:r>
              <a:rPr lang="en-US" sz="1600" dirty="0">
                <a:solidFill>
                  <a:srgbClr val="000000"/>
                </a:solidFill>
              </a:rPr>
              <a:t> parameter</a:t>
            </a:r>
          </a:p>
          <a:p>
            <a:pPr marL="684000" lvl="1" indent="-324000">
              <a:spcBef>
                <a:spcPts val="6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buFont typeface="Calibri" panose="020F0502020204030204" pitchFamily="34" charset="0"/>
              <a:buChar char="–"/>
              <a:defRPr/>
            </a:pPr>
            <a:r>
              <a:rPr lang="fr-FR" dirty="0">
                <a:solidFill>
                  <a:srgbClr val="000000"/>
                </a:solidFill>
              </a:rPr>
              <a:t>T</a:t>
            </a:r>
            <a:r>
              <a:rPr lang="en-US" dirty="0">
                <a:solidFill>
                  <a:srgbClr val="000000"/>
                </a:solidFill>
              </a:rPr>
              <a:t>he delay commitment by the nodes is carried by a  ADSPEC object including a set of default general parameters as well as a fragment carrying guaranteed service parameters. 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DBF59B06-6AFF-4DE7-8339-F6D8ED9848B5}"/>
              </a:ext>
            </a:extLst>
          </p:cNvPr>
          <p:cNvSpPr txBox="1">
            <a:spLocks/>
          </p:cNvSpPr>
          <p:nvPr/>
        </p:nvSpPr>
        <p:spPr bwMode="auto">
          <a:xfrm>
            <a:off x="11370669" y="6491512"/>
            <a:ext cx="826094" cy="36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180000" bIns="18000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78" rtl="0" eaLnBrk="0" latinLnBrk="0" hangingPunct="0">
              <a:lnSpc>
                <a:spcPct val="85000"/>
              </a:lnSpc>
              <a:defRPr sz="1000" kern="1200">
                <a:solidFill>
                  <a:schemeClr val="tx1"/>
                </a:solidFill>
                <a:latin typeface="FrutigerNext LT Medium" pitchFamily="34" charset="0"/>
                <a:ea typeface="ＭＳ Ｐゴシック" pitchFamily="34" charset="-128"/>
                <a:cs typeface="+mn-cs"/>
              </a:defRPr>
            </a:lvl1pPr>
            <a:lvl2pPr marL="457240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7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71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957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196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43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67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913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78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2B2E7B-4CF8-4688-8F69-2C65CCCF2053}" type="slidenum">
              <a:rPr kumimoji="0" lang="en-US" sz="14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pPr marL="0" marR="0" lvl="0" indent="0" algn="r" defTabSz="914478" rtl="0" eaLnBrk="0" fontAlgn="auto" latinLnBrk="0" hangingPunct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23619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/>
          <p:cNvSpPr txBox="1">
            <a:spLocks/>
          </p:cNvSpPr>
          <p:nvPr/>
        </p:nvSpPr>
        <p:spPr>
          <a:xfrm>
            <a:off x="477213" y="265395"/>
            <a:ext cx="11203510" cy="920639"/>
          </a:xfrm>
          <a:prstGeom prst="rect">
            <a:avLst/>
          </a:prstGeom>
        </p:spPr>
        <p:txBody>
          <a:bodyPr anchor="t"/>
          <a:lstStyle>
            <a:lvl1pPr algn="l" defTabSz="914400" rtl="0" eaLnBrk="1" latinLnBrk="0" hangingPunct="1">
              <a:lnSpc>
                <a:spcPts val="344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j-cs"/>
              </a:defRPr>
            </a:lvl1pPr>
          </a:lstStyle>
          <a:p>
            <a:r>
              <a:rPr lang="fr-FR" dirty="0" err="1"/>
              <a:t>Encoding</a:t>
            </a:r>
            <a:r>
              <a:rPr lang="fr-FR" dirty="0"/>
              <a:t> </a:t>
            </a:r>
            <a:r>
              <a:rPr lang="fr-FR" dirty="0" err="1"/>
              <a:t>request</a:t>
            </a:r>
            <a:r>
              <a:rPr lang="fr-FR" dirty="0"/>
              <a:t> and </a:t>
            </a:r>
            <a:r>
              <a:rPr lang="fr-FR" dirty="0" err="1"/>
              <a:t>reply</a:t>
            </a:r>
            <a:r>
              <a:rPr lang="fr-FR" dirty="0"/>
              <a:t> messages in RSVP</a:t>
            </a:r>
            <a:br>
              <a:rPr lang="en-US" dirty="0"/>
            </a:br>
            <a:r>
              <a:rPr lang="en-US" sz="2400" i="1" dirty="0"/>
              <a:t>Token bucket </a:t>
            </a:r>
            <a:r>
              <a:rPr lang="en-US" sz="2400" i="1" dirty="0" err="1"/>
              <a:t>TSpec</a:t>
            </a:r>
            <a:r>
              <a:rPr lang="en-US" sz="2400" i="1" dirty="0"/>
              <a:t> and guaranteed service </a:t>
            </a:r>
            <a:r>
              <a:rPr lang="en-US" sz="2400" i="1" dirty="0" err="1"/>
              <a:t>RSpec</a:t>
            </a:r>
            <a:r>
              <a:rPr lang="en-US" sz="2400" i="1" dirty="0"/>
              <a:t> parameters</a:t>
            </a:r>
            <a:endParaRPr lang="en-US" sz="2000" i="1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DBF59B06-6AFF-4DE7-8339-F6D8ED9848B5}"/>
              </a:ext>
            </a:extLst>
          </p:cNvPr>
          <p:cNvSpPr txBox="1">
            <a:spLocks/>
          </p:cNvSpPr>
          <p:nvPr/>
        </p:nvSpPr>
        <p:spPr bwMode="auto">
          <a:xfrm>
            <a:off x="11370669" y="6491512"/>
            <a:ext cx="826094" cy="36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180000" bIns="18000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78" rtl="0" eaLnBrk="0" latinLnBrk="0" hangingPunct="0">
              <a:lnSpc>
                <a:spcPct val="85000"/>
              </a:lnSpc>
              <a:defRPr sz="1000" kern="1200">
                <a:solidFill>
                  <a:schemeClr val="tx1"/>
                </a:solidFill>
                <a:latin typeface="FrutigerNext LT Medium" pitchFamily="34" charset="0"/>
                <a:ea typeface="ＭＳ Ｐゴシック" pitchFamily="34" charset="-128"/>
                <a:cs typeface="+mn-cs"/>
              </a:defRPr>
            </a:lvl1pPr>
            <a:lvl2pPr marL="457240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7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71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957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196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43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67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913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78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2B2E7B-4CF8-4688-8F69-2C65CCCF2053}" type="slidenum">
              <a:rPr kumimoji="0" lang="en-US" sz="14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pPr marL="0" marR="0" lvl="0" indent="0" algn="r" defTabSz="914478" rtl="0" eaLnBrk="0" fontAlgn="auto" latinLnBrk="0" hangingPunct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B7724EC2-CCEC-4AD4-A6D0-8E4646EE6B98}"/>
              </a:ext>
            </a:extLst>
          </p:cNvPr>
          <p:cNvSpPr txBox="1">
            <a:spLocks/>
          </p:cNvSpPr>
          <p:nvPr/>
        </p:nvSpPr>
        <p:spPr>
          <a:xfrm>
            <a:off x="477213" y="1356853"/>
            <a:ext cx="3031098" cy="49688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5">
                  <a:lumMod val="50000"/>
                </a:schemeClr>
              </a:buClr>
              <a:buFont typeface="Arial" panose="020B0604020202020204" pitchFamily="34" charset="0"/>
              <a:buNone/>
              <a:defRPr sz="20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1pPr>
            <a:lvl2pPr marL="715963" indent="-17145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1">
                  <a:lumMod val="50000"/>
                </a:schemeClr>
              </a:buClr>
              <a:buFont typeface="Calibri" panose="020F0502020204030204" pitchFamily="34" charset="0"/>
              <a:buChar char="-"/>
              <a:defRPr sz="18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2pPr>
            <a:lvl3pPr marL="1165225" indent="-17145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3pPr>
            <a:lvl4pPr marL="1431925" indent="-17145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 sz="14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4pPr>
            <a:lvl5pPr marL="1431925" indent="-17145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 sz="14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defRPr/>
            </a:pPr>
            <a:r>
              <a:rPr lang="fr-FR" dirty="0">
                <a:solidFill>
                  <a:srgbClr val="000000"/>
                </a:solidFill>
              </a:rPr>
              <a:t>The end to end </a:t>
            </a:r>
            <a:r>
              <a:rPr lang="fr-FR" dirty="0" err="1">
                <a:solidFill>
                  <a:srgbClr val="000000"/>
                </a:solidFill>
              </a:rPr>
              <a:t>delay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is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given</a:t>
            </a:r>
            <a:r>
              <a:rPr lang="fr-FR" dirty="0">
                <a:solidFill>
                  <a:srgbClr val="000000"/>
                </a:solidFill>
              </a:rPr>
              <a:t> by the formula: </a:t>
            </a:r>
          </a:p>
          <a:p>
            <a:pPr algn="ctr">
              <a:spcBef>
                <a:spcPts val="12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defRPr/>
            </a:pPr>
            <a:r>
              <a:rPr lang="fr-FR" i="1" dirty="0" err="1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r>
              <a:rPr lang="fr-FR" i="1" baseline="-25000" dirty="0" err="1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req</a:t>
            </a:r>
            <a:r>
              <a:rPr lang="fr-FR" i="1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= S + b/r</a:t>
            </a:r>
          </a:p>
          <a:p>
            <a:pPr>
              <a:spcBef>
                <a:spcPts val="12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defRPr/>
            </a:pPr>
            <a:r>
              <a:rPr lang="fr-FR" dirty="0" err="1">
                <a:solidFill>
                  <a:srgbClr val="000000"/>
                </a:solidFill>
              </a:rPr>
              <a:t>When</a:t>
            </a:r>
            <a:r>
              <a:rPr lang="fr-FR" dirty="0">
                <a:solidFill>
                  <a:srgbClr val="000000"/>
                </a:solidFill>
              </a:rPr>
              <a:t> p=r=R in the message </a:t>
            </a:r>
            <a:r>
              <a:rPr lang="fr-FR" dirty="0" err="1">
                <a:solidFill>
                  <a:srgbClr val="000000"/>
                </a:solidFill>
              </a:rPr>
              <a:t>displayed</a:t>
            </a:r>
            <a:endParaRPr lang="fr-FR" dirty="0">
              <a:solidFill>
                <a:srgbClr val="0000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74FA2F3-0C1F-48C0-9413-5510BE373B3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0845"/>
          <a:stretch/>
        </p:blipFill>
        <p:spPr>
          <a:xfrm>
            <a:off x="3392349" y="1571317"/>
            <a:ext cx="4454189" cy="263152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26E205B-C203-4340-8E90-479ADFAAA18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9110"/>
          <a:stretch/>
        </p:blipFill>
        <p:spPr>
          <a:xfrm>
            <a:off x="7477325" y="1871472"/>
            <a:ext cx="4454189" cy="1175445"/>
          </a:xfrm>
          <a:prstGeom prst="rect">
            <a:avLst/>
          </a:prstGeom>
        </p:spPr>
      </p:pic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2674D2A0-3FAF-4C30-A10F-6443C8E717E8}"/>
              </a:ext>
            </a:extLst>
          </p:cNvPr>
          <p:cNvSpPr txBox="1">
            <a:spLocks/>
          </p:cNvSpPr>
          <p:nvPr/>
        </p:nvSpPr>
        <p:spPr>
          <a:xfrm>
            <a:off x="477213" y="4426911"/>
            <a:ext cx="11203510" cy="9568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5">
                  <a:lumMod val="50000"/>
                </a:schemeClr>
              </a:buClr>
              <a:buFont typeface="Arial" panose="020B0604020202020204" pitchFamily="34" charset="0"/>
              <a:buNone/>
              <a:defRPr sz="20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1pPr>
            <a:lvl2pPr marL="715963" indent="-17145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1">
                  <a:lumMod val="50000"/>
                </a:schemeClr>
              </a:buClr>
              <a:buFont typeface="Calibri" panose="020F0502020204030204" pitchFamily="34" charset="0"/>
              <a:buChar char="-"/>
              <a:defRPr sz="18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2pPr>
            <a:lvl3pPr marL="1165225" indent="-17145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3pPr>
            <a:lvl4pPr marL="1431925" indent="-17145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 sz="14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4pPr>
            <a:lvl5pPr marL="1431925" indent="-17145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 sz="14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120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è"/>
              <a:defRPr/>
            </a:pPr>
            <a:r>
              <a:rPr lang="fr-FR" i="1" dirty="0">
                <a:solidFill>
                  <a:srgbClr val="000000"/>
                </a:solidFill>
              </a:rPr>
              <a:t>The end to end </a:t>
            </a:r>
            <a:r>
              <a:rPr lang="fr-FR" i="1" dirty="0" err="1">
                <a:solidFill>
                  <a:srgbClr val="000000"/>
                </a:solidFill>
              </a:rPr>
              <a:t>delay</a:t>
            </a:r>
            <a:r>
              <a:rPr lang="fr-FR" i="1" dirty="0">
                <a:solidFill>
                  <a:srgbClr val="000000"/>
                </a:solidFill>
              </a:rPr>
              <a:t> </a:t>
            </a:r>
            <a:r>
              <a:rPr lang="fr-FR" i="1" dirty="0" err="1">
                <a:solidFill>
                  <a:srgbClr val="000000"/>
                </a:solidFill>
              </a:rPr>
              <a:t>requirement</a:t>
            </a:r>
            <a:r>
              <a:rPr lang="fr-FR" i="1" dirty="0">
                <a:solidFill>
                  <a:srgbClr val="000000"/>
                </a:solidFill>
              </a:rPr>
              <a:t> </a:t>
            </a:r>
            <a:r>
              <a:rPr lang="fr-FR" i="1" dirty="0" err="1">
                <a:solidFill>
                  <a:srgbClr val="000000"/>
                </a:solidFill>
              </a:rPr>
              <a:t>is</a:t>
            </a:r>
            <a:r>
              <a:rPr lang="fr-FR" i="1" dirty="0">
                <a:solidFill>
                  <a:srgbClr val="000000"/>
                </a:solidFill>
              </a:rPr>
              <a:t> </a:t>
            </a:r>
            <a:r>
              <a:rPr lang="fr-FR" i="1" dirty="0" err="1">
                <a:solidFill>
                  <a:srgbClr val="000000"/>
                </a:solidFill>
              </a:rPr>
              <a:t>given</a:t>
            </a:r>
            <a:r>
              <a:rPr lang="fr-FR" i="1" dirty="0">
                <a:solidFill>
                  <a:srgbClr val="000000"/>
                </a:solidFill>
              </a:rPr>
              <a:t> </a:t>
            </a:r>
            <a:r>
              <a:rPr lang="fr-FR" i="1" dirty="0" err="1">
                <a:solidFill>
                  <a:srgbClr val="000000"/>
                </a:solidFill>
              </a:rPr>
              <a:t>with</a:t>
            </a:r>
            <a:r>
              <a:rPr lang="fr-FR" i="1" dirty="0">
                <a:solidFill>
                  <a:srgbClr val="000000"/>
                </a:solidFill>
              </a:rPr>
              <a:t> r, b, p, R and S</a:t>
            </a:r>
          </a:p>
          <a:p>
            <a:pPr marL="342900" indent="-342900">
              <a:spcBef>
                <a:spcPts val="120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è"/>
              <a:defRPr/>
            </a:pPr>
            <a:r>
              <a:rPr lang="fr-FR" i="1" dirty="0">
                <a:solidFill>
                  <a:srgbClr val="000000"/>
                </a:solidFill>
              </a:rPr>
              <a:t>The </a:t>
            </a:r>
            <a:r>
              <a:rPr lang="fr-FR" i="1" dirty="0" err="1">
                <a:solidFill>
                  <a:srgbClr val="000000"/>
                </a:solidFill>
              </a:rPr>
              <a:t>capacity</a:t>
            </a:r>
            <a:r>
              <a:rPr lang="fr-FR" i="1" dirty="0">
                <a:solidFill>
                  <a:srgbClr val="000000"/>
                </a:solidFill>
              </a:rPr>
              <a:t> </a:t>
            </a:r>
            <a:r>
              <a:rPr lang="fr-FR" i="1" dirty="0" err="1">
                <a:solidFill>
                  <a:srgbClr val="000000"/>
                </a:solidFill>
              </a:rPr>
              <a:t>is</a:t>
            </a:r>
            <a:r>
              <a:rPr lang="fr-FR" i="1" dirty="0">
                <a:solidFill>
                  <a:srgbClr val="000000"/>
                </a:solidFill>
              </a:rPr>
              <a:t> </a:t>
            </a:r>
            <a:r>
              <a:rPr lang="fr-FR" i="1" dirty="0" err="1">
                <a:solidFill>
                  <a:srgbClr val="000000"/>
                </a:solidFill>
              </a:rPr>
              <a:t>given</a:t>
            </a:r>
            <a:r>
              <a:rPr lang="fr-FR" i="1" dirty="0">
                <a:solidFill>
                  <a:srgbClr val="000000"/>
                </a:solidFill>
              </a:rPr>
              <a:t> by the </a:t>
            </a:r>
            <a:r>
              <a:rPr lang="fr-FR" i="1" dirty="0" err="1">
                <a:solidFill>
                  <a:srgbClr val="000000"/>
                </a:solidFill>
              </a:rPr>
              <a:t>peak</a:t>
            </a:r>
            <a:r>
              <a:rPr lang="fr-FR" i="1" dirty="0">
                <a:solidFill>
                  <a:srgbClr val="000000"/>
                </a:solidFill>
              </a:rPr>
              <a:t> data rate p</a:t>
            </a:r>
          </a:p>
        </p:txBody>
      </p:sp>
    </p:spTree>
    <p:extLst>
      <p:ext uri="{BB962C8B-B14F-4D97-AF65-F5344CB8AC3E}">
        <p14:creationId xmlns:p14="http://schemas.microsoft.com/office/powerpoint/2010/main" val="27878909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/>
          <p:cNvSpPr txBox="1">
            <a:spLocks/>
          </p:cNvSpPr>
          <p:nvPr/>
        </p:nvSpPr>
        <p:spPr>
          <a:xfrm>
            <a:off x="477213" y="265395"/>
            <a:ext cx="11203510" cy="920639"/>
          </a:xfrm>
          <a:prstGeom prst="rect">
            <a:avLst/>
          </a:prstGeom>
        </p:spPr>
        <p:txBody>
          <a:bodyPr anchor="t"/>
          <a:lstStyle>
            <a:lvl1pPr algn="l" defTabSz="914400" rtl="0" eaLnBrk="1" latinLnBrk="0" hangingPunct="1">
              <a:lnSpc>
                <a:spcPts val="344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j-cs"/>
              </a:defRPr>
            </a:lvl1pPr>
          </a:lstStyle>
          <a:p>
            <a:r>
              <a:rPr lang="fr-FR" dirty="0" err="1"/>
              <a:t>From</a:t>
            </a:r>
            <a:r>
              <a:rPr lang="fr-FR" dirty="0"/>
              <a:t> 3GPP TS 23.501 v18.1.0</a:t>
            </a:r>
            <a:endParaRPr lang="en-US" dirty="0"/>
          </a:p>
          <a:p>
            <a:r>
              <a:rPr lang="en-US" sz="2400" i="1" dirty="0"/>
              <a:t>System architecture for the 5G System (5GS); Stage 2</a:t>
            </a:r>
            <a:endParaRPr lang="en-US" sz="2000" i="1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DBF59B06-6AFF-4DE7-8339-F6D8ED9848B5}"/>
              </a:ext>
            </a:extLst>
          </p:cNvPr>
          <p:cNvSpPr txBox="1">
            <a:spLocks/>
          </p:cNvSpPr>
          <p:nvPr/>
        </p:nvSpPr>
        <p:spPr bwMode="auto">
          <a:xfrm>
            <a:off x="11370669" y="6491512"/>
            <a:ext cx="826094" cy="36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180000" bIns="18000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78" rtl="0" eaLnBrk="0" latinLnBrk="0" hangingPunct="0">
              <a:lnSpc>
                <a:spcPct val="85000"/>
              </a:lnSpc>
              <a:defRPr sz="1000" kern="1200">
                <a:solidFill>
                  <a:schemeClr val="tx1"/>
                </a:solidFill>
                <a:latin typeface="FrutigerNext LT Medium" pitchFamily="34" charset="0"/>
                <a:ea typeface="ＭＳ Ｐゴシック" pitchFamily="34" charset="-128"/>
                <a:cs typeface="+mn-cs"/>
              </a:defRPr>
            </a:lvl1pPr>
            <a:lvl2pPr marL="457240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7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71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957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196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43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67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913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78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2B2E7B-4CF8-4688-8F69-2C65CCCF2053}" type="slidenum">
              <a:rPr kumimoji="0" lang="en-US" sz="14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pPr marL="0" marR="0" lvl="0" indent="0" algn="r" defTabSz="914478" rtl="0" eaLnBrk="0" fontAlgn="auto" latinLnBrk="0" hangingPunct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6" name="Picture 2" descr="https://www.5gworldpro.com/wp-content/uploads/2020/10/5QI.jpg">
            <a:extLst>
              <a:ext uri="{FF2B5EF4-FFF2-40B4-BE49-F238E27FC236}">
                <a16:creationId xmlns:a16="http://schemas.microsoft.com/office/drawing/2014/main" id="{4E61EFAC-F124-426B-B120-72D847FA5A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6045" y="1504642"/>
            <a:ext cx="5311593" cy="4668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1DB80ED-5752-40A3-8D26-43E665C649E2}"/>
              </a:ext>
            </a:extLst>
          </p:cNvPr>
          <p:cNvSpPr/>
          <p:nvPr/>
        </p:nvSpPr>
        <p:spPr>
          <a:xfrm>
            <a:off x="6547383" y="1870680"/>
            <a:ext cx="5500361" cy="2149887"/>
          </a:xfrm>
          <a:prstGeom prst="roundRect">
            <a:avLst>
              <a:gd name="adj" fmla="val 5591"/>
            </a:avLst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0868A88-CDD4-4BB8-A95D-693068204A6E}"/>
              </a:ext>
            </a:extLst>
          </p:cNvPr>
          <p:cNvSpPr/>
          <p:nvPr/>
        </p:nvSpPr>
        <p:spPr>
          <a:xfrm>
            <a:off x="6547383" y="5501147"/>
            <a:ext cx="5500361" cy="671758"/>
          </a:xfrm>
          <a:prstGeom prst="roundRect">
            <a:avLst>
              <a:gd name="adj" fmla="val 18060"/>
            </a:avLst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peech Bubble: Rectangle 9">
            <a:extLst>
              <a:ext uri="{FF2B5EF4-FFF2-40B4-BE49-F238E27FC236}">
                <a16:creationId xmlns:a16="http://schemas.microsoft.com/office/drawing/2014/main" id="{B56D46B9-A9DC-4ECE-9D49-81C9EC6CB84D}"/>
              </a:ext>
            </a:extLst>
          </p:cNvPr>
          <p:cNvSpPr/>
          <p:nvPr/>
        </p:nvSpPr>
        <p:spPr>
          <a:xfrm>
            <a:off x="477213" y="5501147"/>
            <a:ext cx="5447027" cy="400110"/>
          </a:xfrm>
          <a:prstGeom prst="wedgeRectCallout">
            <a:avLst>
              <a:gd name="adj1" fmla="val 59828"/>
              <a:gd name="adj2" fmla="val 31500"/>
            </a:avLst>
          </a:prstGeom>
          <a:solidFill>
            <a:schemeClr val="bg2">
              <a:lumMod val="40000"/>
              <a:lumOff val="6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fr-FR" sz="20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Typical</a:t>
            </a:r>
            <a:r>
              <a:rPr lang="fr-FR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DIP / TSN use cases </a:t>
            </a:r>
            <a:r>
              <a:rPr lang="fr-FR" sz="20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 Not </a:t>
            </a:r>
            <a:r>
              <a:rPr lang="fr-FR" sz="2000" i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targeted</a:t>
            </a:r>
            <a:r>
              <a:rPr lang="fr-FR" sz="20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endParaRPr lang="en-US" sz="2000" i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Speech Bubble: Rectangle 10">
            <a:extLst>
              <a:ext uri="{FF2B5EF4-FFF2-40B4-BE49-F238E27FC236}">
                <a16:creationId xmlns:a16="http://schemas.microsoft.com/office/drawing/2014/main" id="{0BAFDB05-D317-49FE-B866-C2341F0850CA}"/>
              </a:ext>
            </a:extLst>
          </p:cNvPr>
          <p:cNvSpPr/>
          <p:nvPr/>
        </p:nvSpPr>
        <p:spPr>
          <a:xfrm>
            <a:off x="477213" y="1870680"/>
            <a:ext cx="5447027" cy="2477601"/>
          </a:xfrm>
          <a:prstGeom prst="wedgeRectCallout">
            <a:avLst>
              <a:gd name="adj1" fmla="val 60799"/>
              <a:gd name="adj2" fmla="val -4167"/>
            </a:avLst>
          </a:prstGeom>
          <a:solidFill>
            <a:schemeClr val="bg2">
              <a:lumMod val="40000"/>
              <a:lumOff val="6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fr-FR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 cases </a:t>
            </a:r>
            <a:r>
              <a:rPr lang="fr-FR" sz="20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targeted</a:t>
            </a:r>
            <a:r>
              <a:rPr lang="fr-FR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by the </a:t>
            </a:r>
            <a:r>
              <a:rPr lang="fr-FR" sz="20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present</a:t>
            </a:r>
            <a:r>
              <a:rPr lang="fr-FR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draft: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Real time gaming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V2X messages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Mission </a:t>
            </a:r>
            <a:r>
              <a:rPr lang="fr-FR" sz="20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critical</a:t>
            </a:r>
            <a:r>
              <a:rPr lang="fr-FR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user plane push to talk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Mission </a:t>
            </a:r>
            <a:r>
              <a:rPr lang="fr-FR" sz="20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critical</a:t>
            </a:r>
            <a:r>
              <a:rPr lang="fr-FR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video</a:t>
            </a:r>
            <a:r>
              <a:rPr lang="fr-FR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user plane</a:t>
            </a:r>
          </a:p>
          <a:p>
            <a:pPr marL="342900" indent="-342900">
              <a:spcBef>
                <a:spcPts val="1800"/>
              </a:spcBef>
              <a:buFont typeface="Wingdings" panose="05000000000000000000" pitchFamily="2" charset="2"/>
              <a:buChar char="è"/>
            </a:pPr>
            <a:r>
              <a:rPr lang="fr-FR" sz="20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Delay </a:t>
            </a:r>
            <a:r>
              <a:rPr lang="fr-FR" sz="2000" i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is</a:t>
            </a:r>
            <a:r>
              <a:rPr lang="fr-FR" sz="20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r-FR" sz="2000" i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critical</a:t>
            </a:r>
            <a:r>
              <a:rPr lang="fr-FR" sz="20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BUT </a:t>
            </a:r>
            <a:r>
              <a:rPr lang="fr-FR" sz="2000" i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device</a:t>
            </a:r>
            <a:r>
              <a:rPr lang="fr-FR" sz="20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can buffer </a:t>
            </a:r>
            <a:r>
              <a:rPr lang="fr-FR" sz="2000" i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packets</a:t>
            </a:r>
            <a:r>
              <a:rPr lang="fr-FR" sz="20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in case the </a:t>
            </a:r>
            <a:r>
              <a:rPr lang="fr-FR" sz="2000" i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jitter</a:t>
            </a:r>
            <a:r>
              <a:rPr lang="fr-FR" sz="20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r-FR" sz="2000" i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is</a:t>
            </a:r>
            <a:r>
              <a:rPr lang="fr-FR" sz="20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high</a:t>
            </a:r>
            <a:endParaRPr lang="en-US" sz="2000" i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429444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/>
          <p:cNvSpPr txBox="1">
            <a:spLocks/>
          </p:cNvSpPr>
          <p:nvPr/>
        </p:nvSpPr>
        <p:spPr>
          <a:xfrm>
            <a:off x="477213" y="265395"/>
            <a:ext cx="11203510" cy="920639"/>
          </a:xfrm>
          <a:prstGeom prst="rect">
            <a:avLst/>
          </a:prstGeom>
        </p:spPr>
        <p:txBody>
          <a:bodyPr anchor="t"/>
          <a:lstStyle>
            <a:lvl1pPr algn="l" defTabSz="914400" rtl="0" eaLnBrk="1" latinLnBrk="0" hangingPunct="1">
              <a:lnSpc>
                <a:spcPts val="344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j-cs"/>
              </a:defRPr>
            </a:lvl1pPr>
          </a:lstStyle>
          <a:p>
            <a:r>
              <a:rPr lang="fr-FR" dirty="0" err="1"/>
              <a:t>Encoding</a:t>
            </a:r>
            <a:r>
              <a:rPr lang="fr-FR" dirty="0"/>
              <a:t> </a:t>
            </a:r>
            <a:r>
              <a:rPr lang="fr-FR" dirty="0" err="1"/>
              <a:t>request</a:t>
            </a:r>
            <a:r>
              <a:rPr lang="fr-FR" dirty="0"/>
              <a:t> and </a:t>
            </a:r>
            <a:r>
              <a:rPr lang="fr-FR" dirty="0" err="1"/>
              <a:t>reply</a:t>
            </a:r>
            <a:r>
              <a:rPr lang="fr-FR" dirty="0"/>
              <a:t> messages in RSVP</a:t>
            </a:r>
            <a:br>
              <a:rPr lang="en-US" dirty="0"/>
            </a:br>
            <a:r>
              <a:rPr lang="en-US" sz="2400" i="1" dirty="0"/>
              <a:t>ADSPEC object format</a:t>
            </a:r>
            <a:endParaRPr lang="en-US" sz="2000" i="1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DBF59B06-6AFF-4DE7-8339-F6D8ED9848B5}"/>
              </a:ext>
            </a:extLst>
          </p:cNvPr>
          <p:cNvSpPr txBox="1">
            <a:spLocks/>
          </p:cNvSpPr>
          <p:nvPr/>
        </p:nvSpPr>
        <p:spPr bwMode="auto">
          <a:xfrm>
            <a:off x="11370669" y="6491512"/>
            <a:ext cx="826094" cy="36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180000" bIns="18000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78" rtl="0" eaLnBrk="0" latinLnBrk="0" hangingPunct="0">
              <a:lnSpc>
                <a:spcPct val="85000"/>
              </a:lnSpc>
              <a:defRPr sz="1000" kern="1200">
                <a:solidFill>
                  <a:schemeClr val="tx1"/>
                </a:solidFill>
                <a:latin typeface="FrutigerNext LT Medium" pitchFamily="34" charset="0"/>
                <a:ea typeface="ＭＳ Ｐゴシック" pitchFamily="34" charset="-128"/>
                <a:cs typeface="+mn-cs"/>
              </a:defRPr>
            </a:lvl1pPr>
            <a:lvl2pPr marL="457240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7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71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957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196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43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67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913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78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2B2E7B-4CF8-4688-8F69-2C65CCCF2053}" type="slidenum">
              <a:rPr kumimoji="0" lang="en-US" sz="14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pPr marL="0" marR="0" lvl="0" indent="0" algn="r" defTabSz="914478" rtl="0" eaLnBrk="0" fontAlgn="auto" latinLnBrk="0" hangingPunct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B7724EC2-CCEC-4AD4-A6D0-8E4646EE6B98}"/>
              </a:ext>
            </a:extLst>
          </p:cNvPr>
          <p:cNvSpPr txBox="1">
            <a:spLocks/>
          </p:cNvSpPr>
          <p:nvPr/>
        </p:nvSpPr>
        <p:spPr>
          <a:xfrm>
            <a:off x="477212" y="1664766"/>
            <a:ext cx="3205037" cy="44447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5">
                  <a:lumMod val="50000"/>
                </a:schemeClr>
              </a:buClr>
              <a:buFont typeface="Arial" panose="020B0604020202020204" pitchFamily="34" charset="0"/>
              <a:buNone/>
              <a:defRPr sz="20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1pPr>
            <a:lvl2pPr marL="715963" indent="-17145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1">
                  <a:lumMod val="50000"/>
                </a:schemeClr>
              </a:buClr>
              <a:buFont typeface="Calibri" panose="020F0502020204030204" pitchFamily="34" charset="0"/>
              <a:buChar char="-"/>
              <a:defRPr sz="18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2pPr>
            <a:lvl3pPr marL="1165225" indent="-17145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3pPr>
            <a:lvl4pPr marL="1431925" indent="-17145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 sz="14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4pPr>
            <a:lvl5pPr marL="1431925" indent="-17145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 sz="14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2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defRPr/>
            </a:pPr>
            <a:r>
              <a:rPr lang="fr-FR" dirty="0">
                <a:solidFill>
                  <a:srgbClr val="000000"/>
                </a:solidFill>
              </a:rPr>
              <a:t>End to end </a:t>
            </a:r>
            <a:r>
              <a:rPr lang="fr-FR" dirty="0" err="1">
                <a:solidFill>
                  <a:srgbClr val="000000"/>
                </a:solidFill>
              </a:rPr>
              <a:t>delay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commitment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carried</a:t>
            </a:r>
            <a:r>
              <a:rPr lang="fr-FR" dirty="0">
                <a:solidFill>
                  <a:srgbClr val="000000"/>
                </a:solidFill>
              </a:rPr>
              <a:t> by the ADSPEC </a:t>
            </a:r>
            <a:r>
              <a:rPr lang="fr-FR" dirty="0" err="1">
                <a:solidFill>
                  <a:srgbClr val="000000"/>
                </a:solidFill>
              </a:rPr>
              <a:t>object</a:t>
            </a:r>
            <a:r>
              <a:rPr lang="fr-FR" dirty="0">
                <a:solidFill>
                  <a:srgbClr val="000000"/>
                </a:solidFill>
              </a:rPr>
              <a:t>.</a:t>
            </a:r>
          </a:p>
          <a:p>
            <a:pPr algn="l">
              <a:spcBef>
                <a:spcPts val="12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defRPr/>
            </a:pPr>
            <a:r>
              <a:rPr lang="en-US" dirty="0">
                <a:solidFill>
                  <a:srgbClr val="000000"/>
                </a:solidFill>
              </a:rPr>
              <a:t>Minimum path latency is set to the undetermined value specified in RFC2215.</a:t>
            </a:r>
          </a:p>
          <a:p>
            <a:pPr algn="l">
              <a:spcBef>
                <a:spcPts val="12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defRPr/>
            </a:pPr>
            <a:r>
              <a:rPr lang="en-US" dirty="0">
                <a:solidFill>
                  <a:srgbClr val="000000"/>
                </a:solidFill>
              </a:rPr>
              <a:t>Nodes contribution to the end-to-end delay commitment </a:t>
            </a:r>
            <a:r>
              <a:rPr lang="en-US" dirty="0">
                <a:solidFill>
                  <a:srgbClr val="000000"/>
                </a:solidFill>
                <a:sym typeface="Wingdings" panose="05000000000000000000" pitchFamily="2" charset="2"/>
              </a:rPr>
              <a:t> added </a:t>
            </a:r>
            <a:r>
              <a:rPr lang="en-US" dirty="0">
                <a:solidFill>
                  <a:srgbClr val="000000"/>
                </a:solidFill>
              </a:rPr>
              <a:t>to both the </a:t>
            </a:r>
            <a:r>
              <a:rPr lang="en-US" dirty="0" err="1">
                <a:solidFill>
                  <a:srgbClr val="000000"/>
                </a:solidFill>
              </a:rPr>
              <a:t>Dtot</a:t>
            </a:r>
            <a:r>
              <a:rPr lang="en-US" dirty="0">
                <a:solidFill>
                  <a:srgbClr val="000000"/>
                </a:solidFill>
              </a:rPr>
              <a:t> and the </a:t>
            </a:r>
            <a:r>
              <a:rPr lang="en-US" dirty="0" err="1">
                <a:solidFill>
                  <a:srgbClr val="000000"/>
                </a:solidFill>
              </a:rPr>
              <a:t>Dsum</a:t>
            </a:r>
            <a:r>
              <a:rPr lang="en-US" dirty="0">
                <a:solidFill>
                  <a:srgbClr val="000000"/>
                </a:solidFill>
              </a:rPr>
              <a:t> parameters</a:t>
            </a:r>
          </a:p>
          <a:p>
            <a:pPr algn="l">
              <a:spcBef>
                <a:spcPts val="12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defRPr/>
            </a:pPr>
            <a:r>
              <a:rPr lang="en-US" dirty="0" err="1">
                <a:solidFill>
                  <a:srgbClr val="000000"/>
                </a:solidFill>
              </a:rPr>
              <a:t>Ctot</a:t>
            </a:r>
            <a:r>
              <a:rPr lang="en-US" dirty="0">
                <a:solidFill>
                  <a:srgbClr val="000000"/>
                </a:solidFill>
              </a:rPr>
              <a:t> and </a:t>
            </a:r>
            <a:r>
              <a:rPr lang="en-US" dirty="0" err="1">
                <a:solidFill>
                  <a:srgbClr val="000000"/>
                </a:solidFill>
              </a:rPr>
              <a:t>Csum</a:t>
            </a:r>
            <a:r>
              <a:rPr lang="en-US" dirty="0">
                <a:solidFill>
                  <a:srgbClr val="000000"/>
                </a:solidFill>
              </a:rPr>
              <a:t> parameters set to zero</a:t>
            </a:r>
            <a:endParaRPr lang="fr-FR" dirty="0">
              <a:solidFill>
                <a:srgbClr val="0000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4A7DAC-004D-4A1D-B9A0-B88942E6733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802" t="17210" r="65249" b="24341"/>
          <a:stretch/>
        </p:blipFill>
        <p:spPr>
          <a:xfrm>
            <a:off x="7883515" y="1749937"/>
            <a:ext cx="4083389" cy="481011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6CD907C-ED15-4559-AC83-02CB83EC903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485" t="15771" r="65433" b="28144"/>
          <a:stretch/>
        </p:blipFill>
        <p:spPr>
          <a:xfrm>
            <a:off x="3682249" y="1493947"/>
            <a:ext cx="4117507" cy="4615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6180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/>
          <p:cNvSpPr txBox="1">
            <a:spLocks/>
          </p:cNvSpPr>
          <p:nvPr/>
        </p:nvSpPr>
        <p:spPr>
          <a:xfrm>
            <a:off x="477213" y="265395"/>
            <a:ext cx="11203510" cy="920639"/>
          </a:xfrm>
          <a:prstGeom prst="rect">
            <a:avLst/>
          </a:prstGeom>
        </p:spPr>
        <p:txBody>
          <a:bodyPr anchor="t"/>
          <a:lstStyle>
            <a:lvl1pPr algn="l" defTabSz="914400" rtl="0" eaLnBrk="1" latinLnBrk="0" hangingPunct="1">
              <a:lnSpc>
                <a:spcPts val="344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j-cs"/>
              </a:defRPr>
            </a:lvl1pPr>
          </a:lstStyle>
          <a:p>
            <a:r>
              <a:rPr lang="fr-FR" dirty="0"/>
              <a:t>Next </a:t>
            </a:r>
            <a:r>
              <a:rPr lang="fr-FR" dirty="0" err="1"/>
              <a:t>steps</a:t>
            </a:r>
            <a:endParaRPr lang="en-US" sz="2000" i="1" dirty="0"/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B7724EC2-CCEC-4AD4-A6D0-8E4646EE6B98}"/>
              </a:ext>
            </a:extLst>
          </p:cNvPr>
          <p:cNvSpPr txBox="1">
            <a:spLocks/>
          </p:cNvSpPr>
          <p:nvPr/>
        </p:nvSpPr>
        <p:spPr>
          <a:xfrm>
            <a:off x="477212" y="1356853"/>
            <a:ext cx="11203511" cy="49688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5">
                  <a:lumMod val="50000"/>
                </a:schemeClr>
              </a:buClr>
              <a:buFont typeface="Arial" panose="020B0604020202020204" pitchFamily="34" charset="0"/>
              <a:buNone/>
              <a:defRPr sz="20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1pPr>
            <a:lvl2pPr marL="715963" indent="-17145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1">
                  <a:lumMod val="50000"/>
                </a:schemeClr>
              </a:buClr>
              <a:buFont typeface="Calibri" panose="020F0502020204030204" pitchFamily="34" charset="0"/>
              <a:buChar char="-"/>
              <a:defRPr sz="18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2pPr>
            <a:lvl3pPr marL="1165225" indent="-17145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3pPr>
            <a:lvl4pPr marL="1431925" indent="-17145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 sz="14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4pPr>
            <a:lvl5pPr marL="1431925" indent="-17145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 sz="14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0" indent="-360000">
              <a:spcBef>
                <a:spcPts val="12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fr-FR" dirty="0" err="1">
                <a:solidFill>
                  <a:srgbClr val="000000"/>
                </a:solidFill>
              </a:rPr>
              <a:t>Interest</a:t>
            </a:r>
            <a:r>
              <a:rPr lang="fr-FR" dirty="0">
                <a:solidFill>
                  <a:srgbClr val="000000"/>
                </a:solidFill>
              </a:rPr>
              <a:t> in the WG for the document?</a:t>
            </a:r>
          </a:p>
          <a:p>
            <a:pPr marL="360000" indent="-360000">
              <a:spcBef>
                <a:spcPts val="12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fr-FR" dirty="0">
                <a:solidFill>
                  <a:srgbClr val="000000"/>
                </a:solidFill>
              </a:rPr>
              <a:t>Position the draft </a:t>
            </a:r>
            <a:r>
              <a:rPr lang="fr-FR" dirty="0" err="1">
                <a:solidFill>
                  <a:srgbClr val="000000"/>
                </a:solidFill>
              </a:rPr>
              <a:t>with</a:t>
            </a:r>
            <a:r>
              <a:rPr lang="fr-FR" dirty="0">
                <a:solidFill>
                  <a:srgbClr val="000000"/>
                </a:solidFill>
              </a:rPr>
              <a:t> regards to </a:t>
            </a:r>
            <a:r>
              <a:rPr lang="fr-FR" dirty="0" err="1">
                <a:solidFill>
                  <a:srgbClr val="000000"/>
                </a:solidFill>
              </a:rPr>
              <a:t>requirements</a:t>
            </a:r>
            <a:r>
              <a:rPr lang="fr-FR" dirty="0">
                <a:solidFill>
                  <a:srgbClr val="000000"/>
                </a:solidFill>
              </a:rPr>
              <a:t> draft</a:t>
            </a:r>
          </a:p>
          <a:p>
            <a:pPr marL="360000" indent="-360000">
              <a:spcBef>
                <a:spcPts val="12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fr-FR" dirty="0">
                <a:solidFill>
                  <a:srgbClr val="000000"/>
                </a:solidFill>
              </a:rPr>
              <a:t>Follow-</a:t>
            </a:r>
            <a:r>
              <a:rPr lang="fr-FR" dirty="0" err="1">
                <a:solidFill>
                  <a:srgbClr val="000000"/>
                </a:solidFill>
              </a:rPr>
              <a:t>ups</a:t>
            </a:r>
            <a:endParaRPr lang="fr-FR" dirty="0">
              <a:solidFill>
                <a:srgbClr val="000000"/>
              </a:solidFill>
            </a:endParaRPr>
          </a:p>
          <a:p>
            <a:pPr marL="684000" lvl="1" indent="-324000">
              <a:spcBef>
                <a:spcPts val="6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buFont typeface="Calibri" panose="020F0502020204030204" pitchFamily="34" charset="0"/>
              <a:buChar char="–"/>
              <a:defRPr/>
            </a:pPr>
            <a:r>
              <a:rPr lang="fr-FR" dirty="0">
                <a:solidFill>
                  <a:srgbClr val="000000"/>
                </a:solidFill>
              </a:rPr>
              <a:t>Document RSVP </a:t>
            </a:r>
            <a:r>
              <a:rPr lang="fr-FR" dirty="0" err="1">
                <a:solidFill>
                  <a:srgbClr val="000000"/>
                </a:solidFill>
              </a:rPr>
              <a:t>protocol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mechanisms</a:t>
            </a:r>
            <a:r>
              <a:rPr lang="fr-FR" dirty="0">
                <a:solidFill>
                  <a:srgbClr val="000000"/>
                </a:solidFill>
              </a:rPr>
              <a:t> in a </a:t>
            </a:r>
            <a:r>
              <a:rPr lang="fr-FR" dirty="0" err="1">
                <a:solidFill>
                  <a:srgbClr val="000000"/>
                </a:solidFill>
              </a:rPr>
              <a:t>separate</a:t>
            </a:r>
            <a:r>
              <a:rPr lang="fr-FR" dirty="0">
                <a:solidFill>
                  <a:srgbClr val="000000"/>
                </a:solidFill>
              </a:rPr>
              <a:t> draft?</a:t>
            </a:r>
          </a:p>
          <a:p>
            <a:pPr marL="684000" lvl="1" indent="-324000">
              <a:spcBef>
                <a:spcPts val="6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buFont typeface="Calibri" panose="020F0502020204030204" pitchFamily="34" charset="0"/>
              <a:buChar char="–"/>
              <a:defRPr/>
            </a:pPr>
            <a:r>
              <a:rPr lang="fr-FR" dirty="0" err="1">
                <a:solidFill>
                  <a:srgbClr val="000000"/>
                </a:solidFill>
              </a:rPr>
              <a:t>Contribute</a:t>
            </a:r>
            <a:r>
              <a:rPr lang="fr-FR" dirty="0">
                <a:solidFill>
                  <a:srgbClr val="000000"/>
                </a:solidFill>
              </a:rPr>
              <a:t> to the design of a </a:t>
            </a:r>
            <a:r>
              <a:rPr lang="fr-FR" dirty="0" err="1">
                <a:solidFill>
                  <a:srgbClr val="000000"/>
                </a:solidFill>
              </a:rPr>
              <a:t>less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complex</a:t>
            </a:r>
            <a:r>
              <a:rPr lang="fr-FR" dirty="0">
                <a:solidFill>
                  <a:srgbClr val="000000"/>
                </a:solidFill>
              </a:rPr>
              <a:t> RSVP </a:t>
            </a:r>
            <a:r>
              <a:rPr lang="fr-FR" dirty="0" err="1">
                <a:solidFill>
                  <a:srgbClr val="000000"/>
                </a:solidFill>
              </a:rPr>
              <a:t>objects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taking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into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consideration</a:t>
            </a:r>
            <a:r>
              <a:rPr lang="fr-FR" dirty="0">
                <a:solidFill>
                  <a:srgbClr val="000000"/>
                </a:solidFill>
              </a:rPr>
              <a:t> DETNET </a:t>
            </a:r>
            <a:r>
              <a:rPr lang="fr-FR" dirty="0" err="1">
                <a:solidFill>
                  <a:srgbClr val="000000"/>
                </a:solidFill>
              </a:rPr>
              <a:t>requirements</a:t>
            </a:r>
            <a:r>
              <a:rPr lang="fr-FR" dirty="0">
                <a:solidFill>
                  <a:srgbClr val="000000"/>
                </a:solidFill>
              </a:rPr>
              <a:t>?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DBF59B06-6AFF-4DE7-8339-F6D8ED9848B5}"/>
              </a:ext>
            </a:extLst>
          </p:cNvPr>
          <p:cNvSpPr txBox="1">
            <a:spLocks/>
          </p:cNvSpPr>
          <p:nvPr/>
        </p:nvSpPr>
        <p:spPr bwMode="auto">
          <a:xfrm>
            <a:off x="11370669" y="6491512"/>
            <a:ext cx="826094" cy="36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180000" bIns="18000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78" rtl="0" eaLnBrk="0" latinLnBrk="0" hangingPunct="0">
              <a:lnSpc>
                <a:spcPct val="85000"/>
              </a:lnSpc>
              <a:defRPr sz="1000" kern="1200">
                <a:solidFill>
                  <a:schemeClr val="tx1"/>
                </a:solidFill>
                <a:latin typeface="FrutigerNext LT Medium" pitchFamily="34" charset="0"/>
                <a:ea typeface="ＭＳ Ｐゴシック" pitchFamily="34" charset="-128"/>
                <a:cs typeface="+mn-cs"/>
              </a:defRPr>
            </a:lvl1pPr>
            <a:lvl2pPr marL="457240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7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71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957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196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43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67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913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78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2B2E7B-4CF8-4688-8F69-2C65CCCF2053}" type="slidenum">
              <a:rPr kumimoji="0" lang="en-US" sz="14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pPr marL="0" marR="0" lvl="0" indent="0" algn="r" defTabSz="914478" rtl="0" eaLnBrk="0" fontAlgn="auto" latinLnBrk="0" hangingPunct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223FC01-F9E1-42CB-AC4B-36825C8F89C0}"/>
              </a:ext>
            </a:extLst>
          </p:cNvPr>
          <p:cNvSpPr txBox="1">
            <a:spLocks/>
          </p:cNvSpPr>
          <p:nvPr/>
        </p:nvSpPr>
        <p:spPr>
          <a:xfrm>
            <a:off x="477213" y="2976465"/>
            <a:ext cx="11203510" cy="33492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5">
                  <a:lumMod val="50000"/>
                </a:schemeClr>
              </a:buClr>
              <a:buFont typeface="Arial" panose="020B0604020202020204" pitchFamily="34" charset="0"/>
              <a:buNone/>
              <a:defRPr sz="20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1pPr>
            <a:lvl2pPr marL="715963" indent="-17145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1">
                  <a:lumMod val="50000"/>
                </a:schemeClr>
              </a:buClr>
              <a:buFont typeface="Calibri" panose="020F0502020204030204" pitchFamily="34" charset="0"/>
              <a:buChar char="-"/>
              <a:defRPr sz="18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2pPr>
            <a:lvl3pPr marL="1165225" indent="-17145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3pPr>
            <a:lvl4pPr marL="1431925" indent="-17145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 sz="14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4pPr>
            <a:lvl5pPr marL="1431925" indent="-17145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 sz="14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Bef>
                <a:spcPts val="12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defRPr/>
            </a:pPr>
            <a:endParaRPr lang="fr-FR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360000" lvl="0" indent="-360000">
              <a:spcBef>
                <a:spcPts val="12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buFont typeface="Arial" panose="020B0604020202020204" pitchFamily="34" charset="0"/>
              <a:buChar char="•"/>
              <a:defRPr/>
            </a:pPr>
            <a:endParaRPr lang="fr-FR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lvl="0" algn="ctr">
              <a:spcBef>
                <a:spcPts val="12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defRPr/>
            </a:pPr>
            <a:r>
              <a:rPr lang="fr-FR" sz="7200" b="1" dirty="0" err="1">
                <a:solidFill>
                  <a:srgbClr val="000000"/>
                </a:solidFill>
                <a:sym typeface="Wingdings" panose="05000000000000000000" pitchFamily="2" charset="2"/>
              </a:rPr>
              <a:t>Thank</a:t>
            </a:r>
            <a:r>
              <a:rPr lang="fr-FR" sz="7200" b="1" dirty="0">
                <a:solidFill>
                  <a:srgbClr val="000000"/>
                </a:solidFill>
                <a:sym typeface="Wingdings" panose="05000000000000000000" pitchFamily="2" charset="2"/>
              </a:rPr>
              <a:t> </a:t>
            </a:r>
            <a:r>
              <a:rPr lang="fr-FR" sz="7200" b="1" dirty="0" err="1">
                <a:solidFill>
                  <a:srgbClr val="000000"/>
                </a:solidFill>
                <a:sym typeface="Wingdings" panose="05000000000000000000" pitchFamily="2" charset="2"/>
              </a:rPr>
              <a:t>you</a:t>
            </a:r>
            <a:r>
              <a:rPr lang="fr-FR" sz="7200" b="1" dirty="0">
                <a:solidFill>
                  <a:srgbClr val="000000"/>
                </a:solidFill>
                <a:sym typeface="Wingdings" panose="05000000000000000000" pitchFamily="2" charset="2"/>
              </a:rPr>
              <a:t>!</a:t>
            </a:r>
            <a:endParaRPr lang="fr-FR" sz="400" b="1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lvl="0" algn="ctr">
              <a:spcBef>
                <a:spcPts val="12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defRPr/>
            </a:pPr>
            <a:r>
              <a:rPr lang="fr-FR" sz="2400" dirty="0">
                <a:solidFill>
                  <a:srgbClr val="000000"/>
                </a:solidFill>
                <a:sym typeface="Wingdings" panose="05000000000000000000" pitchFamily="2" charset="2"/>
              </a:rPr>
              <a:t>Contact: Antoine Fressancourt</a:t>
            </a:r>
          </a:p>
          <a:p>
            <a:pPr lvl="0" algn="ctr">
              <a:spcBef>
                <a:spcPts val="12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defRPr/>
            </a:pPr>
            <a:r>
              <a:rPr lang="fr-FR" sz="2400" dirty="0">
                <a:solidFill>
                  <a:schemeClr val="tx1"/>
                </a:solidFill>
                <a:sym typeface="Wingdings" panose="05000000000000000000" pitchFamily="2" charset="2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antoine.fressancourt@huawei.com</a:t>
            </a:r>
            <a:endParaRPr lang="fr-FR" sz="24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lvl="0" algn="ctr">
              <a:spcBef>
                <a:spcPts val="12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defRPr/>
            </a:pPr>
            <a:r>
              <a:rPr lang="fr-FR" sz="2400" dirty="0" err="1">
                <a:solidFill>
                  <a:schemeClr val="tx1"/>
                </a:solidFill>
                <a:sym typeface="Wingdings" panose="05000000000000000000" pitchFamily="2" charset="2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antoine@aft.network</a:t>
            </a:r>
            <a:endParaRPr lang="fr-FR" sz="24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lvl="0" algn="ctr">
              <a:spcBef>
                <a:spcPts val="12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defRPr/>
            </a:pPr>
            <a:endParaRPr lang="en-US" sz="11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412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/>
          <p:cNvSpPr txBox="1">
            <a:spLocks/>
          </p:cNvSpPr>
          <p:nvPr/>
        </p:nvSpPr>
        <p:spPr>
          <a:xfrm>
            <a:off x="477213" y="265395"/>
            <a:ext cx="11203510" cy="920639"/>
          </a:xfrm>
          <a:prstGeom prst="rect">
            <a:avLst/>
          </a:prstGeom>
        </p:spPr>
        <p:txBody>
          <a:bodyPr anchor="t"/>
          <a:lstStyle>
            <a:lvl1pPr algn="l" defTabSz="914400" rtl="0" eaLnBrk="1" latinLnBrk="0" hangingPunct="1">
              <a:lnSpc>
                <a:spcPts val="344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j-cs"/>
              </a:defRPr>
            </a:lvl1pPr>
          </a:lstStyle>
          <a:p>
            <a:r>
              <a:rPr lang="fr-FR" dirty="0"/>
              <a:t>Draft </a:t>
            </a:r>
            <a:r>
              <a:rPr lang="fr-FR" dirty="0" err="1"/>
              <a:t>idea</a:t>
            </a:r>
            <a:br>
              <a:rPr lang="en-US" dirty="0"/>
            </a:br>
            <a:endParaRPr lang="en-US" sz="2000" i="1" dirty="0"/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B7724EC2-CCEC-4AD4-A6D0-8E4646EE6B98}"/>
              </a:ext>
            </a:extLst>
          </p:cNvPr>
          <p:cNvSpPr txBox="1">
            <a:spLocks/>
          </p:cNvSpPr>
          <p:nvPr/>
        </p:nvSpPr>
        <p:spPr>
          <a:xfrm>
            <a:off x="477212" y="1356853"/>
            <a:ext cx="11203511" cy="49688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5">
                  <a:lumMod val="50000"/>
                </a:schemeClr>
              </a:buClr>
              <a:buFont typeface="Arial" panose="020B0604020202020204" pitchFamily="34" charset="0"/>
              <a:buNone/>
              <a:defRPr sz="20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1pPr>
            <a:lvl2pPr marL="715963" indent="-17145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1">
                  <a:lumMod val="50000"/>
                </a:schemeClr>
              </a:buClr>
              <a:buFont typeface="Calibri" panose="020F0502020204030204" pitchFamily="34" charset="0"/>
              <a:buChar char="-"/>
              <a:defRPr sz="18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2pPr>
            <a:lvl3pPr marL="1165225" indent="-17145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3pPr>
            <a:lvl4pPr marL="1431925" indent="-17145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 sz="14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4pPr>
            <a:lvl5pPr marL="1431925" indent="-17145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 sz="14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0" indent="-360000">
              <a:spcBef>
                <a:spcPts val="12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fr-FR" dirty="0">
                <a:solidFill>
                  <a:srgbClr val="000000"/>
                </a:solidFill>
              </a:rPr>
              <a:t>Cover the gap </a:t>
            </a:r>
            <a:r>
              <a:rPr lang="fr-FR" dirty="0" err="1">
                <a:solidFill>
                  <a:srgbClr val="000000"/>
                </a:solidFill>
              </a:rPr>
              <a:t>between</a:t>
            </a:r>
            <a:r>
              <a:rPr lang="fr-FR" dirty="0">
                <a:solidFill>
                  <a:srgbClr val="000000"/>
                </a:solidFill>
              </a:rPr>
              <a:t> :</a:t>
            </a:r>
          </a:p>
          <a:p>
            <a:pPr marL="684000" lvl="1" indent="-324000">
              <a:spcBef>
                <a:spcPts val="6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buFont typeface="Calibri" panose="020F0502020204030204" pitchFamily="34" charset="0"/>
              <a:buChar char="–"/>
              <a:defRPr/>
            </a:pPr>
            <a:r>
              <a:rPr lang="fr-FR" dirty="0">
                <a:solidFill>
                  <a:srgbClr val="000000"/>
                </a:solidFill>
              </a:rPr>
              <a:t>TSN / </a:t>
            </a:r>
            <a:r>
              <a:rPr lang="fr-FR" dirty="0" err="1">
                <a:solidFill>
                  <a:srgbClr val="000000"/>
                </a:solidFill>
              </a:rPr>
              <a:t>Deterministic</a:t>
            </a:r>
            <a:r>
              <a:rPr lang="fr-FR" dirty="0">
                <a:solidFill>
                  <a:srgbClr val="000000"/>
                </a:solidFill>
              </a:rPr>
              <a:t> IP technologies </a:t>
            </a:r>
            <a:r>
              <a:rPr lang="fr-FR" dirty="0" err="1">
                <a:solidFill>
                  <a:srgbClr val="000000"/>
                </a:solidFill>
              </a:rPr>
              <a:t>which</a:t>
            </a:r>
            <a:r>
              <a:rPr lang="fr-FR" dirty="0">
                <a:solidFill>
                  <a:srgbClr val="000000"/>
                </a:solidFill>
              </a:rPr>
              <a:t> are </a:t>
            </a:r>
            <a:r>
              <a:rPr lang="fr-FR" dirty="0" err="1">
                <a:solidFill>
                  <a:srgbClr val="000000"/>
                </a:solidFill>
              </a:rPr>
              <a:t>used</a:t>
            </a:r>
            <a:r>
              <a:rPr lang="fr-FR" dirty="0">
                <a:solidFill>
                  <a:srgbClr val="000000"/>
                </a:solidFill>
              </a:rPr>
              <a:t> to enforce </a:t>
            </a:r>
            <a:r>
              <a:rPr lang="fr-FR" b="1" dirty="0" err="1">
                <a:solidFill>
                  <a:srgbClr val="000000"/>
                </a:solidFill>
              </a:rPr>
              <a:t>latency</a:t>
            </a:r>
            <a:r>
              <a:rPr lang="fr-FR" b="1" dirty="0">
                <a:solidFill>
                  <a:srgbClr val="000000"/>
                </a:solidFill>
              </a:rPr>
              <a:t> AND </a:t>
            </a:r>
            <a:r>
              <a:rPr lang="fr-FR" b="1" dirty="0" err="1">
                <a:solidFill>
                  <a:srgbClr val="000000"/>
                </a:solidFill>
              </a:rPr>
              <a:t>jitter</a:t>
            </a:r>
            <a:r>
              <a:rPr lang="fr-FR" b="1" dirty="0">
                <a:solidFill>
                  <a:srgbClr val="000000"/>
                </a:solidFill>
              </a:rPr>
              <a:t> </a:t>
            </a:r>
            <a:r>
              <a:rPr lang="fr-FR" b="1" dirty="0" err="1">
                <a:solidFill>
                  <a:srgbClr val="000000"/>
                </a:solidFill>
              </a:rPr>
              <a:t>guarantees</a:t>
            </a:r>
            <a:r>
              <a:rPr lang="fr-FR" dirty="0">
                <a:solidFill>
                  <a:srgbClr val="000000"/>
                </a:solidFill>
              </a:rPr>
              <a:t> at a </a:t>
            </a:r>
            <a:r>
              <a:rPr lang="fr-FR" b="1" dirty="0" err="1">
                <a:solidFill>
                  <a:srgbClr val="000000"/>
                </a:solidFill>
              </a:rPr>
              <a:t>cost</a:t>
            </a:r>
            <a:endParaRPr lang="fr-FR" b="1" dirty="0">
              <a:solidFill>
                <a:srgbClr val="000000"/>
              </a:solidFill>
            </a:endParaRPr>
          </a:p>
          <a:p>
            <a:pPr marL="1008000" lvl="2" indent="-324000">
              <a:spcBef>
                <a:spcPts val="600"/>
              </a:spcBef>
              <a:spcAft>
                <a:spcPts val="0"/>
              </a:spcAft>
              <a:buClrTx/>
              <a:defRPr/>
            </a:pPr>
            <a:r>
              <a:rPr lang="fr-FR" sz="1600" dirty="0" err="1">
                <a:solidFill>
                  <a:srgbClr val="000000"/>
                </a:solidFill>
              </a:rPr>
              <a:t>Complex</a:t>
            </a:r>
            <a:r>
              <a:rPr lang="fr-FR" sz="1600" dirty="0">
                <a:solidFill>
                  <a:srgbClr val="000000"/>
                </a:solidFill>
              </a:rPr>
              <a:t> </a:t>
            </a:r>
            <a:r>
              <a:rPr lang="fr-FR" sz="1600" dirty="0" err="1">
                <a:solidFill>
                  <a:srgbClr val="000000"/>
                </a:solidFill>
              </a:rPr>
              <a:t>queueing</a:t>
            </a:r>
            <a:r>
              <a:rPr lang="fr-FR" sz="1600" dirty="0">
                <a:solidFill>
                  <a:srgbClr val="000000"/>
                </a:solidFill>
              </a:rPr>
              <a:t> management, Need for </a:t>
            </a:r>
            <a:r>
              <a:rPr lang="fr-FR" sz="1600" dirty="0" err="1">
                <a:solidFill>
                  <a:srgbClr val="000000"/>
                </a:solidFill>
              </a:rPr>
              <a:t>synchronization</a:t>
            </a:r>
            <a:r>
              <a:rPr lang="fr-FR" sz="1600" dirty="0">
                <a:solidFill>
                  <a:srgbClr val="000000"/>
                </a:solidFill>
              </a:rPr>
              <a:t>, </a:t>
            </a:r>
            <a:r>
              <a:rPr lang="fr-FR" sz="1600" dirty="0" err="1">
                <a:solidFill>
                  <a:srgbClr val="000000"/>
                </a:solidFill>
              </a:rPr>
              <a:t>Centralized</a:t>
            </a:r>
            <a:r>
              <a:rPr lang="fr-FR" sz="1600" dirty="0">
                <a:solidFill>
                  <a:srgbClr val="000000"/>
                </a:solidFill>
              </a:rPr>
              <a:t> management</a:t>
            </a:r>
          </a:p>
          <a:p>
            <a:pPr marL="684000" lvl="1" indent="-324000">
              <a:spcBef>
                <a:spcPts val="6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buFont typeface="Calibri" panose="020F0502020204030204" pitchFamily="34" charset="0"/>
              <a:buChar char="–"/>
              <a:defRPr/>
            </a:pPr>
            <a:r>
              <a:rPr lang="fr-FR" dirty="0">
                <a:solidFill>
                  <a:srgbClr val="000000"/>
                </a:solidFill>
              </a:rPr>
              <a:t>More </a:t>
            </a:r>
            <a:r>
              <a:rPr lang="fr-FR" dirty="0" err="1">
                <a:solidFill>
                  <a:srgbClr val="000000"/>
                </a:solidFill>
              </a:rPr>
              <a:t>traditional</a:t>
            </a:r>
            <a:r>
              <a:rPr lang="fr-FR" dirty="0">
                <a:solidFill>
                  <a:srgbClr val="000000"/>
                </a:solidFill>
              </a:rPr>
              <a:t> QoS </a:t>
            </a:r>
            <a:r>
              <a:rPr lang="fr-FR" dirty="0" err="1">
                <a:solidFill>
                  <a:srgbClr val="000000"/>
                </a:solidFill>
              </a:rPr>
              <a:t>enforcement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mechanism</a:t>
            </a:r>
            <a:endParaRPr lang="fr-FR" dirty="0">
              <a:solidFill>
                <a:srgbClr val="000000"/>
              </a:solidFill>
            </a:endParaRPr>
          </a:p>
          <a:p>
            <a:pPr marL="1008000" lvl="2" indent="-324000">
              <a:spcBef>
                <a:spcPts val="600"/>
              </a:spcBef>
              <a:spcAft>
                <a:spcPts val="0"/>
              </a:spcAft>
              <a:buClrTx/>
              <a:defRPr/>
            </a:pPr>
            <a:r>
              <a:rPr lang="fr-FR" sz="1600" dirty="0">
                <a:solidFill>
                  <a:srgbClr val="000000"/>
                </a:solidFill>
              </a:rPr>
              <a:t>Enforce </a:t>
            </a:r>
            <a:r>
              <a:rPr lang="fr-FR" sz="1600" dirty="0" err="1">
                <a:solidFill>
                  <a:srgbClr val="000000"/>
                </a:solidFill>
              </a:rPr>
              <a:t>properties</a:t>
            </a:r>
            <a:r>
              <a:rPr lang="fr-FR" sz="1600" dirty="0">
                <a:solidFill>
                  <a:srgbClr val="000000"/>
                </a:solidFill>
              </a:rPr>
              <a:t> </a:t>
            </a:r>
            <a:r>
              <a:rPr lang="fr-FR" sz="1600" b="1" dirty="0">
                <a:solidFill>
                  <a:srgbClr val="000000"/>
                </a:solidFill>
              </a:rPr>
              <a:t>on </a:t>
            </a:r>
            <a:r>
              <a:rPr lang="fr-FR" sz="1600" b="1" dirty="0" err="1">
                <a:solidFill>
                  <a:srgbClr val="000000"/>
                </a:solidFill>
              </a:rPr>
              <a:t>average</a:t>
            </a:r>
            <a:r>
              <a:rPr lang="fr-FR" sz="1600" b="1" dirty="0">
                <a:solidFill>
                  <a:srgbClr val="000000"/>
                </a:solidFill>
              </a:rPr>
              <a:t> </a:t>
            </a:r>
            <a:r>
              <a:rPr lang="fr-FR" sz="1600" dirty="0">
                <a:solidFill>
                  <a:srgbClr val="000000"/>
                </a:solidFill>
              </a:rPr>
              <a:t>(Active Queue Management)</a:t>
            </a:r>
          </a:p>
          <a:p>
            <a:pPr marL="360000" indent="-360000">
              <a:spcBef>
                <a:spcPts val="12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fr-FR" dirty="0">
                <a:solidFill>
                  <a:srgbClr val="000000"/>
                </a:solidFill>
              </a:rPr>
              <a:t>The draft </a:t>
            </a:r>
            <a:r>
              <a:rPr lang="fr-FR" dirty="0" err="1">
                <a:solidFill>
                  <a:srgbClr val="000000"/>
                </a:solidFill>
              </a:rPr>
              <a:t>presents</a:t>
            </a:r>
            <a:r>
              <a:rPr lang="fr-FR" dirty="0">
                <a:solidFill>
                  <a:srgbClr val="000000"/>
                </a:solidFill>
              </a:rPr>
              <a:t>:</a:t>
            </a:r>
          </a:p>
          <a:p>
            <a:pPr marL="684000" lvl="1" indent="-324000">
              <a:spcBef>
                <a:spcPts val="6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buFont typeface="Calibri" panose="020F0502020204030204" pitchFamily="34" charset="0"/>
              <a:buChar char="–"/>
              <a:defRPr/>
            </a:pPr>
            <a:r>
              <a:rPr lang="fr-FR" dirty="0">
                <a:solidFill>
                  <a:srgbClr val="000000"/>
                </a:solidFill>
              </a:rPr>
              <a:t>A </a:t>
            </a:r>
            <a:r>
              <a:rPr lang="fr-FR" dirty="0" err="1">
                <a:solidFill>
                  <a:srgbClr val="000000"/>
                </a:solidFill>
              </a:rPr>
              <a:t>dynamic</a:t>
            </a:r>
            <a:r>
              <a:rPr lang="fr-FR" dirty="0">
                <a:solidFill>
                  <a:srgbClr val="000000"/>
                </a:solidFill>
              </a:rPr>
              <a:t> queue </a:t>
            </a:r>
            <a:r>
              <a:rPr lang="fr-FR" dirty="0" err="1">
                <a:solidFill>
                  <a:srgbClr val="000000"/>
                </a:solidFill>
              </a:rPr>
              <a:t>capacity</a:t>
            </a:r>
            <a:r>
              <a:rPr lang="fr-FR" dirty="0">
                <a:solidFill>
                  <a:srgbClr val="000000"/>
                </a:solidFill>
              </a:rPr>
              <a:t> adaptation </a:t>
            </a:r>
            <a:r>
              <a:rPr lang="fr-FR" dirty="0" err="1">
                <a:solidFill>
                  <a:srgbClr val="000000"/>
                </a:solidFill>
              </a:rPr>
              <a:t>mechanism</a:t>
            </a:r>
            <a:endParaRPr lang="fr-FR" dirty="0">
              <a:solidFill>
                <a:srgbClr val="000000"/>
              </a:solidFill>
            </a:endParaRPr>
          </a:p>
          <a:p>
            <a:pPr marL="1008000" lvl="2" indent="-324000">
              <a:spcBef>
                <a:spcPts val="600"/>
              </a:spcBef>
              <a:spcAft>
                <a:spcPts val="0"/>
              </a:spcAft>
              <a:buClrTx/>
              <a:defRPr/>
            </a:pPr>
            <a:r>
              <a:rPr lang="fr-FR" sz="1600" dirty="0">
                <a:solidFill>
                  <a:srgbClr val="000000"/>
                </a:solidFill>
              </a:rPr>
              <a:t>Queue </a:t>
            </a:r>
            <a:r>
              <a:rPr lang="fr-FR" sz="1600" dirty="0" err="1">
                <a:solidFill>
                  <a:srgbClr val="000000"/>
                </a:solidFill>
              </a:rPr>
              <a:t>served</a:t>
            </a:r>
            <a:r>
              <a:rPr lang="fr-FR" sz="1600" dirty="0">
                <a:solidFill>
                  <a:srgbClr val="000000"/>
                </a:solidFill>
              </a:rPr>
              <a:t> in a </a:t>
            </a:r>
            <a:r>
              <a:rPr lang="fr-FR" sz="1600" dirty="0" err="1">
                <a:solidFill>
                  <a:srgbClr val="000000"/>
                </a:solidFill>
              </a:rPr>
              <a:t>deterministic</a:t>
            </a:r>
            <a:r>
              <a:rPr lang="fr-FR" sz="1600" dirty="0">
                <a:solidFill>
                  <a:srgbClr val="000000"/>
                </a:solidFill>
              </a:rPr>
              <a:t> round robin fashion</a:t>
            </a:r>
          </a:p>
          <a:p>
            <a:pPr marL="1008000" lvl="2" indent="-324000">
              <a:spcBef>
                <a:spcPts val="600"/>
              </a:spcBef>
              <a:spcAft>
                <a:spcPts val="0"/>
              </a:spcAft>
              <a:buClrTx/>
              <a:defRPr/>
            </a:pPr>
            <a:r>
              <a:rPr lang="fr-FR" sz="1600" dirty="0">
                <a:solidFill>
                  <a:srgbClr val="000000"/>
                </a:solidFill>
              </a:rPr>
              <a:t>No </a:t>
            </a:r>
            <a:r>
              <a:rPr lang="fr-FR" sz="1600" dirty="0" err="1">
                <a:solidFill>
                  <a:srgbClr val="000000"/>
                </a:solidFill>
              </a:rPr>
              <a:t>synchronization</a:t>
            </a:r>
            <a:endParaRPr lang="fr-FR" sz="1600" dirty="0">
              <a:solidFill>
                <a:srgbClr val="000000"/>
              </a:solidFill>
            </a:endParaRPr>
          </a:p>
          <a:p>
            <a:pPr marL="1008000" lvl="2" indent="-324000">
              <a:spcBef>
                <a:spcPts val="600"/>
              </a:spcBef>
              <a:spcAft>
                <a:spcPts val="0"/>
              </a:spcAft>
              <a:buClrTx/>
              <a:defRPr/>
            </a:pPr>
            <a:r>
              <a:rPr lang="fr-FR" sz="1600" dirty="0" err="1">
                <a:solidFill>
                  <a:srgbClr val="000000"/>
                </a:solidFill>
              </a:rPr>
              <a:t>Coupled</a:t>
            </a:r>
            <a:r>
              <a:rPr lang="fr-FR" sz="1600" dirty="0">
                <a:solidFill>
                  <a:srgbClr val="000000"/>
                </a:solidFill>
              </a:rPr>
              <a:t> </a:t>
            </a:r>
            <a:r>
              <a:rPr lang="fr-FR" sz="1600" dirty="0" err="1">
                <a:solidFill>
                  <a:srgbClr val="000000"/>
                </a:solidFill>
              </a:rPr>
              <a:t>with</a:t>
            </a:r>
            <a:r>
              <a:rPr lang="fr-FR" sz="1600" dirty="0">
                <a:solidFill>
                  <a:srgbClr val="000000"/>
                </a:solidFill>
              </a:rPr>
              <a:t> a strict flow acceptance </a:t>
            </a:r>
            <a:r>
              <a:rPr lang="fr-FR" sz="1600" dirty="0" err="1">
                <a:solidFill>
                  <a:srgbClr val="000000"/>
                </a:solidFill>
              </a:rPr>
              <a:t>policy</a:t>
            </a:r>
            <a:r>
              <a:rPr lang="fr-FR" sz="1600" dirty="0">
                <a:solidFill>
                  <a:srgbClr val="000000"/>
                </a:solidFill>
              </a:rPr>
              <a:t>, </a:t>
            </a:r>
            <a:r>
              <a:rPr lang="fr-FR" sz="1600" dirty="0" err="1">
                <a:solidFill>
                  <a:srgbClr val="000000"/>
                </a:solidFill>
              </a:rPr>
              <a:t>delay</a:t>
            </a:r>
            <a:r>
              <a:rPr lang="fr-FR" sz="1600" dirty="0">
                <a:solidFill>
                  <a:srgbClr val="000000"/>
                </a:solidFill>
              </a:rPr>
              <a:t> </a:t>
            </a:r>
            <a:r>
              <a:rPr lang="fr-FR" sz="1600" dirty="0" err="1">
                <a:solidFill>
                  <a:srgbClr val="000000"/>
                </a:solidFill>
              </a:rPr>
              <a:t>bound</a:t>
            </a:r>
            <a:r>
              <a:rPr lang="fr-FR" sz="1600" dirty="0">
                <a:solidFill>
                  <a:srgbClr val="000000"/>
                </a:solidFill>
              </a:rPr>
              <a:t> can </a:t>
            </a:r>
            <a:r>
              <a:rPr lang="fr-FR" sz="1600" dirty="0" err="1">
                <a:solidFill>
                  <a:srgbClr val="000000"/>
                </a:solidFill>
              </a:rPr>
              <a:t>be</a:t>
            </a:r>
            <a:r>
              <a:rPr lang="fr-FR" sz="1600" dirty="0">
                <a:solidFill>
                  <a:srgbClr val="000000"/>
                </a:solidFill>
              </a:rPr>
              <a:t> </a:t>
            </a:r>
            <a:r>
              <a:rPr lang="fr-FR" sz="1600" dirty="0" err="1">
                <a:solidFill>
                  <a:srgbClr val="000000"/>
                </a:solidFill>
              </a:rPr>
              <a:t>guaranteed</a:t>
            </a:r>
            <a:r>
              <a:rPr lang="fr-FR" sz="1600" dirty="0">
                <a:solidFill>
                  <a:srgbClr val="000000"/>
                </a:solidFill>
              </a:rPr>
              <a:t>.</a:t>
            </a:r>
          </a:p>
          <a:p>
            <a:pPr marL="684000" lvl="1" indent="-324000">
              <a:spcBef>
                <a:spcPts val="6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buFont typeface="Calibri" panose="020F0502020204030204" pitchFamily="34" charset="0"/>
              <a:buChar char="–"/>
              <a:defRPr/>
            </a:pPr>
            <a:r>
              <a:rPr lang="fr-FR" dirty="0">
                <a:solidFill>
                  <a:srgbClr val="000000"/>
                </a:solidFill>
              </a:rPr>
              <a:t>A </a:t>
            </a:r>
            <a:r>
              <a:rPr lang="fr-FR" dirty="0" err="1">
                <a:solidFill>
                  <a:srgbClr val="000000"/>
                </a:solidFill>
              </a:rPr>
              <a:t>signaling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method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based</a:t>
            </a:r>
            <a:r>
              <a:rPr lang="fr-FR" dirty="0">
                <a:solidFill>
                  <a:srgbClr val="000000"/>
                </a:solidFill>
              </a:rPr>
              <a:t> on RSVP </a:t>
            </a:r>
            <a:r>
              <a:rPr lang="fr-FR" dirty="0" err="1">
                <a:solidFill>
                  <a:srgbClr val="000000"/>
                </a:solidFill>
              </a:rPr>
              <a:t>used</a:t>
            </a:r>
            <a:r>
              <a:rPr lang="fr-FR" dirty="0">
                <a:solidFill>
                  <a:srgbClr val="000000"/>
                </a:solidFill>
              </a:rPr>
              <a:t> by </a:t>
            </a:r>
            <a:r>
              <a:rPr lang="fr-FR" dirty="0" err="1">
                <a:solidFill>
                  <a:srgbClr val="000000"/>
                </a:solidFill>
              </a:rPr>
              <a:t>nodes</a:t>
            </a:r>
            <a:r>
              <a:rPr lang="fr-FR" dirty="0">
                <a:solidFill>
                  <a:srgbClr val="000000"/>
                </a:solidFill>
              </a:rPr>
              <a:t> to enforce end to end </a:t>
            </a:r>
            <a:r>
              <a:rPr lang="fr-FR" dirty="0" err="1">
                <a:solidFill>
                  <a:srgbClr val="000000"/>
                </a:solidFill>
              </a:rPr>
              <a:t>delay</a:t>
            </a:r>
            <a:r>
              <a:rPr lang="fr-FR" dirty="0">
                <a:solidFill>
                  <a:srgbClr val="000000"/>
                </a:solidFill>
              </a:rPr>
              <a:t> for </a:t>
            </a:r>
            <a:r>
              <a:rPr lang="fr-FR" dirty="0" err="1">
                <a:solidFill>
                  <a:srgbClr val="000000"/>
                </a:solidFill>
              </a:rPr>
              <a:t>some</a:t>
            </a:r>
            <a:r>
              <a:rPr lang="fr-FR" dirty="0">
                <a:solidFill>
                  <a:srgbClr val="000000"/>
                </a:solidFill>
              </a:rPr>
              <a:t> flows by </a:t>
            </a:r>
            <a:r>
              <a:rPr lang="fr-FR" dirty="0" err="1">
                <a:solidFill>
                  <a:srgbClr val="000000"/>
                </a:solidFill>
              </a:rPr>
              <a:t>reserving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capacity</a:t>
            </a:r>
            <a:r>
              <a:rPr lang="fr-FR" dirty="0">
                <a:solidFill>
                  <a:srgbClr val="000000"/>
                </a:solidFill>
              </a:rPr>
              <a:t> in </a:t>
            </a:r>
            <a:r>
              <a:rPr lang="fr-FR" dirty="0" err="1">
                <a:solidFill>
                  <a:srgbClr val="000000"/>
                </a:solidFill>
              </a:rPr>
              <a:t>node</a:t>
            </a:r>
            <a:r>
              <a:rPr lang="fr-FR" dirty="0">
                <a:solidFill>
                  <a:srgbClr val="000000"/>
                </a:solidFill>
              </a:rPr>
              <a:t> queues. </a:t>
            </a:r>
          </a:p>
          <a:p>
            <a:pPr marL="684000" lvl="1" indent="-324000">
              <a:spcBef>
                <a:spcPts val="6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buFont typeface="Calibri" panose="020F0502020204030204" pitchFamily="34" charset="0"/>
              <a:buChar char="–"/>
              <a:defRPr/>
            </a:pPr>
            <a:r>
              <a:rPr lang="fr-FR" dirty="0">
                <a:solidFill>
                  <a:srgbClr val="000000"/>
                </a:solidFill>
              </a:rPr>
              <a:t>RSVP </a:t>
            </a:r>
            <a:r>
              <a:rPr lang="fr-FR" dirty="0" err="1">
                <a:solidFill>
                  <a:srgbClr val="000000"/>
                </a:solidFill>
              </a:rPr>
              <a:t>behavior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adapted</a:t>
            </a:r>
            <a:r>
              <a:rPr lang="fr-FR" dirty="0">
                <a:solidFill>
                  <a:srgbClr val="000000"/>
                </a:solidFill>
              </a:rPr>
              <a:t> to </a:t>
            </a:r>
            <a:r>
              <a:rPr lang="fr-FR" dirty="0" err="1">
                <a:solidFill>
                  <a:srgbClr val="000000"/>
                </a:solidFill>
              </a:rPr>
              <a:t>allow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probing</a:t>
            </a:r>
            <a:r>
              <a:rPr lang="fr-FR" dirty="0">
                <a:solidFill>
                  <a:srgbClr val="000000"/>
                </a:solidFill>
              </a:rPr>
              <a:t> multiple </a:t>
            </a:r>
            <a:r>
              <a:rPr lang="fr-FR" dirty="0" err="1">
                <a:solidFill>
                  <a:srgbClr val="000000"/>
                </a:solidFill>
              </a:rPr>
              <a:t>paths</a:t>
            </a:r>
            <a:r>
              <a:rPr lang="fr-FR" dirty="0">
                <a:solidFill>
                  <a:srgbClr val="000000"/>
                </a:solidFill>
              </a:rPr>
              <a:t> and </a:t>
            </a:r>
            <a:r>
              <a:rPr lang="fr-FR" dirty="0" err="1">
                <a:solidFill>
                  <a:srgbClr val="000000"/>
                </a:solidFill>
              </a:rPr>
              <a:t>giving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either</a:t>
            </a:r>
            <a:r>
              <a:rPr lang="fr-FR" dirty="0">
                <a:solidFill>
                  <a:srgbClr val="000000"/>
                </a:solidFill>
              </a:rPr>
              <a:t> the source or the destination the </a:t>
            </a:r>
            <a:r>
              <a:rPr lang="fr-FR" dirty="0" err="1">
                <a:solidFill>
                  <a:srgbClr val="000000"/>
                </a:solidFill>
              </a:rPr>
              <a:t>choice</a:t>
            </a:r>
            <a:r>
              <a:rPr lang="fr-FR" dirty="0">
                <a:solidFill>
                  <a:srgbClr val="000000"/>
                </a:solidFill>
              </a:rPr>
              <a:t> over the </a:t>
            </a:r>
            <a:r>
              <a:rPr lang="fr-FR" dirty="0" err="1">
                <a:solidFill>
                  <a:srgbClr val="000000"/>
                </a:solidFill>
              </a:rPr>
              <a:t>path</a:t>
            </a:r>
            <a:r>
              <a:rPr lang="fr-FR" dirty="0">
                <a:solidFill>
                  <a:srgbClr val="000000"/>
                </a:solidFill>
              </a:rPr>
              <a:t> to </a:t>
            </a:r>
            <a:r>
              <a:rPr lang="fr-FR" dirty="0" err="1">
                <a:solidFill>
                  <a:srgbClr val="000000"/>
                </a:solidFill>
              </a:rPr>
              <a:t>be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taken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DBF59B06-6AFF-4DE7-8339-F6D8ED9848B5}"/>
              </a:ext>
            </a:extLst>
          </p:cNvPr>
          <p:cNvSpPr txBox="1">
            <a:spLocks/>
          </p:cNvSpPr>
          <p:nvPr/>
        </p:nvSpPr>
        <p:spPr bwMode="auto">
          <a:xfrm>
            <a:off x="11370669" y="6491512"/>
            <a:ext cx="826094" cy="36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180000" bIns="18000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78" rtl="0" eaLnBrk="0" latinLnBrk="0" hangingPunct="0">
              <a:lnSpc>
                <a:spcPct val="85000"/>
              </a:lnSpc>
              <a:defRPr sz="1000" kern="1200">
                <a:solidFill>
                  <a:schemeClr val="tx1"/>
                </a:solidFill>
                <a:latin typeface="FrutigerNext LT Medium" pitchFamily="34" charset="0"/>
                <a:ea typeface="ＭＳ Ｐゴシック" pitchFamily="34" charset="-128"/>
                <a:cs typeface="+mn-cs"/>
              </a:defRPr>
            </a:lvl1pPr>
            <a:lvl2pPr marL="457240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7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71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957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196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43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67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913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78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2B2E7B-4CF8-4688-8F69-2C65CCCF2053}" type="slidenum">
              <a:rPr kumimoji="0" lang="en-US" sz="14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pPr marL="0" marR="0" lvl="0" indent="0" algn="r" defTabSz="914478" rtl="0" eaLnBrk="0" fontAlgn="auto" latinLnBrk="0" hangingPunct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9443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EA1FEA66-1485-44AA-B89A-E1C4748AC6DF}"/>
              </a:ext>
            </a:extLst>
          </p:cNvPr>
          <p:cNvSpPr txBox="1">
            <a:spLocks/>
          </p:cNvSpPr>
          <p:nvPr/>
        </p:nvSpPr>
        <p:spPr>
          <a:xfrm>
            <a:off x="1830388" y="2906713"/>
            <a:ext cx="8881155" cy="1500187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kern="1200">
                <a:solidFill>
                  <a:srgbClr val="1D1D1B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7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7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7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7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en-US" sz="4400" dirty="0">
                <a:solidFill>
                  <a:schemeClr val="tx1"/>
                </a:solidFill>
                <a:latin typeface="Microsoft YaHei" panose="020B0503020204020204" pitchFamily="34" charset="-122"/>
              </a:rPr>
              <a:t>Bounding delay at the switches</a:t>
            </a:r>
          </a:p>
          <a:p>
            <a:pPr>
              <a:spcBef>
                <a:spcPct val="0"/>
              </a:spcBef>
            </a:pPr>
            <a:endParaRPr lang="fr-FR" sz="3200" dirty="0">
              <a:solidFill>
                <a:schemeClr val="tx1"/>
              </a:solidFill>
              <a:latin typeface="Microsoft YaHei" panose="020B0503020204020204" pitchFamily="34" charset="-122"/>
            </a:endParaRPr>
          </a:p>
          <a:p>
            <a:pPr>
              <a:spcBef>
                <a:spcPct val="0"/>
              </a:spcBef>
            </a:pPr>
            <a:r>
              <a:rPr lang="fr-FR" sz="3200" i="1" dirty="0">
                <a:solidFill>
                  <a:schemeClr val="tx1"/>
                </a:solidFill>
                <a:latin typeface="Microsoft YaHei" panose="020B0503020204020204" pitchFamily="34" charset="-122"/>
              </a:rPr>
              <a:t>A</a:t>
            </a:r>
            <a:r>
              <a:rPr lang="en-US" sz="3200" i="1" dirty="0" err="1">
                <a:solidFill>
                  <a:schemeClr val="tx1"/>
                </a:solidFill>
                <a:latin typeface="Microsoft YaHei" panose="020B0503020204020204" pitchFamily="34" charset="-122"/>
              </a:rPr>
              <a:t>dapting</a:t>
            </a:r>
            <a:r>
              <a:rPr lang="en-US" sz="3200" i="1" dirty="0">
                <a:solidFill>
                  <a:schemeClr val="tx1"/>
                </a:solidFill>
                <a:latin typeface="Microsoft YaHei" panose="020B0503020204020204" pitchFamily="34" charset="-122"/>
              </a:rPr>
              <a:t> queueing capacity to enforce delay constraints</a:t>
            </a:r>
          </a:p>
        </p:txBody>
      </p:sp>
    </p:spTree>
    <p:extLst>
      <p:ext uri="{BB962C8B-B14F-4D97-AF65-F5344CB8AC3E}">
        <p14:creationId xmlns:p14="http://schemas.microsoft.com/office/powerpoint/2010/main" val="38616243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D2B67C62-D9F0-40A0-8A10-D0CC20FD0110}"/>
              </a:ext>
            </a:extLst>
          </p:cNvPr>
          <p:cNvSpPr txBox="1">
            <a:spLocks/>
          </p:cNvSpPr>
          <p:nvPr/>
        </p:nvSpPr>
        <p:spPr bwMode="auto">
          <a:xfrm>
            <a:off x="11370669" y="6491512"/>
            <a:ext cx="826094" cy="36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180000" bIns="18000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78" rtl="0" eaLnBrk="0" latinLnBrk="0" hangingPunct="0">
              <a:lnSpc>
                <a:spcPct val="85000"/>
              </a:lnSpc>
              <a:defRPr sz="1000" kern="1200">
                <a:solidFill>
                  <a:schemeClr val="tx1"/>
                </a:solidFill>
                <a:latin typeface="FrutigerNext LT Medium" pitchFamily="34" charset="0"/>
                <a:ea typeface="ＭＳ Ｐゴシック" pitchFamily="34" charset="-128"/>
                <a:cs typeface="+mn-cs"/>
              </a:defRPr>
            </a:lvl1pPr>
            <a:lvl2pPr marL="457240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7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71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957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196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43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67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913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78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2B2E7B-4CF8-4688-8F69-2C65CCCF2053}" type="slidenum">
              <a:rPr kumimoji="0" lang="en-US" sz="14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pPr marL="0" marR="0" lvl="0" indent="0" algn="r" defTabSz="914478" rtl="0" eaLnBrk="0" fontAlgn="auto" latinLnBrk="0" hangingPunct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Title 4">
            <a:extLst>
              <a:ext uri="{FF2B5EF4-FFF2-40B4-BE49-F238E27FC236}">
                <a16:creationId xmlns:a16="http://schemas.microsoft.com/office/drawing/2014/main" id="{0D376E91-3D1B-4710-AC80-860C5C6787EC}"/>
              </a:ext>
            </a:extLst>
          </p:cNvPr>
          <p:cNvSpPr txBox="1">
            <a:spLocks/>
          </p:cNvSpPr>
          <p:nvPr/>
        </p:nvSpPr>
        <p:spPr>
          <a:xfrm>
            <a:off x="477213" y="265395"/>
            <a:ext cx="11203510" cy="739747"/>
          </a:xfrm>
          <a:prstGeom prst="rect">
            <a:avLst/>
          </a:prstGeom>
        </p:spPr>
        <p:txBody>
          <a:bodyPr anchor="t"/>
          <a:lstStyle>
            <a:lvl1pPr algn="l" defTabSz="914400" rtl="0" eaLnBrk="1" latinLnBrk="0" hangingPunct="1">
              <a:lnSpc>
                <a:spcPts val="344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j-cs"/>
              </a:defRPr>
            </a:lvl1pPr>
          </a:lstStyle>
          <a:p>
            <a:r>
              <a:rPr lang="en-US" dirty="0"/>
              <a:t>Tradeoff between resource utilization and latency</a:t>
            </a:r>
            <a:endParaRPr lang="en-US" sz="2000" i="1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1A72CB1-925E-45EF-9E7A-F4F0A5B3CD4C}"/>
              </a:ext>
            </a:extLst>
          </p:cNvPr>
          <p:cNvCxnSpPr/>
          <p:nvPr/>
        </p:nvCxnSpPr>
        <p:spPr bwMode="auto">
          <a:xfrm>
            <a:off x="0" y="3498327"/>
            <a:ext cx="12238294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A93A076F-8E74-4107-AD3F-B4AC1CDC14AF}"/>
              </a:ext>
            </a:extLst>
          </p:cNvPr>
          <p:cNvSpPr/>
          <p:nvPr/>
        </p:nvSpPr>
        <p:spPr>
          <a:xfrm>
            <a:off x="319219" y="6500806"/>
            <a:ext cx="9950029" cy="26161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[1] J.-Y. Le Boudec, P.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Thiran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, Network Calculus: A Theory of Deterministic Queuing Systems for the Internet, Vol. LNCS 2050, Springer-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Verlag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, 2001.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4FAE7C1-66DD-4AAF-A81C-57C0ED41BF43}"/>
              </a:ext>
            </a:extLst>
          </p:cNvPr>
          <p:cNvSpPr txBox="1"/>
          <p:nvPr/>
        </p:nvSpPr>
        <p:spPr>
          <a:xfrm>
            <a:off x="7742711" y="802460"/>
            <a:ext cx="4031007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Network calculus allows deriving a model for precise delay bounds as function of traffic per queue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7C4D5A0-9106-4FE9-93C4-21936905D88C}"/>
              </a:ext>
            </a:extLst>
          </p:cNvPr>
          <p:cNvGrpSpPr/>
          <p:nvPr/>
        </p:nvGrpSpPr>
        <p:grpSpPr>
          <a:xfrm>
            <a:off x="477213" y="879240"/>
            <a:ext cx="6112446" cy="2560234"/>
            <a:chOff x="6636165" y="863719"/>
            <a:chExt cx="8507383" cy="2560234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59FC3F98-BB0C-4E61-9C03-EB85463FB2E9}"/>
                </a:ext>
              </a:extLst>
            </p:cNvPr>
            <p:cNvGrpSpPr/>
            <p:nvPr/>
          </p:nvGrpSpPr>
          <p:grpSpPr>
            <a:xfrm>
              <a:off x="6636165" y="1628285"/>
              <a:ext cx="8507383" cy="1795668"/>
              <a:chOff x="7365704" y="4437638"/>
              <a:chExt cx="8507383" cy="1795668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0" name="Rectangle 29">
                    <a:extLst>
                      <a:ext uri="{FF2B5EF4-FFF2-40B4-BE49-F238E27FC236}">
                        <a16:creationId xmlns:a16="http://schemas.microsoft.com/office/drawing/2014/main" id="{80647AE9-CF30-47E1-A58A-E272DBCAFF82}"/>
                      </a:ext>
                    </a:extLst>
                  </p:cNvPr>
                  <p:cNvSpPr/>
                  <p:nvPr/>
                </p:nvSpPr>
                <p:spPr>
                  <a:xfrm>
                    <a:off x="9336360" y="4745505"/>
                    <a:ext cx="1990303" cy="728726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kumimoji="0" lang="fr-FR" sz="18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Calibri" panose="020F0502020204030204" pitchFamily="34" charset="0"/>
                                </a:rPr>
                              </m:ctrlPr>
                            </m:sSubSupPr>
                            <m:e>
                              <m:r>
                                <a:rPr kumimoji="0" lang="en-US" sz="18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Calibri" panose="020F0502020204030204" pitchFamily="34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kumimoji="0" lang="en-US" sz="18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Calibri" panose="020F0502020204030204" pitchFamily="34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kumimoji="0" lang="en-US" sz="18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Calibri" panose="020F0502020204030204" pitchFamily="34" charset="0"/>
                                </a:rPr>
                                <m:t>𝑒</m:t>
                              </m:r>
                              <m:r>
                                <a:rPr kumimoji="0" lang="en-US" sz="18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Calibri" panose="020F0502020204030204" pitchFamily="34" charset="0"/>
                                </a:rPr>
                                <m:t>,</m:t>
                              </m:r>
                              <m:r>
                                <a:rPr kumimoji="0" lang="en-US" sz="18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Calibri" panose="020F0502020204030204" pitchFamily="34" charset="0"/>
                                </a:rPr>
                                <m:t>𝑘</m:t>
                              </m:r>
                            </m:sup>
                          </m:sSubSup>
                          <m:r>
                            <a:rPr kumimoji="0" lang="en-US" sz="1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微软雅黑" panose="020B0503020204020204" pitchFamily="34" charset="-122"/>
                              <a:cs typeface="Calibri" panose="020F0502020204030204" pitchFamily="34" charset="0"/>
                            </a:rPr>
                            <m:t>+</m:t>
                          </m:r>
                          <m:f>
                            <m:fPr>
                              <m:ctrlPr>
                                <a:rPr kumimoji="0" lang="en-US" altLang="zh-CN" sz="18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kumimoji="0" lang="en-US" sz="18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Calibri" panose="020F0502020204030204" pitchFamily="34" charset="0"/>
                                    </a:rPr>
                                  </m:ctrlPr>
                                </m:sSubSupPr>
                                <m:e>
                                  <m:r>
                                    <a:rPr kumimoji="0" lang="en-US" sz="18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Calibri" panose="020F0502020204030204" pitchFamily="34" charset="0"/>
                                    </a:rPr>
                                    <m:t>𝑩</m:t>
                                  </m:r>
                                </m:e>
                                <m:sub>
                                  <m:r>
                                    <a:rPr kumimoji="0" lang="en-US" sz="18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Calibri" panose="020F0502020204030204" pitchFamily="34" charset="0"/>
                                    </a:rPr>
                                    <m:t>𝒆</m:t>
                                  </m:r>
                                </m:sub>
                                <m:sup>
                                  <m:r>
                                    <a:rPr kumimoji="0" lang="en-US" sz="18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Calibri" panose="020F0502020204030204" pitchFamily="34" charset="0"/>
                                    </a:rPr>
                                    <m:t>𝒌</m:t>
                                  </m:r>
                                </m:sup>
                              </m:sSubSup>
                            </m:num>
                            <m:den>
                              <m:sSubSup>
                                <m:sSubSupPr>
                                  <m:ctrlPr>
                                    <a:rPr kumimoji="0" lang="en-US" sz="18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Calibri" panose="020F0502020204030204" pitchFamily="34" charset="0"/>
                                    </a:rPr>
                                  </m:ctrlPr>
                                </m:sSubSupPr>
                                <m:e>
                                  <m:r>
                                    <a:rPr kumimoji="0" lang="en-US" sz="18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Calibri" panose="020F0502020204030204" pitchFamily="34" charset="0"/>
                                    </a:rPr>
                                    <m:t>𝑪𝑰𝑹</m:t>
                                  </m:r>
                                </m:e>
                                <m:sub>
                                  <m:r>
                                    <a:rPr kumimoji="0" lang="en-US" sz="18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Calibri" panose="020F0502020204030204" pitchFamily="34" charset="0"/>
                                    </a:rPr>
                                    <m:t>𝒆</m:t>
                                  </m:r>
                                </m:sub>
                                <m:sup>
                                  <m:r>
                                    <a:rPr kumimoji="0" lang="en-US" sz="18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Calibri" panose="020F0502020204030204" pitchFamily="34" charset="0"/>
                                    </a:rPr>
                                    <m:t>𝒌</m:t>
                                  </m:r>
                                </m:sup>
                              </m:sSubSup>
                            </m:den>
                          </m:f>
                        </m:oMath>
                      </m:oMathPara>
                    </a14:m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itchFamily="34" charset="0"/>
                      <a:ea typeface="宋体" charset="-122"/>
                    </a:endParaRPr>
                  </a:p>
                </p:txBody>
              </p:sp>
            </mc:Choice>
            <mc:Fallback xmlns="">
              <p:sp>
                <p:nvSpPr>
                  <p:cNvPr id="124" name="Rectangle 123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336360" y="4745505"/>
                    <a:ext cx="1990303" cy="728726"/>
                  </a:xfrm>
                  <a:prstGeom prst="rect">
                    <a:avLst/>
                  </a:prstGeom>
                  <a:blipFill rotWithShape="0"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D0D1549-08DE-41CA-ACE1-AAC2FE22DA17}"/>
                  </a:ext>
                </a:extLst>
              </p:cNvPr>
              <p:cNvSpPr txBox="1"/>
              <p:nvPr/>
            </p:nvSpPr>
            <p:spPr>
              <a:xfrm>
                <a:off x="7404193" y="4889521"/>
                <a:ext cx="215269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itchFamily="34" charset="0"/>
                    <a:ea typeface="微软雅黑" panose="020B0503020204020204" pitchFamily="34" charset="-122"/>
                    <a:cs typeface="Calibri" panose="020F0502020204030204" pitchFamily="34" charset="0"/>
                  </a:rPr>
                  <a:t>Worst queue delay: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368C40C3-C355-476C-8561-A0952F9D0A88}"/>
                  </a:ext>
                </a:extLst>
              </p:cNvPr>
              <p:cNvSpPr txBox="1"/>
              <p:nvPr/>
            </p:nvSpPr>
            <p:spPr>
              <a:xfrm>
                <a:off x="11126408" y="5397793"/>
                <a:ext cx="340066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itchFamily="34" charset="0"/>
                    <a:ea typeface="微软雅黑" panose="020B0503020204020204" pitchFamily="34" charset="-122"/>
                    <a:cs typeface="Calibri" panose="020F0502020204030204" pitchFamily="34" charset="0"/>
                  </a:rPr>
                  <a:t>Allocated </a:t>
                </a:r>
                <a:r>
                  <a:rPr lang="en-US" sz="1600" kern="0" dirty="0">
                    <a:solidFill>
                      <a:srgbClr val="808080"/>
                    </a:solidFill>
                    <a:latin typeface="Calibri" pitchFamily="34" charset="0"/>
                    <a:ea typeface="微软雅黑" panose="020B0503020204020204" pitchFamily="34" charset="-122"/>
                    <a:cs typeface="Calibri" panose="020F0502020204030204" pitchFamily="34" charset="0"/>
                  </a:rPr>
                  <a:t>CIR (committed information rate) </a:t>
                </a: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itchFamily="34" charset="0"/>
                    <a:ea typeface="微软雅黑" panose="020B0503020204020204" pitchFamily="34" charset="-122"/>
                    <a:cs typeface="Calibri" panose="020F0502020204030204" pitchFamily="34" charset="0"/>
                  </a:rPr>
                  <a:t>Service Rate on</a:t>
                </a:r>
                <a:r>
                  <a:rPr kumimoji="0" lang="en-US" sz="1600" b="0" i="0" u="none" strike="noStrike" kern="0" cap="none" spc="0" normalizeH="0" noProof="0" dirty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itchFamily="34" charset="0"/>
                    <a:ea typeface="微软雅黑" panose="020B0503020204020204" pitchFamily="34" charset="-122"/>
                    <a:cs typeface="Calibri" panose="020F0502020204030204" pitchFamily="34" charset="0"/>
                  </a:rPr>
                  <a:t> queue</a:t>
                </a: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itchFamily="34" charset="0"/>
                  <a:ea typeface="微软雅黑" panose="020B0503020204020204" pitchFamily="34" charset="-122"/>
                  <a:cs typeface="Calibri" panose="020F0502020204030204" pitchFamily="34" charset="0"/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6767A112-CB1A-42AB-9699-5C6BC1889B2B}"/>
                  </a:ext>
                </a:extLst>
              </p:cNvPr>
              <p:cNvSpPr txBox="1"/>
              <p:nvPr/>
            </p:nvSpPr>
            <p:spPr>
              <a:xfrm>
                <a:off x="7365704" y="5402309"/>
                <a:ext cx="274787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itchFamily="34" charset="0"/>
                    <a:ea typeface="微软雅黑" panose="020B0503020204020204" pitchFamily="34" charset="-122"/>
                    <a:cs typeface="Calibri" panose="020F0502020204030204" pitchFamily="34" charset="0"/>
                  </a:rPr>
                  <a:t>max queue time</a:t>
                </a: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600" kern="0" dirty="0">
                    <a:solidFill>
                      <a:srgbClr val="808080"/>
                    </a:solidFill>
                    <a:latin typeface="Calibri" pitchFamily="34" charset="0"/>
                    <a:ea typeface="微软雅黑" panose="020B0503020204020204" pitchFamily="34" charset="-122"/>
                    <a:cs typeface="Calibri" panose="020F0502020204030204" pitchFamily="34" charset="0"/>
                  </a:rPr>
                  <a:t>(depends on assigned resource)</a:t>
                </a: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itchFamily="34" charset="0"/>
                  <a:ea typeface="微软雅黑" panose="020B0503020204020204" pitchFamily="34" charset="-122"/>
                  <a:cs typeface="Calibri" panose="020F0502020204030204" pitchFamily="34" charset="0"/>
                </a:endParaRPr>
              </a:p>
            </p:txBody>
          </p:sp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370F7A5C-3FDF-4CF6-8D0F-1768FED3BAF2}"/>
                  </a:ext>
                </a:extLst>
              </p:cNvPr>
              <p:cNvCxnSpPr/>
              <p:nvPr/>
            </p:nvCxnSpPr>
            <p:spPr>
              <a:xfrm flipV="1">
                <a:off x="9264352" y="5228075"/>
                <a:ext cx="239832" cy="185478"/>
              </a:xfrm>
              <a:prstGeom prst="straightConnector1">
                <a:avLst/>
              </a:prstGeom>
              <a:noFill/>
              <a:ln w="22225" cap="flat" cmpd="sng" algn="ctr">
                <a:solidFill>
                  <a:schemeClr val="tx1"/>
                </a:solidFill>
                <a:prstDash val="solid"/>
                <a:tailEnd type="triangle"/>
              </a:ln>
              <a:effectLst/>
            </p:spPr>
          </p:cxn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CE798E13-11D1-48A6-95B9-DAA627528622}"/>
                  </a:ext>
                </a:extLst>
              </p:cNvPr>
              <p:cNvSpPr txBox="1"/>
              <p:nvPr/>
            </p:nvSpPr>
            <p:spPr>
              <a:xfrm>
                <a:off x="11211425" y="4437638"/>
                <a:ext cx="466166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itchFamily="34" charset="0"/>
                    <a:ea typeface="微软雅黑" panose="020B0503020204020204" pitchFamily="34" charset="-122"/>
                    <a:cs typeface="Calibri" panose="020F0502020204030204" pitchFamily="34" charset="0"/>
                  </a:rPr>
                  <a:t>Buffer</a:t>
                </a:r>
                <a:r>
                  <a:rPr kumimoji="0" lang="en-US" sz="1600" b="0" i="0" u="none" strike="noStrike" kern="0" cap="none" spc="0" normalizeH="0" noProof="0" dirty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itchFamily="34" charset="0"/>
                    <a:ea typeface="微软雅黑" panose="020B0503020204020204" pitchFamily="34" charset="-122"/>
                    <a:cs typeface="Calibri" panose="020F0502020204030204" pitchFamily="34" charset="0"/>
                  </a:rPr>
                  <a:t> capacity of the queue</a:t>
                </a: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itchFamily="34" charset="0"/>
                  <a:ea typeface="微软雅黑" panose="020B0503020204020204" pitchFamily="34" charset="-122"/>
                  <a:cs typeface="Calibri" panose="020F0502020204030204" pitchFamily="34" charset="0"/>
                </a:endParaRPr>
              </a:p>
            </p:txBody>
          </p:sp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C03BF855-AF22-4235-8DB9-5BF3C25F5B64}"/>
                  </a:ext>
                </a:extLst>
              </p:cNvPr>
              <p:cNvCxnSpPr>
                <a:cxnSpLocks/>
                <a:stCxn id="35" idx="1"/>
              </p:cNvCxnSpPr>
              <p:nvPr/>
            </p:nvCxnSpPr>
            <p:spPr>
              <a:xfrm flipH="1">
                <a:off x="10898651" y="4606915"/>
                <a:ext cx="312774" cy="169280"/>
              </a:xfrm>
              <a:prstGeom prst="straightConnector1">
                <a:avLst/>
              </a:prstGeom>
              <a:noFill/>
              <a:ln w="22225" cap="flat" cmpd="sng" algn="ctr">
                <a:solidFill>
                  <a:schemeClr val="tx1"/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id="{E909F717-76E6-470E-A19F-1401F69F0646}"/>
                  </a:ext>
                </a:extLst>
              </p:cNvPr>
              <p:cNvCxnSpPr>
                <a:cxnSpLocks/>
                <a:stCxn id="32" idx="1"/>
              </p:cNvCxnSpPr>
              <p:nvPr/>
            </p:nvCxnSpPr>
            <p:spPr>
              <a:xfrm flipH="1" flipV="1">
                <a:off x="10766369" y="5397800"/>
                <a:ext cx="360040" cy="415492"/>
              </a:xfrm>
              <a:prstGeom prst="straightConnector1">
                <a:avLst/>
              </a:prstGeom>
              <a:noFill/>
              <a:ln w="22225" cap="flat" cmpd="sng" algn="ctr">
                <a:solidFill>
                  <a:schemeClr val="tx1"/>
                </a:solidFill>
                <a:prstDash val="solid"/>
                <a:tailEnd type="triangle"/>
              </a:ln>
              <a:effectLst/>
            </p:spPr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57F586AD-0C46-4337-A3C1-95B99DB24BB9}"/>
                    </a:ext>
                  </a:extLst>
                </p:cNvPr>
                <p:cNvSpPr txBox="1"/>
                <p:nvPr/>
              </p:nvSpPr>
              <p:spPr>
                <a:xfrm>
                  <a:off x="6674654" y="863719"/>
                  <a:ext cx="7320105" cy="5892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r>
                    <a:rPr lang="en-US" sz="160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If the queues are served as FIFO and the buffer has capacity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</m:sSubSup>
                    </m:oMath>
                  </a14:m>
                  <a:r>
                    <a:rPr lang="en-US" sz="160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, the delay can be expressed as [1]</a:t>
                  </a:r>
                </a:p>
              </p:txBody>
            </p:sp>
          </mc:Choice>
          <mc:Fallback xmlns="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57F586AD-0C46-4337-A3C1-95B99DB24BB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74654" y="863719"/>
                  <a:ext cx="7320105" cy="589200"/>
                </a:xfrm>
                <a:prstGeom prst="rect">
                  <a:avLst/>
                </a:prstGeom>
                <a:blipFill>
                  <a:blip r:embed="rId9"/>
                  <a:stretch>
                    <a:fillRect l="-695" t="-3093" b="-12371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2ECAC88D-CC4C-47A3-A6B9-4427027084A2}"/>
              </a:ext>
            </a:extLst>
          </p:cNvPr>
          <p:cNvSpPr txBox="1"/>
          <p:nvPr/>
        </p:nvSpPr>
        <p:spPr>
          <a:xfrm>
            <a:off x="4163480" y="5052447"/>
            <a:ext cx="2551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/>
              <a:t>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3D8704-BBD3-4769-9FC7-AF444A3A6FE1}"/>
              </a:ext>
            </a:extLst>
          </p:cNvPr>
          <p:cNvSpPr txBox="1"/>
          <p:nvPr/>
        </p:nvSpPr>
        <p:spPr>
          <a:xfrm>
            <a:off x="5717406" y="5067014"/>
            <a:ext cx="2231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/>
              <a:t>t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FEC2428-3A80-4519-8BEC-2F26FC142F1D}"/>
              </a:ext>
            </a:extLst>
          </p:cNvPr>
          <p:cNvCxnSpPr/>
          <p:nvPr/>
        </p:nvCxnSpPr>
        <p:spPr>
          <a:xfrm>
            <a:off x="4418678" y="5245244"/>
            <a:ext cx="1298728" cy="1456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D344BC26-FB52-4DF2-8AE8-CB3246B9A36D}"/>
              </a:ext>
            </a:extLst>
          </p:cNvPr>
          <p:cNvSpPr txBox="1"/>
          <p:nvPr/>
        </p:nvSpPr>
        <p:spPr>
          <a:xfrm>
            <a:off x="3846686" y="3627917"/>
            <a:ext cx="1442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Examples: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EFE1B1E0-A7BB-41F6-B852-25381F0EA63D}"/>
                  </a:ext>
                </a:extLst>
              </p:cNvPr>
              <p:cNvSpPr txBox="1"/>
              <p:nvPr/>
            </p:nvSpPr>
            <p:spPr>
              <a:xfrm>
                <a:off x="5327972" y="3632799"/>
                <a:ext cx="2508572" cy="31963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bSup>
                    <m:r>
                      <a:rPr lang="fr-FR" b="0" i="1" smtClean="0">
                        <a:latin typeface="Cambria Math" panose="02040503050406030204" pitchFamily="18" charset="0"/>
                      </a:rPr>
                      <m:t>=0.1;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with 2 queues </a:t>
                </a: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EFE1B1E0-A7BB-41F6-B852-25381F0EA6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7972" y="3632799"/>
                <a:ext cx="2508572" cy="319639"/>
              </a:xfrm>
              <a:prstGeom prst="rect">
                <a:avLst/>
              </a:prstGeom>
              <a:blipFill>
                <a:blip r:embed="rId10"/>
                <a:stretch>
                  <a:fillRect l="-3155" t="-13462" r="-4612" b="-423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Box 42">
            <a:extLst>
              <a:ext uri="{FF2B5EF4-FFF2-40B4-BE49-F238E27FC236}">
                <a16:creationId xmlns:a16="http://schemas.microsoft.com/office/drawing/2014/main" id="{7E3C311F-ABFE-476E-9E26-B0155E699246}"/>
              </a:ext>
            </a:extLst>
          </p:cNvPr>
          <p:cNvSpPr txBox="1"/>
          <p:nvPr/>
        </p:nvSpPr>
        <p:spPr>
          <a:xfrm>
            <a:off x="4379042" y="5371765"/>
            <a:ext cx="17107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kern="0" dirty="0">
                <a:solidFill>
                  <a:srgbClr val="000000"/>
                </a:solidFill>
                <a:latin typeface="Calibri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Queue2: </a:t>
            </a:r>
          </a:p>
          <a:p>
            <a:r>
              <a:rPr lang="en-US" sz="1200" kern="0" dirty="0">
                <a:solidFill>
                  <a:srgbClr val="000000"/>
                </a:solidFill>
                <a:latin typeface="Calibri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Worst queue delay = 4.1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200" kern="0" dirty="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Buffer Capacity = 2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200" kern="0" dirty="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CIR =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0.5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209B43CA-9824-4FB1-8374-7EF57DD60F42}"/>
              </a:ext>
            </a:extLst>
          </p:cNvPr>
          <p:cNvCxnSpPr/>
          <p:nvPr/>
        </p:nvCxnSpPr>
        <p:spPr>
          <a:xfrm>
            <a:off x="4413613" y="5130608"/>
            <a:ext cx="1298728" cy="1456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3317E7AC-E9B3-46AB-B0E7-C8F8C639E3CE}"/>
              </a:ext>
            </a:extLst>
          </p:cNvPr>
          <p:cNvSpPr txBox="1"/>
          <p:nvPr/>
        </p:nvSpPr>
        <p:spPr>
          <a:xfrm>
            <a:off x="4424746" y="4299611"/>
            <a:ext cx="17107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kern="0" dirty="0">
                <a:solidFill>
                  <a:srgbClr val="000000"/>
                </a:solidFill>
                <a:latin typeface="Calibri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Queue1: </a:t>
            </a:r>
          </a:p>
          <a:p>
            <a:r>
              <a:rPr lang="en-US" sz="1200" kern="0" dirty="0">
                <a:solidFill>
                  <a:srgbClr val="000000"/>
                </a:solidFill>
                <a:latin typeface="Calibri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Worst queue delay = 4.1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200" kern="0" dirty="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Buffer capacity = 2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200" kern="0" dirty="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CIR =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0.5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2145DA3-848E-44E5-8D25-BD697008887D}"/>
              </a:ext>
            </a:extLst>
          </p:cNvPr>
          <p:cNvSpPr txBox="1"/>
          <p:nvPr/>
        </p:nvSpPr>
        <p:spPr>
          <a:xfrm>
            <a:off x="7051638" y="5068974"/>
            <a:ext cx="2551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/>
              <a:t>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9680414-A2A4-4E1D-8FC4-A3378517AE4F}"/>
              </a:ext>
            </a:extLst>
          </p:cNvPr>
          <p:cNvSpPr txBox="1"/>
          <p:nvPr/>
        </p:nvSpPr>
        <p:spPr>
          <a:xfrm>
            <a:off x="8605564" y="5083541"/>
            <a:ext cx="2231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/>
              <a:t>t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7538BD09-4AF7-4D86-98FF-25A2B66FA7AF}"/>
              </a:ext>
            </a:extLst>
          </p:cNvPr>
          <p:cNvCxnSpPr/>
          <p:nvPr/>
        </p:nvCxnSpPr>
        <p:spPr>
          <a:xfrm>
            <a:off x="7306836" y="5261771"/>
            <a:ext cx="1298728" cy="1456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D8F694DA-B8F6-4ECF-B57D-0E7898321ECC}"/>
              </a:ext>
            </a:extLst>
          </p:cNvPr>
          <p:cNvSpPr txBox="1"/>
          <p:nvPr/>
        </p:nvSpPr>
        <p:spPr>
          <a:xfrm>
            <a:off x="7267200" y="5388292"/>
            <a:ext cx="17107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kern="0" dirty="0">
                <a:solidFill>
                  <a:srgbClr val="000000"/>
                </a:solidFill>
                <a:latin typeface="Calibri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Queue2: </a:t>
            </a:r>
          </a:p>
          <a:p>
            <a:r>
              <a:rPr lang="en-US" sz="1200" kern="0" dirty="0">
                <a:solidFill>
                  <a:srgbClr val="000000"/>
                </a:solidFill>
                <a:latin typeface="Calibri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Worst queue delay = 2.1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200" kern="0" dirty="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Buffer Capacity = 1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200" kern="0" dirty="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CIR =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0.5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4ECBEC40-BBEF-4481-A8D3-B9BE924A44F3}"/>
              </a:ext>
            </a:extLst>
          </p:cNvPr>
          <p:cNvCxnSpPr/>
          <p:nvPr/>
        </p:nvCxnSpPr>
        <p:spPr>
          <a:xfrm>
            <a:off x="7301771" y="5147135"/>
            <a:ext cx="1298728" cy="1456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2F41A95F-CDDA-4C93-A006-01679C41DB78}"/>
              </a:ext>
            </a:extLst>
          </p:cNvPr>
          <p:cNvSpPr txBox="1"/>
          <p:nvPr/>
        </p:nvSpPr>
        <p:spPr>
          <a:xfrm>
            <a:off x="7312904" y="4316138"/>
            <a:ext cx="17107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kern="0" dirty="0">
                <a:solidFill>
                  <a:srgbClr val="000000"/>
                </a:solidFill>
                <a:latin typeface="Calibri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Queue1: </a:t>
            </a:r>
          </a:p>
          <a:p>
            <a:r>
              <a:rPr lang="en-US" sz="1200" kern="0" dirty="0">
                <a:solidFill>
                  <a:srgbClr val="000000"/>
                </a:solidFill>
                <a:latin typeface="Calibri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Worst queue delay = 8.1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200" kern="0" dirty="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Buffer capacity = 4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200" kern="0" dirty="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CIR =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0.5</a:t>
            </a:r>
          </a:p>
        </p:txBody>
      </p:sp>
      <p:sp>
        <p:nvSpPr>
          <p:cNvPr id="58" name="Right Arrow 31">
            <a:extLst>
              <a:ext uri="{FF2B5EF4-FFF2-40B4-BE49-F238E27FC236}">
                <a16:creationId xmlns:a16="http://schemas.microsoft.com/office/drawing/2014/main" id="{A0DAA63F-2188-4B4C-A438-7281B611CC82}"/>
              </a:ext>
            </a:extLst>
          </p:cNvPr>
          <p:cNvSpPr/>
          <p:nvPr/>
        </p:nvSpPr>
        <p:spPr>
          <a:xfrm>
            <a:off x="6197919" y="4548753"/>
            <a:ext cx="853719" cy="302216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Right Arrow 102">
            <a:extLst>
              <a:ext uri="{FF2B5EF4-FFF2-40B4-BE49-F238E27FC236}">
                <a16:creationId xmlns:a16="http://schemas.microsoft.com/office/drawing/2014/main" id="{B5EE74B9-7E05-4A14-859D-65B43E1BD7CA}"/>
              </a:ext>
            </a:extLst>
          </p:cNvPr>
          <p:cNvSpPr/>
          <p:nvPr/>
        </p:nvSpPr>
        <p:spPr>
          <a:xfrm>
            <a:off x="6206575" y="5553560"/>
            <a:ext cx="853719" cy="302216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7358999-5060-4B90-BD80-A3C7F83576B4}"/>
              </a:ext>
            </a:extLst>
          </p:cNvPr>
          <p:cNvSpPr txBox="1"/>
          <p:nvPr/>
        </p:nvSpPr>
        <p:spPr>
          <a:xfrm>
            <a:off x="6149632" y="4170766"/>
            <a:ext cx="7206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Increase capacity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598BBB9-4A84-4791-8625-CDDF9A162528}"/>
              </a:ext>
            </a:extLst>
          </p:cNvPr>
          <p:cNvSpPr txBox="1"/>
          <p:nvPr/>
        </p:nvSpPr>
        <p:spPr>
          <a:xfrm>
            <a:off x="6165128" y="5788402"/>
            <a:ext cx="84209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Decrease delay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BD7B9AA-93F8-4B29-BE87-5672DFEBA991}"/>
              </a:ext>
            </a:extLst>
          </p:cNvPr>
          <p:cNvSpPr txBox="1"/>
          <p:nvPr/>
        </p:nvSpPr>
        <p:spPr>
          <a:xfrm>
            <a:off x="811867" y="4425727"/>
            <a:ext cx="2435446" cy="1323439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>
            <a:defPPr>
              <a:defRPr lang="en-US"/>
            </a:defPPr>
            <a:lvl1pPr>
              <a:defRPr sz="2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fr-FR" dirty="0"/>
              <a:t>I</a:t>
            </a:r>
            <a:r>
              <a:rPr lang="en-US" dirty="0"/>
              <a:t>n the following the CIR is fixed, and we adapt the buffer capacity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58099F4-8DED-4EE9-9D32-B65DF4863A0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724875" y="1628055"/>
            <a:ext cx="2591025" cy="1731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472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B769CD8-D461-49DC-A60E-F7825643F7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2876" y="1896456"/>
            <a:ext cx="5157954" cy="3027404"/>
          </a:xfrm>
          <a:prstGeom prst="rect">
            <a:avLst/>
          </a:prstGeom>
        </p:spPr>
      </p:pic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D2B67C62-D9F0-40A0-8A10-D0CC20FD0110}"/>
              </a:ext>
            </a:extLst>
          </p:cNvPr>
          <p:cNvSpPr txBox="1">
            <a:spLocks/>
          </p:cNvSpPr>
          <p:nvPr/>
        </p:nvSpPr>
        <p:spPr bwMode="auto">
          <a:xfrm>
            <a:off x="11370669" y="6491512"/>
            <a:ext cx="826094" cy="36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180000" bIns="18000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78" rtl="0" eaLnBrk="0" latinLnBrk="0" hangingPunct="0">
              <a:lnSpc>
                <a:spcPct val="85000"/>
              </a:lnSpc>
              <a:defRPr sz="1000" kern="1200">
                <a:solidFill>
                  <a:schemeClr val="tx1"/>
                </a:solidFill>
                <a:latin typeface="FrutigerNext LT Medium" pitchFamily="34" charset="0"/>
                <a:ea typeface="ＭＳ Ｐゴシック" pitchFamily="34" charset="-128"/>
                <a:cs typeface="+mn-cs"/>
              </a:defRPr>
            </a:lvl1pPr>
            <a:lvl2pPr marL="457240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7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71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957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196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43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67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913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78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2B2E7B-4CF8-4688-8F69-2C65CCCF2053}" type="slidenum">
              <a:rPr kumimoji="0" lang="en-US" sz="14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pPr marL="0" marR="0" lvl="0" indent="0" algn="r" defTabSz="914478" rtl="0" eaLnBrk="0" fontAlgn="auto" latinLnBrk="0" hangingPunct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0FB35AB-FF20-491D-ABD7-5BF4D9642014}"/>
              </a:ext>
            </a:extLst>
          </p:cNvPr>
          <p:cNvSpPr/>
          <p:nvPr/>
        </p:nvSpPr>
        <p:spPr>
          <a:xfrm>
            <a:off x="477212" y="5128624"/>
            <a:ext cx="11269279" cy="1077218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Calibri" panose="020F0502020204030204" pitchFamily="34" charset="0"/>
                <a:sym typeface="Wingdings" panose="05000000000000000000" pitchFamily="2" charset="2"/>
              </a:rPr>
              <a:t> It is possible to set such switches to have a set of queues with increasing priority, for which the maxi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mum queueing delay is given by the formula: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D</a:t>
            </a:r>
            <a:r>
              <a:rPr kumimoji="0" lang="en-US" sz="1600" b="0" i="0" u="none" strike="noStrike" kern="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max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 = T</a:t>
            </a:r>
            <a:r>
              <a:rPr kumimoji="0" lang="en-US" sz="16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0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 + B</a:t>
            </a:r>
            <a:r>
              <a:rPr kumimoji="0" lang="en-US" sz="16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e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. T . n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Where T</a:t>
            </a:r>
            <a:r>
              <a:rPr kumimoji="0" lang="en-US" sz="16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0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 is a constant (floor), B</a:t>
            </a:r>
            <a:r>
              <a:rPr kumimoji="0" lang="en-US" sz="16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e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 is the buffer capacity (in units), T is a packet processing time and n is the number of queues to serve.  </a:t>
            </a:r>
          </a:p>
        </p:txBody>
      </p:sp>
      <p:sp>
        <p:nvSpPr>
          <p:cNvPr id="15" name="Rectangular Callout 15">
            <a:extLst>
              <a:ext uri="{FF2B5EF4-FFF2-40B4-BE49-F238E27FC236}">
                <a16:creationId xmlns:a16="http://schemas.microsoft.com/office/drawing/2014/main" id="{5B8C08F7-2B09-478F-ABA5-D8C12185BED5}"/>
              </a:ext>
            </a:extLst>
          </p:cNvPr>
          <p:cNvSpPr/>
          <p:nvPr/>
        </p:nvSpPr>
        <p:spPr>
          <a:xfrm>
            <a:off x="9226491" y="1896456"/>
            <a:ext cx="2520000" cy="2631490"/>
          </a:xfrm>
          <a:prstGeom prst="wedgeRectCallout">
            <a:avLst>
              <a:gd name="adj1" fmla="val -96856"/>
              <a:gd name="adj2" fmla="val -7239"/>
            </a:avLst>
          </a:prstGeom>
          <a:solidFill>
            <a:srgbClr val="FFFFFF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In modern switch packet processing pipelines, several physical queues are typically present to accommodate various types of traffic.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Packets are taken from various hardware queues and sent in a round robin fashion.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/>
              <a:cs typeface="Calibri" panose="020F0502020204030204" pitchFamily="34" charset="0"/>
            </a:endParaRPr>
          </a:p>
        </p:txBody>
      </p:sp>
      <p:sp>
        <p:nvSpPr>
          <p:cNvPr id="16" name="Rectangular Callout 16">
            <a:extLst>
              <a:ext uri="{FF2B5EF4-FFF2-40B4-BE49-F238E27FC236}">
                <a16:creationId xmlns:a16="http://schemas.microsoft.com/office/drawing/2014/main" id="{73FC1398-970F-455E-AC0B-1F649B767C6D}"/>
              </a:ext>
            </a:extLst>
          </p:cNvPr>
          <p:cNvSpPr/>
          <p:nvPr/>
        </p:nvSpPr>
        <p:spPr>
          <a:xfrm>
            <a:off x="477213" y="1896456"/>
            <a:ext cx="2520000" cy="1569660"/>
          </a:xfrm>
          <a:prstGeom prst="wedgeRectCallout">
            <a:avLst>
              <a:gd name="adj1" fmla="val 77348"/>
              <a:gd name="adj2" fmla="val 14322"/>
            </a:avLst>
          </a:prstGeom>
          <a:solidFill>
            <a:srgbClr val="FFFFFF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Calibri" panose="020F0502020204030204" pitchFamily="34" charset="0"/>
              </a:rPr>
              <a:t>Hardware queues can be managed in software to throttle the capacity of each buffer or interleave packets in a hardware queue according to a policy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/>
              <a:cs typeface="Calibri" panose="020F0502020204030204" pitchFamily="34" charset="0"/>
            </a:endParaRPr>
          </a:p>
        </p:txBody>
      </p:sp>
      <p:sp>
        <p:nvSpPr>
          <p:cNvPr id="17" name="Title 4">
            <a:extLst>
              <a:ext uri="{FF2B5EF4-FFF2-40B4-BE49-F238E27FC236}">
                <a16:creationId xmlns:a16="http://schemas.microsoft.com/office/drawing/2014/main" id="{0D376E91-3D1B-4710-AC80-860C5C6787EC}"/>
              </a:ext>
            </a:extLst>
          </p:cNvPr>
          <p:cNvSpPr txBox="1">
            <a:spLocks/>
          </p:cNvSpPr>
          <p:nvPr/>
        </p:nvSpPr>
        <p:spPr>
          <a:xfrm>
            <a:off x="477213" y="265395"/>
            <a:ext cx="11203510" cy="920639"/>
          </a:xfrm>
          <a:prstGeom prst="rect">
            <a:avLst/>
          </a:prstGeom>
        </p:spPr>
        <p:txBody>
          <a:bodyPr anchor="t"/>
          <a:lstStyle>
            <a:lvl1pPr algn="l" defTabSz="914400" rtl="0" eaLnBrk="1" latinLnBrk="0" hangingPunct="1">
              <a:lnSpc>
                <a:spcPts val="344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j-cs"/>
              </a:defRPr>
            </a:lvl1pPr>
          </a:lstStyle>
          <a:p>
            <a:r>
              <a:rPr lang="en-US" dirty="0"/>
              <a:t>Queue size and latency (QoS)</a:t>
            </a:r>
            <a:br>
              <a:rPr lang="en-US" dirty="0"/>
            </a:br>
            <a:r>
              <a:rPr lang="en-US" sz="2400" i="1" dirty="0"/>
              <a:t>Relationship between the maximum queue delay and the buffer capacity 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33563467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/>
          <p:cNvSpPr txBox="1">
            <a:spLocks/>
          </p:cNvSpPr>
          <p:nvPr/>
        </p:nvSpPr>
        <p:spPr>
          <a:xfrm>
            <a:off x="477213" y="265395"/>
            <a:ext cx="11203510" cy="920639"/>
          </a:xfrm>
          <a:prstGeom prst="rect">
            <a:avLst/>
          </a:prstGeom>
        </p:spPr>
        <p:txBody>
          <a:bodyPr anchor="t"/>
          <a:lstStyle>
            <a:lvl1pPr algn="l" defTabSz="914400" rtl="0" eaLnBrk="1" latinLnBrk="0" hangingPunct="1">
              <a:lnSpc>
                <a:spcPts val="344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j-cs"/>
              </a:defRPr>
            </a:lvl1pPr>
          </a:lstStyle>
          <a:p>
            <a:r>
              <a:rPr lang="fr-FR" dirty="0" err="1"/>
              <a:t>Adapting</a:t>
            </a:r>
            <a:r>
              <a:rPr lang="fr-FR" dirty="0"/>
              <a:t> queue size </a:t>
            </a:r>
            <a:r>
              <a:rPr lang="fr-FR" dirty="0" err="1"/>
              <a:t>according</a:t>
            </a:r>
            <a:r>
              <a:rPr lang="fr-FR" dirty="0"/>
              <a:t> to </a:t>
            </a:r>
            <a:r>
              <a:rPr lang="fr-FR" dirty="0" err="1"/>
              <a:t>demand</a:t>
            </a:r>
            <a:br>
              <a:rPr lang="en-US" dirty="0"/>
            </a:br>
            <a:r>
              <a:rPr lang="en-US" sz="2400" i="1" dirty="0"/>
              <a:t>Principle (See section 4 in the draft)</a:t>
            </a:r>
            <a:endParaRPr lang="en-US" sz="2000" i="1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DBF59B06-6AFF-4DE7-8339-F6D8ED9848B5}"/>
              </a:ext>
            </a:extLst>
          </p:cNvPr>
          <p:cNvSpPr txBox="1">
            <a:spLocks/>
          </p:cNvSpPr>
          <p:nvPr/>
        </p:nvSpPr>
        <p:spPr bwMode="auto">
          <a:xfrm>
            <a:off x="11370669" y="6491512"/>
            <a:ext cx="826094" cy="36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180000" bIns="18000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78" rtl="0" eaLnBrk="0" latinLnBrk="0" hangingPunct="0">
              <a:lnSpc>
                <a:spcPct val="85000"/>
              </a:lnSpc>
              <a:defRPr sz="1000" kern="1200">
                <a:solidFill>
                  <a:schemeClr val="tx1"/>
                </a:solidFill>
                <a:latin typeface="FrutigerNext LT Medium" pitchFamily="34" charset="0"/>
                <a:ea typeface="ＭＳ Ｐゴシック" pitchFamily="34" charset="-128"/>
                <a:cs typeface="+mn-cs"/>
              </a:defRPr>
            </a:lvl1pPr>
            <a:lvl2pPr marL="457240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7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71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957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196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43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67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913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78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2B2E7B-4CF8-4688-8F69-2C65CCCF2053}" type="slidenum">
              <a:rPr kumimoji="0" lang="en-US" sz="14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pPr marL="0" marR="0" lvl="0" indent="0" algn="r" defTabSz="914478" rtl="0" eaLnBrk="0" fontAlgn="auto" latinLnBrk="0" hangingPunct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Content Placeholder 4">
            <a:extLst>
              <a:ext uri="{FF2B5EF4-FFF2-40B4-BE49-F238E27FC236}">
                <a16:creationId xmlns:a16="http://schemas.microsoft.com/office/drawing/2014/main" id="{9F01A08E-CFF3-4491-8519-F6DEF432B068}"/>
              </a:ext>
            </a:extLst>
          </p:cNvPr>
          <p:cNvSpPr txBox="1">
            <a:spLocks/>
          </p:cNvSpPr>
          <p:nvPr/>
        </p:nvSpPr>
        <p:spPr>
          <a:xfrm>
            <a:off x="477212" y="1356853"/>
            <a:ext cx="11203511" cy="49688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5">
                  <a:lumMod val="50000"/>
                </a:schemeClr>
              </a:buClr>
              <a:buFont typeface="Arial" panose="020B0604020202020204" pitchFamily="34" charset="0"/>
              <a:buNone/>
              <a:defRPr sz="20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1pPr>
            <a:lvl2pPr marL="715963" indent="-17145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1">
                  <a:lumMod val="50000"/>
                </a:schemeClr>
              </a:buClr>
              <a:buFont typeface="Calibri" panose="020F0502020204030204" pitchFamily="34" charset="0"/>
              <a:buChar char="-"/>
              <a:defRPr sz="18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2pPr>
            <a:lvl3pPr marL="1165225" indent="-17145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3pPr>
            <a:lvl4pPr marL="1431925" indent="-17145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 sz="14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4pPr>
            <a:lvl5pPr marL="1431925" indent="-171450" algn="just" defTabSz="685800" rtl="0" eaLnBrk="1" fontAlgn="base" hangingPunct="1">
              <a:spcBef>
                <a:spcPts val="0"/>
              </a:spcBef>
              <a:spcAft>
                <a:spcPts val="1800"/>
              </a:spcAft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 sz="1400" kern="1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0" indent="-360000">
              <a:spcBef>
                <a:spcPts val="12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Each queue has 2 thresholds: </a:t>
            </a:r>
          </a:p>
          <a:p>
            <a:pPr marL="702900" lvl="1" indent="-342900">
              <a:spcBef>
                <a:spcPts val="600"/>
              </a:spcBef>
              <a:spcAft>
                <a:spcPts val="0"/>
              </a:spcAft>
              <a:buClrTx/>
              <a:buFont typeface="+mj-lt"/>
              <a:buAutoNum type="arabicPeriod"/>
              <a:defRPr/>
            </a:pPr>
            <a:r>
              <a:rPr lang="en-US" dirty="0">
                <a:solidFill>
                  <a:srgbClr val="000000"/>
                </a:solidFill>
              </a:rPr>
              <a:t>A “nearly full” occupancy threshold (for instance when 80 % of a queue is occupied)</a:t>
            </a:r>
          </a:p>
          <a:p>
            <a:pPr marL="702900" lvl="1" indent="-342900">
              <a:spcBef>
                <a:spcPts val="600"/>
              </a:spcBef>
              <a:spcAft>
                <a:spcPts val="0"/>
              </a:spcAft>
              <a:buClrTx/>
              <a:buFont typeface="+mj-lt"/>
              <a:buAutoNum type="arabicPeriod"/>
              <a:defRPr/>
            </a:pPr>
            <a:r>
              <a:rPr lang="en-US" dirty="0">
                <a:solidFill>
                  <a:srgbClr val="000000"/>
                </a:solidFill>
              </a:rPr>
              <a:t>A “minimal occupancy” threshold (for instance when 20 % of  a queue is occupied)</a:t>
            </a:r>
          </a:p>
          <a:p>
            <a:pPr marL="360000" indent="-360000">
              <a:spcBef>
                <a:spcPts val="12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Thresholds are observed whenever a new request for deterministic delay queue capacity allocation arrives. </a:t>
            </a:r>
          </a:p>
          <a:p>
            <a:pPr marL="684000" lvl="1" indent="-324000">
              <a:spcBef>
                <a:spcPts val="6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buFont typeface="Calibri" panose="020F0502020204030204" pitchFamily="34" charset="0"/>
              <a:buChar char="–"/>
              <a:defRPr/>
            </a:pPr>
            <a:r>
              <a:rPr lang="en-US" dirty="0">
                <a:solidFill>
                  <a:srgbClr val="000000"/>
                </a:solidFill>
              </a:rPr>
              <a:t>If the reservation is for a flow that cannot be served because the delay is too low: </a:t>
            </a:r>
          </a:p>
          <a:p>
            <a:pPr marL="684000" lvl="2" indent="0">
              <a:spcBef>
                <a:spcPts val="600"/>
              </a:spcBef>
              <a:spcAft>
                <a:spcPts val="0"/>
              </a:spcAft>
              <a:buClrTx/>
              <a:buNone/>
              <a:defRPr/>
            </a:pPr>
            <a:r>
              <a:rPr lang="en-US" i="1" dirty="0">
                <a:solidFill>
                  <a:srgbClr val="000000"/>
                </a:solidFill>
              </a:rPr>
              <a:t>The node observes queues with an occupancy below the “minimal occupancy” threshold and see whether it can reduce their size to accept the reservation</a:t>
            </a:r>
          </a:p>
          <a:p>
            <a:pPr marL="684000" lvl="1" indent="-324000">
              <a:spcBef>
                <a:spcPts val="600"/>
              </a:spcBef>
              <a:spcAft>
                <a:spcPts val="0"/>
              </a:spcAft>
              <a:buClr>
                <a:srgbClr val="4472C4">
                  <a:lumMod val="50000"/>
                </a:srgbClr>
              </a:buClr>
              <a:buFont typeface="Calibri" panose="020F0502020204030204" pitchFamily="34" charset="0"/>
              <a:buChar char="–"/>
              <a:defRPr/>
            </a:pPr>
            <a:r>
              <a:rPr lang="en-US" dirty="0">
                <a:solidFill>
                  <a:srgbClr val="000000"/>
                </a:solidFill>
              </a:rPr>
              <a:t>If the reservation is for a flow that cannot be accepted because too much capacity is requested:</a:t>
            </a:r>
          </a:p>
          <a:p>
            <a:pPr marL="684000" lvl="2" indent="0">
              <a:spcBef>
                <a:spcPts val="600"/>
              </a:spcBef>
              <a:spcAft>
                <a:spcPts val="0"/>
              </a:spcAft>
              <a:buClrTx/>
              <a:buNone/>
              <a:defRPr/>
            </a:pPr>
            <a:r>
              <a:rPr lang="en-US" i="1" dirty="0">
                <a:solidFill>
                  <a:srgbClr val="000000"/>
                </a:solidFill>
              </a:rPr>
              <a:t>The node can observe the delay contract for the “nearly full” queues to see if it can enlarge those queues sizes</a:t>
            </a:r>
          </a:p>
          <a:p>
            <a:pPr marL="342900" indent="-342900">
              <a:spcBef>
                <a:spcPts val="120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è"/>
              <a:defRPr/>
            </a:pPr>
            <a:r>
              <a:rPr lang="fr-FR" i="1" dirty="0">
                <a:solidFill>
                  <a:srgbClr val="000000"/>
                </a:solidFill>
                <a:sym typeface="Wingdings" panose="05000000000000000000" pitchFamily="2" charset="2"/>
              </a:rPr>
              <a:t>No </a:t>
            </a:r>
            <a:r>
              <a:rPr lang="fr-FR" i="1" dirty="0" err="1">
                <a:solidFill>
                  <a:srgbClr val="000000"/>
                </a:solidFill>
                <a:sym typeface="Wingdings" panose="05000000000000000000" pitchFamily="2" charset="2"/>
              </a:rPr>
              <a:t>signalling</a:t>
            </a:r>
            <a:r>
              <a:rPr lang="fr-FR" i="1" dirty="0">
                <a:solidFill>
                  <a:srgbClr val="000000"/>
                </a:solidFill>
                <a:sym typeface="Wingdings" panose="05000000000000000000" pitchFamily="2" charset="2"/>
              </a:rPr>
              <a:t> </a:t>
            </a:r>
            <a:r>
              <a:rPr lang="fr-FR" i="1" dirty="0" err="1">
                <a:solidFill>
                  <a:srgbClr val="000000"/>
                </a:solidFill>
                <a:sym typeface="Wingdings" panose="05000000000000000000" pitchFamily="2" charset="2"/>
              </a:rPr>
              <a:t>required</a:t>
            </a:r>
            <a:r>
              <a:rPr lang="fr-FR" i="1" dirty="0">
                <a:solidFill>
                  <a:srgbClr val="000000"/>
                </a:solidFill>
                <a:sym typeface="Wingdings" panose="05000000000000000000" pitchFamily="2" charset="2"/>
              </a:rPr>
              <a:t> to </a:t>
            </a:r>
            <a:r>
              <a:rPr lang="fr-FR" i="1" dirty="0" err="1">
                <a:solidFill>
                  <a:srgbClr val="000000"/>
                </a:solidFill>
                <a:sym typeface="Wingdings" panose="05000000000000000000" pitchFamily="2" charset="2"/>
              </a:rPr>
              <a:t>adapt</a:t>
            </a:r>
            <a:r>
              <a:rPr lang="fr-FR" i="1" dirty="0">
                <a:solidFill>
                  <a:srgbClr val="000000"/>
                </a:solidFill>
                <a:sym typeface="Wingdings" panose="05000000000000000000" pitchFamily="2" charset="2"/>
              </a:rPr>
              <a:t> the </a:t>
            </a:r>
            <a:r>
              <a:rPr lang="fr-FR" i="1" dirty="0" err="1">
                <a:solidFill>
                  <a:srgbClr val="000000"/>
                </a:solidFill>
                <a:sym typeface="Wingdings" panose="05000000000000000000" pitchFamily="2" charset="2"/>
              </a:rPr>
              <a:t>queue’s</a:t>
            </a:r>
            <a:r>
              <a:rPr lang="fr-FR" i="1" dirty="0">
                <a:solidFill>
                  <a:srgbClr val="000000"/>
                </a:solidFill>
                <a:sym typeface="Wingdings" panose="05000000000000000000" pitchFamily="2" charset="2"/>
              </a:rPr>
              <a:t> sizes</a:t>
            </a:r>
          </a:p>
          <a:p>
            <a:pPr marL="342900" indent="-342900">
              <a:spcBef>
                <a:spcPts val="120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è"/>
              <a:defRPr/>
            </a:pPr>
            <a:r>
              <a:rPr lang="fr-FR" i="1" dirty="0">
                <a:solidFill>
                  <a:srgbClr val="000000"/>
                </a:solidFill>
                <a:sym typeface="Wingdings" panose="05000000000000000000" pitchFamily="2" charset="2"/>
              </a:rPr>
              <a:t>Distributed </a:t>
            </a:r>
            <a:r>
              <a:rPr lang="fr-FR" i="1" dirty="0" err="1">
                <a:solidFill>
                  <a:srgbClr val="000000"/>
                </a:solidFill>
                <a:sym typeface="Wingdings" panose="05000000000000000000" pitchFamily="2" charset="2"/>
              </a:rPr>
              <a:t>mechanism</a:t>
            </a:r>
            <a:r>
              <a:rPr lang="fr-FR" i="1" dirty="0">
                <a:solidFill>
                  <a:srgbClr val="000000"/>
                </a:solidFill>
                <a:sym typeface="Wingdings" panose="05000000000000000000" pitchFamily="2" charset="2"/>
              </a:rPr>
              <a:t>, no coordination </a:t>
            </a:r>
            <a:r>
              <a:rPr lang="fr-FR" i="1" dirty="0" err="1">
                <a:solidFill>
                  <a:srgbClr val="000000"/>
                </a:solidFill>
                <a:sym typeface="Wingdings" panose="05000000000000000000" pitchFamily="2" charset="2"/>
              </a:rPr>
              <a:t>needed</a:t>
            </a:r>
            <a:endParaRPr lang="fr-FR" i="1" dirty="0">
              <a:solidFill>
                <a:srgbClr val="000000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8581044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/>
          <p:cNvSpPr txBox="1">
            <a:spLocks/>
          </p:cNvSpPr>
          <p:nvPr/>
        </p:nvSpPr>
        <p:spPr>
          <a:xfrm>
            <a:off x="477213" y="265395"/>
            <a:ext cx="11203510" cy="920639"/>
          </a:xfrm>
          <a:prstGeom prst="rect">
            <a:avLst/>
          </a:prstGeom>
        </p:spPr>
        <p:txBody>
          <a:bodyPr anchor="t"/>
          <a:lstStyle>
            <a:lvl1pPr algn="l" defTabSz="914400" rtl="0" eaLnBrk="1" latinLnBrk="0" hangingPunct="1">
              <a:lnSpc>
                <a:spcPts val="344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j-cs"/>
              </a:defRPr>
            </a:lvl1pPr>
          </a:lstStyle>
          <a:p>
            <a:r>
              <a:rPr lang="fr-FR" dirty="0" err="1"/>
              <a:t>Adapting</a:t>
            </a:r>
            <a:r>
              <a:rPr lang="fr-FR" dirty="0"/>
              <a:t> queue size </a:t>
            </a:r>
            <a:r>
              <a:rPr lang="fr-FR" dirty="0" err="1"/>
              <a:t>according</a:t>
            </a:r>
            <a:r>
              <a:rPr lang="fr-FR" dirty="0"/>
              <a:t> to </a:t>
            </a:r>
            <a:r>
              <a:rPr lang="fr-FR" dirty="0" err="1"/>
              <a:t>demand</a:t>
            </a:r>
            <a:br>
              <a:rPr lang="en-US" dirty="0"/>
            </a:br>
            <a:r>
              <a:rPr lang="en-US" sz="2400" i="1" dirty="0"/>
              <a:t>Reducing the size to lower the maximum delay (1/3)</a:t>
            </a:r>
            <a:endParaRPr lang="en-US" sz="2000" i="1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DBF59B06-6AFF-4DE7-8339-F6D8ED9848B5}"/>
              </a:ext>
            </a:extLst>
          </p:cNvPr>
          <p:cNvSpPr txBox="1">
            <a:spLocks/>
          </p:cNvSpPr>
          <p:nvPr/>
        </p:nvSpPr>
        <p:spPr bwMode="auto">
          <a:xfrm>
            <a:off x="11370669" y="6491512"/>
            <a:ext cx="826094" cy="36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180000" bIns="18000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78" rtl="0" eaLnBrk="0" latinLnBrk="0" hangingPunct="0">
              <a:lnSpc>
                <a:spcPct val="85000"/>
              </a:lnSpc>
              <a:defRPr sz="1000" kern="1200">
                <a:solidFill>
                  <a:schemeClr val="tx1"/>
                </a:solidFill>
                <a:latin typeface="FrutigerNext LT Medium" pitchFamily="34" charset="0"/>
                <a:ea typeface="ＭＳ Ｐゴシック" pitchFamily="34" charset="-128"/>
                <a:cs typeface="+mn-cs"/>
              </a:defRPr>
            </a:lvl1pPr>
            <a:lvl2pPr marL="457240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7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718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957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196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43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675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913" algn="l" defTabSz="9144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78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2B2E7B-4CF8-4688-8F69-2C65CCCF2053}" type="slidenum">
              <a:rPr kumimoji="0" lang="en-US" sz="14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pPr marL="0" marR="0" lvl="0" indent="0" algn="r" defTabSz="914478" rtl="0" eaLnBrk="0" fontAlgn="auto" latinLnBrk="0" hangingPunct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212BB1E-1BE9-4115-8915-3339A6D91211}"/>
              </a:ext>
            </a:extLst>
          </p:cNvPr>
          <p:cNvSpPr/>
          <p:nvPr/>
        </p:nvSpPr>
        <p:spPr>
          <a:xfrm>
            <a:off x="933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B084C58-D537-4D76-B871-2244DC50BCB3}"/>
              </a:ext>
            </a:extLst>
          </p:cNvPr>
          <p:cNvSpPr/>
          <p:nvPr/>
        </p:nvSpPr>
        <p:spPr>
          <a:xfrm>
            <a:off x="141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7798AFA-0084-45D7-9E90-C07711E76227}"/>
              </a:ext>
            </a:extLst>
          </p:cNvPr>
          <p:cNvSpPr/>
          <p:nvPr/>
        </p:nvSpPr>
        <p:spPr>
          <a:xfrm>
            <a:off x="285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ECF60AD-B05B-4A38-AE16-48E4A611E2DD}"/>
              </a:ext>
            </a:extLst>
          </p:cNvPr>
          <p:cNvSpPr/>
          <p:nvPr/>
        </p:nvSpPr>
        <p:spPr>
          <a:xfrm>
            <a:off x="357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CB1C2DA-4EC1-4CFC-9F99-3789E07B8DFD}"/>
              </a:ext>
            </a:extLst>
          </p:cNvPr>
          <p:cNvSpPr/>
          <p:nvPr/>
        </p:nvSpPr>
        <p:spPr>
          <a:xfrm>
            <a:off x="429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D770F35-6E15-46D8-97E7-E4ABD9009CD1}"/>
              </a:ext>
            </a:extLst>
          </p:cNvPr>
          <p:cNvSpPr/>
          <p:nvPr/>
        </p:nvSpPr>
        <p:spPr>
          <a:xfrm>
            <a:off x="501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D54FE99-6205-4F32-9480-4F89DA948B4E}"/>
              </a:ext>
            </a:extLst>
          </p:cNvPr>
          <p:cNvSpPr/>
          <p:nvPr/>
        </p:nvSpPr>
        <p:spPr>
          <a:xfrm>
            <a:off x="573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88539FE-5482-47B3-9B15-23C515523C91}"/>
              </a:ext>
            </a:extLst>
          </p:cNvPr>
          <p:cNvSpPr/>
          <p:nvPr/>
        </p:nvSpPr>
        <p:spPr>
          <a:xfrm>
            <a:off x="1005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C69BEAA-36E7-496F-8605-39378151D177}"/>
              </a:ext>
            </a:extLst>
          </p:cNvPr>
          <p:cNvSpPr/>
          <p:nvPr/>
        </p:nvSpPr>
        <p:spPr>
          <a:xfrm>
            <a:off x="861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C1AA40C-CF21-463E-94FA-B4F4D282786B}"/>
              </a:ext>
            </a:extLst>
          </p:cNvPr>
          <p:cNvSpPr/>
          <p:nvPr/>
        </p:nvSpPr>
        <p:spPr>
          <a:xfrm>
            <a:off x="789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1D14917-332C-4FC4-AF52-61595BBFFB5C}"/>
              </a:ext>
            </a:extLst>
          </p:cNvPr>
          <p:cNvSpPr/>
          <p:nvPr/>
        </p:nvSpPr>
        <p:spPr>
          <a:xfrm>
            <a:off x="645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69BF6E6-E616-4481-A4D6-C61B01FE491E}"/>
              </a:ext>
            </a:extLst>
          </p:cNvPr>
          <p:cNvCxnSpPr>
            <a:cxnSpLocks/>
          </p:cNvCxnSpPr>
          <p:nvPr/>
        </p:nvCxnSpPr>
        <p:spPr>
          <a:xfrm>
            <a:off x="477210" y="1605093"/>
            <a:ext cx="941171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77EC17E-E64B-40C3-A800-1731758E3783}"/>
              </a:ext>
            </a:extLst>
          </p:cNvPr>
          <p:cNvCxnSpPr>
            <a:cxnSpLocks/>
          </p:cNvCxnSpPr>
          <p:nvPr/>
        </p:nvCxnSpPr>
        <p:spPr>
          <a:xfrm>
            <a:off x="477210" y="3045093"/>
            <a:ext cx="941171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1183F611-591B-46EE-B797-3156532E9CE2}"/>
              </a:ext>
            </a:extLst>
          </p:cNvPr>
          <p:cNvSpPr/>
          <p:nvPr/>
        </p:nvSpPr>
        <p:spPr>
          <a:xfrm>
            <a:off x="213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28EDFB02-4A9B-45E6-A4AF-FB7A32641BDD}"/>
              </a:ext>
            </a:extLst>
          </p:cNvPr>
          <p:cNvSpPr/>
          <p:nvPr/>
        </p:nvSpPr>
        <p:spPr>
          <a:xfrm>
            <a:off x="7178381" y="1605093"/>
            <a:ext cx="720000" cy="144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57B530F-8FB8-4265-95F9-AA7BA1968805}"/>
              </a:ext>
            </a:extLst>
          </p:cNvPr>
          <p:cNvSpPr/>
          <p:nvPr/>
        </p:nvSpPr>
        <p:spPr>
          <a:xfrm>
            <a:off x="8006381" y="1713093"/>
            <a:ext cx="2772000" cy="1224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lvl="0"/>
            <a:r>
              <a:rPr kumimoji="1" lang="fr-FR" sz="1600" dirty="0" err="1">
                <a:solidFill>
                  <a:srgbClr val="FFFFFF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Reservation</a:t>
            </a:r>
            <a:r>
              <a:rPr kumimoji="1" lang="fr-FR" sz="1600" dirty="0">
                <a:solidFill>
                  <a:srgbClr val="FFFFFF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 2: </a:t>
            </a:r>
          </a:p>
          <a:p>
            <a:pPr marL="285750" lvl="0" indent="-285750">
              <a:buFontTx/>
              <a:buChar char="-"/>
            </a:pPr>
            <a:r>
              <a:rPr kumimoji="1" lang="fr-FR" sz="1600" dirty="0">
                <a:solidFill>
                  <a:srgbClr val="FFFFFF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max-E2E d.: 55ms</a:t>
            </a:r>
          </a:p>
          <a:p>
            <a:pPr marL="285750" lvl="0" indent="-285750">
              <a:buFontTx/>
              <a:buChar char="-"/>
            </a:pPr>
            <a:r>
              <a:rPr kumimoji="1" lang="fr-FR" sz="1600" dirty="0" err="1">
                <a:solidFill>
                  <a:srgbClr val="FFFFFF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Bw</a:t>
            </a:r>
            <a:r>
              <a:rPr kumimoji="1" lang="fr-FR" sz="1600" dirty="0">
                <a:solidFill>
                  <a:srgbClr val="FFFFFF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 2 Mbps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D7CEB26-1104-4712-BDE9-9BD80F3DAEBA}"/>
              </a:ext>
            </a:extLst>
          </p:cNvPr>
          <p:cNvSpPr/>
          <p:nvPr/>
        </p:nvSpPr>
        <p:spPr>
          <a:xfrm>
            <a:off x="5846381" y="1713093"/>
            <a:ext cx="2052000" cy="1224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lvl="0"/>
            <a:r>
              <a:rPr kumimoji="1" lang="fr-FR" sz="1600" dirty="0" err="1">
                <a:solidFill>
                  <a:schemeClr val="tx2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Reservation</a:t>
            </a:r>
            <a:r>
              <a:rPr kumimoji="1" lang="fr-FR" sz="1600" dirty="0">
                <a:solidFill>
                  <a:schemeClr val="tx2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 1: </a:t>
            </a:r>
          </a:p>
          <a:p>
            <a:pPr marL="285750" lvl="0" indent="-285750">
              <a:buFontTx/>
              <a:buChar char="-"/>
            </a:pPr>
            <a:r>
              <a:rPr kumimoji="1" lang="fr-FR" sz="1600" dirty="0">
                <a:solidFill>
                  <a:schemeClr val="tx2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max-E2E d.: 50ms</a:t>
            </a:r>
          </a:p>
          <a:p>
            <a:pPr marL="285750" lvl="0" indent="-285750">
              <a:buFontTx/>
              <a:buChar char="-"/>
            </a:pPr>
            <a:r>
              <a:rPr kumimoji="1" lang="fr-FR" sz="1600" dirty="0" err="1">
                <a:solidFill>
                  <a:schemeClr val="tx2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Bw</a:t>
            </a:r>
            <a:r>
              <a:rPr kumimoji="1" lang="fr-FR" sz="1600" dirty="0">
                <a:solidFill>
                  <a:schemeClr val="tx2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 1.5 Mbps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A357C73-59FA-4954-8356-F74563EBF899}"/>
              </a:ext>
            </a:extLst>
          </p:cNvPr>
          <p:cNvCxnSpPr>
            <a:cxnSpLocks/>
          </p:cNvCxnSpPr>
          <p:nvPr/>
        </p:nvCxnSpPr>
        <p:spPr>
          <a:xfrm>
            <a:off x="4658381" y="1245093"/>
            <a:ext cx="0" cy="216000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ight Brace 3">
            <a:extLst>
              <a:ext uri="{FF2B5EF4-FFF2-40B4-BE49-F238E27FC236}">
                <a16:creationId xmlns:a16="http://schemas.microsoft.com/office/drawing/2014/main" id="{4DAD7BC0-1174-4992-A09A-315627541896}"/>
              </a:ext>
            </a:extLst>
          </p:cNvPr>
          <p:cNvSpPr/>
          <p:nvPr/>
        </p:nvSpPr>
        <p:spPr>
          <a:xfrm rot="5400000">
            <a:off x="5573793" y="-1236558"/>
            <a:ext cx="108000" cy="10301171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7B1C8D-5448-4037-97FA-0FC336171439}"/>
              </a:ext>
            </a:extLst>
          </p:cNvPr>
          <p:cNvSpPr txBox="1"/>
          <p:nvPr/>
        </p:nvSpPr>
        <p:spPr>
          <a:xfrm>
            <a:off x="3218381" y="3436115"/>
            <a:ext cx="288000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Minimal </a:t>
            </a:r>
            <a:r>
              <a:rPr kumimoji="1" lang="fr-FR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occupancy</a:t>
            </a: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 </a:t>
            </a:r>
            <a:r>
              <a:rPr kumimoji="1" lang="fr-FR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threshold</a:t>
            </a:r>
            <a:endParaRPr kumimoji="1" lang="en-US" dirty="0" err="1">
              <a:solidFill>
                <a:srgbClr val="000000"/>
              </a:solidFill>
              <a:latin typeface="Calibri" panose="020F0502020204030204" pitchFamily="34" charset="0"/>
              <a:ea typeface="Microsoft YaHei" panose="020B0503020204020204" pitchFamily="34" charset="-122"/>
              <a:cs typeface="Calibri" panose="020F050202020403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C420369-EE5E-438D-85E5-E07479142A35}"/>
              </a:ext>
            </a:extLst>
          </p:cNvPr>
          <p:cNvSpPr txBox="1"/>
          <p:nvPr/>
        </p:nvSpPr>
        <p:spPr>
          <a:xfrm>
            <a:off x="4358686" y="3981224"/>
            <a:ext cx="2538213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Queue:</a:t>
            </a:r>
          </a:p>
          <a:p>
            <a:pPr marL="285750" indent="-285750">
              <a:buFontTx/>
              <a:buChar char="-"/>
            </a:pP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max-E2E </a:t>
            </a:r>
            <a:r>
              <a:rPr kumimoji="1" lang="fr-FR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delay</a:t>
            </a: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 50ms</a:t>
            </a:r>
          </a:p>
          <a:p>
            <a:pPr marL="285750" indent="-285750">
              <a:buFontTx/>
              <a:buChar char="-"/>
            </a:pP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min-</a:t>
            </a:r>
            <a:r>
              <a:rPr kumimoji="1" lang="fr-FR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contract</a:t>
            </a: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 50ms</a:t>
            </a:r>
          </a:p>
          <a:p>
            <a:pPr marL="285750" indent="-285750">
              <a:buFontTx/>
              <a:buChar char="-"/>
            </a:pPr>
            <a:r>
              <a:rPr kumimoji="1" lang="fr-FR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Capacity</a:t>
            </a: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 20 Mbps</a:t>
            </a:r>
          </a:p>
          <a:p>
            <a:pPr marL="285750" indent="-285750">
              <a:buFontTx/>
              <a:buChar char="-"/>
            </a:pPr>
            <a:r>
              <a:rPr kumimoji="1" lang="fr-FR" dirty="0" err="1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Utilized</a:t>
            </a:r>
            <a:r>
              <a:rPr kumimoji="1" lang="fr-FR" dirty="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  <a:cs typeface="Calibri" panose="020F0502020204030204" pitchFamily="34" charset="0"/>
              </a:rPr>
              <a:t>: 3.5 Mbps</a:t>
            </a:r>
          </a:p>
        </p:txBody>
      </p:sp>
    </p:spTree>
    <p:extLst>
      <p:ext uri="{BB962C8B-B14F-4D97-AF65-F5344CB8AC3E}">
        <p14:creationId xmlns:p14="http://schemas.microsoft.com/office/powerpoint/2010/main" val="2461355844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page_Image version">
  <a:themeElements>
    <a:clrScheme name="HuaWei colour 3">
      <a:dk1>
        <a:srgbClr val="1D1D1A"/>
      </a:dk1>
      <a:lt1>
        <a:srgbClr val="666666"/>
      </a:lt1>
      <a:dk2>
        <a:srgbClr val="FFFFFF"/>
      </a:dk2>
      <a:lt2>
        <a:srgbClr val="DDDDDD"/>
      </a:lt2>
      <a:accent1>
        <a:srgbClr val="E9002F"/>
      </a:accent1>
      <a:accent2>
        <a:srgbClr val="7F0000"/>
      </a:accent2>
      <a:accent3>
        <a:srgbClr val="ED6D00"/>
      </a:accent3>
      <a:accent4>
        <a:srgbClr val="FCC800"/>
      </a:accent4>
      <a:accent5>
        <a:srgbClr val="61B230"/>
      </a:accent5>
      <a:accent6>
        <a:srgbClr val="30B5C5"/>
      </a:accent6>
      <a:hlink>
        <a:srgbClr val="C7000B"/>
      </a:hlink>
      <a:folHlink>
        <a:srgbClr val="66666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lnSpc>
            <a:spcPts val="3440"/>
          </a:lnSpc>
          <a:defRPr kumimoji="1" sz="3200" dirty="0" err="1" smtClean="0">
            <a:solidFill>
              <a:srgbClr val="000000"/>
            </a:solidFill>
            <a:latin typeface="Arial" panose="020B0604020202020204" pitchFamily="34" charset="0"/>
            <a:ea typeface="Microsoft YaHei" panose="020B0503020204020204" pitchFamily="34" charset="-122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演示文稿4" id="{9BC618F8-8E64-4400-8C40-D2BD64B3E9E7}" vid="{8A0887A8-4992-430D-A22B-387EB9C47738}"/>
    </a:ext>
  </a:extLst>
</a:theme>
</file>

<file path=ppt/theme/theme2.xml><?xml version="1.0" encoding="utf-8"?>
<a:theme xmlns:a="http://schemas.openxmlformats.org/drawingml/2006/main" name="1_Cover page_Image version">
  <a:themeElements>
    <a:clrScheme name="HuaWei colour 3">
      <a:dk1>
        <a:srgbClr val="1D1D1A"/>
      </a:dk1>
      <a:lt1>
        <a:srgbClr val="666666"/>
      </a:lt1>
      <a:dk2>
        <a:srgbClr val="FFFFFF"/>
      </a:dk2>
      <a:lt2>
        <a:srgbClr val="DDDDDD"/>
      </a:lt2>
      <a:accent1>
        <a:srgbClr val="E9002F"/>
      </a:accent1>
      <a:accent2>
        <a:srgbClr val="7F0000"/>
      </a:accent2>
      <a:accent3>
        <a:srgbClr val="ED6D00"/>
      </a:accent3>
      <a:accent4>
        <a:srgbClr val="FCC800"/>
      </a:accent4>
      <a:accent5>
        <a:srgbClr val="61B230"/>
      </a:accent5>
      <a:accent6>
        <a:srgbClr val="30B5C5"/>
      </a:accent6>
      <a:hlink>
        <a:srgbClr val="C7000B"/>
      </a:hlink>
      <a:folHlink>
        <a:srgbClr val="66666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lnSpc>
            <a:spcPts val="3440"/>
          </a:lnSpc>
          <a:defRPr kumimoji="1" sz="3200" dirty="0" err="1" smtClean="0">
            <a:solidFill>
              <a:srgbClr val="000000"/>
            </a:solidFill>
            <a:latin typeface="Arial" panose="020B0604020202020204" pitchFamily="34" charset="0"/>
            <a:ea typeface="Microsoft YaHei" panose="020B0503020204020204" pitchFamily="34" charset="-122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演示文稿4" id="{9BC618F8-8E64-4400-8C40-D2BD64B3E9E7}" vid="{8A0887A8-4992-430D-A22B-387EB9C47738}"/>
    </a:ext>
  </a:extLst>
</a:theme>
</file>

<file path=ppt/theme/theme3.xml><?xml version="1.0" encoding="utf-8"?>
<a:theme xmlns:a="http://schemas.openxmlformats.org/drawingml/2006/main" name="End page">
  <a:themeElements>
    <a:clrScheme name="HuaWei colour 3">
      <a:dk1>
        <a:srgbClr val="1D1D1A"/>
      </a:dk1>
      <a:lt1>
        <a:srgbClr val="666666"/>
      </a:lt1>
      <a:dk2>
        <a:srgbClr val="FFFFFF"/>
      </a:dk2>
      <a:lt2>
        <a:srgbClr val="DDDDDD"/>
      </a:lt2>
      <a:accent1>
        <a:srgbClr val="E9002F"/>
      </a:accent1>
      <a:accent2>
        <a:srgbClr val="7F0000"/>
      </a:accent2>
      <a:accent3>
        <a:srgbClr val="ED6D00"/>
      </a:accent3>
      <a:accent4>
        <a:srgbClr val="FCC800"/>
      </a:accent4>
      <a:accent5>
        <a:srgbClr val="61B230"/>
      </a:accent5>
      <a:accent6>
        <a:srgbClr val="30B5C5"/>
      </a:accent6>
      <a:hlink>
        <a:srgbClr val="C7000B"/>
      </a:hlink>
      <a:folHlink>
        <a:srgbClr val="66666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kumimoji="1" sz="4800" dirty="0" err="1" smtClean="0">
            <a:solidFill>
              <a:srgbClr val="000000"/>
            </a:solidFill>
            <a:latin typeface="Arial" panose="020B0604020202020204" pitchFamily="34" charset="0"/>
            <a:ea typeface="Microsoft YaHei" panose="020B0503020204020204" pitchFamily="34" charset="-122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演示文稿4" id="{9BC618F8-8E64-4400-8C40-D2BD64B3E9E7}" vid="{BA2AFB3B-5502-45F5-B8D6-00C3ECC5B1B5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13119</TotalTime>
  <Words>3255</Words>
  <Application>Microsoft Office PowerPoint</Application>
  <PresentationFormat>Custom</PresentationFormat>
  <Paragraphs>619</Paragraphs>
  <Slides>31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31</vt:i4>
      </vt:variant>
    </vt:vector>
  </HeadingPairs>
  <TitlesOfParts>
    <vt:vector size="44" baseType="lpstr">
      <vt:lpstr>Microsoft YaHei</vt:lpstr>
      <vt:lpstr>Microsoft YaHei</vt:lpstr>
      <vt:lpstr>ＭＳ Ｐゴシック</vt:lpstr>
      <vt:lpstr>宋体</vt:lpstr>
      <vt:lpstr>Arial</vt:lpstr>
      <vt:lpstr>Calibri</vt:lpstr>
      <vt:lpstr>Cambria Math</vt:lpstr>
      <vt:lpstr>等线</vt:lpstr>
      <vt:lpstr>黑体</vt:lpstr>
      <vt:lpstr>Wingdings</vt:lpstr>
      <vt:lpstr>Cover page_Image version</vt:lpstr>
      <vt:lpstr>1_Cover page_Image version</vt:lpstr>
      <vt:lpstr>End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Huawei Technologies Co.,Ltd.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Sebastien Martin</dc:creator>
  <cp:lastModifiedBy>Antoine FRESSANCOURT</cp:lastModifiedBy>
  <cp:revision>844</cp:revision>
  <dcterms:created xsi:type="dcterms:W3CDTF">2020-02-18T07:50:33Z</dcterms:created>
  <dcterms:modified xsi:type="dcterms:W3CDTF">2023-06-20T20:27:50Z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(3)LDw+QCjZH8ZQF/fXIcHKVDZO7LAVPBD7KK5kzwKUyrQ5C/QkbFtYsprtP9Te/etAaZa3rAQZ
VnB2a5E+Imnz4ZCxTWbrPrJouelNwn6oh8MB6GXw7drOm7OkMX7pE8mKamC/Y+ht5vwaDgy5
RU1V4ZPzbixoZXsyJExQhCflKIy6DSluKeZBLTLLWts31gsPAi5McgBIH939IKf5QQ+CyzWK
X7+fShHWJQ8Nt1JmpH</vt:lpwstr>
  </property>
  <property fmtid="{D5CDD505-2E9C-101B-9397-08002B2CF9AE}" pid="3" name="_2015_ms_pID_7253431">
    <vt:lpwstr>XJOT11jbMy/D2tz/9dL5Bhd5PPYmY942cvLY5urAA84+qOAfgvubPW
LQlN7d4vP4rWZu4Ikq5XdDZFxwF/7N90XBcNm9GlExVnb5V78PVSDUTjz/1YZPs4q1NnkFgf
YPgq5JJb01ydvYpO9aqKFxTn2L/mv+sKdicTeQKlhGCTK/UIo0RRZ51lPX/VVJ/uQuwzh5UP
DUUS6iNR5ailAE96RTB2InZq8pkPVdr5ihen</vt:lpwstr>
  </property>
  <property fmtid="{D5CDD505-2E9C-101B-9397-08002B2CF9AE}" pid="4" name="_2015_ms_pID_7253432">
    <vt:lpwstr>qQ==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1602742067</vt:lpwstr>
  </property>
</Properties>
</file>