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58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9439E4-B665-4C83-8541-1C2A6C12B46D}" v="2141" dt="2023-06-14T00:28:26.200"/>
    <p1510:client id="{9FCFB765-DC46-B2EB-9605-E02E43D7F784}" v="839" dt="2023-06-14T05:38:30.3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draft-ietf-drip-rid@ietf.org" TargetMode="External"/><Relationship Id="rId2" Type="http://schemas.openxmlformats.org/officeDocument/2006/relationships/hyperlink" Target="mailto:drip-chairs@ietf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fc9374@ietf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DIME Architecture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Adam </a:t>
            </a:r>
            <a:r>
              <a:rPr lang="en-US" dirty="0" err="1">
                <a:cs typeface="Calibri"/>
              </a:rPr>
              <a:t>Wiethuechter</a:t>
            </a:r>
            <a:r>
              <a:rPr lang="en-US" dirty="0">
                <a:cs typeface="Calibri"/>
              </a:rPr>
              <a:t> - AX Enterprize, LLC</a:t>
            </a:r>
            <a:endParaRPr lang="en-US"/>
          </a:p>
          <a:p>
            <a:r>
              <a:rPr lang="en-US" dirty="0">
                <a:cs typeface="Calibri"/>
              </a:rPr>
              <a:t>Jim Reid – RTFM LLP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D8449-6831-3978-0AA8-CA48A6C99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Manufacturer Code Authorities (MCAs)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685A0-0FA2-83B4-8DE0-EC97F28CFD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Calibri"/>
              </a:rPr>
              <a:t>Formally ICAO Authority of Manufacturers (IAM)</a:t>
            </a:r>
          </a:p>
          <a:p>
            <a:pPr lvl="1"/>
            <a:r>
              <a:rPr lang="en-US" dirty="0">
                <a:cs typeface="Calibri"/>
              </a:rPr>
              <a:t>Removed ICAO to not cause confusion</a:t>
            </a:r>
          </a:p>
          <a:p>
            <a:r>
              <a:rPr lang="en-US" dirty="0">
                <a:cs typeface="Calibri"/>
              </a:rPr>
              <a:t>4000 – 4095</a:t>
            </a:r>
          </a:p>
          <a:p>
            <a:pPr lvl="1"/>
            <a:r>
              <a:rPr lang="en-US" dirty="0">
                <a:cs typeface="Calibri"/>
              </a:rPr>
              <a:t>Only need 82 so each Manufacturer Code has one HDA</a:t>
            </a:r>
          </a:p>
          <a:p>
            <a:r>
              <a:rPr lang="en-US" dirty="0">
                <a:cs typeface="Calibri"/>
              </a:rPr>
              <a:t>Can derive HID (RAA/HDA) from Manufacturer Code</a:t>
            </a:r>
          </a:p>
          <a:p>
            <a:pPr lvl="1"/>
            <a:r>
              <a:rPr lang="en-US" dirty="0">
                <a:cs typeface="Calibri"/>
              </a:rPr>
              <a:t>HID = 65536000 + base34_decode(</a:t>
            </a:r>
            <a:r>
              <a:rPr lang="en-US" dirty="0" err="1">
                <a:cs typeface="Calibri"/>
              </a:rPr>
              <a:t>mfr_code</a:t>
            </a:r>
            <a:r>
              <a:rPr lang="en-US" dirty="0">
                <a:cs typeface="Calibri"/>
              </a:rPr>
              <a:t>)</a:t>
            </a:r>
          </a:p>
          <a:p>
            <a:pPr lvl="1"/>
            <a:r>
              <a:rPr lang="en-US" dirty="0" err="1">
                <a:cs typeface="Calibri"/>
              </a:rPr>
              <a:t>mfr_code</a:t>
            </a:r>
            <a:r>
              <a:rPr lang="en-US" dirty="0">
                <a:cs typeface="Calibri"/>
              </a:rPr>
              <a:t> = base34_encode(HID - 65536000)</a:t>
            </a:r>
          </a:p>
          <a:p>
            <a:r>
              <a:rPr lang="en-US" dirty="0">
                <a:cs typeface="Calibri"/>
              </a:rPr>
              <a:t>Examples</a:t>
            </a:r>
          </a:p>
          <a:p>
            <a:pPr lvl="1"/>
            <a:r>
              <a:rPr lang="en-US" dirty="0">
                <a:cs typeface="Calibri"/>
              </a:rPr>
              <a:t>MFR = 1648; RAA = 4002, HDA = 13616</a:t>
            </a:r>
          </a:p>
          <a:p>
            <a:pPr lvl="1"/>
            <a:r>
              <a:rPr lang="en-US" dirty="0">
                <a:cs typeface="Calibri"/>
              </a:rPr>
              <a:t>RAA = 4005, HDA = 0; MFR = 22VD</a:t>
            </a:r>
          </a:p>
        </p:txBody>
      </p:sp>
    </p:spTree>
    <p:extLst>
      <p:ext uri="{BB962C8B-B14F-4D97-AF65-F5344CB8AC3E}">
        <p14:creationId xmlns:p14="http://schemas.microsoft.com/office/powerpoint/2010/main" val="3538841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09CB1-CC05-1769-4A11-9660EDD92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Experimental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16804-0FDA-07B5-6547-8A8107CB2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Last 2 RAA allocations in range</a:t>
            </a:r>
          </a:p>
          <a:p>
            <a:r>
              <a:rPr lang="en-US" dirty="0">
                <a:cs typeface="Calibri"/>
              </a:rPr>
              <a:t>Very last (16381-16384) setup by DRIP experts (i.e. WG) to act as RAAs for HDAs wishing to test</a:t>
            </a:r>
          </a:p>
          <a:p>
            <a:pPr lvl="1"/>
            <a:r>
              <a:rPr lang="en-US" dirty="0">
                <a:cs typeface="Calibri"/>
              </a:rPr>
              <a:t>16384 special as used for MAA testing</a:t>
            </a:r>
          </a:p>
          <a:p>
            <a:r>
              <a:rPr lang="en-US" dirty="0">
                <a:cs typeface="Calibri"/>
              </a:rPr>
              <a:t>Rest of range (16376 – 16380) owned by DRIP WG and temporary handed to parties wishing to test as an RAA</a:t>
            </a:r>
          </a:p>
        </p:txBody>
      </p:sp>
    </p:spTree>
    <p:extLst>
      <p:ext uri="{BB962C8B-B14F-4D97-AF65-F5344CB8AC3E}">
        <p14:creationId xmlns:p14="http://schemas.microsoft.com/office/powerpoint/2010/main" val="2491867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466AD-B86E-CBAD-A9E3-FD7DD61F1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New RR Type (Section 8.1.1)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6563B-DC8D-2B1A-231B-D2CEB00079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cs typeface="Calibri"/>
              </a:rPr>
              <a:t>CBOR</a:t>
            </a:r>
            <a:r>
              <a:rPr lang="en-US" dirty="0">
                <a:cs typeface="Calibri"/>
              </a:rPr>
              <a:t> encode entire object?</a:t>
            </a:r>
            <a:endParaRPr lang="en-US"/>
          </a:p>
          <a:p>
            <a:pPr lvl="1"/>
            <a:r>
              <a:rPr lang="en-US" dirty="0">
                <a:cs typeface="Calibri"/>
              </a:rPr>
              <a:t>Endorsement is expected to be </a:t>
            </a:r>
            <a:r>
              <a:rPr lang="en-US" dirty="0" err="1">
                <a:cs typeface="Calibri"/>
              </a:rPr>
              <a:t>CBOR</a:t>
            </a:r>
            <a:r>
              <a:rPr lang="en-US" dirty="0">
                <a:cs typeface="Calibri"/>
              </a:rPr>
              <a:t> already</a:t>
            </a:r>
          </a:p>
          <a:p>
            <a:r>
              <a:rPr lang="en-US" dirty="0">
                <a:cs typeface="Calibri"/>
              </a:rPr>
              <a:t>Fields from HIP RR</a:t>
            </a:r>
          </a:p>
          <a:p>
            <a:pPr lvl="1"/>
            <a:r>
              <a:rPr lang="en-US" dirty="0">
                <a:cs typeface="Calibri"/>
              </a:rPr>
              <a:t>OGA ID, DET, HI, RVS</a:t>
            </a:r>
          </a:p>
          <a:p>
            <a:r>
              <a:rPr lang="en-US" dirty="0">
                <a:cs typeface="Calibri"/>
              </a:rPr>
              <a:t>Fields added for DET RR</a:t>
            </a:r>
          </a:p>
          <a:p>
            <a:pPr lvl="1"/>
            <a:r>
              <a:rPr lang="en-US" dirty="0">
                <a:cs typeface="Calibri"/>
              </a:rPr>
              <a:t>HID Abbrev., URI, Broadcast Endorsement, Active[, Serial Number]</a:t>
            </a:r>
          </a:p>
          <a:p>
            <a:r>
              <a:rPr lang="en-US" dirty="0">
                <a:cs typeface="Calibri"/>
              </a:rPr>
              <a:t>How does Endorsement get marked as expired?</a:t>
            </a:r>
          </a:p>
          <a:p>
            <a:pPr lvl="1"/>
            <a:r>
              <a:rPr lang="en-US" dirty="0">
                <a:cs typeface="Calibri"/>
              </a:rPr>
              <a:t>Added active flag to fields – does this help?</a:t>
            </a:r>
          </a:p>
          <a:p>
            <a:r>
              <a:rPr lang="en-US" dirty="0">
                <a:cs typeface="Calibri"/>
              </a:rPr>
              <a:t>All other Endorsements and/or X.509s in CERT RRs</a:t>
            </a:r>
          </a:p>
        </p:txBody>
      </p:sp>
    </p:spTree>
    <p:extLst>
      <p:ext uri="{BB962C8B-B14F-4D97-AF65-F5344CB8AC3E}">
        <p14:creationId xmlns:p14="http://schemas.microsoft.com/office/powerpoint/2010/main" val="1918315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807E3-502D-41EC-1CA7-116F2E3DD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Section 6.1 Rework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70463-2949-8208-70EA-8B4D509E9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>
                <a:cs typeface="Calibri"/>
              </a:rPr>
              <a:t>Subsections for each Serial Number support scenario</a:t>
            </a:r>
          </a:p>
          <a:p>
            <a:pPr lvl="1"/>
            <a:r>
              <a:rPr lang="en-GB" dirty="0">
                <a:cs typeface="Calibri"/>
              </a:rPr>
              <a:t>Plain Text (no DET)</a:t>
            </a:r>
          </a:p>
          <a:p>
            <a:pPr lvl="1"/>
            <a:r>
              <a:rPr lang="en-GB" dirty="0">
                <a:cs typeface="Calibri"/>
              </a:rPr>
              <a:t>Associated w/DET</a:t>
            </a:r>
          </a:p>
          <a:p>
            <a:pPr lvl="2"/>
            <a:r>
              <a:rPr lang="en-GB" dirty="0">
                <a:cs typeface="Calibri"/>
              </a:rPr>
              <a:t>DET source is MAA (either static or dynamic)</a:t>
            </a:r>
          </a:p>
          <a:p>
            <a:pPr lvl="2"/>
            <a:r>
              <a:rPr lang="en-GB" dirty="0">
                <a:cs typeface="Calibri"/>
              </a:rPr>
              <a:t>DET source is HDA (dynamic)  </a:t>
            </a:r>
          </a:p>
          <a:p>
            <a:pPr lvl="1"/>
            <a:r>
              <a:rPr lang="en-GB" dirty="0">
                <a:cs typeface="Calibri"/>
              </a:rPr>
              <a:t>Linked w/DET</a:t>
            </a:r>
          </a:p>
          <a:p>
            <a:pPr lvl="2"/>
            <a:r>
              <a:rPr lang="en-GB" dirty="0">
                <a:cs typeface="Calibri"/>
              </a:rPr>
              <a:t>SN is made from DET</a:t>
            </a:r>
          </a:p>
          <a:p>
            <a:r>
              <a:rPr lang="en-GB" dirty="0">
                <a:cs typeface="Calibri"/>
              </a:rPr>
              <a:t>Figures for each scenario and explanatory text</a:t>
            </a:r>
          </a:p>
          <a:p>
            <a:r>
              <a:rPr lang="en-GB" dirty="0">
                <a:cs typeface="Calibri"/>
              </a:rPr>
              <a:t>Some debate as to how this fits in DNS due to unknowns of domains</a:t>
            </a:r>
          </a:p>
          <a:p>
            <a:pPr lvl="1"/>
            <a:r>
              <a:rPr lang="en-GB" dirty="0">
                <a:cs typeface="Calibri"/>
              </a:rPr>
              <a:t>Who owns apex?</a:t>
            </a:r>
          </a:p>
          <a:p>
            <a:pPr lvl="1"/>
            <a:r>
              <a:rPr lang="en-GB" dirty="0">
                <a:cs typeface="Calibri"/>
              </a:rPr>
              <a:t>Who runs apex?</a:t>
            </a:r>
          </a:p>
          <a:p>
            <a:pPr lvl="1"/>
            <a:r>
              <a:rPr lang="en-GB" dirty="0">
                <a:cs typeface="Calibri"/>
              </a:rPr>
              <a:t>Delegation to MFRs is straightforward, once apex is known</a:t>
            </a: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4606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0CF4C-A075-5165-AEDA-3C7BF3060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ICAO / ASTM Updates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3DF41-3827-E173-33BA-BFE2582C75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>
                <a:cs typeface="Calibri"/>
              </a:rPr>
              <a:t>Have been assured that the portal and requests being accepted by end of week</a:t>
            </a:r>
          </a:p>
          <a:p>
            <a:r>
              <a:rPr lang="en-US" dirty="0">
                <a:cs typeface="Calibri"/>
              </a:rPr>
              <a:t>Have updated the initial allocation for the Specific Session ID</a:t>
            </a:r>
          </a:p>
          <a:p>
            <a:pPr lvl="1"/>
            <a:r>
              <a:rPr lang="en-US" dirty="0">
                <a:cs typeface="Calibri"/>
              </a:rPr>
              <a:t>Org Name: IETF</a:t>
            </a:r>
          </a:p>
          <a:p>
            <a:pPr lvl="2"/>
            <a:r>
              <a:rPr lang="en-US" dirty="0">
                <a:cs typeface="Calibri"/>
              </a:rPr>
              <a:t>More specific like IETF DRIP?</a:t>
            </a:r>
          </a:p>
          <a:p>
            <a:pPr lvl="1"/>
            <a:r>
              <a:rPr lang="en-US" dirty="0">
                <a:cs typeface="Calibri"/>
              </a:rPr>
              <a:t>Org Address: somewhere in DE</a:t>
            </a:r>
          </a:p>
          <a:p>
            <a:pPr lvl="1"/>
            <a:r>
              <a:rPr lang="en-US" dirty="0">
                <a:cs typeface="Calibri"/>
              </a:rPr>
              <a:t>Contact Name: DRIP WG Chairs</a:t>
            </a:r>
          </a:p>
          <a:p>
            <a:pPr lvl="1"/>
            <a:r>
              <a:rPr lang="en-US" dirty="0">
                <a:cs typeface="Calibri"/>
              </a:rPr>
              <a:t>Contact Email: </a:t>
            </a:r>
            <a:r>
              <a:rPr lang="en-US" dirty="0">
                <a:cs typeface="Calibri"/>
                <a:hlinkClick r:id="rId2"/>
              </a:rPr>
              <a:t>drip-chairs@ietf.org</a:t>
            </a:r>
            <a:r>
              <a:rPr lang="en-US" dirty="0">
                <a:cs typeface="Calibri"/>
              </a:rPr>
              <a:t> </a:t>
            </a:r>
          </a:p>
          <a:p>
            <a:pPr lvl="1"/>
            <a:r>
              <a:rPr lang="en-US" dirty="0">
                <a:cs typeface="Calibri"/>
              </a:rPr>
              <a:t>Support Email: </a:t>
            </a:r>
            <a:r>
              <a:rPr lang="en-US" dirty="0">
                <a:cs typeface="Calibri"/>
                <a:hlinkClick r:id="rId3"/>
              </a:rPr>
              <a:t>draft-ietf-drip-rid@ietf.org</a:t>
            </a:r>
          </a:p>
          <a:p>
            <a:pPr lvl="2"/>
            <a:r>
              <a:rPr lang="en-US" dirty="0">
                <a:cs typeface="Calibri"/>
              </a:rPr>
              <a:t>Update to something with RFC9374? (</a:t>
            </a:r>
            <a:r>
              <a:rPr lang="en-US" dirty="0">
                <a:cs typeface="Calibri"/>
                <a:hlinkClick r:id="rId4"/>
              </a:rPr>
              <a:t>rfc9374@ietf.org</a:t>
            </a:r>
            <a:r>
              <a:rPr lang="en-US" dirty="0">
                <a:cs typeface="Calibri"/>
              </a:rPr>
              <a:t>?)</a:t>
            </a:r>
          </a:p>
          <a:p>
            <a:pPr lvl="1"/>
            <a:r>
              <a:rPr lang="en-US" dirty="0">
                <a:cs typeface="Calibri"/>
              </a:rPr>
              <a:t>Specification: </a:t>
            </a:r>
            <a:r>
              <a:rPr lang="en-US" dirty="0" err="1">
                <a:cs typeface="Calibri"/>
              </a:rPr>
              <a:t>datatracker</a:t>
            </a:r>
            <a:r>
              <a:rPr lang="en-US" dirty="0">
                <a:cs typeface="Calibri"/>
              </a:rPr>
              <a:t> link to RFC9374</a:t>
            </a:r>
          </a:p>
          <a:p>
            <a:r>
              <a:rPr lang="en-US" dirty="0">
                <a:cs typeface="Calibri"/>
              </a:rPr>
              <a:t>Specific Authentication Method (SAM) requests should be ready to process soon</a:t>
            </a: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7922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46D6D-23AC-A7E2-3311-DCB1EE311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Recent Reviews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D8BC56-8490-9755-39F4-3DD5E54EA3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0554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32E8A-D488-4A32-5223-FC07CB62B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Review from </a:t>
            </a:r>
            <a:r>
              <a:rPr lang="en-US" dirty="0" err="1">
                <a:cs typeface="Calibri Light"/>
              </a:rPr>
              <a:t>Dnsdir</a:t>
            </a:r>
            <a:r>
              <a:rPr lang="en-US" dirty="0">
                <a:cs typeface="Calibri Light"/>
              </a:rPr>
              <a:t> (</a:t>
            </a:r>
            <a:r>
              <a:rPr lang="en-US" dirty="0">
                <a:ea typeface="+mj-lt"/>
                <a:cs typeface="+mj-lt"/>
              </a:rPr>
              <a:t>Tim Wicinski</a:t>
            </a:r>
            <a:r>
              <a:rPr lang="en-US" dirty="0">
                <a:cs typeface="Calibri Light"/>
              </a:rPr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D128E-15FC-CD01-459D-7782B894D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>
                <a:cs typeface="Calibri"/>
              </a:rPr>
              <a:t>Creation/delegation of domain(s) needs request to IAB (RFC3172)</a:t>
            </a:r>
          </a:p>
          <a:p>
            <a:r>
              <a:rPr lang="en-US" err="1">
                <a:cs typeface="Calibri"/>
              </a:rPr>
              <a:t>RRType</a:t>
            </a:r>
            <a:r>
              <a:rPr lang="en-US" dirty="0">
                <a:cs typeface="Calibri"/>
              </a:rPr>
              <a:t> needs IANA section asking for creation of such</a:t>
            </a:r>
          </a:p>
          <a:p>
            <a:r>
              <a:rPr lang="en-US">
                <a:cs typeface="Calibri"/>
              </a:rPr>
              <a:t>Appendix A: Catch of protentional</a:t>
            </a:r>
            <a:r>
              <a:rPr lang="en-US" dirty="0">
                <a:cs typeface="Calibri"/>
              </a:rPr>
              <a:t> error on prefix</a:t>
            </a:r>
          </a:p>
          <a:p>
            <a:pPr lvl="1"/>
            <a:r>
              <a:rPr lang="en-US" dirty="0">
                <a:cs typeface="Calibri"/>
              </a:rPr>
              <a:t>2001:30/28  and "2001003"</a:t>
            </a:r>
          </a:p>
          <a:p>
            <a:r>
              <a:rPr lang="en-US">
                <a:cs typeface="Calibri"/>
              </a:rPr>
              <a:t>Section 10: very hand wavy (X.509 and certificates)</a:t>
            </a:r>
            <a:endParaRPr lang="en-US" dirty="0">
              <a:cs typeface="Calibri"/>
            </a:endParaRPr>
          </a:p>
          <a:p>
            <a:pPr lvl="1"/>
            <a:r>
              <a:rPr lang="en-US" dirty="0">
                <a:cs typeface="Calibri"/>
              </a:rPr>
              <a:t>Most text from Bob and more in line with DKI, which Bob pointed to in reply</a:t>
            </a:r>
          </a:p>
          <a:p>
            <a:r>
              <a:rPr lang="en-US" dirty="0">
                <a:cs typeface="Calibri"/>
              </a:rPr>
              <a:t>Section 4.5: move to terminology section</a:t>
            </a:r>
          </a:p>
          <a:p>
            <a:pPr lvl="1"/>
            <a:r>
              <a:rPr lang="en-US" dirty="0">
                <a:cs typeface="Calibri"/>
              </a:rPr>
              <a:t>Some terms not defined and should be added</a:t>
            </a:r>
          </a:p>
          <a:p>
            <a:r>
              <a:rPr lang="en-US" dirty="0">
                <a:cs typeface="Calibri"/>
              </a:rPr>
              <a:t>Figure 2: expanded names, but should use acronyms</a:t>
            </a:r>
          </a:p>
          <a:p>
            <a:pPr lvl="1"/>
            <a:r>
              <a:rPr lang="en-US" dirty="0">
                <a:cs typeface="Calibri"/>
              </a:rPr>
              <a:t>A clearer marking of each interface marked with protocols (second version of figure?)</a:t>
            </a:r>
          </a:p>
          <a:p>
            <a:r>
              <a:rPr lang="en-US" dirty="0">
                <a:cs typeface="Calibri"/>
              </a:rPr>
              <a:t>Need examples of what goes into registries (as appendix)</a:t>
            </a:r>
          </a:p>
        </p:txBody>
      </p:sp>
    </p:spTree>
    <p:extLst>
      <p:ext uri="{BB962C8B-B14F-4D97-AF65-F5344CB8AC3E}">
        <p14:creationId xmlns:p14="http://schemas.microsoft.com/office/powerpoint/2010/main" val="428222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C343C-2709-B249-5EFF-3E14DC699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Review from Bob M.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EE5B6-79BE-A456-E2B4-FB259B571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Lots of text cleanup items and clarification questions</a:t>
            </a:r>
          </a:p>
          <a:p>
            <a:pPr lvl="1"/>
            <a:r>
              <a:rPr lang="en-US" dirty="0">
                <a:cs typeface="Calibri"/>
              </a:rPr>
              <a:t>Lots of text fixes in –10 but need to go back and review for clarifications</a:t>
            </a:r>
          </a:p>
          <a:p>
            <a:r>
              <a:rPr lang="en-US" dirty="0">
                <a:cs typeface="Calibri"/>
              </a:rPr>
              <a:t>Handling of interactions between this document and DKI document</a:t>
            </a:r>
          </a:p>
          <a:p>
            <a:pPr lvl="1"/>
            <a:r>
              <a:rPr lang="en-US" dirty="0">
                <a:cs typeface="Calibri"/>
              </a:rPr>
              <a:t>How to remove burden of ICAO delegations to a minimum</a:t>
            </a:r>
          </a:p>
          <a:p>
            <a:r>
              <a:rPr lang="en-US" dirty="0">
                <a:cs typeface="Calibri"/>
              </a:rPr>
              <a:t>RAA allocation scheme?</a:t>
            </a:r>
          </a:p>
          <a:p>
            <a:pPr lvl="1"/>
            <a:r>
              <a:rPr lang="en-US" dirty="0">
                <a:cs typeface="Calibri"/>
              </a:rPr>
              <a:t>Added in –10 </a:t>
            </a:r>
          </a:p>
          <a:p>
            <a:r>
              <a:rPr lang="en-US" dirty="0">
                <a:cs typeface="Calibri"/>
              </a:rPr>
              <a:t>Manufacturer code allocation scheme?</a:t>
            </a:r>
          </a:p>
          <a:p>
            <a:pPr lvl="1"/>
            <a:r>
              <a:rPr lang="en-US" dirty="0">
                <a:cs typeface="Calibri"/>
              </a:rPr>
              <a:t>Added in –10 </a:t>
            </a:r>
          </a:p>
        </p:txBody>
      </p:sp>
    </p:spTree>
    <p:extLst>
      <p:ext uri="{BB962C8B-B14F-4D97-AF65-F5344CB8AC3E}">
        <p14:creationId xmlns:p14="http://schemas.microsoft.com/office/powerpoint/2010/main" val="489383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D71DA-138D-8362-E34F-E2757C0FA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Review from </a:t>
            </a:r>
            <a:r>
              <a:rPr lang="en-US" dirty="0" err="1">
                <a:cs typeface="Calibri Light"/>
              </a:rPr>
              <a:t>Opsdir</a:t>
            </a:r>
            <a:r>
              <a:rPr lang="en-US" dirty="0">
                <a:cs typeface="Calibri Light"/>
              </a:rPr>
              <a:t> (</a:t>
            </a:r>
            <a:r>
              <a:rPr lang="en-US" dirty="0">
                <a:ea typeface="+mj-lt"/>
                <a:cs typeface="+mj-lt"/>
              </a:rPr>
              <a:t>Joel </a:t>
            </a:r>
            <a:r>
              <a:rPr lang="en-US" dirty="0" err="1">
                <a:ea typeface="+mj-lt"/>
                <a:cs typeface="+mj-lt"/>
              </a:rPr>
              <a:t>Jaeggli</a:t>
            </a:r>
            <a:r>
              <a:rPr lang="en-US" dirty="0">
                <a:cs typeface="Calibri Light"/>
              </a:rPr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36A48-1E33-7BFF-CDDD-309555F4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Section 5.3: under specified</a:t>
            </a:r>
          </a:p>
          <a:p>
            <a:pPr lvl="1"/>
            <a:r>
              <a:rPr lang="en-US" dirty="0">
                <a:cs typeface="Calibri"/>
              </a:rPr>
              <a:t>Resolution is potentially life-critical</a:t>
            </a:r>
          </a:p>
          <a:p>
            <a:r>
              <a:rPr lang="en-US" dirty="0">
                <a:cs typeface="Calibri"/>
              </a:rPr>
              <a:t>Section 6.1: hard to parse</a:t>
            </a:r>
          </a:p>
          <a:p>
            <a:pPr lvl="1"/>
            <a:r>
              <a:rPr lang="en-US" dirty="0">
                <a:cs typeface="Calibri"/>
              </a:rPr>
              <a:t>Already worked on in –10, needs re-review</a:t>
            </a:r>
          </a:p>
          <a:p>
            <a:r>
              <a:rPr lang="en-US" dirty="0">
                <a:cs typeface="Calibri"/>
              </a:rPr>
              <a:t>Section 7: incomplete?</a:t>
            </a:r>
          </a:p>
          <a:p>
            <a:pPr lvl="1"/>
            <a:r>
              <a:rPr lang="en-US" dirty="0">
                <a:ea typeface="+mn-lt"/>
                <a:cs typeface="+mn-lt"/>
              </a:rPr>
              <a:t>key management problem should be elucidated</a:t>
            </a:r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Section 8</a:t>
            </a:r>
          </a:p>
          <a:p>
            <a:pPr lvl="1"/>
            <a:r>
              <a:rPr lang="en-US" dirty="0">
                <a:cs typeface="Calibri"/>
              </a:rPr>
              <a:t>ICAO domain sounds like a type of TLD; action for ICANN if so</a:t>
            </a:r>
          </a:p>
          <a:p>
            <a:pPr lvl="1"/>
            <a:r>
              <a:rPr lang="en-US" dirty="0">
                <a:cs typeface="Calibri"/>
              </a:rPr>
              <a:t>Other DNS related items should be looked at by DNS SME (</a:t>
            </a:r>
            <a:r>
              <a:rPr lang="en-US" dirty="0" err="1">
                <a:cs typeface="Calibri"/>
              </a:rPr>
              <a:t>dnsdir</a:t>
            </a:r>
            <a:r>
              <a:rPr lang="en-US" dirty="0">
                <a:cs typeface="Calibri"/>
              </a:rPr>
              <a:t>)</a:t>
            </a: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8346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46D6D-23AC-A7E2-3311-DCB1EE311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Working Items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D8BC56-8490-9755-39F4-3DD5E54EA3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1628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32FE8-CD95-C462-2C4D-C96C6D01F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RAA Allocations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CAF33-751D-9636-7D57-6D4D3AAF2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Calibri"/>
              </a:rPr>
              <a:t>Justification: ICAO process long -&gt; predefine what we can, and can catch up as </a:t>
            </a:r>
            <a:r>
              <a:rPr lang="en-US" dirty="0" err="1">
                <a:cs typeface="Calibri"/>
              </a:rPr>
              <a:t>IATF</a:t>
            </a:r>
            <a:r>
              <a:rPr lang="en-US" dirty="0">
                <a:cs typeface="Calibri"/>
              </a:rPr>
              <a:t> and other work moves forward</a:t>
            </a:r>
          </a:p>
          <a:p>
            <a:r>
              <a:rPr lang="en-US" dirty="0">
                <a:cs typeface="Calibri"/>
              </a:rPr>
              <a:t>RAA space carved up</a:t>
            </a:r>
          </a:p>
          <a:p>
            <a:pPr lvl="1"/>
            <a:r>
              <a:rPr lang="en-US" dirty="0">
                <a:cs typeface="Calibri"/>
              </a:rPr>
              <a:t>Apex = 0 – 3</a:t>
            </a:r>
          </a:p>
          <a:p>
            <a:pPr lvl="1"/>
            <a:r>
              <a:rPr lang="en-US" dirty="0">
                <a:cs typeface="Calibri"/>
              </a:rPr>
              <a:t>ISO 3166-1 Numeric Codes = 4 – 3999</a:t>
            </a:r>
          </a:p>
          <a:p>
            <a:pPr lvl="1"/>
            <a:r>
              <a:rPr lang="en-US" dirty="0">
                <a:cs typeface="Calibri"/>
              </a:rPr>
              <a:t>Manufacture Code Authorities (MCA) = 4000 – 4095</a:t>
            </a:r>
          </a:p>
          <a:p>
            <a:pPr lvl="1"/>
            <a:r>
              <a:rPr lang="en-US" dirty="0">
                <a:cs typeface="Calibri"/>
              </a:rPr>
              <a:t>Reserved = 4096 – 16375</a:t>
            </a:r>
          </a:p>
          <a:p>
            <a:pPr lvl="1"/>
            <a:r>
              <a:rPr lang="en-US" dirty="0">
                <a:cs typeface="Calibri"/>
              </a:rPr>
              <a:t>Experimental = 16376 – 16384</a:t>
            </a:r>
          </a:p>
          <a:p>
            <a:r>
              <a:rPr lang="en-US" dirty="0">
                <a:cs typeface="Calibri"/>
              </a:rPr>
              <a:t>RAAs are allocated in groups of 4 to keep on nibble boundaries</a:t>
            </a:r>
          </a:p>
          <a:p>
            <a:pPr lvl="1"/>
            <a:r>
              <a:rPr lang="en-US" dirty="0">
                <a:cs typeface="Calibri"/>
              </a:rPr>
              <a:t>Makes DNS delegation easier</a:t>
            </a:r>
          </a:p>
          <a:p>
            <a:pPr lvl="1"/>
            <a:r>
              <a:rPr lang="en-US" dirty="0">
                <a:cs typeface="Calibri"/>
              </a:rPr>
              <a:t>MCA region does not follow this rule</a:t>
            </a:r>
          </a:p>
        </p:txBody>
      </p:sp>
    </p:spTree>
    <p:extLst>
      <p:ext uri="{BB962C8B-B14F-4D97-AF65-F5344CB8AC3E}">
        <p14:creationId xmlns:p14="http://schemas.microsoft.com/office/powerpoint/2010/main" val="620954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898A7-E46F-4F4F-6FB8-4413DEF20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ISO 3166-1 Numeric Codes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09742-CEB0-FE06-A644-D3FFC92BC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Three digits, can convert to base RAA value</a:t>
            </a:r>
          </a:p>
          <a:p>
            <a:pPr lvl="1"/>
            <a:r>
              <a:rPr lang="en-US" dirty="0" err="1">
                <a:cs typeface="Calibri"/>
              </a:rPr>
              <a:t>raa_code</a:t>
            </a:r>
            <a:r>
              <a:rPr lang="en-US" dirty="0">
                <a:cs typeface="Calibri"/>
              </a:rPr>
              <a:t> = </a:t>
            </a:r>
            <a:r>
              <a:rPr lang="en-US" dirty="0" err="1">
                <a:cs typeface="Calibri"/>
              </a:rPr>
              <a:t>iso_code</a:t>
            </a:r>
            <a:r>
              <a:rPr lang="en-US" dirty="0">
                <a:cs typeface="Calibri"/>
              </a:rPr>
              <a:t> * 4</a:t>
            </a:r>
          </a:p>
          <a:p>
            <a:pPr lvl="2"/>
            <a:r>
              <a:rPr lang="en-US" dirty="0">
                <a:cs typeface="Calibri"/>
              </a:rPr>
              <a:t>Allocated range(</a:t>
            </a:r>
            <a:r>
              <a:rPr lang="en-US" dirty="0" err="1">
                <a:cs typeface="Calibri"/>
              </a:rPr>
              <a:t>raa_code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raa_code</a:t>
            </a:r>
            <a:r>
              <a:rPr lang="en-US" dirty="0">
                <a:cs typeface="Calibri"/>
              </a:rPr>
              <a:t> + 4)</a:t>
            </a:r>
          </a:p>
          <a:p>
            <a:pPr lvl="1"/>
            <a:r>
              <a:rPr lang="en-US" dirty="0" err="1">
                <a:cs typeface="Calibri"/>
              </a:rPr>
              <a:t>iso_code</a:t>
            </a:r>
            <a:r>
              <a:rPr lang="en-US" dirty="0">
                <a:cs typeface="Calibri"/>
              </a:rPr>
              <a:t> = floor(</a:t>
            </a:r>
            <a:r>
              <a:rPr lang="en-US" dirty="0" err="1">
                <a:cs typeface="Calibri"/>
              </a:rPr>
              <a:t>raa_code</a:t>
            </a:r>
            <a:r>
              <a:rPr lang="en-US" dirty="0">
                <a:cs typeface="Calibri"/>
              </a:rPr>
              <a:t> / 4)</a:t>
            </a:r>
          </a:p>
          <a:p>
            <a:r>
              <a:rPr lang="en-US" dirty="0">
                <a:cs typeface="Calibri"/>
              </a:rPr>
              <a:t>Well defined, already in use for Text Abbreviations</a:t>
            </a:r>
          </a:p>
          <a:p>
            <a:r>
              <a:rPr lang="en-US" dirty="0">
                <a:cs typeface="Calibri"/>
              </a:rPr>
              <a:t>Can jump start deployments when using cross-certificates</a:t>
            </a:r>
          </a:p>
          <a:p>
            <a:pPr lvl="1"/>
            <a:r>
              <a:rPr lang="en-US" dirty="0">
                <a:cs typeface="Calibri"/>
              </a:rPr>
              <a:t>See DKI for details</a:t>
            </a:r>
          </a:p>
          <a:p>
            <a:r>
              <a:rPr lang="en-US" dirty="0">
                <a:cs typeface="Calibri"/>
              </a:rPr>
              <a:t>Examples</a:t>
            </a:r>
          </a:p>
          <a:p>
            <a:pPr lvl="1"/>
            <a:r>
              <a:rPr lang="en-US" dirty="0">
                <a:cs typeface="Calibri"/>
              </a:rPr>
              <a:t>United States (US) = 840, 840 * 4 = 3360, RAAs = 3360, 3361, 3362, 3363</a:t>
            </a:r>
          </a:p>
          <a:p>
            <a:pPr lvl="1"/>
            <a:r>
              <a:rPr lang="en-US" dirty="0">
                <a:cs typeface="Calibri"/>
              </a:rPr>
              <a:t>RAA = 1105, floor(1105 / 4) = 276, 276 = Germany (DE)</a:t>
            </a:r>
          </a:p>
        </p:txBody>
      </p:sp>
    </p:spTree>
    <p:extLst>
      <p:ext uri="{BB962C8B-B14F-4D97-AF65-F5344CB8AC3E}">
        <p14:creationId xmlns:p14="http://schemas.microsoft.com/office/powerpoint/2010/main" val="3324365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DIME Architecture</vt:lpstr>
      <vt:lpstr>ICAO / ASTM Updates</vt:lpstr>
      <vt:lpstr>Recent Reviews</vt:lpstr>
      <vt:lpstr>Review from Dnsdir (Tim Wicinski)</vt:lpstr>
      <vt:lpstr>Review from Bob M.</vt:lpstr>
      <vt:lpstr>Review from Opsdir (Joel Jaeggli)</vt:lpstr>
      <vt:lpstr>Working Items</vt:lpstr>
      <vt:lpstr>RAA Allocations</vt:lpstr>
      <vt:lpstr>ISO 3166-1 Numeric Codes</vt:lpstr>
      <vt:lpstr>Manufacturer Code Authorities (MCAs)</vt:lpstr>
      <vt:lpstr>Experimental</vt:lpstr>
      <vt:lpstr>New RR Type (Section 8.1.1)</vt:lpstr>
      <vt:lpstr>Section 6.1 Rework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483</cp:revision>
  <dcterms:created xsi:type="dcterms:W3CDTF">2023-06-13T21:58:53Z</dcterms:created>
  <dcterms:modified xsi:type="dcterms:W3CDTF">2023-06-14T14:05:14Z</dcterms:modified>
</cp:coreProperties>
</file>