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2e605590a60_1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2e605590a60_1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2e30381f73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2e30381f73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2e6055911c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2e6055911c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2e6055911cb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2e6055911cb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2e6055911cb_0_3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2e6055911cb_0_3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273dfe5d4d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273dfe5d4d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2e6c424b835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4" name="Google Shape;334;g2e6c424b835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2e605590a60_1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2e605590a60_1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g2e6c424b835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7" name="Google Shape;347;g2e6c424b835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2e605590a60_1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4" name="Google Shape;354;g2e605590a60_1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2e356fcaf6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2e356fcaf6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g2e605590a60_1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1" name="Google Shape;361;g2e605590a60_1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2e605590a60_1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2e605590a60_1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 name="Shape 373"/>
        <p:cNvGrpSpPr/>
        <p:nvPr/>
      </p:nvGrpSpPr>
      <p:grpSpPr>
        <a:xfrm>
          <a:off x="0" y="0"/>
          <a:ext cx="0" cy="0"/>
          <a:chOff x="0" y="0"/>
          <a:chExt cx="0" cy="0"/>
        </a:xfrm>
      </p:grpSpPr>
      <p:sp>
        <p:nvSpPr>
          <p:cNvPr id="374" name="Google Shape;374;g2e605590a60_1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5" name="Google Shape;375;g2e605590a60_1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2e605590a60_1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2e605590a60_1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g2e605590a60_1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9" name="Google Shape;389;g2e605590a60_1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2e605590a60_1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6" name="Google Shape;396;g2e605590a60_1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g2e605590a60_1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3" name="Google Shape;403;g2e605590a60_1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e605590a60_1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e605590a60_1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2e605590a60_1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2e605590a60_1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736ec3a6d5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736ec3a6d5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2736ec3a6d5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2736ec3a6d5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2736ec3a6d5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2736ec3a6d5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2736ec3a6d5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2736ec3a6d5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2e356fcaf6a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2e356fcaf6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sz="4500">
                <a:latin typeface="Consolas"/>
                <a:ea typeface="Consolas"/>
                <a:cs typeface="Consolas"/>
                <a:sym typeface="Consolas"/>
              </a:rPr>
              <a:t>MOQT: What Gets Sent Next</a:t>
            </a:r>
            <a:endParaRPr sz="4500">
              <a:latin typeface="Consolas"/>
              <a:ea typeface="Consolas"/>
              <a:cs typeface="Consolas"/>
              <a:sym typeface="Consolas"/>
            </a:endParaRPr>
          </a:p>
        </p:txBody>
      </p:sp>
      <p:sp>
        <p:nvSpPr>
          <p:cNvPr id="55" name="Google Shape;55;p13"/>
          <p:cNvSpPr txBox="1"/>
          <p:nvPr>
            <p:ph idx="1" type="subTitle"/>
          </p:nvPr>
        </p:nvSpPr>
        <p:spPr>
          <a:xfrm>
            <a:off x="1219475" y="2875375"/>
            <a:ext cx="6285300" cy="792600"/>
          </a:xfrm>
          <a:prstGeom prst="rect">
            <a:avLst/>
          </a:prstGeom>
        </p:spPr>
        <p:txBody>
          <a:bodyPr anchorCtr="0" anchor="t" bIns="91425" lIns="91425" spcFirstLastPara="1" rIns="91425" wrap="square" tIns="91425">
            <a:normAutofit fontScale="92500"/>
          </a:bodyPr>
          <a:lstStyle/>
          <a:p>
            <a:pPr indent="0" lvl="0" marL="0" rtl="0" algn="l">
              <a:spcBef>
                <a:spcPts val="0"/>
              </a:spcBef>
              <a:spcAft>
                <a:spcPts val="0"/>
              </a:spcAft>
              <a:buNone/>
            </a:pPr>
            <a:r>
              <a:rPr lang="en">
                <a:latin typeface="Consolas"/>
                <a:ea typeface="Consolas"/>
                <a:cs typeface="Consolas"/>
                <a:sym typeface="Consolas"/>
              </a:rPr>
              <a:t>June 18, 2024 - IETF MoQ Interim</a:t>
            </a:r>
            <a:endParaRPr>
              <a:latin typeface="Consolas"/>
              <a:ea typeface="Consolas"/>
              <a:cs typeface="Consolas"/>
              <a:sym typeface="Consolas"/>
            </a:endParaRPr>
          </a:p>
        </p:txBody>
      </p:sp>
      <p:sp>
        <p:nvSpPr>
          <p:cNvPr id="56" name="Google Shape;56;p13"/>
          <p:cNvSpPr txBox="1"/>
          <p:nvPr/>
        </p:nvSpPr>
        <p:spPr>
          <a:xfrm>
            <a:off x="5111575" y="3893350"/>
            <a:ext cx="3720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latin typeface="Consolas"/>
                <a:ea typeface="Consolas"/>
                <a:cs typeface="Consolas"/>
                <a:sym typeface="Consolas"/>
              </a:rPr>
              <a:t>Cullen </a:t>
            </a:r>
            <a:r>
              <a:rPr lang="en" sz="1800">
                <a:solidFill>
                  <a:schemeClr val="dk2"/>
                </a:solidFill>
                <a:latin typeface="Consolas"/>
                <a:ea typeface="Consolas"/>
                <a:cs typeface="Consolas"/>
                <a:sym typeface="Consolas"/>
              </a:rPr>
              <a:t>Jennings</a:t>
            </a:r>
            <a:r>
              <a:rPr lang="en" sz="1800">
                <a:solidFill>
                  <a:schemeClr val="dk2"/>
                </a:solidFill>
                <a:latin typeface="Consolas"/>
                <a:ea typeface="Consolas"/>
                <a:cs typeface="Consolas"/>
                <a:sym typeface="Consolas"/>
              </a:rPr>
              <a:t> (</a:t>
            </a:r>
            <a:r>
              <a:rPr lang="en" sz="1800">
                <a:solidFill>
                  <a:schemeClr val="dk2"/>
                </a:solidFill>
                <a:latin typeface="Consolas"/>
                <a:ea typeface="Consolas"/>
                <a:cs typeface="Consolas"/>
                <a:sym typeface="Consolas"/>
              </a:rPr>
              <a:t>fluffy</a:t>
            </a:r>
            <a:r>
              <a:rPr lang="en" sz="1800">
                <a:solidFill>
                  <a:schemeClr val="dk2"/>
                </a:solidFill>
                <a:latin typeface="Consolas"/>
                <a:ea typeface="Consolas"/>
                <a:cs typeface="Consolas"/>
                <a:sym typeface="Consolas"/>
              </a:rPr>
              <a:t>)</a:t>
            </a:r>
            <a:endParaRPr sz="1800">
              <a:solidFill>
                <a:schemeClr val="dk2"/>
              </a:solidFill>
              <a:latin typeface="Consolas"/>
              <a:ea typeface="Consolas"/>
              <a:cs typeface="Consolas"/>
              <a:sym typeface="Consolas"/>
            </a:endParaRPr>
          </a:p>
        </p:txBody>
      </p:sp>
      <p:sp>
        <p:nvSpPr>
          <p:cNvPr id="57" name="Google Shape;57;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58" name="Google Shape;58;p13"/>
          <p:cNvSpPr txBox="1"/>
          <p:nvPr/>
        </p:nvSpPr>
        <p:spPr>
          <a:xfrm>
            <a:off x="311700" y="4355050"/>
            <a:ext cx="548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V1</a:t>
            </a:r>
            <a:endParaRPr sz="1800">
              <a:solidFill>
                <a:schemeClr val="dk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2"/>
          <p:cNvSpPr txBox="1"/>
          <p:nvPr>
            <p:ph type="title"/>
          </p:nvPr>
        </p:nvSpPr>
        <p:spPr>
          <a:xfrm>
            <a:off x="311700" y="2150850"/>
            <a:ext cx="8520600" cy="841800"/>
          </a:xfrm>
          <a:prstGeom prst="rect">
            <a:avLst/>
          </a:prstGeom>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en">
                <a:latin typeface="Consolas"/>
                <a:ea typeface="Consolas"/>
                <a:cs typeface="Consolas"/>
                <a:sym typeface="Consolas"/>
              </a:rPr>
              <a:t>Moving to slides that help talk about solutions </a:t>
            </a:r>
            <a:endParaRPr>
              <a:latin typeface="Consolas"/>
              <a:ea typeface="Consolas"/>
              <a:cs typeface="Consolas"/>
              <a:sym typeface="Consolas"/>
            </a:endParaRPr>
          </a:p>
        </p:txBody>
      </p:sp>
      <p:sp>
        <p:nvSpPr>
          <p:cNvPr id="178" name="Google Shape;178;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Consolas"/>
                <a:ea typeface="Consolas"/>
                <a:cs typeface="Consolas"/>
                <a:sym typeface="Consolas"/>
              </a:rPr>
              <a:t>Strawman Day 1: </a:t>
            </a:r>
            <a:r>
              <a:rPr lang="en">
                <a:latin typeface="Consolas"/>
                <a:ea typeface="Consolas"/>
                <a:cs typeface="Consolas"/>
                <a:sym typeface="Consolas"/>
              </a:rPr>
              <a:t>What gets sent next</a:t>
            </a:r>
            <a:endParaRPr>
              <a:latin typeface="Consolas"/>
              <a:ea typeface="Consolas"/>
              <a:cs typeface="Consolas"/>
              <a:sym typeface="Consolas"/>
            </a:endParaRPr>
          </a:p>
        </p:txBody>
      </p:sp>
      <p:sp>
        <p:nvSpPr>
          <p:cNvPr id="184" name="Google Shape;184;p23"/>
          <p:cNvSpPr txBox="1"/>
          <p:nvPr>
            <p:ph idx="1" type="body"/>
          </p:nvPr>
        </p:nvSpPr>
        <p:spPr>
          <a:xfrm>
            <a:off x="311700" y="1152475"/>
            <a:ext cx="8420100" cy="3747900"/>
          </a:xfrm>
          <a:prstGeom prst="rect">
            <a:avLst/>
          </a:prstGeom>
        </p:spPr>
        <p:txBody>
          <a:bodyPr anchorCtr="0" anchor="t" bIns="91425" lIns="91425" spcFirstLastPara="1" rIns="91425" wrap="square" tIns="91425">
            <a:normAutofit lnSpcReduction="20000"/>
          </a:bodyPr>
          <a:lstStyle/>
          <a:p>
            <a:pPr indent="0" lvl="0" marL="0" rtl="0" algn="l">
              <a:lnSpc>
                <a:spcPct val="105000"/>
              </a:lnSpc>
              <a:spcBef>
                <a:spcPts val="0"/>
              </a:spcBef>
              <a:spcAft>
                <a:spcPts val="0"/>
              </a:spcAft>
              <a:buNone/>
            </a:pPr>
            <a:r>
              <a:rPr lang="en" sz="2000">
                <a:latin typeface="Consolas"/>
                <a:ea typeface="Consolas"/>
                <a:cs typeface="Consolas"/>
                <a:sym typeface="Consolas"/>
              </a:rPr>
              <a:t>Chooses object to send next out of the objects available when there is space to send something in that connection:</a:t>
            </a:r>
            <a:endParaRPr sz="2000">
              <a:latin typeface="Consolas"/>
              <a:ea typeface="Consolas"/>
              <a:cs typeface="Consolas"/>
              <a:sym typeface="Consolas"/>
            </a:endParaRPr>
          </a:p>
          <a:p>
            <a:pPr indent="-355600" lvl="0" marL="457200" rtl="0" algn="l">
              <a:lnSpc>
                <a:spcPct val="105000"/>
              </a:lnSpc>
              <a:spcBef>
                <a:spcPts val="1200"/>
              </a:spcBef>
              <a:spcAft>
                <a:spcPts val="0"/>
              </a:spcAft>
              <a:buSzPts val="2000"/>
              <a:buFont typeface="Consolas"/>
              <a:buChar char="●"/>
            </a:pPr>
            <a:r>
              <a:rPr lang="en" sz="2000">
                <a:latin typeface="Consolas"/>
                <a:ea typeface="Consolas"/>
                <a:cs typeface="Consolas"/>
                <a:sym typeface="Consolas"/>
              </a:rPr>
              <a:t>Pick unexpired objects </a:t>
            </a:r>
            <a:endParaRPr sz="2000">
              <a:latin typeface="Consolas"/>
              <a:ea typeface="Consolas"/>
              <a:cs typeface="Consolas"/>
              <a:sym typeface="Consolas"/>
            </a:endParaRPr>
          </a:p>
          <a:p>
            <a:pPr indent="-355600" lvl="1" marL="914400" rtl="0" algn="l">
              <a:lnSpc>
                <a:spcPct val="105000"/>
              </a:lnSpc>
              <a:spcBef>
                <a:spcPts val="0"/>
              </a:spcBef>
              <a:spcAft>
                <a:spcPts val="0"/>
              </a:spcAft>
              <a:buSzPts val="2000"/>
              <a:buFont typeface="Consolas"/>
              <a:buChar char="○"/>
            </a:pPr>
            <a:r>
              <a:rPr lang="en" sz="2000">
                <a:latin typeface="Consolas"/>
                <a:ea typeface="Consolas"/>
                <a:cs typeface="Consolas"/>
                <a:sym typeface="Consolas"/>
              </a:rPr>
              <a:t>Pick track with lowest </a:t>
            </a:r>
            <a:r>
              <a:rPr lang="en" sz="2000">
                <a:latin typeface="Consolas"/>
                <a:ea typeface="Consolas"/>
                <a:cs typeface="Consolas"/>
                <a:sym typeface="Consolas"/>
              </a:rPr>
              <a:t>subscriber-order</a:t>
            </a:r>
            <a:endParaRPr sz="2000">
              <a:latin typeface="Consolas"/>
              <a:ea typeface="Consolas"/>
              <a:cs typeface="Consolas"/>
              <a:sym typeface="Consolas"/>
            </a:endParaRPr>
          </a:p>
          <a:p>
            <a:pPr indent="-355600" lvl="2" marL="1371600" rtl="0" algn="l">
              <a:lnSpc>
                <a:spcPct val="105000"/>
              </a:lnSpc>
              <a:spcBef>
                <a:spcPts val="0"/>
              </a:spcBef>
              <a:spcAft>
                <a:spcPts val="0"/>
              </a:spcAft>
              <a:buSzPts val="2000"/>
              <a:buFont typeface="Consolas"/>
              <a:buChar char="■"/>
            </a:pPr>
            <a:r>
              <a:rPr lang="en" sz="2000">
                <a:latin typeface="Consolas"/>
                <a:ea typeface="Consolas"/>
                <a:cs typeface="Consolas"/>
                <a:sym typeface="Consolas"/>
              </a:rPr>
              <a:t>Pick the track with lowest sender-</a:t>
            </a:r>
            <a:r>
              <a:rPr lang="en" sz="2000">
                <a:latin typeface="Consolas"/>
                <a:ea typeface="Consolas"/>
                <a:cs typeface="Consolas"/>
                <a:sym typeface="Consolas"/>
              </a:rPr>
              <a:t>priority</a:t>
            </a:r>
            <a:r>
              <a:rPr lang="en" sz="2000">
                <a:latin typeface="Consolas"/>
                <a:ea typeface="Consolas"/>
                <a:cs typeface="Consolas"/>
                <a:sym typeface="Consolas"/>
              </a:rPr>
              <a:t> </a:t>
            </a:r>
            <a:endParaRPr sz="2000">
              <a:latin typeface="Consolas"/>
              <a:ea typeface="Consolas"/>
              <a:cs typeface="Consolas"/>
              <a:sym typeface="Consolas"/>
            </a:endParaRPr>
          </a:p>
          <a:p>
            <a:pPr indent="-355600" lvl="3" marL="1828800" rtl="0" algn="l">
              <a:lnSpc>
                <a:spcPct val="105000"/>
              </a:lnSpc>
              <a:spcBef>
                <a:spcPts val="0"/>
              </a:spcBef>
              <a:spcAft>
                <a:spcPts val="0"/>
              </a:spcAft>
              <a:buSzPts val="2000"/>
              <a:buFont typeface="Consolas"/>
              <a:buChar char="●"/>
            </a:pPr>
            <a:r>
              <a:rPr lang="en" sz="2000">
                <a:latin typeface="Consolas"/>
                <a:ea typeface="Consolas"/>
                <a:cs typeface="Consolas"/>
                <a:sym typeface="Consolas"/>
              </a:rPr>
              <a:t>Pick oldest or newest object based on </a:t>
            </a:r>
            <a:r>
              <a:rPr lang="en" sz="2000">
                <a:latin typeface="Consolas"/>
                <a:ea typeface="Consolas"/>
                <a:cs typeface="Consolas"/>
                <a:sym typeface="Consolas"/>
              </a:rPr>
              <a:t>subscriber-delivery-pref of FIFO or LIFO</a:t>
            </a:r>
            <a:endParaRPr sz="2000">
              <a:latin typeface="Consolas"/>
              <a:ea typeface="Consolas"/>
              <a:cs typeface="Consolas"/>
              <a:sym typeface="Consolas"/>
            </a:endParaRPr>
          </a:p>
          <a:p>
            <a:pPr indent="0" lvl="0" marL="0" rtl="0" algn="l">
              <a:lnSpc>
                <a:spcPct val="105000"/>
              </a:lnSpc>
              <a:spcBef>
                <a:spcPts val="1200"/>
              </a:spcBef>
              <a:spcAft>
                <a:spcPts val="0"/>
              </a:spcAft>
              <a:buNone/>
            </a:pPr>
            <a:r>
              <a:rPr lang="en" sz="2000">
                <a:latin typeface="Consolas"/>
                <a:ea typeface="Consolas"/>
                <a:cs typeface="Consolas"/>
                <a:sym typeface="Consolas"/>
              </a:rPr>
              <a:t>* Default subscriber-delivery-pref is FIFO</a:t>
            </a:r>
            <a:endParaRPr sz="2000">
              <a:latin typeface="Consolas"/>
              <a:ea typeface="Consolas"/>
              <a:cs typeface="Consolas"/>
              <a:sym typeface="Consolas"/>
            </a:endParaRPr>
          </a:p>
          <a:p>
            <a:pPr indent="0" lvl="0" marL="0" rtl="0" algn="l">
              <a:lnSpc>
                <a:spcPct val="105000"/>
              </a:lnSpc>
              <a:spcBef>
                <a:spcPts val="1200"/>
              </a:spcBef>
              <a:spcAft>
                <a:spcPts val="1200"/>
              </a:spcAft>
              <a:buNone/>
            </a:pPr>
            <a:r>
              <a:rPr lang="en" sz="2000">
                <a:latin typeface="Consolas"/>
                <a:ea typeface="Consolas"/>
                <a:cs typeface="Consolas"/>
                <a:sym typeface="Consolas"/>
              </a:rPr>
              <a:t>* subscriber-order and subscriber-delivery-pref only go from end subscriber to first relay/publisher and are not aggregated upstream</a:t>
            </a:r>
            <a:endParaRPr sz="2000">
              <a:latin typeface="Consolas"/>
              <a:ea typeface="Consolas"/>
              <a:cs typeface="Consolas"/>
              <a:sym typeface="Consolas"/>
            </a:endParaRPr>
          </a:p>
        </p:txBody>
      </p:sp>
      <p:sp>
        <p:nvSpPr>
          <p:cNvPr id="185" name="Google Shape;185;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grpSp>
        <p:nvGrpSpPr>
          <p:cNvPr id="190" name="Google Shape;190;p24"/>
          <p:cNvGrpSpPr/>
          <p:nvPr/>
        </p:nvGrpSpPr>
        <p:grpSpPr>
          <a:xfrm>
            <a:off x="3411750" y="1070269"/>
            <a:ext cx="2178718" cy="769137"/>
            <a:chOff x="2909988" y="430968"/>
            <a:chExt cx="2169822" cy="869966"/>
          </a:xfrm>
        </p:grpSpPr>
        <p:sp>
          <p:nvSpPr>
            <p:cNvPr id="191" name="Google Shape;191;p24"/>
            <p:cNvSpPr/>
            <p:nvPr/>
          </p:nvSpPr>
          <p:spPr>
            <a:xfrm>
              <a:off x="3943149" y="430968"/>
              <a:ext cx="94500" cy="117000"/>
            </a:xfrm>
            <a:prstGeom prst="ellipse">
              <a:avLst/>
            </a:prstGeom>
            <a:solidFill>
              <a:schemeClr val="dk1"/>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92" name="Google Shape;192;p24"/>
            <p:cNvCxnSpPr>
              <a:stCxn id="191" idx="3"/>
            </p:cNvCxnSpPr>
            <p:nvPr/>
          </p:nvCxnSpPr>
          <p:spPr>
            <a:xfrm flipH="1">
              <a:off x="2909988" y="530833"/>
              <a:ext cx="1047000" cy="761400"/>
            </a:xfrm>
            <a:prstGeom prst="straightConnector1">
              <a:avLst/>
            </a:prstGeom>
            <a:noFill/>
            <a:ln cap="flat" cmpd="sng" w="28575">
              <a:solidFill>
                <a:schemeClr val="dk1"/>
              </a:solidFill>
              <a:prstDash val="solid"/>
              <a:round/>
              <a:headEnd len="med" w="med" type="none"/>
              <a:tailEnd len="med" w="med" type="none"/>
            </a:ln>
          </p:spPr>
        </p:cxnSp>
        <p:cxnSp>
          <p:nvCxnSpPr>
            <p:cNvPr id="193" name="Google Shape;193;p24"/>
            <p:cNvCxnSpPr>
              <a:stCxn id="191" idx="5"/>
            </p:cNvCxnSpPr>
            <p:nvPr/>
          </p:nvCxnSpPr>
          <p:spPr>
            <a:xfrm>
              <a:off x="4023810" y="530833"/>
              <a:ext cx="1056000" cy="770100"/>
            </a:xfrm>
            <a:prstGeom prst="straightConnector1">
              <a:avLst/>
            </a:prstGeom>
            <a:noFill/>
            <a:ln cap="flat" cmpd="sng" w="28575">
              <a:solidFill>
                <a:schemeClr val="dk1"/>
              </a:solidFill>
              <a:prstDash val="solid"/>
              <a:round/>
              <a:headEnd len="med" w="med" type="none"/>
              <a:tailEnd len="med" w="med" type="none"/>
            </a:ln>
          </p:spPr>
        </p:cxnSp>
      </p:grpSp>
      <p:sp>
        <p:nvSpPr>
          <p:cNvPr id="194" name="Google Shape;194;p24"/>
          <p:cNvSpPr txBox="1"/>
          <p:nvPr/>
        </p:nvSpPr>
        <p:spPr>
          <a:xfrm>
            <a:off x="4805850" y="1034225"/>
            <a:ext cx="949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Live Subscribe</a:t>
            </a:r>
            <a:endParaRPr b="1" sz="900">
              <a:solidFill>
                <a:schemeClr val="dk2"/>
              </a:solidFill>
              <a:latin typeface="Consolas"/>
              <a:ea typeface="Consolas"/>
              <a:cs typeface="Consolas"/>
              <a:sym typeface="Consolas"/>
            </a:endParaRPr>
          </a:p>
        </p:txBody>
      </p:sp>
      <p:sp>
        <p:nvSpPr>
          <p:cNvPr id="195" name="Google Shape;195;p24"/>
          <p:cNvSpPr txBox="1"/>
          <p:nvPr/>
        </p:nvSpPr>
        <p:spPr>
          <a:xfrm>
            <a:off x="3353300" y="1092338"/>
            <a:ext cx="949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Range</a:t>
            </a:r>
            <a:r>
              <a:rPr b="1" lang="en" sz="900">
                <a:solidFill>
                  <a:schemeClr val="dk2"/>
                </a:solidFill>
                <a:latin typeface="Consolas"/>
                <a:ea typeface="Consolas"/>
                <a:cs typeface="Consolas"/>
                <a:sym typeface="Consolas"/>
              </a:rPr>
              <a:t> Subscribe</a:t>
            </a:r>
            <a:endParaRPr b="1" sz="900">
              <a:solidFill>
                <a:schemeClr val="dk2"/>
              </a:solidFill>
              <a:latin typeface="Consolas"/>
              <a:ea typeface="Consolas"/>
              <a:cs typeface="Consolas"/>
              <a:sym typeface="Consolas"/>
            </a:endParaRPr>
          </a:p>
        </p:txBody>
      </p:sp>
      <p:grpSp>
        <p:nvGrpSpPr>
          <p:cNvPr id="196" name="Google Shape;196;p24"/>
          <p:cNvGrpSpPr/>
          <p:nvPr/>
        </p:nvGrpSpPr>
        <p:grpSpPr>
          <a:xfrm>
            <a:off x="4661918" y="1840358"/>
            <a:ext cx="1891650" cy="874316"/>
            <a:chOff x="2909988" y="430968"/>
            <a:chExt cx="2169822" cy="869966"/>
          </a:xfrm>
        </p:grpSpPr>
        <p:sp>
          <p:nvSpPr>
            <p:cNvPr id="197" name="Google Shape;197;p24"/>
            <p:cNvSpPr/>
            <p:nvPr/>
          </p:nvSpPr>
          <p:spPr>
            <a:xfrm>
              <a:off x="3943149" y="430968"/>
              <a:ext cx="94500" cy="117000"/>
            </a:xfrm>
            <a:prstGeom prst="ellipse">
              <a:avLst/>
            </a:prstGeom>
            <a:solidFill>
              <a:schemeClr val="dk1"/>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98" name="Google Shape;198;p24"/>
            <p:cNvCxnSpPr>
              <a:stCxn id="197" idx="3"/>
            </p:cNvCxnSpPr>
            <p:nvPr/>
          </p:nvCxnSpPr>
          <p:spPr>
            <a:xfrm flipH="1">
              <a:off x="2909988" y="530833"/>
              <a:ext cx="1047000" cy="761400"/>
            </a:xfrm>
            <a:prstGeom prst="straightConnector1">
              <a:avLst/>
            </a:prstGeom>
            <a:noFill/>
            <a:ln cap="flat" cmpd="sng" w="28575">
              <a:solidFill>
                <a:schemeClr val="dk1"/>
              </a:solidFill>
              <a:prstDash val="solid"/>
              <a:round/>
              <a:headEnd len="med" w="med" type="none"/>
              <a:tailEnd len="med" w="med" type="none"/>
            </a:ln>
          </p:spPr>
        </p:cxnSp>
        <p:cxnSp>
          <p:nvCxnSpPr>
            <p:cNvPr id="199" name="Google Shape;199;p24"/>
            <p:cNvCxnSpPr>
              <a:stCxn id="197" idx="5"/>
            </p:cNvCxnSpPr>
            <p:nvPr/>
          </p:nvCxnSpPr>
          <p:spPr>
            <a:xfrm>
              <a:off x="4023810" y="530833"/>
              <a:ext cx="1056000" cy="770100"/>
            </a:xfrm>
            <a:prstGeom prst="straightConnector1">
              <a:avLst/>
            </a:prstGeom>
            <a:noFill/>
            <a:ln cap="flat" cmpd="sng" w="28575">
              <a:solidFill>
                <a:schemeClr val="dk1"/>
              </a:solidFill>
              <a:prstDash val="solid"/>
              <a:round/>
              <a:headEnd len="med" w="med" type="none"/>
              <a:tailEnd len="med" w="med" type="none"/>
            </a:ln>
          </p:spPr>
        </p:cxnSp>
      </p:grpSp>
      <p:sp>
        <p:nvSpPr>
          <p:cNvPr id="200" name="Google Shape;200;p24"/>
          <p:cNvSpPr txBox="1"/>
          <p:nvPr/>
        </p:nvSpPr>
        <p:spPr>
          <a:xfrm>
            <a:off x="5966150" y="1924125"/>
            <a:ext cx="949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No Subscribe Priority</a:t>
            </a:r>
            <a:endParaRPr b="1" sz="900">
              <a:solidFill>
                <a:schemeClr val="dk2"/>
              </a:solidFill>
              <a:latin typeface="Consolas"/>
              <a:ea typeface="Consolas"/>
              <a:cs typeface="Consolas"/>
              <a:sym typeface="Consolas"/>
            </a:endParaRPr>
          </a:p>
        </p:txBody>
      </p:sp>
      <p:sp>
        <p:nvSpPr>
          <p:cNvPr id="201" name="Google Shape;201;p24"/>
          <p:cNvSpPr txBox="1"/>
          <p:nvPr/>
        </p:nvSpPr>
        <p:spPr>
          <a:xfrm>
            <a:off x="4583638" y="1990725"/>
            <a:ext cx="8418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800">
                <a:solidFill>
                  <a:schemeClr val="dk2"/>
                </a:solidFill>
                <a:latin typeface="Consolas"/>
                <a:ea typeface="Consolas"/>
                <a:cs typeface="Consolas"/>
                <a:sym typeface="Consolas"/>
              </a:rPr>
              <a:t>Subscriber</a:t>
            </a:r>
            <a:endParaRPr b="1" sz="800">
              <a:solidFill>
                <a:schemeClr val="dk2"/>
              </a:solidFill>
              <a:latin typeface="Consolas"/>
              <a:ea typeface="Consolas"/>
              <a:cs typeface="Consolas"/>
              <a:sym typeface="Consolas"/>
            </a:endParaRPr>
          </a:p>
          <a:p>
            <a:pPr indent="0" lvl="0" marL="0" rtl="0" algn="l">
              <a:spcBef>
                <a:spcPts val="0"/>
              </a:spcBef>
              <a:spcAft>
                <a:spcPts val="0"/>
              </a:spcAft>
              <a:buNone/>
            </a:pPr>
            <a:r>
              <a:rPr b="1" lang="en" sz="800">
                <a:solidFill>
                  <a:schemeClr val="dk2"/>
                </a:solidFill>
                <a:latin typeface="Consolas"/>
                <a:ea typeface="Consolas"/>
                <a:cs typeface="Consolas"/>
                <a:sym typeface="Consolas"/>
              </a:rPr>
              <a:t>Priority</a:t>
            </a:r>
            <a:endParaRPr b="1" sz="800">
              <a:solidFill>
                <a:schemeClr val="dk2"/>
              </a:solidFill>
              <a:latin typeface="Consolas"/>
              <a:ea typeface="Consolas"/>
              <a:cs typeface="Consolas"/>
              <a:sym typeface="Consolas"/>
            </a:endParaRPr>
          </a:p>
        </p:txBody>
      </p:sp>
      <p:grpSp>
        <p:nvGrpSpPr>
          <p:cNvPr id="202" name="Google Shape;202;p24"/>
          <p:cNvGrpSpPr/>
          <p:nvPr/>
        </p:nvGrpSpPr>
        <p:grpSpPr>
          <a:xfrm>
            <a:off x="5710164" y="2624577"/>
            <a:ext cx="1638810" cy="862220"/>
            <a:chOff x="2849139" y="444979"/>
            <a:chExt cx="2220309" cy="857931"/>
          </a:xfrm>
        </p:grpSpPr>
        <p:sp>
          <p:nvSpPr>
            <p:cNvPr id="203" name="Google Shape;203;p24"/>
            <p:cNvSpPr/>
            <p:nvPr/>
          </p:nvSpPr>
          <p:spPr>
            <a:xfrm>
              <a:off x="3871843" y="444979"/>
              <a:ext cx="165900" cy="102900"/>
            </a:xfrm>
            <a:prstGeom prst="ellipse">
              <a:avLst/>
            </a:prstGeom>
            <a:solidFill>
              <a:schemeClr val="dk1"/>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04" name="Google Shape;204;p24"/>
            <p:cNvCxnSpPr>
              <a:stCxn id="203" idx="3"/>
            </p:cNvCxnSpPr>
            <p:nvPr/>
          </p:nvCxnSpPr>
          <p:spPr>
            <a:xfrm flipH="1">
              <a:off x="2849139" y="532809"/>
              <a:ext cx="1047000" cy="761400"/>
            </a:xfrm>
            <a:prstGeom prst="straightConnector1">
              <a:avLst/>
            </a:prstGeom>
            <a:noFill/>
            <a:ln cap="flat" cmpd="sng" w="28575">
              <a:solidFill>
                <a:schemeClr val="dk1"/>
              </a:solidFill>
              <a:prstDash val="solid"/>
              <a:round/>
              <a:headEnd len="med" w="med" type="none"/>
              <a:tailEnd len="med" w="med" type="none"/>
            </a:ln>
          </p:spPr>
        </p:cxnSp>
        <p:cxnSp>
          <p:nvCxnSpPr>
            <p:cNvPr id="205" name="Google Shape;205;p24"/>
            <p:cNvCxnSpPr>
              <a:stCxn id="203" idx="5"/>
            </p:cNvCxnSpPr>
            <p:nvPr/>
          </p:nvCxnSpPr>
          <p:spPr>
            <a:xfrm>
              <a:off x="4013448" y="532809"/>
              <a:ext cx="1056000" cy="770100"/>
            </a:xfrm>
            <a:prstGeom prst="straightConnector1">
              <a:avLst/>
            </a:prstGeom>
            <a:noFill/>
            <a:ln cap="flat" cmpd="sng" w="28575">
              <a:solidFill>
                <a:schemeClr val="dk1"/>
              </a:solidFill>
              <a:prstDash val="solid"/>
              <a:round/>
              <a:headEnd len="med" w="med" type="none"/>
              <a:tailEnd len="med" w="med" type="none"/>
            </a:ln>
          </p:spPr>
        </p:cxnSp>
      </p:grpSp>
      <p:sp>
        <p:nvSpPr>
          <p:cNvPr id="206" name="Google Shape;206;p24"/>
          <p:cNvSpPr txBox="1"/>
          <p:nvPr/>
        </p:nvSpPr>
        <p:spPr>
          <a:xfrm>
            <a:off x="5482001" y="2608909"/>
            <a:ext cx="8874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800">
                <a:solidFill>
                  <a:schemeClr val="dk2"/>
                </a:solidFill>
                <a:latin typeface="Consolas"/>
                <a:ea typeface="Consolas"/>
                <a:cs typeface="Consolas"/>
                <a:sym typeface="Consolas"/>
              </a:rPr>
              <a:t>Override</a:t>
            </a:r>
            <a:r>
              <a:rPr b="1" lang="en" sz="800">
                <a:solidFill>
                  <a:schemeClr val="dk2"/>
                </a:solidFill>
                <a:latin typeface="Consolas"/>
                <a:ea typeface="Consolas"/>
                <a:cs typeface="Consolas"/>
                <a:sym typeface="Consolas"/>
              </a:rPr>
              <a:t> Sender</a:t>
            </a:r>
            <a:br>
              <a:rPr b="1" lang="en" sz="800">
                <a:solidFill>
                  <a:schemeClr val="dk2"/>
                </a:solidFill>
                <a:latin typeface="Consolas"/>
                <a:ea typeface="Consolas"/>
                <a:cs typeface="Consolas"/>
                <a:sym typeface="Consolas"/>
              </a:rPr>
            </a:br>
            <a:r>
              <a:rPr b="1" lang="en" sz="800">
                <a:solidFill>
                  <a:schemeClr val="dk2"/>
                </a:solidFill>
                <a:latin typeface="Consolas"/>
                <a:ea typeface="Consolas"/>
                <a:cs typeface="Consolas"/>
                <a:sym typeface="Consolas"/>
              </a:rPr>
              <a:t>Priority</a:t>
            </a:r>
            <a:endParaRPr b="1" sz="800">
              <a:solidFill>
                <a:schemeClr val="dk2"/>
              </a:solidFill>
              <a:latin typeface="Consolas"/>
              <a:ea typeface="Consolas"/>
              <a:cs typeface="Consolas"/>
              <a:sym typeface="Consolas"/>
            </a:endParaRPr>
          </a:p>
        </p:txBody>
      </p:sp>
      <p:sp>
        <p:nvSpPr>
          <p:cNvPr id="207" name="Google Shape;207;p24"/>
          <p:cNvSpPr txBox="1"/>
          <p:nvPr/>
        </p:nvSpPr>
        <p:spPr>
          <a:xfrm>
            <a:off x="6789025" y="2627600"/>
            <a:ext cx="9492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800">
                <a:solidFill>
                  <a:schemeClr val="dk2"/>
                </a:solidFill>
                <a:latin typeface="Consolas"/>
                <a:ea typeface="Consolas"/>
                <a:cs typeface="Consolas"/>
                <a:sym typeface="Consolas"/>
              </a:rPr>
              <a:t>Use </a:t>
            </a:r>
            <a:r>
              <a:rPr b="1" lang="en" sz="800">
                <a:solidFill>
                  <a:schemeClr val="dk2"/>
                </a:solidFill>
                <a:latin typeface="Consolas"/>
                <a:ea typeface="Consolas"/>
                <a:cs typeface="Consolas"/>
                <a:sym typeface="Consolas"/>
              </a:rPr>
              <a:t>Sender</a:t>
            </a:r>
            <a:br>
              <a:rPr b="1" lang="en" sz="800">
                <a:solidFill>
                  <a:schemeClr val="dk2"/>
                </a:solidFill>
                <a:latin typeface="Consolas"/>
                <a:ea typeface="Consolas"/>
                <a:cs typeface="Consolas"/>
                <a:sym typeface="Consolas"/>
              </a:rPr>
            </a:br>
            <a:r>
              <a:rPr b="1" lang="en" sz="800">
                <a:solidFill>
                  <a:schemeClr val="dk2"/>
                </a:solidFill>
                <a:latin typeface="Consolas"/>
                <a:ea typeface="Consolas"/>
                <a:cs typeface="Consolas"/>
                <a:sym typeface="Consolas"/>
              </a:rPr>
              <a:t>Priority</a:t>
            </a:r>
            <a:endParaRPr b="1" sz="800">
              <a:solidFill>
                <a:schemeClr val="dk2"/>
              </a:solidFill>
              <a:latin typeface="Consolas"/>
              <a:ea typeface="Consolas"/>
              <a:cs typeface="Consolas"/>
              <a:sym typeface="Consolas"/>
            </a:endParaRPr>
          </a:p>
        </p:txBody>
      </p:sp>
      <p:grpSp>
        <p:nvGrpSpPr>
          <p:cNvPr id="208" name="Google Shape;208;p24"/>
          <p:cNvGrpSpPr/>
          <p:nvPr/>
        </p:nvGrpSpPr>
        <p:grpSpPr>
          <a:xfrm flipH="1">
            <a:off x="3754600" y="3604002"/>
            <a:ext cx="575330" cy="769142"/>
            <a:chOff x="2922272" y="430911"/>
            <a:chExt cx="1199103" cy="860241"/>
          </a:xfrm>
        </p:grpSpPr>
        <p:sp>
          <p:nvSpPr>
            <p:cNvPr id="209" name="Google Shape;209;p24"/>
            <p:cNvSpPr/>
            <p:nvPr/>
          </p:nvSpPr>
          <p:spPr>
            <a:xfrm>
              <a:off x="3943175" y="430911"/>
              <a:ext cx="178200" cy="115800"/>
            </a:xfrm>
            <a:prstGeom prst="ellipse">
              <a:avLst/>
            </a:prstGeom>
            <a:solidFill>
              <a:schemeClr val="dk1"/>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10" name="Google Shape;210;p24"/>
            <p:cNvCxnSpPr>
              <a:stCxn id="209" idx="3"/>
            </p:cNvCxnSpPr>
            <p:nvPr/>
          </p:nvCxnSpPr>
          <p:spPr>
            <a:xfrm flipH="1">
              <a:off x="2922272" y="529752"/>
              <a:ext cx="1047000" cy="761400"/>
            </a:xfrm>
            <a:prstGeom prst="straightConnector1">
              <a:avLst/>
            </a:prstGeom>
            <a:noFill/>
            <a:ln cap="flat" cmpd="sng" w="28575">
              <a:solidFill>
                <a:schemeClr val="dk1"/>
              </a:solidFill>
              <a:prstDash val="solid"/>
              <a:round/>
              <a:headEnd len="med" w="med" type="none"/>
              <a:tailEnd len="med" w="med" type="none"/>
            </a:ln>
          </p:spPr>
        </p:cxnSp>
      </p:grpSp>
      <p:sp>
        <p:nvSpPr>
          <p:cNvPr id="211" name="Google Shape;211;p24"/>
          <p:cNvSpPr txBox="1"/>
          <p:nvPr/>
        </p:nvSpPr>
        <p:spPr>
          <a:xfrm>
            <a:off x="7887875" y="3604075"/>
            <a:ext cx="9492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DelPref:ASC</a:t>
            </a:r>
            <a:endParaRPr b="1" sz="900">
              <a:solidFill>
                <a:schemeClr val="dk2"/>
              </a:solidFill>
              <a:latin typeface="Consolas"/>
              <a:ea typeface="Consolas"/>
              <a:cs typeface="Consolas"/>
              <a:sym typeface="Consolas"/>
            </a:endParaRPr>
          </a:p>
        </p:txBody>
      </p:sp>
      <p:sp>
        <p:nvSpPr>
          <p:cNvPr id="212" name="Google Shape;212;p24"/>
          <p:cNvSpPr txBox="1"/>
          <p:nvPr/>
        </p:nvSpPr>
        <p:spPr>
          <a:xfrm>
            <a:off x="1681675" y="3783513"/>
            <a:ext cx="10488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DelPref:ASC</a:t>
            </a:r>
            <a:endParaRPr b="1" sz="900">
              <a:solidFill>
                <a:schemeClr val="dk2"/>
              </a:solidFill>
              <a:latin typeface="Consolas"/>
              <a:ea typeface="Consolas"/>
              <a:cs typeface="Consolas"/>
              <a:sym typeface="Consolas"/>
            </a:endParaRPr>
          </a:p>
        </p:txBody>
      </p:sp>
      <p:sp>
        <p:nvSpPr>
          <p:cNvPr id="213" name="Google Shape;213;p24"/>
          <p:cNvSpPr/>
          <p:nvPr/>
        </p:nvSpPr>
        <p:spPr>
          <a:xfrm>
            <a:off x="7887875" y="4403075"/>
            <a:ext cx="1013100" cy="3231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Consolas"/>
                <a:ea typeface="Consolas"/>
                <a:cs typeface="Consolas"/>
                <a:sym typeface="Consolas"/>
              </a:rPr>
              <a:t>Interactive</a:t>
            </a:r>
            <a:endParaRPr sz="1000">
              <a:latin typeface="Consolas"/>
              <a:ea typeface="Consolas"/>
              <a:cs typeface="Consolas"/>
              <a:sym typeface="Consolas"/>
            </a:endParaRPr>
          </a:p>
        </p:txBody>
      </p:sp>
      <p:grpSp>
        <p:nvGrpSpPr>
          <p:cNvPr id="214" name="Google Shape;214;p24"/>
          <p:cNvGrpSpPr/>
          <p:nvPr/>
        </p:nvGrpSpPr>
        <p:grpSpPr>
          <a:xfrm>
            <a:off x="3814660" y="2710216"/>
            <a:ext cx="883184" cy="888999"/>
            <a:chOff x="2909988" y="430968"/>
            <a:chExt cx="1127661" cy="861266"/>
          </a:xfrm>
        </p:grpSpPr>
        <p:sp>
          <p:nvSpPr>
            <p:cNvPr id="215" name="Google Shape;215;p24"/>
            <p:cNvSpPr/>
            <p:nvPr/>
          </p:nvSpPr>
          <p:spPr>
            <a:xfrm>
              <a:off x="3943149" y="430968"/>
              <a:ext cx="94500" cy="117000"/>
            </a:xfrm>
            <a:prstGeom prst="ellipse">
              <a:avLst/>
            </a:prstGeom>
            <a:solidFill>
              <a:schemeClr val="dk1"/>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16" name="Google Shape;216;p24"/>
            <p:cNvCxnSpPr>
              <a:stCxn id="215" idx="3"/>
            </p:cNvCxnSpPr>
            <p:nvPr/>
          </p:nvCxnSpPr>
          <p:spPr>
            <a:xfrm flipH="1">
              <a:off x="2909988" y="530833"/>
              <a:ext cx="1047000" cy="761400"/>
            </a:xfrm>
            <a:prstGeom prst="straightConnector1">
              <a:avLst/>
            </a:prstGeom>
            <a:noFill/>
            <a:ln cap="flat" cmpd="sng" w="28575">
              <a:solidFill>
                <a:schemeClr val="dk1"/>
              </a:solidFill>
              <a:prstDash val="solid"/>
              <a:round/>
              <a:headEnd len="med" w="med" type="none"/>
              <a:tailEnd len="med" w="med" type="none"/>
            </a:ln>
          </p:spPr>
        </p:cxnSp>
      </p:grpSp>
      <p:sp>
        <p:nvSpPr>
          <p:cNvPr id="217" name="Google Shape;217;p24"/>
          <p:cNvSpPr txBox="1"/>
          <p:nvPr/>
        </p:nvSpPr>
        <p:spPr>
          <a:xfrm>
            <a:off x="1173775" y="2472100"/>
            <a:ext cx="9492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Override</a:t>
            </a:r>
            <a:r>
              <a:rPr b="1" lang="en" sz="900">
                <a:solidFill>
                  <a:schemeClr val="dk2"/>
                </a:solidFill>
                <a:latin typeface="Consolas"/>
                <a:ea typeface="Consolas"/>
                <a:cs typeface="Consolas"/>
                <a:sym typeface="Consolas"/>
              </a:rPr>
              <a:t> Sender</a:t>
            </a:r>
            <a:br>
              <a:rPr b="1" lang="en" sz="900">
                <a:solidFill>
                  <a:schemeClr val="dk2"/>
                </a:solidFill>
                <a:latin typeface="Consolas"/>
                <a:ea typeface="Consolas"/>
                <a:cs typeface="Consolas"/>
                <a:sym typeface="Consolas"/>
              </a:rPr>
            </a:br>
            <a:r>
              <a:rPr b="1" lang="en" sz="900">
                <a:solidFill>
                  <a:schemeClr val="dk2"/>
                </a:solidFill>
                <a:latin typeface="Consolas"/>
                <a:ea typeface="Consolas"/>
                <a:cs typeface="Consolas"/>
                <a:sym typeface="Consolas"/>
              </a:rPr>
              <a:t>Priority</a:t>
            </a:r>
            <a:endParaRPr b="1" sz="900">
              <a:solidFill>
                <a:schemeClr val="dk2"/>
              </a:solidFill>
              <a:latin typeface="Consolas"/>
              <a:ea typeface="Consolas"/>
              <a:cs typeface="Consolas"/>
              <a:sym typeface="Consolas"/>
            </a:endParaRPr>
          </a:p>
        </p:txBody>
      </p:sp>
      <p:grpSp>
        <p:nvGrpSpPr>
          <p:cNvPr id="218" name="Google Shape;218;p24"/>
          <p:cNvGrpSpPr/>
          <p:nvPr/>
        </p:nvGrpSpPr>
        <p:grpSpPr>
          <a:xfrm>
            <a:off x="6604085" y="3450830"/>
            <a:ext cx="1790380" cy="952232"/>
            <a:chOff x="3116988" y="430968"/>
            <a:chExt cx="2048022" cy="1152266"/>
          </a:xfrm>
        </p:grpSpPr>
        <p:sp>
          <p:nvSpPr>
            <p:cNvPr id="219" name="Google Shape;219;p24"/>
            <p:cNvSpPr/>
            <p:nvPr/>
          </p:nvSpPr>
          <p:spPr>
            <a:xfrm>
              <a:off x="3943149" y="430968"/>
              <a:ext cx="94500" cy="117000"/>
            </a:xfrm>
            <a:prstGeom prst="ellipse">
              <a:avLst/>
            </a:prstGeom>
            <a:solidFill>
              <a:schemeClr val="dk1"/>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20" name="Google Shape;220;p24"/>
            <p:cNvCxnSpPr>
              <a:stCxn id="219" idx="3"/>
              <a:endCxn id="221" idx="0"/>
            </p:cNvCxnSpPr>
            <p:nvPr/>
          </p:nvCxnSpPr>
          <p:spPr>
            <a:xfrm flipH="1">
              <a:off x="3116988" y="530833"/>
              <a:ext cx="840000" cy="1017300"/>
            </a:xfrm>
            <a:prstGeom prst="straightConnector1">
              <a:avLst/>
            </a:prstGeom>
            <a:noFill/>
            <a:ln cap="flat" cmpd="sng" w="28575">
              <a:solidFill>
                <a:schemeClr val="dk1"/>
              </a:solidFill>
              <a:prstDash val="solid"/>
              <a:round/>
              <a:headEnd len="med" w="med" type="none"/>
              <a:tailEnd len="med" w="med" type="none"/>
            </a:ln>
          </p:spPr>
        </p:cxnSp>
        <p:cxnSp>
          <p:nvCxnSpPr>
            <p:cNvPr id="222" name="Google Shape;222;p24"/>
            <p:cNvCxnSpPr>
              <a:stCxn id="219" idx="5"/>
              <a:endCxn id="213" idx="0"/>
            </p:cNvCxnSpPr>
            <p:nvPr/>
          </p:nvCxnSpPr>
          <p:spPr>
            <a:xfrm>
              <a:off x="4023810" y="530833"/>
              <a:ext cx="1141200" cy="1052400"/>
            </a:xfrm>
            <a:prstGeom prst="straightConnector1">
              <a:avLst/>
            </a:prstGeom>
            <a:noFill/>
            <a:ln cap="flat" cmpd="sng" w="28575">
              <a:solidFill>
                <a:schemeClr val="dk1"/>
              </a:solidFill>
              <a:prstDash val="solid"/>
              <a:round/>
              <a:headEnd len="med" w="med" type="none"/>
              <a:tailEnd len="med" w="med" type="none"/>
            </a:ln>
          </p:spPr>
        </p:cxnSp>
      </p:grpSp>
      <p:sp>
        <p:nvSpPr>
          <p:cNvPr id="223" name="Google Shape;223;p24"/>
          <p:cNvSpPr txBox="1"/>
          <p:nvPr/>
        </p:nvSpPr>
        <p:spPr>
          <a:xfrm>
            <a:off x="6138725" y="3604075"/>
            <a:ext cx="9492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DelPref:DSC</a:t>
            </a:r>
            <a:endParaRPr b="1" sz="900">
              <a:solidFill>
                <a:schemeClr val="dk2"/>
              </a:solidFill>
              <a:latin typeface="Consolas"/>
              <a:ea typeface="Consolas"/>
              <a:cs typeface="Consolas"/>
              <a:sym typeface="Consolas"/>
            </a:endParaRPr>
          </a:p>
        </p:txBody>
      </p:sp>
      <p:sp>
        <p:nvSpPr>
          <p:cNvPr id="224" name="Google Shape;224;p24"/>
          <p:cNvSpPr/>
          <p:nvPr/>
        </p:nvSpPr>
        <p:spPr>
          <a:xfrm>
            <a:off x="3894150" y="4403075"/>
            <a:ext cx="911700" cy="3231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Consolas"/>
                <a:ea typeface="Consolas"/>
                <a:cs typeface="Consolas"/>
                <a:sym typeface="Consolas"/>
              </a:rPr>
              <a:t>Reliable Live </a:t>
            </a:r>
            <a:endParaRPr sz="1000">
              <a:latin typeface="Consolas"/>
              <a:ea typeface="Consolas"/>
              <a:cs typeface="Consolas"/>
              <a:sym typeface="Consolas"/>
            </a:endParaRPr>
          </a:p>
        </p:txBody>
      </p:sp>
      <p:grpSp>
        <p:nvGrpSpPr>
          <p:cNvPr id="225" name="Google Shape;225;p24"/>
          <p:cNvGrpSpPr/>
          <p:nvPr/>
        </p:nvGrpSpPr>
        <p:grpSpPr>
          <a:xfrm>
            <a:off x="5547594" y="3386094"/>
            <a:ext cx="342513" cy="323106"/>
            <a:chOff x="700475" y="1240125"/>
            <a:chExt cx="453900" cy="379500"/>
          </a:xfrm>
        </p:grpSpPr>
        <p:sp>
          <p:nvSpPr>
            <p:cNvPr id="226" name="Google Shape;226;p24"/>
            <p:cNvSpPr/>
            <p:nvPr/>
          </p:nvSpPr>
          <p:spPr>
            <a:xfrm>
              <a:off x="700475" y="1240125"/>
              <a:ext cx="453900" cy="379500"/>
            </a:xfrm>
            <a:prstGeom prst="ellipse">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27" name="Google Shape;227;p24"/>
            <p:cNvCxnSpPr/>
            <p:nvPr/>
          </p:nvCxnSpPr>
          <p:spPr>
            <a:xfrm>
              <a:off x="778925" y="1326750"/>
              <a:ext cx="297000" cy="222900"/>
            </a:xfrm>
            <a:prstGeom prst="straightConnector1">
              <a:avLst/>
            </a:prstGeom>
            <a:noFill/>
            <a:ln cap="flat" cmpd="sng" w="19050">
              <a:solidFill>
                <a:schemeClr val="dk2"/>
              </a:solidFill>
              <a:prstDash val="solid"/>
              <a:round/>
              <a:headEnd len="med" w="med" type="none"/>
              <a:tailEnd len="med" w="med" type="none"/>
            </a:ln>
          </p:spPr>
        </p:cxnSp>
        <p:cxnSp>
          <p:nvCxnSpPr>
            <p:cNvPr id="228" name="Google Shape;228;p24"/>
            <p:cNvCxnSpPr/>
            <p:nvPr/>
          </p:nvCxnSpPr>
          <p:spPr>
            <a:xfrm flipH="1" rot="10800000">
              <a:off x="795425" y="1293675"/>
              <a:ext cx="272400" cy="272400"/>
            </a:xfrm>
            <a:prstGeom prst="straightConnector1">
              <a:avLst/>
            </a:prstGeom>
            <a:noFill/>
            <a:ln cap="flat" cmpd="sng" w="19050">
              <a:solidFill>
                <a:schemeClr val="dk2"/>
              </a:solidFill>
              <a:prstDash val="solid"/>
              <a:round/>
              <a:headEnd len="med" w="med" type="none"/>
              <a:tailEnd len="med" w="med" type="none"/>
            </a:ln>
          </p:spPr>
        </p:cxnSp>
      </p:grpSp>
      <p:grpSp>
        <p:nvGrpSpPr>
          <p:cNvPr id="229" name="Google Shape;229;p24"/>
          <p:cNvGrpSpPr/>
          <p:nvPr/>
        </p:nvGrpSpPr>
        <p:grpSpPr>
          <a:xfrm>
            <a:off x="2404089" y="1840372"/>
            <a:ext cx="1346515" cy="762392"/>
            <a:chOff x="2909988" y="430968"/>
            <a:chExt cx="1487533" cy="861266"/>
          </a:xfrm>
        </p:grpSpPr>
        <p:sp>
          <p:nvSpPr>
            <p:cNvPr id="230" name="Google Shape;230;p24"/>
            <p:cNvSpPr/>
            <p:nvPr/>
          </p:nvSpPr>
          <p:spPr>
            <a:xfrm>
              <a:off x="3943149" y="430968"/>
              <a:ext cx="94500" cy="117000"/>
            </a:xfrm>
            <a:prstGeom prst="ellipse">
              <a:avLst/>
            </a:prstGeom>
            <a:solidFill>
              <a:schemeClr val="dk1"/>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31" name="Google Shape;231;p24"/>
            <p:cNvCxnSpPr>
              <a:stCxn id="230" idx="3"/>
            </p:cNvCxnSpPr>
            <p:nvPr/>
          </p:nvCxnSpPr>
          <p:spPr>
            <a:xfrm flipH="1">
              <a:off x="2909988" y="530833"/>
              <a:ext cx="1047000" cy="761400"/>
            </a:xfrm>
            <a:prstGeom prst="straightConnector1">
              <a:avLst/>
            </a:prstGeom>
            <a:noFill/>
            <a:ln cap="flat" cmpd="sng" w="28575">
              <a:solidFill>
                <a:schemeClr val="dk1"/>
              </a:solidFill>
              <a:prstDash val="solid"/>
              <a:round/>
              <a:headEnd len="med" w="med" type="none"/>
              <a:tailEnd len="med" w="med" type="none"/>
            </a:ln>
          </p:spPr>
        </p:cxnSp>
        <p:cxnSp>
          <p:nvCxnSpPr>
            <p:cNvPr id="232" name="Google Shape;232;p24"/>
            <p:cNvCxnSpPr>
              <a:endCxn id="233" idx="1"/>
            </p:cNvCxnSpPr>
            <p:nvPr/>
          </p:nvCxnSpPr>
          <p:spPr>
            <a:xfrm>
              <a:off x="4023121" y="506296"/>
              <a:ext cx="374400" cy="431100"/>
            </a:xfrm>
            <a:prstGeom prst="straightConnector1">
              <a:avLst/>
            </a:prstGeom>
            <a:noFill/>
            <a:ln cap="flat" cmpd="sng" w="28575">
              <a:solidFill>
                <a:schemeClr val="dk1"/>
              </a:solidFill>
              <a:prstDash val="solid"/>
              <a:round/>
              <a:headEnd len="med" w="med" type="none"/>
              <a:tailEnd len="med" w="med" type="none"/>
            </a:ln>
          </p:spPr>
        </p:cxnSp>
      </p:grpSp>
      <p:grpSp>
        <p:nvGrpSpPr>
          <p:cNvPr id="234" name="Google Shape;234;p24"/>
          <p:cNvGrpSpPr/>
          <p:nvPr/>
        </p:nvGrpSpPr>
        <p:grpSpPr>
          <a:xfrm>
            <a:off x="3700444" y="2241346"/>
            <a:ext cx="342513" cy="323106"/>
            <a:chOff x="700475" y="1240125"/>
            <a:chExt cx="453900" cy="379500"/>
          </a:xfrm>
        </p:grpSpPr>
        <p:sp>
          <p:nvSpPr>
            <p:cNvPr id="233" name="Google Shape;233;p24"/>
            <p:cNvSpPr/>
            <p:nvPr/>
          </p:nvSpPr>
          <p:spPr>
            <a:xfrm>
              <a:off x="700475" y="1240125"/>
              <a:ext cx="453900" cy="379500"/>
            </a:xfrm>
            <a:prstGeom prst="ellipse">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35" name="Google Shape;235;p24"/>
            <p:cNvCxnSpPr/>
            <p:nvPr/>
          </p:nvCxnSpPr>
          <p:spPr>
            <a:xfrm>
              <a:off x="778925" y="1326750"/>
              <a:ext cx="297000" cy="222900"/>
            </a:xfrm>
            <a:prstGeom prst="straightConnector1">
              <a:avLst/>
            </a:prstGeom>
            <a:noFill/>
            <a:ln cap="flat" cmpd="sng" w="19050">
              <a:solidFill>
                <a:schemeClr val="dk2"/>
              </a:solidFill>
              <a:prstDash val="solid"/>
              <a:round/>
              <a:headEnd len="med" w="med" type="none"/>
              <a:tailEnd len="med" w="med" type="none"/>
            </a:ln>
          </p:spPr>
        </p:cxnSp>
        <p:cxnSp>
          <p:nvCxnSpPr>
            <p:cNvPr id="236" name="Google Shape;236;p24"/>
            <p:cNvCxnSpPr/>
            <p:nvPr/>
          </p:nvCxnSpPr>
          <p:spPr>
            <a:xfrm flipH="1" rot="10800000">
              <a:off x="795425" y="1293675"/>
              <a:ext cx="272400" cy="272400"/>
            </a:xfrm>
            <a:prstGeom prst="straightConnector1">
              <a:avLst/>
            </a:prstGeom>
            <a:noFill/>
            <a:ln cap="flat" cmpd="sng" w="19050">
              <a:solidFill>
                <a:schemeClr val="dk2"/>
              </a:solidFill>
              <a:prstDash val="solid"/>
              <a:round/>
              <a:headEnd len="med" w="med" type="none"/>
              <a:tailEnd len="med" w="med" type="none"/>
            </a:ln>
          </p:spPr>
        </p:cxnSp>
      </p:grpSp>
      <p:sp>
        <p:nvSpPr>
          <p:cNvPr id="237" name="Google Shape;237;p24"/>
          <p:cNvSpPr txBox="1"/>
          <p:nvPr/>
        </p:nvSpPr>
        <p:spPr>
          <a:xfrm>
            <a:off x="2317938" y="1840338"/>
            <a:ext cx="841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Subscriber</a:t>
            </a:r>
            <a:endParaRPr b="1" sz="900">
              <a:solidFill>
                <a:schemeClr val="dk2"/>
              </a:solidFill>
              <a:latin typeface="Consolas"/>
              <a:ea typeface="Consolas"/>
              <a:cs typeface="Consolas"/>
              <a:sym typeface="Consolas"/>
            </a:endParaRPr>
          </a:p>
          <a:p>
            <a:pPr indent="0" lvl="0" marL="0" rtl="0" algn="l">
              <a:spcBef>
                <a:spcPts val="0"/>
              </a:spcBef>
              <a:spcAft>
                <a:spcPts val="0"/>
              </a:spcAft>
              <a:buNone/>
            </a:pPr>
            <a:r>
              <a:rPr b="1" lang="en" sz="900">
                <a:solidFill>
                  <a:schemeClr val="dk2"/>
                </a:solidFill>
                <a:latin typeface="Consolas"/>
                <a:ea typeface="Consolas"/>
                <a:cs typeface="Consolas"/>
                <a:sym typeface="Consolas"/>
              </a:rPr>
              <a:t>Priority</a:t>
            </a:r>
            <a:endParaRPr b="1" sz="900">
              <a:solidFill>
                <a:schemeClr val="dk2"/>
              </a:solidFill>
              <a:latin typeface="Consolas"/>
              <a:ea typeface="Consolas"/>
              <a:cs typeface="Consolas"/>
              <a:sym typeface="Consolas"/>
            </a:endParaRPr>
          </a:p>
        </p:txBody>
      </p:sp>
      <p:grpSp>
        <p:nvGrpSpPr>
          <p:cNvPr id="238" name="Google Shape;238;p24"/>
          <p:cNvGrpSpPr/>
          <p:nvPr/>
        </p:nvGrpSpPr>
        <p:grpSpPr>
          <a:xfrm>
            <a:off x="1372439" y="2582472"/>
            <a:ext cx="1337634" cy="762392"/>
            <a:chOff x="2909988" y="430968"/>
            <a:chExt cx="1477722" cy="861266"/>
          </a:xfrm>
        </p:grpSpPr>
        <p:sp>
          <p:nvSpPr>
            <p:cNvPr id="239" name="Google Shape;239;p24"/>
            <p:cNvSpPr/>
            <p:nvPr/>
          </p:nvSpPr>
          <p:spPr>
            <a:xfrm>
              <a:off x="3943149" y="430968"/>
              <a:ext cx="94500" cy="117000"/>
            </a:xfrm>
            <a:prstGeom prst="ellipse">
              <a:avLst/>
            </a:prstGeom>
            <a:solidFill>
              <a:schemeClr val="dk1"/>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40" name="Google Shape;240;p24"/>
            <p:cNvCxnSpPr>
              <a:stCxn id="239" idx="3"/>
            </p:cNvCxnSpPr>
            <p:nvPr/>
          </p:nvCxnSpPr>
          <p:spPr>
            <a:xfrm flipH="1">
              <a:off x="2909988" y="530833"/>
              <a:ext cx="1047000" cy="761400"/>
            </a:xfrm>
            <a:prstGeom prst="straightConnector1">
              <a:avLst/>
            </a:prstGeom>
            <a:noFill/>
            <a:ln cap="flat" cmpd="sng" w="28575">
              <a:solidFill>
                <a:schemeClr val="dk1"/>
              </a:solidFill>
              <a:prstDash val="solid"/>
              <a:round/>
              <a:headEnd len="med" w="med" type="none"/>
              <a:tailEnd len="med" w="med" type="none"/>
            </a:ln>
          </p:spPr>
        </p:cxnSp>
        <p:cxnSp>
          <p:nvCxnSpPr>
            <p:cNvPr id="241" name="Google Shape;241;p24"/>
            <p:cNvCxnSpPr>
              <a:stCxn id="239" idx="5"/>
            </p:cNvCxnSpPr>
            <p:nvPr/>
          </p:nvCxnSpPr>
          <p:spPr>
            <a:xfrm>
              <a:off x="4023810" y="530833"/>
              <a:ext cx="363900" cy="597900"/>
            </a:xfrm>
            <a:prstGeom prst="straightConnector1">
              <a:avLst/>
            </a:prstGeom>
            <a:noFill/>
            <a:ln cap="flat" cmpd="sng" w="28575">
              <a:solidFill>
                <a:schemeClr val="dk1"/>
              </a:solidFill>
              <a:prstDash val="solid"/>
              <a:round/>
              <a:headEnd len="med" w="med" type="none"/>
              <a:tailEnd len="med" w="med" type="none"/>
            </a:ln>
          </p:spPr>
        </p:cxnSp>
      </p:grpSp>
      <p:sp>
        <p:nvSpPr>
          <p:cNvPr id="242" name="Google Shape;242;p24"/>
          <p:cNvSpPr/>
          <p:nvPr/>
        </p:nvSpPr>
        <p:spPr>
          <a:xfrm>
            <a:off x="1362456" y="3282597"/>
            <a:ext cx="85500" cy="103500"/>
          </a:xfrm>
          <a:prstGeom prst="ellipse">
            <a:avLst/>
          </a:prstGeom>
          <a:solidFill>
            <a:schemeClr val="dk1"/>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43" name="Google Shape;243;p24"/>
          <p:cNvCxnSpPr>
            <a:stCxn id="242" idx="5"/>
          </p:cNvCxnSpPr>
          <p:nvPr/>
        </p:nvCxnSpPr>
        <p:spPr>
          <a:xfrm>
            <a:off x="1435435" y="3370940"/>
            <a:ext cx="510300" cy="1081800"/>
          </a:xfrm>
          <a:prstGeom prst="straightConnector1">
            <a:avLst/>
          </a:prstGeom>
          <a:noFill/>
          <a:ln cap="flat" cmpd="sng" w="28575">
            <a:solidFill>
              <a:schemeClr val="dk1"/>
            </a:solidFill>
            <a:prstDash val="solid"/>
            <a:round/>
            <a:headEnd len="med" w="med" type="none"/>
            <a:tailEnd len="med" w="med" type="none"/>
          </a:ln>
        </p:spPr>
      </p:cxnSp>
      <p:sp>
        <p:nvSpPr>
          <p:cNvPr id="244" name="Google Shape;244;p24"/>
          <p:cNvSpPr/>
          <p:nvPr/>
        </p:nvSpPr>
        <p:spPr>
          <a:xfrm>
            <a:off x="1508925" y="4403075"/>
            <a:ext cx="911700" cy="3231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Consolas"/>
                <a:ea typeface="Consolas"/>
                <a:cs typeface="Consolas"/>
                <a:sym typeface="Consolas"/>
              </a:rPr>
              <a:t>VOD/DVR</a:t>
            </a:r>
            <a:endParaRPr sz="1000">
              <a:latin typeface="Consolas"/>
              <a:ea typeface="Consolas"/>
              <a:cs typeface="Consolas"/>
              <a:sym typeface="Consolas"/>
            </a:endParaRPr>
          </a:p>
        </p:txBody>
      </p:sp>
      <p:sp>
        <p:nvSpPr>
          <p:cNvPr id="245" name="Google Shape;245;p24"/>
          <p:cNvSpPr txBox="1"/>
          <p:nvPr/>
        </p:nvSpPr>
        <p:spPr>
          <a:xfrm>
            <a:off x="3592888" y="2755846"/>
            <a:ext cx="8874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800">
                <a:solidFill>
                  <a:schemeClr val="dk2"/>
                </a:solidFill>
                <a:latin typeface="Consolas"/>
                <a:ea typeface="Consolas"/>
                <a:cs typeface="Consolas"/>
                <a:sym typeface="Consolas"/>
              </a:rPr>
              <a:t>Override Sender</a:t>
            </a:r>
            <a:br>
              <a:rPr b="1" lang="en" sz="800">
                <a:solidFill>
                  <a:schemeClr val="dk2"/>
                </a:solidFill>
                <a:latin typeface="Consolas"/>
                <a:ea typeface="Consolas"/>
                <a:cs typeface="Consolas"/>
                <a:sym typeface="Consolas"/>
              </a:rPr>
            </a:br>
            <a:r>
              <a:rPr b="1" lang="en" sz="800">
                <a:solidFill>
                  <a:schemeClr val="dk2"/>
                </a:solidFill>
                <a:latin typeface="Consolas"/>
                <a:ea typeface="Consolas"/>
                <a:cs typeface="Consolas"/>
                <a:sym typeface="Consolas"/>
              </a:rPr>
              <a:t>Priority</a:t>
            </a:r>
            <a:endParaRPr b="1" sz="800">
              <a:solidFill>
                <a:schemeClr val="dk2"/>
              </a:solidFill>
              <a:latin typeface="Consolas"/>
              <a:ea typeface="Consolas"/>
              <a:cs typeface="Consolas"/>
              <a:sym typeface="Consolas"/>
            </a:endParaRPr>
          </a:p>
        </p:txBody>
      </p:sp>
      <p:sp>
        <p:nvSpPr>
          <p:cNvPr id="221" name="Google Shape;221;p24"/>
          <p:cNvSpPr/>
          <p:nvPr/>
        </p:nvSpPr>
        <p:spPr>
          <a:xfrm>
            <a:off x="6097550" y="4374100"/>
            <a:ext cx="1013100" cy="3231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Consolas"/>
                <a:ea typeface="Consolas"/>
                <a:cs typeface="Consolas"/>
                <a:sym typeface="Consolas"/>
              </a:rPr>
              <a:t>Unreliable Live ?</a:t>
            </a:r>
            <a:endParaRPr sz="1000">
              <a:latin typeface="Consolas"/>
              <a:ea typeface="Consolas"/>
              <a:cs typeface="Consolas"/>
              <a:sym typeface="Consolas"/>
            </a:endParaRPr>
          </a:p>
        </p:txBody>
      </p:sp>
      <p:sp>
        <p:nvSpPr>
          <p:cNvPr id="246" name="Google Shape;246;p24"/>
          <p:cNvSpPr txBox="1"/>
          <p:nvPr/>
        </p:nvSpPr>
        <p:spPr>
          <a:xfrm>
            <a:off x="2643700" y="2627600"/>
            <a:ext cx="949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Use Sender</a:t>
            </a:r>
            <a:br>
              <a:rPr b="1" lang="en" sz="900">
                <a:solidFill>
                  <a:schemeClr val="dk2"/>
                </a:solidFill>
                <a:latin typeface="Consolas"/>
                <a:ea typeface="Consolas"/>
                <a:cs typeface="Consolas"/>
                <a:sym typeface="Consolas"/>
              </a:rPr>
            </a:br>
            <a:r>
              <a:rPr b="1" lang="en" sz="900">
                <a:solidFill>
                  <a:schemeClr val="dk2"/>
                </a:solidFill>
                <a:latin typeface="Consolas"/>
                <a:ea typeface="Consolas"/>
                <a:cs typeface="Consolas"/>
                <a:sym typeface="Consolas"/>
              </a:rPr>
              <a:t>Priority</a:t>
            </a:r>
            <a:endParaRPr b="1" sz="900">
              <a:solidFill>
                <a:schemeClr val="dk2"/>
              </a:solidFill>
              <a:latin typeface="Consolas"/>
              <a:ea typeface="Consolas"/>
              <a:cs typeface="Consolas"/>
              <a:sym typeface="Consolas"/>
            </a:endParaRPr>
          </a:p>
        </p:txBody>
      </p:sp>
      <p:grpSp>
        <p:nvGrpSpPr>
          <p:cNvPr id="247" name="Google Shape;247;p24"/>
          <p:cNvGrpSpPr/>
          <p:nvPr/>
        </p:nvGrpSpPr>
        <p:grpSpPr>
          <a:xfrm>
            <a:off x="2567581" y="3163946"/>
            <a:ext cx="342513" cy="323106"/>
            <a:chOff x="700475" y="1240125"/>
            <a:chExt cx="453900" cy="379500"/>
          </a:xfrm>
        </p:grpSpPr>
        <p:sp>
          <p:nvSpPr>
            <p:cNvPr id="248" name="Google Shape;248;p24"/>
            <p:cNvSpPr/>
            <p:nvPr/>
          </p:nvSpPr>
          <p:spPr>
            <a:xfrm>
              <a:off x="700475" y="1240125"/>
              <a:ext cx="453900" cy="379500"/>
            </a:xfrm>
            <a:prstGeom prst="ellipse">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49" name="Google Shape;249;p24"/>
            <p:cNvCxnSpPr/>
            <p:nvPr/>
          </p:nvCxnSpPr>
          <p:spPr>
            <a:xfrm>
              <a:off x="778925" y="1326750"/>
              <a:ext cx="297000" cy="222900"/>
            </a:xfrm>
            <a:prstGeom prst="straightConnector1">
              <a:avLst/>
            </a:prstGeom>
            <a:noFill/>
            <a:ln cap="flat" cmpd="sng" w="19050">
              <a:solidFill>
                <a:schemeClr val="dk2"/>
              </a:solidFill>
              <a:prstDash val="solid"/>
              <a:round/>
              <a:headEnd len="med" w="med" type="none"/>
              <a:tailEnd len="med" w="med" type="none"/>
            </a:ln>
          </p:spPr>
        </p:cxnSp>
        <p:cxnSp>
          <p:nvCxnSpPr>
            <p:cNvPr id="250" name="Google Shape;250;p24"/>
            <p:cNvCxnSpPr/>
            <p:nvPr/>
          </p:nvCxnSpPr>
          <p:spPr>
            <a:xfrm flipH="1" rot="10800000">
              <a:off x="795425" y="1293675"/>
              <a:ext cx="272400" cy="272400"/>
            </a:xfrm>
            <a:prstGeom prst="straightConnector1">
              <a:avLst/>
            </a:prstGeom>
            <a:noFill/>
            <a:ln cap="flat" cmpd="sng" w="19050">
              <a:solidFill>
                <a:schemeClr val="dk2"/>
              </a:solidFill>
              <a:prstDash val="solid"/>
              <a:round/>
              <a:headEnd len="med" w="med" type="none"/>
              <a:tailEnd len="med" w="med" type="none"/>
            </a:ln>
          </p:spPr>
        </p:cxnSp>
      </p:grpSp>
      <p:cxnSp>
        <p:nvCxnSpPr>
          <p:cNvPr id="251" name="Google Shape;251;p24"/>
          <p:cNvCxnSpPr>
            <a:endCxn id="252" idx="0"/>
          </p:cNvCxnSpPr>
          <p:nvPr/>
        </p:nvCxnSpPr>
        <p:spPr>
          <a:xfrm flipH="1">
            <a:off x="826350" y="3372575"/>
            <a:ext cx="546000" cy="1030500"/>
          </a:xfrm>
          <a:prstGeom prst="straightConnector1">
            <a:avLst/>
          </a:prstGeom>
          <a:noFill/>
          <a:ln cap="flat" cmpd="sng" w="28575">
            <a:solidFill>
              <a:schemeClr val="dk1"/>
            </a:solidFill>
            <a:prstDash val="solid"/>
            <a:round/>
            <a:headEnd len="med" w="med" type="none"/>
            <a:tailEnd len="med" w="med" type="none"/>
          </a:ln>
        </p:spPr>
      </p:cxnSp>
      <p:sp>
        <p:nvSpPr>
          <p:cNvPr id="252" name="Google Shape;252;p24"/>
          <p:cNvSpPr/>
          <p:nvPr/>
        </p:nvSpPr>
        <p:spPr>
          <a:xfrm>
            <a:off x="370500" y="4403075"/>
            <a:ext cx="911700" cy="3231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Consolas"/>
                <a:ea typeface="Consolas"/>
                <a:cs typeface="Consolas"/>
                <a:sym typeface="Consolas"/>
              </a:rPr>
              <a:t>Prefetch VOD/DVR</a:t>
            </a:r>
            <a:endParaRPr sz="1000">
              <a:latin typeface="Consolas"/>
              <a:ea typeface="Consolas"/>
              <a:cs typeface="Consolas"/>
              <a:sym typeface="Consolas"/>
            </a:endParaRPr>
          </a:p>
        </p:txBody>
      </p:sp>
      <p:sp>
        <p:nvSpPr>
          <p:cNvPr id="253" name="Google Shape;253;p24"/>
          <p:cNvSpPr txBox="1"/>
          <p:nvPr/>
        </p:nvSpPr>
        <p:spPr>
          <a:xfrm>
            <a:off x="124975" y="3750300"/>
            <a:ext cx="10488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DelPref:DSC</a:t>
            </a:r>
            <a:endParaRPr b="1" sz="900">
              <a:solidFill>
                <a:schemeClr val="dk2"/>
              </a:solidFill>
              <a:latin typeface="Consolas"/>
              <a:ea typeface="Consolas"/>
              <a:cs typeface="Consolas"/>
              <a:sym typeface="Consolas"/>
            </a:endParaRPr>
          </a:p>
        </p:txBody>
      </p:sp>
      <p:cxnSp>
        <p:nvCxnSpPr>
          <p:cNvPr id="254" name="Google Shape;254;p24"/>
          <p:cNvCxnSpPr>
            <a:endCxn id="255" idx="0"/>
          </p:cNvCxnSpPr>
          <p:nvPr/>
        </p:nvCxnSpPr>
        <p:spPr>
          <a:xfrm>
            <a:off x="4674100" y="2795671"/>
            <a:ext cx="388200" cy="590400"/>
          </a:xfrm>
          <a:prstGeom prst="straightConnector1">
            <a:avLst/>
          </a:prstGeom>
          <a:noFill/>
          <a:ln cap="flat" cmpd="sng" w="28575">
            <a:solidFill>
              <a:schemeClr val="dk1"/>
            </a:solidFill>
            <a:prstDash val="solid"/>
            <a:round/>
            <a:headEnd len="med" w="med" type="none"/>
            <a:tailEnd len="med" w="med" type="none"/>
          </a:ln>
        </p:spPr>
      </p:cxnSp>
      <p:grpSp>
        <p:nvGrpSpPr>
          <p:cNvPr id="256" name="Google Shape;256;p24"/>
          <p:cNvGrpSpPr/>
          <p:nvPr/>
        </p:nvGrpSpPr>
        <p:grpSpPr>
          <a:xfrm>
            <a:off x="4891044" y="3386071"/>
            <a:ext cx="342513" cy="323106"/>
            <a:chOff x="700475" y="1240125"/>
            <a:chExt cx="453900" cy="379500"/>
          </a:xfrm>
        </p:grpSpPr>
        <p:sp>
          <p:nvSpPr>
            <p:cNvPr id="255" name="Google Shape;255;p24"/>
            <p:cNvSpPr/>
            <p:nvPr/>
          </p:nvSpPr>
          <p:spPr>
            <a:xfrm>
              <a:off x="700475" y="1240125"/>
              <a:ext cx="453900" cy="379500"/>
            </a:xfrm>
            <a:prstGeom prst="ellipse">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57" name="Google Shape;257;p24"/>
            <p:cNvCxnSpPr/>
            <p:nvPr/>
          </p:nvCxnSpPr>
          <p:spPr>
            <a:xfrm>
              <a:off x="778925" y="1326750"/>
              <a:ext cx="297000" cy="222900"/>
            </a:xfrm>
            <a:prstGeom prst="straightConnector1">
              <a:avLst/>
            </a:prstGeom>
            <a:noFill/>
            <a:ln cap="flat" cmpd="sng" w="19050">
              <a:solidFill>
                <a:schemeClr val="dk2"/>
              </a:solidFill>
              <a:prstDash val="solid"/>
              <a:round/>
              <a:headEnd len="med" w="med" type="none"/>
              <a:tailEnd len="med" w="med" type="none"/>
            </a:ln>
          </p:spPr>
        </p:cxnSp>
        <p:cxnSp>
          <p:nvCxnSpPr>
            <p:cNvPr id="258" name="Google Shape;258;p24"/>
            <p:cNvCxnSpPr/>
            <p:nvPr/>
          </p:nvCxnSpPr>
          <p:spPr>
            <a:xfrm flipH="1" rot="10800000">
              <a:off x="795425" y="1293675"/>
              <a:ext cx="272400" cy="272400"/>
            </a:xfrm>
            <a:prstGeom prst="straightConnector1">
              <a:avLst/>
            </a:prstGeom>
            <a:noFill/>
            <a:ln cap="flat" cmpd="sng" w="19050">
              <a:solidFill>
                <a:schemeClr val="dk2"/>
              </a:solidFill>
              <a:prstDash val="solid"/>
              <a:round/>
              <a:headEnd len="med" w="med" type="none"/>
              <a:tailEnd len="med" w="med" type="none"/>
            </a:ln>
          </p:spPr>
        </p:cxnSp>
      </p:grpSp>
      <p:cxnSp>
        <p:nvCxnSpPr>
          <p:cNvPr id="259" name="Google Shape;259;p24"/>
          <p:cNvCxnSpPr>
            <a:stCxn id="209" idx="5"/>
            <a:endCxn id="260" idx="0"/>
          </p:cNvCxnSpPr>
          <p:nvPr/>
        </p:nvCxnSpPr>
        <p:spPr>
          <a:xfrm flipH="1">
            <a:off x="3157521" y="3692376"/>
            <a:ext cx="609600" cy="661200"/>
          </a:xfrm>
          <a:prstGeom prst="straightConnector1">
            <a:avLst/>
          </a:prstGeom>
          <a:noFill/>
          <a:ln cap="flat" cmpd="sng" w="28575">
            <a:solidFill>
              <a:schemeClr val="dk1"/>
            </a:solidFill>
            <a:prstDash val="solid"/>
            <a:round/>
            <a:headEnd len="med" w="med" type="none"/>
            <a:tailEnd len="med" w="med" type="none"/>
          </a:ln>
        </p:spPr>
      </p:cxnSp>
      <p:grpSp>
        <p:nvGrpSpPr>
          <p:cNvPr id="261" name="Google Shape;261;p24"/>
          <p:cNvGrpSpPr/>
          <p:nvPr/>
        </p:nvGrpSpPr>
        <p:grpSpPr>
          <a:xfrm>
            <a:off x="2986131" y="4353696"/>
            <a:ext cx="342513" cy="323106"/>
            <a:chOff x="700475" y="1240125"/>
            <a:chExt cx="453900" cy="379500"/>
          </a:xfrm>
        </p:grpSpPr>
        <p:sp>
          <p:nvSpPr>
            <p:cNvPr id="260" name="Google Shape;260;p24"/>
            <p:cNvSpPr/>
            <p:nvPr/>
          </p:nvSpPr>
          <p:spPr>
            <a:xfrm>
              <a:off x="700475" y="1240125"/>
              <a:ext cx="453900" cy="379500"/>
            </a:xfrm>
            <a:prstGeom prst="ellipse">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62" name="Google Shape;262;p24"/>
            <p:cNvCxnSpPr/>
            <p:nvPr/>
          </p:nvCxnSpPr>
          <p:spPr>
            <a:xfrm>
              <a:off x="778925" y="1326750"/>
              <a:ext cx="297000" cy="222900"/>
            </a:xfrm>
            <a:prstGeom prst="straightConnector1">
              <a:avLst/>
            </a:prstGeom>
            <a:noFill/>
            <a:ln cap="flat" cmpd="sng" w="19050">
              <a:solidFill>
                <a:schemeClr val="dk2"/>
              </a:solidFill>
              <a:prstDash val="solid"/>
              <a:round/>
              <a:headEnd len="med" w="med" type="none"/>
              <a:tailEnd len="med" w="med" type="none"/>
            </a:ln>
          </p:spPr>
        </p:cxnSp>
        <p:cxnSp>
          <p:nvCxnSpPr>
            <p:cNvPr id="263" name="Google Shape;263;p24"/>
            <p:cNvCxnSpPr/>
            <p:nvPr/>
          </p:nvCxnSpPr>
          <p:spPr>
            <a:xfrm flipH="1" rot="10800000">
              <a:off x="795425" y="1293675"/>
              <a:ext cx="272400" cy="272400"/>
            </a:xfrm>
            <a:prstGeom prst="straightConnector1">
              <a:avLst/>
            </a:prstGeom>
            <a:noFill/>
            <a:ln cap="flat" cmpd="sng" w="19050">
              <a:solidFill>
                <a:schemeClr val="dk2"/>
              </a:solidFill>
              <a:prstDash val="solid"/>
              <a:round/>
              <a:headEnd len="med" w="med" type="none"/>
              <a:tailEnd len="med" w="med" type="none"/>
            </a:ln>
          </p:spPr>
        </p:cxnSp>
      </p:grpSp>
      <p:grpSp>
        <p:nvGrpSpPr>
          <p:cNvPr id="264" name="Google Shape;264;p24"/>
          <p:cNvGrpSpPr/>
          <p:nvPr/>
        </p:nvGrpSpPr>
        <p:grpSpPr>
          <a:xfrm>
            <a:off x="2841689" y="344268"/>
            <a:ext cx="1638866" cy="762438"/>
            <a:chOff x="2909988" y="430968"/>
            <a:chExt cx="2169822" cy="869966"/>
          </a:xfrm>
        </p:grpSpPr>
        <p:sp>
          <p:nvSpPr>
            <p:cNvPr id="265" name="Google Shape;265;p24"/>
            <p:cNvSpPr/>
            <p:nvPr/>
          </p:nvSpPr>
          <p:spPr>
            <a:xfrm>
              <a:off x="3943149" y="430968"/>
              <a:ext cx="94500" cy="117000"/>
            </a:xfrm>
            <a:prstGeom prst="ellipse">
              <a:avLst/>
            </a:prstGeom>
            <a:solidFill>
              <a:schemeClr val="dk1"/>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66" name="Google Shape;266;p24"/>
            <p:cNvCxnSpPr>
              <a:stCxn id="265" idx="3"/>
            </p:cNvCxnSpPr>
            <p:nvPr/>
          </p:nvCxnSpPr>
          <p:spPr>
            <a:xfrm flipH="1">
              <a:off x="2909988" y="530833"/>
              <a:ext cx="1047000" cy="761400"/>
            </a:xfrm>
            <a:prstGeom prst="straightConnector1">
              <a:avLst/>
            </a:prstGeom>
            <a:noFill/>
            <a:ln cap="flat" cmpd="sng" w="28575">
              <a:solidFill>
                <a:schemeClr val="dk1"/>
              </a:solidFill>
              <a:prstDash val="solid"/>
              <a:round/>
              <a:headEnd len="med" w="med" type="none"/>
              <a:tailEnd len="med" w="med" type="none"/>
            </a:ln>
          </p:spPr>
        </p:cxnSp>
        <p:cxnSp>
          <p:nvCxnSpPr>
            <p:cNvPr id="267" name="Google Shape;267;p24"/>
            <p:cNvCxnSpPr>
              <a:stCxn id="265" idx="5"/>
            </p:cNvCxnSpPr>
            <p:nvPr/>
          </p:nvCxnSpPr>
          <p:spPr>
            <a:xfrm>
              <a:off x="4023810" y="530833"/>
              <a:ext cx="1056000" cy="770100"/>
            </a:xfrm>
            <a:prstGeom prst="straightConnector1">
              <a:avLst/>
            </a:prstGeom>
            <a:noFill/>
            <a:ln cap="flat" cmpd="sng" w="28575">
              <a:solidFill>
                <a:schemeClr val="dk1"/>
              </a:solidFill>
              <a:prstDash val="solid"/>
              <a:round/>
              <a:headEnd len="med" w="med" type="none"/>
              <a:tailEnd len="med" w="med" type="none"/>
            </a:ln>
          </p:spPr>
        </p:cxnSp>
      </p:grpSp>
      <p:sp>
        <p:nvSpPr>
          <p:cNvPr id="268" name="Google Shape;268;p24"/>
          <p:cNvSpPr txBox="1"/>
          <p:nvPr/>
        </p:nvSpPr>
        <p:spPr>
          <a:xfrm>
            <a:off x="4097400" y="344275"/>
            <a:ext cx="949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Object</a:t>
            </a:r>
            <a:endParaRPr b="1" sz="900">
              <a:solidFill>
                <a:schemeClr val="dk2"/>
              </a:solidFill>
              <a:latin typeface="Consolas"/>
              <a:ea typeface="Consolas"/>
              <a:cs typeface="Consolas"/>
              <a:sym typeface="Consolas"/>
            </a:endParaRPr>
          </a:p>
          <a:p>
            <a:pPr indent="0" lvl="0" marL="0" rtl="0" algn="l">
              <a:spcBef>
                <a:spcPts val="0"/>
              </a:spcBef>
              <a:spcAft>
                <a:spcPts val="0"/>
              </a:spcAft>
              <a:buNone/>
            </a:pPr>
            <a:r>
              <a:rPr b="1" lang="en" sz="900">
                <a:solidFill>
                  <a:schemeClr val="dk2"/>
                </a:solidFill>
                <a:latin typeface="Consolas"/>
                <a:ea typeface="Consolas"/>
                <a:cs typeface="Consolas"/>
                <a:sym typeface="Consolas"/>
              </a:rPr>
              <a:t>NOT Expired</a:t>
            </a:r>
            <a:endParaRPr b="1" sz="900">
              <a:solidFill>
                <a:schemeClr val="dk2"/>
              </a:solidFill>
              <a:latin typeface="Consolas"/>
              <a:ea typeface="Consolas"/>
              <a:cs typeface="Consolas"/>
              <a:sym typeface="Consolas"/>
            </a:endParaRPr>
          </a:p>
        </p:txBody>
      </p:sp>
      <p:grpSp>
        <p:nvGrpSpPr>
          <p:cNvPr id="269" name="Google Shape;269;p24"/>
          <p:cNvGrpSpPr/>
          <p:nvPr/>
        </p:nvGrpSpPr>
        <p:grpSpPr>
          <a:xfrm>
            <a:off x="2643694" y="956096"/>
            <a:ext cx="342513" cy="323106"/>
            <a:chOff x="700475" y="1240125"/>
            <a:chExt cx="453900" cy="379500"/>
          </a:xfrm>
        </p:grpSpPr>
        <p:sp>
          <p:nvSpPr>
            <p:cNvPr id="270" name="Google Shape;270;p24"/>
            <p:cNvSpPr/>
            <p:nvPr/>
          </p:nvSpPr>
          <p:spPr>
            <a:xfrm>
              <a:off x="700475" y="1240125"/>
              <a:ext cx="453900" cy="379500"/>
            </a:xfrm>
            <a:prstGeom prst="ellipse">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71" name="Google Shape;271;p24"/>
            <p:cNvCxnSpPr/>
            <p:nvPr/>
          </p:nvCxnSpPr>
          <p:spPr>
            <a:xfrm>
              <a:off x="778925" y="1326750"/>
              <a:ext cx="297000" cy="222900"/>
            </a:xfrm>
            <a:prstGeom prst="straightConnector1">
              <a:avLst/>
            </a:prstGeom>
            <a:noFill/>
            <a:ln cap="flat" cmpd="sng" w="19050">
              <a:solidFill>
                <a:schemeClr val="dk2"/>
              </a:solidFill>
              <a:prstDash val="solid"/>
              <a:round/>
              <a:headEnd len="med" w="med" type="none"/>
              <a:tailEnd len="med" w="med" type="none"/>
            </a:ln>
          </p:spPr>
        </p:cxnSp>
        <p:cxnSp>
          <p:nvCxnSpPr>
            <p:cNvPr id="272" name="Google Shape;272;p24"/>
            <p:cNvCxnSpPr/>
            <p:nvPr/>
          </p:nvCxnSpPr>
          <p:spPr>
            <a:xfrm flipH="1" rot="10800000">
              <a:off x="795425" y="1293675"/>
              <a:ext cx="272400" cy="272400"/>
            </a:xfrm>
            <a:prstGeom prst="straightConnector1">
              <a:avLst/>
            </a:prstGeom>
            <a:noFill/>
            <a:ln cap="flat" cmpd="sng" w="19050">
              <a:solidFill>
                <a:schemeClr val="dk2"/>
              </a:solidFill>
              <a:prstDash val="solid"/>
              <a:round/>
              <a:headEnd len="med" w="med" type="none"/>
              <a:tailEnd len="med" w="med" type="none"/>
            </a:ln>
          </p:spPr>
        </p:cxnSp>
      </p:grpSp>
      <p:sp>
        <p:nvSpPr>
          <p:cNvPr id="273" name="Google Shape;273;p24"/>
          <p:cNvSpPr txBox="1"/>
          <p:nvPr/>
        </p:nvSpPr>
        <p:spPr>
          <a:xfrm>
            <a:off x="2643700" y="344300"/>
            <a:ext cx="7095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Object</a:t>
            </a:r>
            <a:endParaRPr b="1" sz="900">
              <a:solidFill>
                <a:schemeClr val="dk2"/>
              </a:solidFill>
              <a:latin typeface="Consolas"/>
              <a:ea typeface="Consolas"/>
              <a:cs typeface="Consolas"/>
              <a:sym typeface="Consolas"/>
            </a:endParaRPr>
          </a:p>
          <a:p>
            <a:pPr indent="0" lvl="0" marL="0" rtl="0" algn="l">
              <a:spcBef>
                <a:spcPts val="0"/>
              </a:spcBef>
              <a:spcAft>
                <a:spcPts val="0"/>
              </a:spcAft>
              <a:buNone/>
            </a:pPr>
            <a:r>
              <a:rPr b="1" lang="en" sz="900">
                <a:solidFill>
                  <a:schemeClr val="dk2"/>
                </a:solidFill>
                <a:latin typeface="Consolas"/>
                <a:ea typeface="Consolas"/>
                <a:cs typeface="Consolas"/>
                <a:sym typeface="Consolas"/>
              </a:rPr>
              <a:t>Expired</a:t>
            </a:r>
            <a:endParaRPr b="1" sz="900">
              <a:solidFill>
                <a:schemeClr val="dk2"/>
              </a:solidFill>
              <a:latin typeface="Consolas"/>
              <a:ea typeface="Consolas"/>
              <a:cs typeface="Consolas"/>
              <a:sym typeface="Consolas"/>
            </a:endParaRPr>
          </a:p>
        </p:txBody>
      </p:sp>
      <p:sp>
        <p:nvSpPr>
          <p:cNvPr id="274" name="Google Shape;274;p24"/>
          <p:cNvSpPr txBox="1"/>
          <p:nvPr/>
        </p:nvSpPr>
        <p:spPr>
          <a:xfrm>
            <a:off x="3567675" y="1724150"/>
            <a:ext cx="1048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No Subscribe Priority</a:t>
            </a:r>
            <a:endParaRPr b="1" sz="900">
              <a:solidFill>
                <a:schemeClr val="dk2"/>
              </a:solidFill>
              <a:latin typeface="Consolas"/>
              <a:ea typeface="Consolas"/>
              <a:cs typeface="Consolas"/>
              <a:sym typeface="Consolas"/>
            </a:endParaRPr>
          </a:p>
        </p:txBody>
      </p:sp>
      <p:sp>
        <p:nvSpPr>
          <p:cNvPr id="275" name="Google Shape;275;p24"/>
          <p:cNvSpPr txBox="1"/>
          <p:nvPr/>
        </p:nvSpPr>
        <p:spPr>
          <a:xfrm>
            <a:off x="4859550" y="2834838"/>
            <a:ext cx="8418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800">
                <a:solidFill>
                  <a:schemeClr val="dk2"/>
                </a:solidFill>
                <a:latin typeface="Consolas"/>
                <a:ea typeface="Consolas"/>
                <a:cs typeface="Consolas"/>
                <a:sym typeface="Consolas"/>
              </a:rPr>
              <a:t>Use Sender</a:t>
            </a:r>
            <a:br>
              <a:rPr b="1" lang="en" sz="800">
                <a:solidFill>
                  <a:schemeClr val="dk2"/>
                </a:solidFill>
                <a:latin typeface="Consolas"/>
                <a:ea typeface="Consolas"/>
                <a:cs typeface="Consolas"/>
                <a:sym typeface="Consolas"/>
              </a:rPr>
            </a:br>
            <a:r>
              <a:rPr b="1" lang="en" sz="800">
                <a:solidFill>
                  <a:schemeClr val="dk2"/>
                </a:solidFill>
                <a:latin typeface="Consolas"/>
                <a:ea typeface="Consolas"/>
                <a:cs typeface="Consolas"/>
                <a:sym typeface="Consolas"/>
              </a:rPr>
              <a:t>Priority</a:t>
            </a:r>
            <a:endParaRPr b="1" sz="800">
              <a:solidFill>
                <a:schemeClr val="dk2"/>
              </a:solidFill>
              <a:latin typeface="Consolas"/>
              <a:ea typeface="Consolas"/>
              <a:cs typeface="Consolas"/>
              <a:sym typeface="Consolas"/>
            </a:endParaRPr>
          </a:p>
        </p:txBody>
      </p:sp>
      <p:sp>
        <p:nvSpPr>
          <p:cNvPr id="276" name="Google Shape;276;p24"/>
          <p:cNvSpPr txBox="1"/>
          <p:nvPr/>
        </p:nvSpPr>
        <p:spPr>
          <a:xfrm>
            <a:off x="4194175" y="3945075"/>
            <a:ext cx="9492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DelPref:ASC</a:t>
            </a:r>
            <a:endParaRPr b="1" sz="900">
              <a:solidFill>
                <a:schemeClr val="dk2"/>
              </a:solidFill>
              <a:latin typeface="Consolas"/>
              <a:ea typeface="Consolas"/>
              <a:cs typeface="Consolas"/>
              <a:sym typeface="Consolas"/>
            </a:endParaRPr>
          </a:p>
        </p:txBody>
      </p:sp>
      <p:sp>
        <p:nvSpPr>
          <p:cNvPr id="277" name="Google Shape;277;p24"/>
          <p:cNvSpPr txBox="1"/>
          <p:nvPr/>
        </p:nvSpPr>
        <p:spPr>
          <a:xfrm>
            <a:off x="2806600" y="3927175"/>
            <a:ext cx="623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DelPref:DSC</a:t>
            </a:r>
            <a:endParaRPr b="1" sz="900">
              <a:solidFill>
                <a:schemeClr val="dk2"/>
              </a:solidFill>
              <a:latin typeface="Consolas"/>
              <a:ea typeface="Consolas"/>
              <a:cs typeface="Consolas"/>
              <a:sym typeface="Consolas"/>
            </a:endParaRPr>
          </a:p>
        </p:txBody>
      </p:sp>
      <p:sp>
        <p:nvSpPr>
          <p:cNvPr id="278" name="Google Shape;278;p24"/>
          <p:cNvSpPr txBox="1"/>
          <p:nvPr>
            <p:ph type="title"/>
          </p:nvPr>
        </p:nvSpPr>
        <p:spPr>
          <a:xfrm>
            <a:off x="5890100" y="77950"/>
            <a:ext cx="2844300" cy="1323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Consolas"/>
                <a:ea typeface="Consolas"/>
                <a:cs typeface="Consolas"/>
                <a:sym typeface="Consolas"/>
              </a:rPr>
              <a:t>Deterministic Decision Tree</a:t>
            </a:r>
            <a:endParaRPr>
              <a:latin typeface="Consolas"/>
              <a:ea typeface="Consolas"/>
              <a:cs typeface="Consolas"/>
              <a:sym typeface="Consolas"/>
            </a:endParaRPr>
          </a:p>
        </p:txBody>
      </p:sp>
      <p:sp>
        <p:nvSpPr>
          <p:cNvPr id="279" name="Google Shape;279;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25"/>
          <p:cNvSpPr txBox="1"/>
          <p:nvPr>
            <p:ph type="title"/>
          </p:nvPr>
        </p:nvSpPr>
        <p:spPr>
          <a:xfrm>
            <a:off x="446950" y="131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320">
                <a:latin typeface="Consolas"/>
                <a:ea typeface="Consolas"/>
                <a:cs typeface="Consolas"/>
                <a:sym typeface="Consolas"/>
              </a:rPr>
              <a:t>End Subscriber “can” </a:t>
            </a:r>
            <a:r>
              <a:rPr lang="en" sz="2320">
                <a:latin typeface="Consolas"/>
                <a:ea typeface="Consolas"/>
                <a:cs typeface="Consolas"/>
                <a:sym typeface="Consolas"/>
              </a:rPr>
              <a:t>influence</a:t>
            </a:r>
            <a:r>
              <a:rPr lang="en" sz="2320">
                <a:latin typeface="Consolas"/>
                <a:ea typeface="Consolas"/>
                <a:cs typeface="Consolas"/>
                <a:sym typeface="Consolas"/>
              </a:rPr>
              <a:t> “Last Hop Delivery”</a:t>
            </a:r>
            <a:endParaRPr sz="2320">
              <a:latin typeface="Consolas"/>
              <a:ea typeface="Consolas"/>
              <a:cs typeface="Consolas"/>
              <a:sym typeface="Consolas"/>
            </a:endParaRPr>
          </a:p>
        </p:txBody>
      </p:sp>
      <p:sp>
        <p:nvSpPr>
          <p:cNvPr id="285" name="Google Shape;285;p25"/>
          <p:cNvSpPr/>
          <p:nvPr/>
        </p:nvSpPr>
        <p:spPr>
          <a:xfrm>
            <a:off x="7224275" y="1562825"/>
            <a:ext cx="569400" cy="465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S1</a:t>
            </a:r>
            <a:endParaRPr/>
          </a:p>
        </p:txBody>
      </p:sp>
      <p:sp>
        <p:nvSpPr>
          <p:cNvPr id="286" name="Google Shape;286;p25"/>
          <p:cNvSpPr/>
          <p:nvPr/>
        </p:nvSpPr>
        <p:spPr>
          <a:xfrm>
            <a:off x="7224275" y="3674975"/>
            <a:ext cx="569400" cy="465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Sn</a:t>
            </a:r>
            <a:endParaRPr/>
          </a:p>
        </p:txBody>
      </p:sp>
      <p:sp>
        <p:nvSpPr>
          <p:cNvPr id="287" name="Google Shape;287;p25"/>
          <p:cNvSpPr/>
          <p:nvPr/>
        </p:nvSpPr>
        <p:spPr>
          <a:xfrm>
            <a:off x="3980950" y="2391350"/>
            <a:ext cx="1452600" cy="8169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Relay</a:t>
            </a:r>
            <a:endParaRPr/>
          </a:p>
        </p:txBody>
      </p:sp>
      <p:cxnSp>
        <p:nvCxnSpPr>
          <p:cNvPr id="288" name="Google Shape;288;p25"/>
          <p:cNvCxnSpPr>
            <a:stCxn id="285" idx="2"/>
            <a:endCxn id="287" idx="3"/>
          </p:cNvCxnSpPr>
          <p:nvPr/>
        </p:nvCxnSpPr>
        <p:spPr>
          <a:xfrm flipH="1">
            <a:off x="5433575" y="1795475"/>
            <a:ext cx="1790700" cy="1004400"/>
          </a:xfrm>
          <a:prstGeom prst="straightConnector1">
            <a:avLst/>
          </a:prstGeom>
          <a:noFill/>
          <a:ln cap="flat" cmpd="sng" w="19050">
            <a:solidFill>
              <a:schemeClr val="dk2"/>
            </a:solidFill>
            <a:prstDash val="dashDot"/>
            <a:round/>
            <a:headEnd len="med" w="med" type="none"/>
            <a:tailEnd len="med" w="med" type="triangle"/>
          </a:ln>
        </p:spPr>
      </p:cxnSp>
      <p:cxnSp>
        <p:nvCxnSpPr>
          <p:cNvPr id="289" name="Google Shape;289;p25"/>
          <p:cNvCxnSpPr>
            <a:stCxn id="286" idx="2"/>
            <a:endCxn id="287" idx="3"/>
          </p:cNvCxnSpPr>
          <p:nvPr/>
        </p:nvCxnSpPr>
        <p:spPr>
          <a:xfrm rot="10800000">
            <a:off x="5433575" y="2799725"/>
            <a:ext cx="1790700" cy="1107900"/>
          </a:xfrm>
          <a:prstGeom prst="straightConnector1">
            <a:avLst/>
          </a:prstGeom>
          <a:noFill/>
          <a:ln cap="flat" cmpd="sng" w="19050">
            <a:solidFill>
              <a:schemeClr val="dk2"/>
            </a:solidFill>
            <a:prstDash val="dashDot"/>
            <a:round/>
            <a:headEnd len="med" w="med" type="none"/>
            <a:tailEnd len="med" w="med" type="triangle"/>
          </a:ln>
        </p:spPr>
      </p:cxnSp>
      <p:sp>
        <p:nvSpPr>
          <p:cNvPr id="290" name="Google Shape;290;p25"/>
          <p:cNvSpPr txBox="1"/>
          <p:nvPr/>
        </p:nvSpPr>
        <p:spPr>
          <a:xfrm>
            <a:off x="5252000" y="1795475"/>
            <a:ext cx="14937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Subscribe (Track A): Order:low, </a:t>
            </a:r>
            <a:endParaRPr b="1" sz="900">
              <a:solidFill>
                <a:schemeClr val="dk2"/>
              </a:solidFill>
              <a:latin typeface="Consolas"/>
              <a:ea typeface="Consolas"/>
              <a:cs typeface="Consolas"/>
              <a:sym typeface="Consolas"/>
            </a:endParaRPr>
          </a:p>
          <a:p>
            <a:pPr indent="0" lvl="0" marL="0" rtl="0" algn="l">
              <a:spcBef>
                <a:spcPts val="0"/>
              </a:spcBef>
              <a:spcAft>
                <a:spcPts val="0"/>
              </a:spcAft>
              <a:buNone/>
            </a:pPr>
            <a:r>
              <a:rPr b="1" lang="en" sz="900">
                <a:solidFill>
                  <a:schemeClr val="dk2"/>
                </a:solidFill>
                <a:latin typeface="Consolas"/>
                <a:ea typeface="Consolas"/>
                <a:cs typeface="Consolas"/>
                <a:sym typeface="Consolas"/>
              </a:rPr>
              <a:t>Pref: FIFO</a:t>
            </a:r>
            <a:endParaRPr b="1" sz="900">
              <a:solidFill>
                <a:schemeClr val="dk2"/>
              </a:solidFill>
              <a:latin typeface="Consolas"/>
              <a:ea typeface="Consolas"/>
              <a:cs typeface="Consolas"/>
              <a:sym typeface="Consolas"/>
            </a:endParaRPr>
          </a:p>
        </p:txBody>
      </p:sp>
      <p:sp>
        <p:nvSpPr>
          <p:cNvPr id="291" name="Google Shape;291;p25"/>
          <p:cNvSpPr txBox="1"/>
          <p:nvPr/>
        </p:nvSpPr>
        <p:spPr>
          <a:xfrm>
            <a:off x="5391725" y="3511475"/>
            <a:ext cx="14937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Subscribe(Track A): </a:t>
            </a:r>
            <a:r>
              <a:rPr b="1" lang="en" sz="900">
                <a:solidFill>
                  <a:schemeClr val="dk2"/>
                </a:solidFill>
                <a:latin typeface="Consolas"/>
                <a:ea typeface="Consolas"/>
                <a:cs typeface="Consolas"/>
                <a:sym typeface="Consolas"/>
              </a:rPr>
              <a:t>Order:high, </a:t>
            </a:r>
            <a:endParaRPr b="1" sz="900">
              <a:solidFill>
                <a:schemeClr val="dk2"/>
              </a:solidFill>
              <a:latin typeface="Consolas"/>
              <a:ea typeface="Consolas"/>
              <a:cs typeface="Consolas"/>
              <a:sym typeface="Consolas"/>
            </a:endParaRPr>
          </a:p>
          <a:p>
            <a:pPr indent="0" lvl="0" marL="0" rtl="0" algn="l">
              <a:spcBef>
                <a:spcPts val="0"/>
              </a:spcBef>
              <a:spcAft>
                <a:spcPts val="0"/>
              </a:spcAft>
              <a:buNone/>
            </a:pPr>
            <a:r>
              <a:rPr b="1" lang="en" sz="900">
                <a:solidFill>
                  <a:schemeClr val="dk2"/>
                </a:solidFill>
                <a:latin typeface="Consolas"/>
                <a:ea typeface="Consolas"/>
                <a:cs typeface="Consolas"/>
                <a:sym typeface="Consolas"/>
              </a:rPr>
              <a:t>Pref: LIFO</a:t>
            </a:r>
            <a:endParaRPr b="1" sz="900">
              <a:solidFill>
                <a:schemeClr val="dk2"/>
              </a:solidFill>
              <a:latin typeface="Consolas"/>
              <a:ea typeface="Consolas"/>
              <a:cs typeface="Consolas"/>
              <a:sym typeface="Consolas"/>
            </a:endParaRPr>
          </a:p>
        </p:txBody>
      </p:sp>
      <p:sp>
        <p:nvSpPr>
          <p:cNvPr id="292" name="Google Shape;292;p25"/>
          <p:cNvSpPr/>
          <p:nvPr/>
        </p:nvSpPr>
        <p:spPr>
          <a:xfrm>
            <a:off x="1459375" y="2391350"/>
            <a:ext cx="1452600" cy="8169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Relay</a:t>
            </a:r>
            <a:endParaRPr/>
          </a:p>
        </p:txBody>
      </p:sp>
      <p:cxnSp>
        <p:nvCxnSpPr>
          <p:cNvPr id="293" name="Google Shape;293;p25"/>
          <p:cNvCxnSpPr>
            <a:stCxn id="287" idx="1"/>
            <a:endCxn id="292" idx="3"/>
          </p:cNvCxnSpPr>
          <p:nvPr/>
        </p:nvCxnSpPr>
        <p:spPr>
          <a:xfrm rot="10800000">
            <a:off x="2912050" y="2799800"/>
            <a:ext cx="1068900" cy="0"/>
          </a:xfrm>
          <a:prstGeom prst="straightConnector1">
            <a:avLst/>
          </a:prstGeom>
          <a:noFill/>
          <a:ln cap="flat" cmpd="sng" w="19050">
            <a:solidFill>
              <a:schemeClr val="dk2"/>
            </a:solidFill>
            <a:prstDash val="dashDot"/>
            <a:round/>
            <a:headEnd len="med" w="med" type="none"/>
            <a:tailEnd len="med" w="med" type="triangle"/>
          </a:ln>
        </p:spPr>
      </p:cxnSp>
      <p:sp>
        <p:nvSpPr>
          <p:cNvPr id="294" name="Google Shape;294;p25"/>
          <p:cNvSpPr txBox="1"/>
          <p:nvPr/>
        </p:nvSpPr>
        <p:spPr>
          <a:xfrm>
            <a:off x="3159550" y="2295800"/>
            <a:ext cx="1023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Subscribe (Track A)</a:t>
            </a:r>
            <a:endParaRPr b="1" sz="900">
              <a:solidFill>
                <a:schemeClr val="dk2"/>
              </a:solidFill>
              <a:latin typeface="Consolas"/>
              <a:ea typeface="Consolas"/>
              <a:cs typeface="Consolas"/>
              <a:sym typeface="Consolas"/>
            </a:endParaRPr>
          </a:p>
        </p:txBody>
      </p:sp>
      <p:sp>
        <p:nvSpPr>
          <p:cNvPr id="295" name="Google Shape;295;p25"/>
          <p:cNvSpPr/>
          <p:nvPr/>
        </p:nvSpPr>
        <p:spPr>
          <a:xfrm>
            <a:off x="114275" y="2606000"/>
            <a:ext cx="569400" cy="4653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P</a:t>
            </a:r>
            <a:endParaRPr/>
          </a:p>
        </p:txBody>
      </p:sp>
      <p:grpSp>
        <p:nvGrpSpPr>
          <p:cNvPr id="296" name="Google Shape;296;p25"/>
          <p:cNvGrpSpPr/>
          <p:nvPr/>
        </p:nvGrpSpPr>
        <p:grpSpPr>
          <a:xfrm>
            <a:off x="424050" y="3288975"/>
            <a:ext cx="1642800" cy="618650"/>
            <a:chOff x="721150" y="3860325"/>
            <a:chExt cx="1642800" cy="618650"/>
          </a:xfrm>
        </p:grpSpPr>
        <p:sp>
          <p:nvSpPr>
            <p:cNvPr id="297" name="Google Shape;297;p25"/>
            <p:cNvSpPr/>
            <p:nvPr/>
          </p:nvSpPr>
          <p:spPr>
            <a:xfrm>
              <a:off x="721150" y="3860325"/>
              <a:ext cx="1023300" cy="251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900">
                  <a:latin typeface="Consolas"/>
                  <a:ea typeface="Consolas"/>
                  <a:cs typeface="Consolas"/>
                  <a:sym typeface="Consolas"/>
                </a:rPr>
                <a:t>Send</a:t>
              </a:r>
              <a:endParaRPr sz="900">
                <a:latin typeface="Consolas"/>
                <a:ea typeface="Consolas"/>
                <a:cs typeface="Consolas"/>
                <a:sym typeface="Consolas"/>
              </a:endParaRPr>
            </a:p>
            <a:p>
              <a:pPr indent="0" lvl="0" marL="0" rtl="0" algn="l">
                <a:spcBef>
                  <a:spcPts val="0"/>
                </a:spcBef>
                <a:spcAft>
                  <a:spcPts val="0"/>
                </a:spcAft>
                <a:buNone/>
              </a:pPr>
              <a:r>
                <a:rPr lang="en" sz="900">
                  <a:latin typeface="Consolas"/>
                  <a:ea typeface="Consolas"/>
                  <a:cs typeface="Consolas"/>
                  <a:sym typeface="Consolas"/>
                </a:rPr>
                <a:t>P</a:t>
              </a:r>
              <a:r>
                <a:rPr lang="en" sz="900">
                  <a:latin typeface="Consolas"/>
                  <a:ea typeface="Consolas"/>
                  <a:cs typeface="Consolas"/>
                  <a:sym typeface="Consolas"/>
                </a:rPr>
                <a:t>riority:high</a:t>
              </a:r>
              <a:endParaRPr sz="900">
                <a:latin typeface="Consolas"/>
                <a:ea typeface="Consolas"/>
                <a:cs typeface="Consolas"/>
                <a:sym typeface="Consolas"/>
              </a:endParaRPr>
            </a:p>
          </p:txBody>
        </p:sp>
        <p:sp>
          <p:nvSpPr>
            <p:cNvPr id="298" name="Google Shape;298;p25"/>
            <p:cNvSpPr/>
            <p:nvPr/>
          </p:nvSpPr>
          <p:spPr>
            <a:xfrm>
              <a:off x="1744450" y="3860325"/>
              <a:ext cx="619500" cy="251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900"/>
                <a:t>…….</a:t>
              </a:r>
              <a:endParaRPr sz="900"/>
            </a:p>
          </p:txBody>
        </p:sp>
        <p:cxnSp>
          <p:nvCxnSpPr>
            <p:cNvPr id="299" name="Google Shape;299;p25"/>
            <p:cNvCxnSpPr/>
            <p:nvPr/>
          </p:nvCxnSpPr>
          <p:spPr>
            <a:xfrm>
              <a:off x="844925" y="4413275"/>
              <a:ext cx="1386600" cy="8400"/>
            </a:xfrm>
            <a:prstGeom prst="straightConnector1">
              <a:avLst/>
            </a:prstGeom>
            <a:noFill/>
            <a:ln cap="flat" cmpd="sng" w="9525">
              <a:solidFill>
                <a:srgbClr val="0000FF"/>
              </a:solidFill>
              <a:prstDash val="solid"/>
              <a:round/>
              <a:headEnd len="med" w="med" type="none"/>
              <a:tailEnd len="med" w="med" type="triangle"/>
            </a:ln>
          </p:spPr>
        </p:cxnSp>
        <p:sp>
          <p:nvSpPr>
            <p:cNvPr id="300" name="Google Shape;300;p25"/>
            <p:cNvSpPr txBox="1"/>
            <p:nvPr/>
          </p:nvSpPr>
          <p:spPr>
            <a:xfrm>
              <a:off x="1067750" y="4140275"/>
              <a:ext cx="742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2"/>
                  </a:solidFill>
                  <a:latin typeface="Consolas"/>
                  <a:ea typeface="Consolas"/>
                  <a:cs typeface="Consolas"/>
                  <a:sym typeface="Consolas"/>
                </a:rPr>
                <a:t>Object10</a:t>
              </a:r>
              <a:endParaRPr sz="1000">
                <a:solidFill>
                  <a:schemeClr val="dk2"/>
                </a:solidFill>
                <a:latin typeface="Consolas"/>
                <a:ea typeface="Consolas"/>
                <a:cs typeface="Consolas"/>
                <a:sym typeface="Consolas"/>
              </a:endParaRPr>
            </a:p>
          </p:txBody>
        </p:sp>
      </p:grpSp>
      <p:grpSp>
        <p:nvGrpSpPr>
          <p:cNvPr id="301" name="Google Shape;301;p25"/>
          <p:cNvGrpSpPr/>
          <p:nvPr/>
        </p:nvGrpSpPr>
        <p:grpSpPr>
          <a:xfrm>
            <a:off x="2625100" y="3288975"/>
            <a:ext cx="1642800" cy="618650"/>
            <a:chOff x="721150" y="3860325"/>
            <a:chExt cx="1642800" cy="618650"/>
          </a:xfrm>
        </p:grpSpPr>
        <p:sp>
          <p:nvSpPr>
            <p:cNvPr id="302" name="Google Shape;302;p25"/>
            <p:cNvSpPr/>
            <p:nvPr/>
          </p:nvSpPr>
          <p:spPr>
            <a:xfrm>
              <a:off x="721150" y="3860325"/>
              <a:ext cx="1023300" cy="251400"/>
            </a:xfrm>
            <a:prstGeom prst="rect">
              <a:avLst/>
            </a:prstGeom>
            <a:solidFill>
              <a:schemeClr val="lt2"/>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900">
                  <a:latin typeface="Consolas"/>
                  <a:ea typeface="Consolas"/>
                  <a:cs typeface="Consolas"/>
                  <a:sym typeface="Consolas"/>
                </a:rPr>
                <a:t>Send</a:t>
              </a:r>
              <a:endParaRPr sz="900">
                <a:latin typeface="Consolas"/>
                <a:ea typeface="Consolas"/>
                <a:cs typeface="Consolas"/>
                <a:sym typeface="Consolas"/>
              </a:endParaRPr>
            </a:p>
            <a:p>
              <a:pPr indent="0" lvl="0" marL="0" rtl="0" algn="l">
                <a:spcBef>
                  <a:spcPts val="0"/>
                </a:spcBef>
                <a:spcAft>
                  <a:spcPts val="0"/>
                </a:spcAft>
                <a:buNone/>
              </a:pPr>
              <a:r>
                <a:rPr lang="en" sz="900">
                  <a:latin typeface="Consolas"/>
                  <a:ea typeface="Consolas"/>
                  <a:cs typeface="Consolas"/>
                  <a:sym typeface="Consolas"/>
                </a:rPr>
                <a:t>Priority:high</a:t>
              </a:r>
              <a:endParaRPr sz="900">
                <a:latin typeface="Consolas"/>
                <a:ea typeface="Consolas"/>
                <a:cs typeface="Consolas"/>
                <a:sym typeface="Consolas"/>
              </a:endParaRPr>
            </a:p>
          </p:txBody>
        </p:sp>
        <p:sp>
          <p:nvSpPr>
            <p:cNvPr id="303" name="Google Shape;303;p25"/>
            <p:cNvSpPr/>
            <p:nvPr/>
          </p:nvSpPr>
          <p:spPr>
            <a:xfrm>
              <a:off x="1744450" y="3860325"/>
              <a:ext cx="619500" cy="251400"/>
            </a:xfrm>
            <a:prstGeom prst="rect">
              <a:avLst/>
            </a:prstGeom>
            <a:solidFill>
              <a:schemeClr val="lt2"/>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900"/>
                <a:t>…….</a:t>
              </a:r>
              <a:endParaRPr sz="900"/>
            </a:p>
          </p:txBody>
        </p:sp>
        <p:cxnSp>
          <p:nvCxnSpPr>
            <p:cNvPr id="304" name="Google Shape;304;p25"/>
            <p:cNvCxnSpPr/>
            <p:nvPr/>
          </p:nvCxnSpPr>
          <p:spPr>
            <a:xfrm>
              <a:off x="844925" y="4413275"/>
              <a:ext cx="1386600" cy="8400"/>
            </a:xfrm>
            <a:prstGeom prst="straightConnector1">
              <a:avLst/>
            </a:prstGeom>
            <a:noFill/>
            <a:ln cap="flat" cmpd="sng" w="9525">
              <a:solidFill>
                <a:srgbClr val="0000FF"/>
              </a:solidFill>
              <a:prstDash val="solid"/>
              <a:round/>
              <a:headEnd len="med" w="med" type="none"/>
              <a:tailEnd len="med" w="med" type="triangle"/>
            </a:ln>
          </p:spPr>
        </p:cxnSp>
        <p:sp>
          <p:nvSpPr>
            <p:cNvPr id="305" name="Google Shape;305;p25"/>
            <p:cNvSpPr txBox="1"/>
            <p:nvPr/>
          </p:nvSpPr>
          <p:spPr>
            <a:xfrm>
              <a:off x="1067750" y="4140275"/>
              <a:ext cx="742800" cy="338700"/>
            </a:xfrm>
            <a:prstGeom prst="rect">
              <a:avLst/>
            </a:prstGeom>
            <a:noFill/>
            <a:ln cap="flat" cmpd="sng" w="9525">
              <a:solidFill>
                <a:srgbClr val="FFFF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2"/>
                  </a:solidFill>
                  <a:latin typeface="Consolas"/>
                  <a:ea typeface="Consolas"/>
                  <a:cs typeface="Consolas"/>
                  <a:sym typeface="Consolas"/>
                </a:rPr>
                <a:t>Object10</a:t>
              </a:r>
              <a:endParaRPr sz="1000">
                <a:solidFill>
                  <a:schemeClr val="dk2"/>
                </a:solidFill>
                <a:latin typeface="Consolas"/>
                <a:ea typeface="Consolas"/>
                <a:cs typeface="Consolas"/>
                <a:sym typeface="Consolas"/>
              </a:endParaRPr>
            </a:p>
          </p:txBody>
        </p:sp>
      </p:grpSp>
      <p:cxnSp>
        <p:nvCxnSpPr>
          <p:cNvPr id="306" name="Google Shape;306;p25"/>
          <p:cNvCxnSpPr>
            <a:endCxn id="295" idx="6"/>
          </p:cNvCxnSpPr>
          <p:nvPr/>
        </p:nvCxnSpPr>
        <p:spPr>
          <a:xfrm rot="10800000">
            <a:off x="683675" y="2838650"/>
            <a:ext cx="780300" cy="15000"/>
          </a:xfrm>
          <a:prstGeom prst="straightConnector1">
            <a:avLst/>
          </a:prstGeom>
          <a:noFill/>
          <a:ln cap="flat" cmpd="sng" w="19050">
            <a:solidFill>
              <a:schemeClr val="dk2"/>
            </a:solidFill>
            <a:prstDash val="dashDot"/>
            <a:round/>
            <a:headEnd len="med" w="med" type="none"/>
            <a:tailEnd len="med" w="med" type="triangle"/>
          </a:ln>
        </p:spPr>
      </p:cxnSp>
      <p:sp>
        <p:nvSpPr>
          <p:cNvPr id="307" name="Google Shape;307;p25"/>
          <p:cNvSpPr txBox="1"/>
          <p:nvPr/>
        </p:nvSpPr>
        <p:spPr>
          <a:xfrm>
            <a:off x="778250" y="2340900"/>
            <a:ext cx="1023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chemeClr val="dk2"/>
                </a:solidFill>
                <a:latin typeface="Consolas"/>
                <a:ea typeface="Consolas"/>
                <a:cs typeface="Consolas"/>
                <a:sym typeface="Consolas"/>
              </a:rPr>
              <a:t>Subscribe (Track A)</a:t>
            </a:r>
            <a:endParaRPr b="1" sz="900">
              <a:solidFill>
                <a:schemeClr val="dk2"/>
              </a:solidFill>
              <a:latin typeface="Consolas"/>
              <a:ea typeface="Consolas"/>
              <a:cs typeface="Consolas"/>
              <a:sym typeface="Consolas"/>
            </a:endParaRPr>
          </a:p>
        </p:txBody>
      </p:sp>
      <p:cxnSp>
        <p:nvCxnSpPr>
          <p:cNvPr id="308" name="Google Shape;308;p25"/>
          <p:cNvCxnSpPr>
            <a:stCxn id="287" idx="0"/>
            <a:endCxn id="285" idx="1"/>
          </p:cNvCxnSpPr>
          <p:nvPr/>
        </p:nvCxnSpPr>
        <p:spPr>
          <a:xfrm rot="-5400000">
            <a:off x="5627200" y="710900"/>
            <a:ext cx="760500" cy="2600400"/>
          </a:xfrm>
          <a:prstGeom prst="curvedConnector3">
            <a:avLst>
              <a:gd fmla="val 140256" name="adj1"/>
            </a:avLst>
          </a:prstGeom>
          <a:noFill/>
          <a:ln cap="flat" cmpd="sng" w="19050">
            <a:solidFill>
              <a:srgbClr val="0000FF"/>
            </a:solidFill>
            <a:prstDash val="solid"/>
            <a:round/>
            <a:headEnd len="med" w="med" type="none"/>
            <a:tailEnd len="med" w="med" type="triangle"/>
          </a:ln>
        </p:spPr>
      </p:cxnSp>
      <p:grpSp>
        <p:nvGrpSpPr>
          <p:cNvPr id="309" name="Google Shape;309;p25"/>
          <p:cNvGrpSpPr/>
          <p:nvPr/>
        </p:nvGrpSpPr>
        <p:grpSpPr>
          <a:xfrm>
            <a:off x="4707250" y="901350"/>
            <a:ext cx="1642800" cy="618650"/>
            <a:chOff x="721150" y="3860325"/>
            <a:chExt cx="1642800" cy="618650"/>
          </a:xfrm>
        </p:grpSpPr>
        <p:sp>
          <p:nvSpPr>
            <p:cNvPr id="310" name="Google Shape;310;p25"/>
            <p:cNvSpPr/>
            <p:nvPr/>
          </p:nvSpPr>
          <p:spPr>
            <a:xfrm>
              <a:off x="721150" y="3860325"/>
              <a:ext cx="1023300" cy="251400"/>
            </a:xfrm>
            <a:prstGeom prst="rect">
              <a:avLst/>
            </a:prstGeom>
            <a:solidFill>
              <a:schemeClr val="lt2"/>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900">
                  <a:latin typeface="Consolas"/>
                  <a:ea typeface="Consolas"/>
                  <a:cs typeface="Consolas"/>
                  <a:sym typeface="Consolas"/>
                </a:rPr>
                <a:t>Send</a:t>
              </a:r>
              <a:endParaRPr sz="900">
                <a:latin typeface="Consolas"/>
                <a:ea typeface="Consolas"/>
                <a:cs typeface="Consolas"/>
                <a:sym typeface="Consolas"/>
              </a:endParaRPr>
            </a:p>
            <a:p>
              <a:pPr indent="0" lvl="0" marL="0" rtl="0" algn="l">
                <a:spcBef>
                  <a:spcPts val="0"/>
                </a:spcBef>
                <a:spcAft>
                  <a:spcPts val="0"/>
                </a:spcAft>
                <a:buNone/>
              </a:pPr>
              <a:r>
                <a:rPr lang="en" sz="900">
                  <a:latin typeface="Consolas"/>
                  <a:ea typeface="Consolas"/>
                  <a:cs typeface="Consolas"/>
                  <a:sym typeface="Consolas"/>
                </a:rPr>
                <a:t>Priority:</a:t>
              </a:r>
              <a:r>
                <a:rPr b="1" lang="en" sz="900">
                  <a:latin typeface="Consolas"/>
                  <a:ea typeface="Consolas"/>
                  <a:cs typeface="Consolas"/>
                  <a:sym typeface="Consolas"/>
                </a:rPr>
                <a:t>low</a:t>
              </a:r>
              <a:endParaRPr b="1" sz="900">
                <a:latin typeface="Consolas"/>
                <a:ea typeface="Consolas"/>
                <a:cs typeface="Consolas"/>
                <a:sym typeface="Consolas"/>
              </a:endParaRPr>
            </a:p>
          </p:txBody>
        </p:sp>
        <p:sp>
          <p:nvSpPr>
            <p:cNvPr id="311" name="Google Shape;311;p25"/>
            <p:cNvSpPr/>
            <p:nvPr/>
          </p:nvSpPr>
          <p:spPr>
            <a:xfrm>
              <a:off x="1744450" y="3860325"/>
              <a:ext cx="619500" cy="251400"/>
            </a:xfrm>
            <a:prstGeom prst="rect">
              <a:avLst/>
            </a:prstGeom>
            <a:solidFill>
              <a:schemeClr val="lt2"/>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900"/>
                <a:t>…….</a:t>
              </a:r>
              <a:endParaRPr sz="900"/>
            </a:p>
          </p:txBody>
        </p:sp>
        <p:sp>
          <p:nvSpPr>
            <p:cNvPr id="312" name="Google Shape;312;p25"/>
            <p:cNvSpPr txBox="1"/>
            <p:nvPr/>
          </p:nvSpPr>
          <p:spPr>
            <a:xfrm>
              <a:off x="1067750" y="4140275"/>
              <a:ext cx="742800" cy="338700"/>
            </a:xfrm>
            <a:prstGeom prst="rect">
              <a:avLst/>
            </a:prstGeom>
            <a:noFill/>
            <a:ln cap="flat" cmpd="sng" w="9525">
              <a:solidFill>
                <a:srgbClr val="FFFF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2"/>
                  </a:solidFill>
                  <a:latin typeface="Consolas"/>
                  <a:ea typeface="Consolas"/>
                  <a:cs typeface="Consolas"/>
                  <a:sym typeface="Consolas"/>
                </a:rPr>
                <a:t>Object10</a:t>
              </a:r>
              <a:endParaRPr sz="1000">
                <a:solidFill>
                  <a:schemeClr val="dk2"/>
                </a:solidFill>
                <a:latin typeface="Consolas"/>
                <a:ea typeface="Consolas"/>
                <a:cs typeface="Consolas"/>
                <a:sym typeface="Consolas"/>
              </a:endParaRPr>
            </a:p>
          </p:txBody>
        </p:sp>
      </p:grpSp>
      <p:cxnSp>
        <p:nvCxnSpPr>
          <p:cNvPr id="313" name="Google Shape;313;p25"/>
          <p:cNvCxnSpPr>
            <a:stCxn id="287" idx="2"/>
            <a:endCxn id="286" idx="4"/>
          </p:cNvCxnSpPr>
          <p:nvPr/>
        </p:nvCxnSpPr>
        <p:spPr>
          <a:xfrm flipH="1" rot="-5400000">
            <a:off x="5642050" y="2273450"/>
            <a:ext cx="932100" cy="2801700"/>
          </a:xfrm>
          <a:prstGeom prst="curvedConnector3">
            <a:avLst>
              <a:gd fmla="val 125539" name="adj1"/>
            </a:avLst>
          </a:prstGeom>
          <a:noFill/>
          <a:ln cap="flat" cmpd="sng" w="19050">
            <a:solidFill>
              <a:srgbClr val="0000FF"/>
            </a:solidFill>
            <a:prstDash val="solid"/>
            <a:round/>
            <a:headEnd len="med" w="med" type="none"/>
            <a:tailEnd len="med" w="med" type="triangle"/>
          </a:ln>
        </p:spPr>
      </p:cxnSp>
      <p:grpSp>
        <p:nvGrpSpPr>
          <p:cNvPr id="314" name="Google Shape;314;p25"/>
          <p:cNvGrpSpPr/>
          <p:nvPr/>
        </p:nvGrpSpPr>
        <p:grpSpPr>
          <a:xfrm>
            <a:off x="5102900" y="4415000"/>
            <a:ext cx="1642800" cy="618650"/>
            <a:chOff x="721150" y="3860325"/>
            <a:chExt cx="1642800" cy="618650"/>
          </a:xfrm>
        </p:grpSpPr>
        <p:sp>
          <p:nvSpPr>
            <p:cNvPr id="315" name="Google Shape;315;p25"/>
            <p:cNvSpPr/>
            <p:nvPr/>
          </p:nvSpPr>
          <p:spPr>
            <a:xfrm>
              <a:off x="721150" y="3860325"/>
              <a:ext cx="1023300" cy="251400"/>
            </a:xfrm>
            <a:prstGeom prst="rect">
              <a:avLst/>
            </a:prstGeom>
            <a:solidFill>
              <a:schemeClr val="lt2"/>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900">
                  <a:latin typeface="Consolas"/>
                  <a:ea typeface="Consolas"/>
                  <a:cs typeface="Consolas"/>
                  <a:sym typeface="Consolas"/>
                </a:rPr>
                <a:t>Send</a:t>
              </a:r>
              <a:endParaRPr sz="900">
                <a:latin typeface="Consolas"/>
                <a:ea typeface="Consolas"/>
                <a:cs typeface="Consolas"/>
                <a:sym typeface="Consolas"/>
              </a:endParaRPr>
            </a:p>
            <a:p>
              <a:pPr indent="0" lvl="0" marL="0" rtl="0" algn="l">
                <a:spcBef>
                  <a:spcPts val="0"/>
                </a:spcBef>
                <a:spcAft>
                  <a:spcPts val="0"/>
                </a:spcAft>
                <a:buNone/>
              </a:pPr>
              <a:r>
                <a:rPr lang="en" sz="900">
                  <a:latin typeface="Consolas"/>
                  <a:ea typeface="Consolas"/>
                  <a:cs typeface="Consolas"/>
                  <a:sym typeface="Consolas"/>
                </a:rPr>
                <a:t>Priority:</a:t>
              </a:r>
              <a:r>
                <a:rPr b="1" lang="en" sz="900">
                  <a:latin typeface="Consolas"/>
                  <a:ea typeface="Consolas"/>
                  <a:cs typeface="Consolas"/>
                  <a:sym typeface="Consolas"/>
                </a:rPr>
                <a:t>high</a:t>
              </a:r>
              <a:endParaRPr b="1" sz="900">
                <a:latin typeface="Consolas"/>
                <a:ea typeface="Consolas"/>
                <a:cs typeface="Consolas"/>
                <a:sym typeface="Consolas"/>
              </a:endParaRPr>
            </a:p>
          </p:txBody>
        </p:sp>
        <p:sp>
          <p:nvSpPr>
            <p:cNvPr id="316" name="Google Shape;316;p25"/>
            <p:cNvSpPr/>
            <p:nvPr/>
          </p:nvSpPr>
          <p:spPr>
            <a:xfrm>
              <a:off x="1744450" y="3860325"/>
              <a:ext cx="619500" cy="251400"/>
            </a:xfrm>
            <a:prstGeom prst="rect">
              <a:avLst/>
            </a:prstGeom>
            <a:solidFill>
              <a:schemeClr val="lt2"/>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900"/>
                <a:t>…….</a:t>
              </a:r>
              <a:endParaRPr sz="900"/>
            </a:p>
          </p:txBody>
        </p:sp>
        <p:sp>
          <p:nvSpPr>
            <p:cNvPr id="317" name="Google Shape;317;p25"/>
            <p:cNvSpPr txBox="1"/>
            <p:nvPr/>
          </p:nvSpPr>
          <p:spPr>
            <a:xfrm>
              <a:off x="1067750" y="4140275"/>
              <a:ext cx="742800" cy="338700"/>
            </a:xfrm>
            <a:prstGeom prst="rect">
              <a:avLst/>
            </a:prstGeom>
            <a:noFill/>
            <a:ln cap="flat" cmpd="sng" w="9525">
              <a:solidFill>
                <a:srgbClr val="FFFF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2"/>
                  </a:solidFill>
                  <a:latin typeface="Consolas"/>
                  <a:ea typeface="Consolas"/>
                  <a:cs typeface="Consolas"/>
                  <a:sym typeface="Consolas"/>
                </a:rPr>
                <a:t>Object10</a:t>
              </a:r>
              <a:endParaRPr sz="1000">
                <a:solidFill>
                  <a:schemeClr val="dk2"/>
                </a:solidFill>
                <a:latin typeface="Consolas"/>
                <a:ea typeface="Consolas"/>
                <a:cs typeface="Consolas"/>
                <a:sym typeface="Consolas"/>
              </a:endParaRPr>
            </a:p>
          </p:txBody>
        </p:sp>
      </p:grpSp>
      <p:sp>
        <p:nvSpPr>
          <p:cNvPr id="318" name="Google Shape;318;p25"/>
          <p:cNvSpPr txBox="1"/>
          <p:nvPr/>
        </p:nvSpPr>
        <p:spPr>
          <a:xfrm>
            <a:off x="223150" y="3907625"/>
            <a:ext cx="4484100" cy="1139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chemeClr val="dk2"/>
                </a:solidFill>
                <a:latin typeface="Consolas"/>
                <a:ea typeface="Consolas"/>
                <a:cs typeface="Consolas"/>
                <a:sym typeface="Consolas"/>
              </a:rPr>
              <a:t>Original Publisher can influence upto the </a:t>
            </a:r>
            <a:r>
              <a:rPr lang="en" sz="1500">
                <a:solidFill>
                  <a:schemeClr val="dk2"/>
                </a:solidFill>
                <a:latin typeface="Consolas"/>
                <a:ea typeface="Consolas"/>
                <a:cs typeface="Consolas"/>
                <a:sym typeface="Consolas"/>
              </a:rPr>
              <a:t>last</a:t>
            </a:r>
            <a:r>
              <a:rPr lang="en" sz="1500">
                <a:solidFill>
                  <a:schemeClr val="dk2"/>
                </a:solidFill>
                <a:latin typeface="Consolas"/>
                <a:ea typeface="Consolas"/>
                <a:cs typeface="Consolas"/>
                <a:sym typeface="Consolas"/>
              </a:rPr>
              <a:t> hop (including the last hop if end subscriber has not communicated its preference for the order)</a:t>
            </a:r>
            <a:r>
              <a:rPr lang="en" sz="1700">
                <a:solidFill>
                  <a:schemeClr val="dk2"/>
                </a:solidFill>
              </a:rPr>
              <a:t> </a:t>
            </a:r>
            <a:endParaRPr sz="1700">
              <a:solidFill>
                <a:schemeClr val="dk2"/>
              </a:solidFill>
            </a:endParaRPr>
          </a:p>
        </p:txBody>
      </p:sp>
      <p:sp>
        <p:nvSpPr>
          <p:cNvPr id="319" name="Google Shape;319;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330" name="Google Shape;330;p2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
        <p:nvSpPr>
          <p:cNvPr id="331" name="Google Shape;331;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28"/>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Day 2, Take 2</a:t>
            </a:r>
            <a:endParaRPr/>
          </a:p>
        </p:txBody>
      </p:sp>
      <p:sp>
        <p:nvSpPr>
          <p:cNvPr id="337" name="Google Shape;337;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29"/>
          <p:cNvSpPr txBox="1"/>
          <p:nvPr>
            <p:ph type="title"/>
          </p:nvPr>
        </p:nvSpPr>
        <p:spPr>
          <a:xfrm>
            <a:off x="311700" y="2571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Consolas"/>
                <a:ea typeface="Consolas"/>
                <a:cs typeface="Consolas"/>
                <a:sym typeface="Consolas"/>
              </a:rPr>
              <a:t>Strawman Day 2: What gets sent next</a:t>
            </a:r>
            <a:endParaRPr>
              <a:latin typeface="Consolas"/>
              <a:ea typeface="Consolas"/>
              <a:cs typeface="Consolas"/>
              <a:sym typeface="Consolas"/>
            </a:endParaRPr>
          </a:p>
        </p:txBody>
      </p:sp>
      <p:sp>
        <p:nvSpPr>
          <p:cNvPr id="343" name="Google Shape;343;p29"/>
          <p:cNvSpPr txBox="1"/>
          <p:nvPr>
            <p:ph idx="1" type="body"/>
          </p:nvPr>
        </p:nvSpPr>
        <p:spPr>
          <a:xfrm>
            <a:off x="311700" y="947125"/>
            <a:ext cx="8520600" cy="3953400"/>
          </a:xfrm>
          <a:prstGeom prst="rect">
            <a:avLst/>
          </a:prstGeom>
        </p:spPr>
        <p:txBody>
          <a:bodyPr anchorCtr="0" anchor="t" bIns="91425" lIns="91425" spcFirstLastPara="1" rIns="91425" wrap="square" tIns="91425">
            <a:normAutofit fontScale="70000" lnSpcReduction="20000"/>
          </a:bodyPr>
          <a:lstStyle/>
          <a:p>
            <a:pPr indent="0" lvl="0" marL="0" rtl="0" algn="l">
              <a:lnSpc>
                <a:spcPct val="105000"/>
              </a:lnSpc>
              <a:spcBef>
                <a:spcPts val="0"/>
              </a:spcBef>
              <a:spcAft>
                <a:spcPts val="0"/>
              </a:spcAft>
              <a:buNone/>
            </a:pPr>
            <a:r>
              <a:rPr lang="en" sz="2000">
                <a:latin typeface="Consolas"/>
                <a:ea typeface="Consolas"/>
                <a:cs typeface="Consolas"/>
                <a:sym typeface="Consolas"/>
              </a:rPr>
              <a:t>When there is space to send something on outbound connection, chooses next object to send next out of the objects available in that connection:</a:t>
            </a:r>
            <a:endParaRPr sz="2000">
              <a:latin typeface="Consolas"/>
              <a:ea typeface="Consolas"/>
              <a:cs typeface="Consolas"/>
              <a:sym typeface="Consolas"/>
            </a:endParaRPr>
          </a:p>
          <a:p>
            <a:pPr indent="-317500" lvl="0" marL="457200" rtl="0" algn="l">
              <a:lnSpc>
                <a:spcPct val="105000"/>
              </a:lnSpc>
              <a:spcBef>
                <a:spcPts val="1200"/>
              </a:spcBef>
              <a:spcAft>
                <a:spcPts val="0"/>
              </a:spcAft>
              <a:buSzPct val="100000"/>
              <a:buFont typeface="Consolas"/>
              <a:buChar char="●"/>
            </a:pPr>
            <a:r>
              <a:rPr lang="en" sz="2000">
                <a:latin typeface="Consolas"/>
                <a:ea typeface="Consolas"/>
                <a:cs typeface="Consolas"/>
                <a:sym typeface="Consolas"/>
              </a:rPr>
              <a:t>Ignore expired objects</a:t>
            </a:r>
            <a:endParaRPr sz="2000">
              <a:latin typeface="Consolas"/>
              <a:ea typeface="Consolas"/>
              <a:cs typeface="Consolas"/>
              <a:sym typeface="Consolas"/>
            </a:endParaRPr>
          </a:p>
          <a:p>
            <a:pPr indent="-317500" lvl="0" marL="457200" rtl="0" algn="l">
              <a:lnSpc>
                <a:spcPct val="105000"/>
              </a:lnSpc>
              <a:spcBef>
                <a:spcPts val="0"/>
              </a:spcBef>
              <a:spcAft>
                <a:spcPts val="0"/>
              </a:spcAft>
              <a:buSzPct val="100000"/>
              <a:buFont typeface="Consolas"/>
              <a:buChar char="●"/>
            </a:pPr>
            <a:r>
              <a:rPr lang="en" sz="2000">
                <a:latin typeface="Consolas"/>
                <a:ea typeface="Consolas"/>
                <a:cs typeface="Consolas"/>
                <a:sym typeface="Consolas"/>
              </a:rPr>
              <a:t>I</a:t>
            </a:r>
            <a:r>
              <a:rPr lang="en" sz="2000">
                <a:latin typeface="Consolas"/>
                <a:ea typeface="Consolas"/>
                <a:cs typeface="Consolas"/>
                <a:sym typeface="Consolas"/>
              </a:rPr>
              <a:t>gnore</a:t>
            </a:r>
            <a:r>
              <a:rPr lang="en" sz="2000">
                <a:latin typeface="Consolas"/>
                <a:ea typeface="Consolas"/>
                <a:cs typeface="Consolas"/>
                <a:sym typeface="Consolas"/>
              </a:rPr>
              <a:t> tracks with no objects to send </a:t>
            </a:r>
            <a:endParaRPr sz="2000">
              <a:latin typeface="Consolas"/>
              <a:ea typeface="Consolas"/>
              <a:cs typeface="Consolas"/>
              <a:sym typeface="Consolas"/>
            </a:endParaRPr>
          </a:p>
          <a:p>
            <a:pPr indent="-317500" lvl="0" marL="457200" rtl="0" algn="l">
              <a:lnSpc>
                <a:spcPct val="105000"/>
              </a:lnSpc>
              <a:spcBef>
                <a:spcPts val="0"/>
              </a:spcBef>
              <a:spcAft>
                <a:spcPts val="0"/>
              </a:spcAft>
              <a:buSzPct val="100000"/>
              <a:buFont typeface="Consolas"/>
              <a:buChar char="●"/>
            </a:pPr>
            <a:r>
              <a:rPr lang="en" sz="2000">
                <a:latin typeface="Consolas"/>
                <a:ea typeface="Consolas"/>
                <a:cs typeface="Consolas"/>
                <a:sym typeface="Consolas"/>
              </a:rPr>
              <a:t>Select a track to send next by :</a:t>
            </a:r>
            <a:endParaRPr sz="2000">
              <a:latin typeface="Consolas"/>
              <a:ea typeface="Consolas"/>
              <a:cs typeface="Consolas"/>
              <a:sym typeface="Consolas"/>
            </a:endParaRPr>
          </a:p>
          <a:p>
            <a:pPr indent="-317500" lvl="1" marL="914400" rtl="0" algn="l">
              <a:lnSpc>
                <a:spcPct val="105000"/>
              </a:lnSpc>
              <a:spcBef>
                <a:spcPts val="0"/>
              </a:spcBef>
              <a:spcAft>
                <a:spcPts val="0"/>
              </a:spcAft>
              <a:buSzPct val="100000"/>
              <a:buFont typeface="Consolas"/>
              <a:buChar char="○"/>
            </a:pPr>
            <a:r>
              <a:rPr lang="en" sz="2000">
                <a:latin typeface="Consolas"/>
                <a:ea typeface="Consolas"/>
                <a:cs typeface="Consolas"/>
                <a:sym typeface="Consolas"/>
              </a:rPr>
              <a:t>Rank by </a:t>
            </a:r>
            <a:r>
              <a:rPr b="1" lang="en" sz="2000">
                <a:latin typeface="Consolas"/>
                <a:ea typeface="Consolas"/>
                <a:cs typeface="Consolas"/>
                <a:sym typeface="Consolas"/>
              </a:rPr>
              <a:t>“</a:t>
            </a:r>
            <a:r>
              <a:rPr b="1" lang="en" sz="2000">
                <a:latin typeface="Consolas"/>
                <a:ea typeface="Consolas"/>
                <a:cs typeface="Consolas"/>
                <a:sym typeface="Consolas"/>
              </a:rPr>
              <a:t>subscriber-priority</a:t>
            </a:r>
            <a:r>
              <a:rPr b="1" lang="en" sz="2000">
                <a:latin typeface="Consolas"/>
                <a:ea typeface="Consolas"/>
                <a:cs typeface="Consolas"/>
                <a:sym typeface="Consolas"/>
              </a:rPr>
              <a:t>”</a:t>
            </a:r>
            <a:r>
              <a:rPr lang="en" sz="2000">
                <a:latin typeface="Consolas"/>
                <a:ea typeface="Consolas"/>
                <a:cs typeface="Consolas"/>
                <a:sym typeface="Consolas"/>
              </a:rPr>
              <a:t>, if equal rank by </a:t>
            </a:r>
            <a:r>
              <a:rPr b="1" lang="en" sz="2000">
                <a:latin typeface="Consolas"/>
                <a:ea typeface="Consolas"/>
                <a:cs typeface="Consolas"/>
                <a:sym typeface="Consolas"/>
              </a:rPr>
              <a:t>“original-publisher-priority”</a:t>
            </a:r>
            <a:r>
              <a:rPr lang="en" sz="2000">
                <a:latin typeface="Consolas"/>
                <a:ea typeface="Consolas"/>
                <a:cs typeface="Consolas"/>
                <a:sym typeface="Consolas"/>
              </a:rPr>
              <a:t> and if equal then implementation picks out of this the equal ones. </a:t>
            </a:r>
            <a:endParaRPr b="1" sz="2000">
              <a:latin typeface="Consolas"/>
              <a:ea typeface="Consolas"/>
              <a:cs typeface="Consolas"/>
              <a:sym typeface="Consolas"/>
            </a:endParaRPr>
          </a:p>
          <a:p>
            <a:pPr indent="-317500" lvl="0" marL="457200" rtl="0" algn="l">
              <a:lnSpc>
                <a:spcPct val="105000"/>
              </a:lnSpc>
              <a:spcBef>
                <a:spcPts val="0"/>
              </a:spcBef>
              <a:spcAft>
                <a:spcPts val="0"/>
              </a:spcAft>
              <a:buSzPct val="100000"/>
              <a:buFont typeface="Consolas"/>
              <a:buChar char="●"/>
            </a:pPr>
            <a:r>
              <a:rPr lang="en" sz="2000">
                <a:latin typeface="Consolas"/>
                <a:ea typeface="Consolas"/>
                <a:cs typeface="Consolas"/>
                <a:sym typeface="Consolas"/>
              </a:rPr>
              <a:t>W</a:t>
            </a:r>
            <a:r>
              <a:rPr lang="en" sz="2000">
                <a:latin typeface="Consolas"/>
                <a:ea typeface="Consolas"/>
                <a:cs typeface="Consolas"/>
                <a:sym typeface="Consolas"/>
              </a:rPr>
              <a:t>ithin the selected track, </a:t>
            </a:r>
            <a:r>
              <a:rPr lang="en" sz="2000">
                <a:latin typeface="Consolas"/>
                <a:ea typeface="Consolas"/>
                <a:cs typeface="Consolas"/>
                <a:sym typeface="Consolas"/>
              </a:rPr>
              <a:t>select</a:t>
            </a:r>
            <a:r>
              <a:rPr lang="en" sz="2000">
                <a:latin typeface="Consolas"/>
                <a:ea typeface="Consolas"/>
                <a:cs typeface="Consolas"/>
                <a:sym typeface="Consolas"/>
              </a:rPr>
              <a:t> group by:</a:t>
            </a:r>
            <a:endParaRPr sz="2000">
              <a:latin typeface="Consolas"/>
              <a:ea typeface="Consolas"/>
              <a:cs typeface="Consolas"/>
              <a:sym typeface="Consolas"/>
            </a:endParaRPr>
          </a:p>
          <a:p>
            <a:pPr indent="-317500" lvl="1" marL="914400" rtl="0" algn="l">
              <a:lnSpc>
                <a:spcPct val="105000"/>
              </a:lnSpc>
              <a:spcBef>
                <a:spcPts val="0"/>
              </a:spcBef>
              <a:spcAft>
                <a:spcPts val="0"/>
              </a:spcAft>
              <a:buSzPct val="100000"/>
              <a:buFont typeface="Consolas"/>
              <a:buChar char="○"/>
            </a:pPr>
            <a:r>
              <a:rPr lang="en" sz="2000">
                <a:latin typeface="Consolas"/>
                <a:ea typeface="Consolas"/>
                <a:cs typeface="Consolas"/>
                <a:sym typeface="Consolas"/>
              </a:rPr>
              <a:t>Prioritize</a:t>
            </a:r>
            <a:r>
              <a:rPr lang="en" sz="2000">
                <a:latin typeface="Consolas"/>
                <a:ea typeface="Consolas"/>
                <a:cs typeface="Consolas"/>
                <a:sym typeface="Consolas"/>
              </a:rPr>
              <a:t> highest or lowest </a:t>
            </a:r>
            <a:r>
              <a:rPr b="1" lang="en" sz="2000">
                <a:latin typeface="Consolas"/>
                <a:ea typeface="Consolas"/>
                <a:cs typeface="Consolas"/>
                <a:sym typeface="Consolas"/>
              </a:rPr>
              <a:t>group-id</a:t>
            </a:r>
            <a:r>
              <a:rPr lang="en" sz="2000">
                <a:latin typeface="Consolas"/>
                <a:ea typeface="Consolas"/>
                <a:cs typeface="Consolas"/>
                <a:sym typeface="Consolas"/>
              </a:rPr>
              <a:t> based on </a:t>
            </a:r>
            <a:r>
              <a:rPr b="1" lang="en" sz="2000">
                <a:latin typeface="Consolas"/>
                <a:ea typeface="Consolas"/>
                <a:cs typeface="Consolas"/>
                <a:sym typeface="Consolas"/>
              </a:rPr>
              <a:t>“</a:t>
            </a:r>
            <a:r>
              <a:rPr b="1" lang="en" sz="2000">
                <a:latin typeface="Consolas"/>
                <a:ea typeface="Consolas"/>
                <a:cs typeface="Consolas"/>
                <a:sym typeface="Consolas"/>
              </a:rPr>
              <a:t>subscriber-sending-order</a:t>
            </a:r>
            <a:r>
              <a:rPr b="1" lang="en" sz="2000">
                <a:latin typeface="Consolas"/>
                <a:ea typeface="Consolas"/>
                <a:cs typeface="Consolas"/>
                <a:sym typeface="Consolas"/>
              </a:rPr>
              <a:t>”</a:t>
            </a:r>
            <a:r>
              <a:rPr lang="en" sz="2000">
                <a:latin typeface="Consolas"/>
                <a:ea typeface="Consolas"/>
                <a:cs typeface="Consolas"/>
                <a:sym typeface="Consolas"/>
              </a:rPr>
              <a:t> of Ascending-Group-ID or Descending-Group-ID</a:t>
            </a:r>
            <a:endParaRPr sz="2000">
              <a:latin typeface="Consolas"/>
              <a:ea typeface="Consolas"/>
              <a:cs typeface="Consolas"/>
              <a:sym typeface="Consolas"/>
            </a:endParaRPr>
          </a:p>
          <a:p>
            <a:pPr indent="-317500" lvl="0" marL="457200" rtl="0" algn="l">
              <a:lnSpc>
                <a:spcPct val="105000"/>
              </a:lnSpc>
              <a:spcBef>
                <a:spcPts val="0"/>
              </a:spcBef>
              <a:spcAft>
                <a:spcPts val="0"/>
              </a:spcAft>
              <a:buSzPct val="100000"/>
              <a:buFont typeface="Consolas"/>
              <a:buChar char="●"/>
            </a:pPr>
            <a:r>
              <a:rPr lang="en" sz="2000">
                <a:latin typeface="Consolas"/>
                <a:ea typeface="Consolas"/>
                <a:cs typeface="Consolas"/>
                <a:sym typeface="Consolas"/>
              </a:rPr>
              <a:t>Within the selected group, select object by:</a:t>
            </a:r>
            <a:endParaRPr sz="2000">
              <a:latin typeface="Consolas"/>
              <a:ea typeface="Consolas"/>
              <a:cs typeface="Consolas"/>
              <a:sym typeface="Consolas"/>
            </a:endParaRPr>
          </a:p>
          <a:p>
            <a:pPr indent="-317500" lvl="1" marL="914400" rtl="0" algn="l">
              <a:lnSpc>
                <a:spcPct val="105000"/>
              </a:lnSpc>
              <a:spcBef>
                <a:spcPts val="0"/>
              </a:spcBef>
              <a:spcAft>
                <a:spcPts val="0"/>
              </a:spcAft>
              <a:buSzPct val="100000"/>
              <a:buFont typeface="Consolas"/>
              <a:buChar char="○"/>
            </a:pPr>
            <a:r>
              <a:rPr lang="en" sz="2000">
                <a:latin typeface="Consolas"/>
                <a:ea typeface="Consolas"/>
                <a:cs typeface="Consolas"/>
                <a:sym typeface="Consolas"/>
              </a:rPr>
              <a:t>Prioritize</a:t>
            </a:r>
            <a:r>
              <a:rPr lang="en" sz="2000">
                <a:latin typeface="Consolas"/>
                <a:ea typeface="Consolas"/>
                <a:cs typeface="Consolas"/>
                <a:sym typeface="Consolas"/>
              </a:rPr>
              <a:t> the </a:t>
            </a:r>
            <a:r>
              <a:rPr b="1" lang="en" sz="2000">
                <a:latin typeface="Consolas"/>
                <a:ea typeface="Consolas"/>
                <a:cs typeface="Consolas"/>
                <a:sym typeface="Consolas"/>
              </a:rPr>
              <a:t>smallest object-id</a:t>
            </a:r>
            <a:r>
              <a:rPr lang="en" sz="2000">
                <a:latin typeface="Consolas"/>
                <a:ea typeface="Consolas"/>
                <a:cs typeface="Consolas"/>
                <a:sym typeface="Consolas"/>
              </a:rPr>
              <a:t> in group </a:t>
            </a:r>
            <a:endParaRPr sz="2000">
              <a:latin typeface="Consolas"/>
              <a:ea typeface="Consolas"/>
              <a:cs typeface="Consolas"/>
              <a:sym typeface="Consolas"/>
            </a:endParaRPr>
          </a:p>
          <a:p>
            <a:pPr indent="0" lvl="0" marL="0" rtl="0" algn="l">
              <a:lnSpc>
                <a:spcPct val="105000"/>
              </a:lnSpc>
              <a:spcBef>
                <a:spcPts val="1200"/>
              </a:spcBef>
              <a:spcAft>
                <a:spcPts val="0"/>
              </a:spcAft>
              <a:buNone/>
            </a:pPr>
            <a:r>
              <a:rPr lang="en" sz="2000">
                <a:latin typeface="Consolas"/>
                <a:ea typeface="Consolas"/>
                <a:cs typeface="Consolas"/>
                <a:sym typeface="Consolas"/>
              </a:rPr>
              <a:t>* Default end-subscriber-delivery-pref is Ascending</a:t>
            </a:r>
            <a:endParaRPr sz="2000">
              <a:latin typeface="Consolas"/>
              <a:ea typeface="Consolas"/>
              <a:cs typeface="Consolas"/>
              <a:sym typeface="Consolas"/>
            </a:endParaRPr>
          </a:p>
          <a:p>
            <a:pPr indent="0" lvl="0" marL="0" rtl="0" algn="l">
              <a:lnSpc>
                <a:spcPct val="105000"/>
              </a:lnSpc>
              <a:spcBef>
                <a:spcPts val="1200"/>
              </a:spcBef>
              <a:spcAft>
                <a:spcPts val="1200"/>
              </a:spcAft>
              <a:buClr>
                <a:schemeClr val="dk1"/>
              </a:buClr>
              <a:buSzPct val="55000"/>
              <a:buFont typeface="Arial"/>
              <a:buNone/>
            </a:pPr>
            <a:r>
              <a:rPr lang="en" sz="2000">
                <a:latin typeface="Consolas"/>
                <a:ea typeface="Consolas"/>
                <a:cs typeface="Consolas"/>
                <a:sym typeface="Consolas"/>
              </a:rPr>
              <a:t>For subscriber-priority and subscriber-delivery-pref, relays SHOULD indicate “no preference” when making an upstream subscription for the track. Explain why this makes sense, and acknowledge Relay may have it own view of priorities. </a:t>
            </a:r>
            <a:endParaRPr sz="2000">
              <a:latin typeface="Consolas"/>
              <a:ea typeface="Consolas"/>
              <a:cs typeface="Consolas"/>
              <a:sym typeface="Consolas"/>
            </a:endParaRPr>
          </a:p>
        </p:txBody>
      </p:sp>
      <p:sp>
        <p:nvSpPr>
          <p:cNvPr id="344" name="Google Shape;344;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30"/>
          <p:cNvSpPr txBox="1"/>
          <p:nvPr>
            <p:ph type="title"/>
          </p:nvPr>
        </p:nvSpPr>
        <p:spPr>
          <a:xfrm>
            <a:off x="311700" y="1424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Expiration (this is not Max Cache Duration)</a:t>
            </a:r>
            <a:endParaRPr/>
          </a:p>
        </p:txBody>
      </p:sp>
      <p:sp>
        <p:nvSpPr>
          <p:cNvPr id="350" name="Google Shape;350;p30"/>
          <p:cNvSpPr txBox="1"/>
          <p:nvPr>
            <p:ph idx="1" type="body"/>
          </p:nvPr>
        </p:nvSpPr>
        <p:spPr>
          <a:xfrm>
            <a:off x="311700" y="715175"/>
            <a:ext cx="8520600" cy="4157100"/>
          </a:xfrm>
          <a:prstGeom prst="rect">
            <a:avLst/>
          </a:prstGeom>
        </p:spPr>
        <p:txBody>
          <a:bodyPr anchorCtr="0" anchor="t" bIns="91425" lIns="91425" spcFirstLastPara="1" rIns="91425" wrap="square" tIns="91425">
            <a:normAutofit fontScale="70000" lnSpcReduction="20000"/>
          </a:bodyPr>
          <a:lstStyle/>
          <a:p>
            <a:pPr indent="0" lvl="0" marL="0" rtl="0" algn="l">
              <a:spcBef>
                <a:spcPts val="0"/>
              </a:spcBef>
              <a:spcAft>
                <a:spcPts val="0"/>
              </a:spcAft>
              <a:buNone/>
            </a:pPr>
            <a:r>
              <a:rPr lang="en"/>
              <a:t>Expiration times are relative specified by </a:t>
            </a:r>
            <a:r>
              <a:rPr lang="en"/>
              <a:t>original</a:t>
            </a:r>
            <a:r>
              <a:rPr lang="en"/>
              <a:t> publisher and are relative times.</a:t>
            </a:r>
            <a:endParaRPr/>
          </a:p>
          <a:p>
            <a:pPr indent="-308610" lvl="0" marL="457200" rtl="0" algn="l">
              <a:spcBef>
                <a:spcPts val="1200"/>
              </a:spcBef>
              <a:spcAft>
                <a:spcPts val="0"/>
              </a:spcAft>
              <a:buSzPct val="100000"/>
              <a:buChar char="-"/>
            </a:pPr>
            <a:r>
              <a:rPr lang="en"/>
              <a:t>This only makes sense for data delivered on live edge</a:t>
            </a:r>
            <a:endParaRPr/>
          </a:p>
          <a:p>
            <a:pPr indent="-308610" lvl="0" marL="457200" rtl="0" algn="l">
              <a:spcBef>
                <a:spcPts val="0"/>
              </a:spcBef>
              <a:spcAft>
                <a:spcPts val="0"/>
              </a:spcAft>
              <a:buSzPct val="100000"/>
              <a:buChar char="-"/>
            </a:pPr>
            <a:r>
              <a:rPr lang="en"/>
              <a:t>Question to resolve: individual subscribers might have different constraints, but </a:t>
            </a:r>
            <a:r>
              <a:rPr lang="en"/>
              <a:t>expiration</a:t>
            </a:r>
            <a:r>
              <a:rPr lang="en"/>
              <a:t> time applies to the content at the relay. Something here to ensure that expectations of the publisher and the subscriber are both met. Likely through a note that indicates to the publisher to do the right thing.</a:t>
            </a:r>
            <a:endParaRPr/>
          </a:p>
          <a:p>
            <a:pPr indent="0" lvl="0" marL="0" rtl="0" algn="l">
              <a:spcBef>
                <a:spcPts val="1200"/>
              </a:spcBef>
              <a:spcAft>
                <a:spcPts val="0"/>
              </a:spcAft>
              <a:buNone/>
            </a:pPr>
            <a:r>
              <a:rPr lang="en"/>
              <a:t>The publisher may set (or not)</a:t>
            </a:r>
            <a:endParaRPr/>
          </a:p>
          <a:p>
            <a:pPr indent="0" lvl="0" marL="0" rtl="0" algn="l">
              <a:spcBef>
                <a:spcPts val="1200"/>
              </a:spcBef>
              <a:spcAft>
                <a:spcPts val="0"/>
              </a:spcAft>
              <a:buNone/>
            </a:pPr>
            <a:r>
              <a:rPr lang="en"/>
              <a:t>The </a:t>
            </a:r>
            <a:r>
              <a:rPr lang="en"/>
              <a:t>subscriber</a:t>
            </a:r>
            <a:r>
              <a:rPr lang="en"/>
              <a:t> can override for track. </a:t>
            </a:r>
            <a:endParaRPr/>
          </a:p>
          <a:p>
            <a:pPr indent="0" lvl="0" marL="0" rtl="0" algn="l">
              <a:spcBef>
                <a:spcPts val="1200"/>
              </a:spcBef>
              <a:spcAft>
                <a:spcPts val="0"/>
              </a:spcAft>
              <a:buNone/>
            </a:pPr>
            <a:r>
              <a:rPr lang="en"/>
              <a:t>The relay takes min of publisher and subscriber time for this subscription. </a:t>
            </a:r>
            <a:endParaRPr/>
          </a:p>
          <a:p>
            <a:pPr indent="0" lvl="0" marL="0" rtl="0" algn="l">
              <a:spcBef>
                <a:spcPts val="1200"/>
              </a:spcBef>
              <a:spcAft>
                <a:spcPts val="0"/>
              </a:spcAft>
              <a:buNone/>
            </a:pPr>
            <a:r>
              <a:rPr lang="en"/>
              <a:t>Relay do not </a:t>
            </a:r>
            <a:r>
              <a:rPr lang="en"/>
              <a:t>propagate subscriber expiry time up (proxy might) </a:t>
            </a:r>
            <a:endParaRPr/>
          </a:p>
          <a:p>
            <a:pPr indent="0" lvl="0" marL="0" rtl="0" algn="l">
              <a:spcBef>
                <a:spcPts val="1200"/>
              </a:spcBef>
              <a:spcAft>
                <a:spcPts val="0"/>
              </a:spcAft>
              <a:buNone/>
            </a:pPr>
            <a:r>
              <a:rPr lang="en"/>
              <a:t>Timestamp recorded  when </a:t>
            </a:r>
            <a:r>
              <a:rPr lang="en"/>
              <a:t>received</a:t>
            </a:r>
            <a:r>
              <a:rPr lang="en"/>
              <a:t> start of object. </a:t>
            </a:r>
            <a:endParaRPr/>
          </a:p>
          <a:p>
            <a:pPr indent="0" lvl="0" marL="0" rtl="0" algn="l">
              <a:spcBef>
                <a:spcPts val="1200"/>
              </a:spcBef>
              <a:spcAft>
                <a:spcPts val="0"/>
              </a:spcAft>
              <a:buNone/>
            </a:pPr>
            <a:r>
              <a:rPr lang="en"/>
              <a:t>All objects in the group have the same </a:t>
            </a:r>
            <a:r>
              <a:rPr lang="en"/>
              <a:t>expiry</a:t>
            </a:r>
            <a:r>
              <a:rPr lang="en"/>
              <a:t> timeout. </a:t>
            </a:r>
            <a:endParaRPr/>
          </a:p>
          <a:p>
            <a:pPr indent="0" lvl="0" marL="0" rtl="0" algn="l">
              <a:spcBef>
                <a:spcPts val="1200"/>
              </a:spcBef>
              <a:spcAft>
                <a:spcPts val="0"/>
              </a:spcAft>
              <a:buNone/>
            </a:pPr>
            <a:r>
              <a:rPr lang="en"/>
              <a:t>Have to do FIN or RST. When ? Jana will give us his take on this … </a:t>
            </a:r>
            <a:endParaRPr/>
          </a:p>
          <a:p>
            <a:pPr indent="0" lvl="0" marL="0" rtl="0" algn="l">
              <a:spcBef>
                <a:spcPts val="1200"/>
              </a:spcBef>
              <a:spcAft>
                <a:spcPts val="1200"/>
              </a:spcAft>
              <a:buNone/>
            </a:pPr>
            <a:r>
              <a:rPr lang="en"/>
              <a:t>Note that the receiver can always stop a stream </a:t>
            </a:r>
            <a:endParaRPr/>
          </a:p>
        </p:txBody>
      </p:sp>
      <p:sp>
        <p:nvSpPr>
          <p:cNvPr id="351" name="Google Shape;351;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990"/>
              <a:buFont typeface="Arial"/>
              <a:buNone/>
            </a:pPr>
            <a:r>
              <a:rPr lang="en" sz="2500">
                <a:solidFill>
                  <a:schemeClr val="dk2"/>
                </a:solidFill>
                <a:latin typeface="Consolas"/>
                <a:ea typeface="Consolas"/>
                <a:cs typeface="Consolas"/>
                <a:sym typeface="Consolas"/>
              </a:rPr>
              <a:t>Scope for the Priorities</a:t>
            </a:r>
            <a:endParaRPr sz="2500">
              <a:solidFill>
                <a:schemeClr val="dk2"/>
              </a:solidFill>
              <a:latin typeface="Consolas"/>
              <a:ea typeface="Consolas"/>
              <a:cs typeface="Consolas"/>
              <a:sym typeface="Consolas"/>
            </a:endParaRPr>
          </a:p>
          <a:p>
            <a:pPr indent="0" lvl="0" marL="0" rtl="0" algn="l">
              <a:spcBef>
                <a:spcPts val="1200"/>
              </a:spcBef>
              <a:spcAft>
                <a:spcPts val="0"/>
              </a:spcAft>
              <a:buSzPts val="990"/>
              <a:buNone/>
            </a:pPr>
            <a:r>
              <a:t/>
            </a:r>
            <a:endParaRPr sz="2500">
              <a:latin typeface="Consolas"/>
              <a:ea typeface="Consolas"/>
              <a:cs typeface="Consolas"/>
              <a:sym typeface="Consolas"/>
            </a:endParaRPr>
          </a:p>
        </p:txBody>
      </p:sp>
      <p:sp>
        <p:nvSpPr>
          <p:cNvPr id="357" name="Google Shape;357;p3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latin typeface="Consolas"/>
                <a:ea typeface="Consolas"/>
                <a:cs typeface="Consolas"/>
                <a:sym typeface="Consolas"/>
              </a:rPr>
              <a:t>Is original-publisher-priority per track or group or object ?</a:t>
            </a:r>
            <a:endParaRPr>
              <a:latin typeface="Consolas"/>
              <a:ea typeface="Consolas"/>
              <a:cs typeface="Consolas"/>
              <a:sym typeface="Consolas"/>
            </a:endParaRPr>
          </a:p>
          <a:p>
            <a:pPr indent="-342900" lvl="0" marL="457200" rtl="0" algn="l">
              <a:spcBef>
                <a:spcPts val="1200"/>
              </a:spcBef>
              <a:spcAft>
                <a:spcPts val="0"/>
              </a:spcAft>
              <a:buSzPts val="1800"/>
              <a:buFont typeface="Consolas"/>
              <a:buChar char="●"/>
            </a:pPr>
            <a:r>
              <a:rPr lang="en">
                <a:latin typeface="Consolas"/>
                <a:ea typeface="Consolas"/>
                <a:cs typeface="Consolas"/>
                <a:sym typeface="Consolas"/>
              </a:rPr>
              <a:t>Priorities of object cannot change inside a group</a:t>
            </a:r>
            <a:endParaRPr>
              <a:latin typeface="Consolas"/>
              <a:ea typeface="Consolas"/>
              <a:cs typeface="Consolas"/>
              <a:sym typeface="Consolas"/>
            </a:endParaRPr>
          </a:p>
          <a:p>
            <a:pPr indent="-342900" lvl="0" marL="457200" rtl="0" algn="l">
              <a:spcBef>
                <a:spcPts val="0"/>
              </a:spcBef>
              <a:spcAft>
                <a:spcPts val="0"/>
              </a:spcAft>
              <a:buSzPts val="1800"/>
              <a:buFont typeface="Consolas"/>
              <a:buChar char="●"/>
            </a:pPr>
            <a:r>
              <a:rPr lang="en">
                <a:latin typeface="Consolas"/>
                <a:ea typeface="Consolas"/>
                <a:cs typeface="Consolas"/>
                <a:sym typeface="Consolas"/>
              </a:rPr>
              <a:t>If doing stream per t</a:t>
            </a:r>
            <a:r>
              <a:rPr lang="en">
                <a:latin typeface="Consolas"/>
                <a:ea typeface="Consolas"/>
                <a:cs typeface="Consolas"/>
                <a:sym typeface="Consolas"/>
              </a:rPr>
              <a:t>r</a:t>
            </a:r>
            <a:r>
              <a:rPr lang="en">
                <a:latin typeface="Consolas"/>
                <a:ea typeface="Consolas"/>
                <a:cs typeface="Consolas"/>
                <a:sym typeface="Consolas"/>
              </a:rPr>
              <a:t>ack, end-publisher cannot change the priority mid track. If you want to do this, use stream per group or stream per object. </a:t>
            </a:r>
            <a:endParaRPr>
              <a:latin typeface="Consolas"/>
              <a:ea typeface="Consolas"/>
              <a:cs typeface="Consolas"/>
              <a:sym typeface="Consolas"/>
            </a:endParaRPr>
          </a:p>
          <a:p>
            <a:pPr indent="-342900" lvl="0" marL="457200" rtl="0" algn="l">
              <a:spcBef>
                <a:spcPts val="0"/>
              </a:spcBef>
              <a:spcAft>
                <a:spcPts val="0"/>
              </a:spcAft>
              <a:buSzPts val="1800"/>
              <a:buFont typeface="Consolas"/>
              <a:buChar char="●"/>
            </a:pPr>
            <a:r>
              <a:rPr lang="en">
                <a:latin typeface="Consolas"/>
                <a:ea typeface="Consolas"/>
                <a:cs typeface="Consolas"/>
                <a:sym typeface="Consolas"/>
              </a:rPr>
              <a:t>If doing stream per group, end-publisher can change on each group</a:t>
            </a:r>
            <a:endParaRPr>
              <a:latin typeface="Consolas"/>
              <a:ea typeface="Consolas"/>
              <a:cs typeface="Consolas"/>
              <a:sym typeface="Consolas"/>
            </a:endParaRPr>
          </a:p>
          <a:p>
            <a:pPr indent="-342900" lvl="0" marL="457200" rtl="0" algn="l">
              <a:spcBef>
                <a:spcPts val="0"/>
              </a:spcBef>
              <a:spcAft>
                <a:spcPts val="0"/>
              </a:spcAft>
              <a:buSzPts val="1800"/>
              <a:buFont typeface="Consolas"/>
              <a:buChar char="●"/>
            </a:pPr>
            <a:r>
              <a:rPr lang="en">
                <a:latin typeface="Consolas"/>
                <a:ea typeface="Consolas"/>
                <a:cs typeface="Consolas"/>
                <a:sym typeface="Consolas"/>
              </a:rPr>
              <a:t>If doing stream per object, end-publisher can change on each object </a:t>
            </a:r>
            <a:endParaRPr>
              <a:latin typeface="Consolas"/>
              <a:ea typeface="Consolas"/>
              <a:cs typeface="Consolas"/>
              <a:sym typeface="Consolas"/>
            </a:endParaRPr>
          </a:p>
          <a:p>
            <a:pPr indent="-342900" lvl="0" marL="457200" rtl="0" algn="l">
              <a:spcBef>
                <a:spcPts val="0"/>
              </a:spcBef>
              <a:spcAft>
                <a:spcPts val="0"/>
              </a:spcAft>
              <a:buSzPts val="1800"/>
              <a:buFont typeface="Consolas"/>
              <a:buChar char="●"/>
            </a:pPr>
            <a:r>
              <a:rPr lang="en">
                <a:latin typeface="Consolas"/>
                <a:ea typeface="Consolas"/>
                <a:cs typeface="Consolas"/>
                <a:sym typeface="Consolas"/>
              </a:rPr>
              <a:t>end-</a:t>
            </a:r>
            <a:r>
              <a:rPr lang="en">
                <a:latin typeface="Consolas"/>
                <a:ea typeface="Consolas"/>
                <a:cs typeface="Consolas"/>
                <a:sym typeface="Consolas"/>
              </a:rPr>
              <a:t>subscriber can change subscriber priorities at any point by </a:t>
            </a:r>
            <a:r>
              <a:rPr lang="en">
                <a:latin typeface="Consolas"/>
                <a:ea typeface="Consolas"/>
                <a:cs typeface="Consolas"/>
                <a:sym typeface="Consolas"/>
              </a:rPr>
              <a:t>issuing</a:t>
            </a:r>
            <a:r>
              <a:rPr lang="en">
                <a:latin typeface="Consolas"/>
                <a:ea typeface="Consolas"/>
                <a:cs typeface="Consolas"/>
                <a:sym typeface="Consolas"/>
              </a:rPr>
              <a:t> new subscription or updating </a:t>
            </a:r>
            <a:r>
              <a:rPr lang="en">
                <a:latin typeface="Consolas"/>
                <a:ea typeface="Consolas"/>
                <a:cs typeface="Consolas"/>
                <a:sym typeface="Consolas"/>
              </a:rPr>
              <a:t>existing</a:t>
            </a:r>
            <a:r>
              <a:rPr lang="en">
                <a:latin typeface="Consolas"/>
                <a:ea typeface="Consolas"/>
                <a:cs typeface="Consolas"/>
                <a:sym typeface="Consolas"/>
              </a:rPr>
              <a:t> subscription.</a:t>
            </a:r>
            <a:endParaRPr>
              <a:latin typeface="Consolas"/>
              <a:ea typeface="Consolas"/>
              <a:cs typeface="Consolas"/>
              <a:sym typeface="Consolas"/>
            </a:endParaRPr>
          </a:p>
        </p:txBody>
      </p:sp>
      <p:sp>
        <p:nvSpPr>
          <p:cNvPr id="358" name="Google Shape;358;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ph type="title"/>
          </p:nvPr>
        </p:nvSpPr>
        <p:spPr>
          <a:xfrm>
            <a:off x="311700" y="2011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Consolas"/>
                <a:ea typeface="Consolas"/>
                <a:cs typeface="Consolas"/>
                <a:sym typeface="Consolas"/>
              </a:rPr>
              <a:t>What is more important to send first </a:t>
            </a:r>
            <a:endParaRPr>
              <a:latin typeface="Consolas"/>
              <a:ea typeface="Consolas"/>
              <a:cs typeface="Consolas"/>
              <a:sym typeface="Consolas"/>
            </a:endParaRPr>
          </a:p>
        </p:txBody>
      </p:sp>
      <p:sp>
        <p:nvSpPr>
          <p:cNvPr id="64" name="Google Shape;64;p14"/>
          <p:cNvSpPr txBox="1"/>
          <p:nvPr>
            <p:ph idx="1" type="body"/>
          </p:nvPr>
        </p:nvSpPr>
        <p:spPr>
          <a:xfrm>
            <a:off x="311700" y="773875"/>
            <a:ext cx="8520600" cy="4197900"/>
          </a:xfrm>
          <a:prstGeom prst="rect">
            <a:avLst/>
          </a:prstGeom>
        </p:spPr>
        <p:txBody>
          <a:bodyPr anchorCtr="0" anchor="t" bIns="91425" lIns="91425" spcFirstLastPara="1" rIns="91425" wrap="square" tIns="91425">
            <a:normAutofit fontScale="77500" lnSpcReduction="20000"/>
          </a:bodyPr>
          <a:lstStyle/>
          <a:p>
            <a:pPr indent="-317182" lvl="0" marL="457200" rtl="0" algn="l">
              <a:spcBef>
                <a:spcPts val="0"/>
              </a:spcBef>
              <a:spcAft>
                <a:spcPts val="0"/>
              </a:spcAft>
              <a:buSzPct val="100000"/>
              <a:buFont typeface="Consolas"/>
              <a:buAutoNum type="arabicPeriod"/>
            </a:pPr>
            <a:r>
              <a:rPr b="1" lang="en">
                <a:latin typeface="Consolas"/>
                <a:ea typeface="Consolas"/>
                <a:cs typeface="Consolas"/>
                <a:sym typeface="Consolas"/>
              </a:rPr>
              <a:t>Audio more important that video</a:t>
            </a:r>
            <a:endParaRPr b="1">
              <a:latin typeface="Consolas"/>
              <a:ea typeface="Consolas"/>
              <a:cs typeface="Consolas"/>
              <a:sym typeface="Consolas"/>
            </a:endParaRPr>
          </a:p>
          <a:p>
            <a:pPr indent="-317182" lvl="0" marL="457200" rtl="0" algn="l">
              <a:spcBef>
                <a:spcPts val="0"/>
              </a:spcBef>
              <a:spcAft>
                <a:spcPts val="0"/>
              </a:spcAft>
              <a:buSzPct val="100000"/>
              <a:buFont typeface="Consolas"/>
              <a:buAutoNum type="arabicPeriod"/>
            </a:pPr>
            <a:r>
              <a:rPr b="1" lang="en">
                <a:latin typeface="Consolas"/>
                <a:ea typeface="Consolas"/>
                <a:cs typeface="Consolas"/>
                <a:sym typeface="Consolas"/>
              </a:rPr>
              <a:t>Low bitrate video more important than high bitrate video</a:t>
            </a:r>
            <a:endParaRPr b="1">
              <a:latin typeface="Consolas"/>
              <a:ea typeface="Consolas"/>
              <a:cs typeface="Consolas"/>
              <a:sym typeface="Consolas"/>
            </a:endParaRPr>
          </a:p>
          <a:p>
            <a:pPr indent="-317182" lvl="0" marL="457200" rtl="0" algn="l">
              <a:spcBef>
                <a:spcPts val="0"/>
              </a:spcBef>
              <a:spcAft>
                <a:spcPts val="0"/>
              </a:spcAft>
              <a:buSzPct val="100000"/>
              <a:buFont typeface="Consolas"/>
              <a:buAutoNum type="arabicPeriod"/>
            </a:pPr>
            <a:r>
              <a:rPr b="1" lang="en">
                <a:latin typeface="Consolas"/>
                <a:ea typeface="Consolas"/>
                <a:cs typeface="Consolas"/>
                <a:sym typeface="Consolas"/>
              </a:rPr>
              <a:t>Video of Bob more important to </a:t>
            </a:r>
            <a:r>
              <a:rPr b="1" lang="en">
                <a:latin typeface="Consolas"/>
                <a:ea typeface="Consolas"/>
                <a:cs typeface="Consolas"/>
                <a:sym typeface="Consolas"/>
              </a:rPr>
              <a:t>subscriber</a:t>
            </a:r>
            <a:r>
              <a:rPr b="1" lang="en">
                <a:latin typeface="Consolas"/>
                <a:ea typeface="Consolas"/>
                <a:cs typeface="Consolas"/>
                <a:sym typeface="Consolas"/>
              </a:rPr>
              <a:t> A but less </a:t>
            </a:r>
            <a:r>
              <a:rPr b="1" lang="en">
                <a:latin typeface="Consolas"/>
                <a:ea typeface="Consolas"/>
                <a:cs typeface="Consolas"/>
                <a:sym typeface="Consolas"/>
              </a:rPr>
              <a:t>important to subscriber B</a:t>
            </a:r>
            <a:endParaRPr b="1">
              <a:latin typeface="Consolas"/>
              <a:ea typeface="Consolas"/>
              <a:cs typeface="Consolas"/>
              <a:sym typeface="Consolas"/>
            </a:endParaRPr>
          </a:p>
          <a:p>
            <a:pPr indent="-317182" lvl="0" marL="457200" rtl="0" algn="l">
              <a:spcBef>
                <a:spcPts val="0"/>
              </a:spcBef>
              <a:spcAft>
                <a:spcPts val="0"/>
              </a:spcAft>
              <a:buSzPct val="100000"/>
              <a:buFont typeface="Consolas"/>
              <a:buAutoNum type="arabicPeriod"/>
            </a:pPr>
            <a:r>
              <a:rPr b="1" lang="en">
                <a:latin typeface="Consolas"/>
                <a:ea typeface="Consolas"/>
                <a:cs typeface="Consolas"/>
                <a:sym typeface="Consolas"/>
              </a:rPr>
              <a:t>Layered codec 15 fps layer more important than 30 fps enhancement layer </a:t>
            </a:r>
            <a:endParaRPr b="1">
              <a:latin typeface="Consolas"/>
              <a:ea typeface="Consolas"/>
              <a:cs typeface="Consolas"/>
              <a:sym typeface="Consolas"/>
            </a:endParaRPr>
          </a:p>
          <a:p>
            <a:pPr indent="-317182" lvl="0" marL="457200" rtl="0" algn="l">
              <a:spcBef>
                <a:spcPts val="0"/>
              </a:spcBef>
              <a:spcAft>
                <a:spcPts val="0"/>
              </a:spcAft>
              <a:buSzPct val="100000"/>
              <a:buFont typeface="Consolas"/>
              <a:buAutoNum type="arabicPeriod"/>
            </a:pPr>
            <a:r>
              <a:rPr b="1" lang="en">
                <a:latin typeface="Consolas"/>
                <a:ea typeface="Consolas"/>
                <a:cs typeface="Consolas"/>
                <a:sym typeface="Consolas"/>
              </a:rPr>
              <a:t>Low res thumbnails less important that main video screen</a:t>
            </a:r>
            <a:endParaRPr b="1">
              <a:latin typeface="Consolas"/>
              <a:ea typeface="Consolas"/>
              <a:cs typeface="Consolas"/>
              <a:sym typeface="Consolas"/>
            </a:endParaRPr>
          </a:p>
          <a:p>
            <a:pPr indent="-317182" lvl="0" marL="457200" rtl="0" algn="l">
              <a:spcBef>
                <a:spcPts val="0"/>
              </a:spcBef>
              <a:spcAft>
                <a:spcPts val="0"/>
              </a:spcAft>
              <a:buSzPct val="100000"/>
              <a:buFont typeface="Consolas"/>
              <a:buAutoNum type="arabicPeriod"/>
            </a:pPr>
            <a:r>
              <a:rPr b="1" lang="en">
                <a:latin typeface="Consolas"/>
                <a:ea typeface="Consolas"/>
                <a:cs typeface="Consolas"/>
                <a:sym typeface="Consolas"/>
              </a:rPr>
              <a:t>Video older than 250 ms not useful</a:t>
            </a:r>
            <a:endParaRPr b="1">
              <a:latin typeface="Consolas"/>
              <a:ea typeface="Consolas"/>
              <a:cs typeface="Consolas"/>
              <a:sym typeface="Consolas"/>
            </a:endParaRPr>
          </a:p>
          <a:p>
            <a:pPr indent="-317182" lvl="0" marL="457200" rtl="0" algn="l">
              <a:spcBef>
                <a:spcPts val="0"/>
              </a:spcBef>
              <a:spcAft>
                <a:spcPts val="0"/>
              </a:spcAft>
              <a:buSzPct val="100000"/>
              <a:buFont typeface="Consolas"/>
              <a:buAutoNum type="arabicPeriod"/>
            </a:pPr>
            <a:r>
              <a:rPr b="1" lang="en">
                <a:latin typeface="Consolas"/>
                <a:ea typeface="Consolas"/>
                <a:cs typeface="Consolas"/>
                <a:sym typeface="Consolas"/>
              </a:rPr>
              <a:t>Video older than 30 mins not allowed</a:t>
            </a:r>
            <a:endParaRPr b="1">
              <a:latin typeface="Consolas"/>
              <a:ea typeface="Consolas"/>
              <a:cs typeface="Consolas"/>
              <a:sym typeface="Consolas"/>
            </a:endParaRPr>
          </a:p>
          <a:p>
            <a:pPr indent="-317182" lvl="0" marL="457200" rtl="0" algn="l">
              <a:spcBef>
                <a:spcPts val="0"/>
              </a:spcBef>
              <a:spcAft>
                <a:spcPts val="0"/>
              </a:spcAft>
              <a:buSzPct val="100000"/>
              <a:buFont typeface="Consolas"/>
              <a:buAutoNum type="arabicPeriod"/>
            </a:pPr>
            <a:r>
              <a:rPr b="1" lang="en">
                <a:latin typeface="Consolas"/>
                <a:ea typeface="Consolas"/>
                <a:cs typeface="Consolas"/>
                <a:sym typeface="Consolas"/>
              </a:rPr>
              <a:t>Video that needs to be played soon is more important than audio far in the future</a:t>
            </a:r>
            <a:endParaRPr b="1">
              <a:latin typeface="Consolas"/>
              <a:ea typeface="Consolas"/>
              <a:cs typeface="Consolas"/>
              <a:sym typeface="Consolas"/>
            </a:endParaRPr>
          </a:p>
          <a:p>
            <a:pPr indent="-317182" lvl="0" marL="457200" rtl="0" algn="l">
              <a:spcBef>
                <a:spcPts val="0"/>
              </a:spcBef>
              <a:spcAft>
                <a:spcPts val="0"/>
              </a:spcAft>
              <a:buSzPct val="100000"/>
              <a:buFont typeface="Consolas"/>
              <a:buAutoNum type="arabicPeriod"/>
            </a:pPr>
            <a:r>
              <a:rPr b="1" lang="en">
                <a:latin typeface="Consolas"/>
                <a:ea typeface="Consolas"/>
                <a:cs typeface="Consolas"/>
                <a:sym typeface="Consolas"/>
              </a:rPr>
              <a:t>Fetching older media is less important that subscribing to live edge</a:t>
            </a:r>
            <a:endParaRPr b="1">
              <a:latin typeface="Consolas"/>
              <a:ea typeface="Consolas"/>
              <a:cs typeface="Consolas"/>
              <a:sym typeface="Consolas"/>
            </a:endParaRPr>
          </a:p>
          <a:p>
            <a:pPr indent="-317182" lvl="0" marL="457200" rtl="0" algn="l">
              <a:spcBef>
                <a:spcPts val="0"/>
              </a:spcBef>
              <a:spcAft>
                <a:spcPts val="0"/>
              </a:spcAft>
              <a:buSzPct val="100000"/>
              <a:buFont typeface="Consolas"/>
              <a:buAutoNum type="arabicPeriod"/>
            </a:pPr>
            <a:r>
              <a:rPr b="1" lang="en">
                <a:latin typeface="Consolas"/>
                <a:ea typeface="Consolas"/>
                <a:cs typeface="Consolas"/>
                <a:sym typeface="Consolas"/>
              </a:rPr>
              <a:t>The networks should order what to send next with network priority: EF  or AF42 (first obj in group) / AF43</a:t>
            </a:r>
            <a:endParaRPr b="1">
              <a:latin typeface="Consolas"/>
              <a:ea typeface="Consolas"/>
              <a:cs typeface="Consolas"/>
              <a:sym typeface="Consolas"/>
            </a:endParaRPr>
          </a:p>
          <a:p>
            <a:pPr indent="-317182" lvl="0" marL="457200" rtl="0" algn="l">
              <a:spcBef>
                <a:spcPts val="0"/>
              </a:spcBef>
              <a:spcAft>
                <a:spcPts val="0"/>
              </a:spcAft>
              <a:buSzPct val="100000"/>
              <a:buFont typeface="Consolas"/>
              <a:buAutoNum type="arabicPeriod"/>
            </a:pPr>
            <a:r>
              <a:rPr b="1" lang="en">
                <a:latin typeface="Consolas"/>
                <a:ea typeface="Consolas"/>
                <a:cs typeface="Consolas"/>
                <a:sym typeface="Consolas"/>
              </a:rPr>
              <a:t>The WiFi should should order this median with priority AC_VO (voice) or AC_VI (video interactive)</a:t>
            </a:r>
            <a:endParaRPr b="1">
              <a:latin typeface="Consolas"/>
              <a:ea typeface="Consolas"/>
              <a:cs typeface="Consolas"/>
              <a:sym typeface="Consolas"/>
            </a:endParaRPr>
          </a:p>
          <a:p>
            <a:pPr indent="-317182" lvl="0" marL="457200" rtl="0" algn="l">
              <a:spcBef>
                <a:spcPts val="0"/>
              </a:spcBef>
              <a:spcAft>
                <a:spcPts val="0"/>
              </a:spcAft>
              <a:buSzPct val="100000"/>
              <a:buFont typeface="Consolas"/>
              <a:buAutoNum type="arabicPeriod"/>
            </a:pPr>
            <a:r>
              <a:rPr b="1" lang="en">
                <a:latin typeface="Consolas"/>
                <a:ea typeface="Consolas"/>
                <a:cs typeface="Consolas"/>
                <a:sym typeface="Consolas"/>
              </a:rPr>
              <a:t>In a GOP, I frames more important than P frames</a:t>
            </a:r>
            <a:endParaRPr b="1">
              <a:latin typeface="Consolas"/>
              <a:ea typeface="Consolas"/>
              <a:cs typeface="Consolas"/>
              <a:sym typeface="Consolas"/>
            </a:endParaRPr>
          </a:p>
          <a:p>
            <a:pPr indent="-317182" lvl="0" marL="457200" rtl="0" algn="l">
              <a:spcBef>
                <a:spcPts val="0"/>
              </a:spcBef>
              <a:spcAft>
                <a:spcPts val="0"/>
              </a:spcAft>
              <a:buSzPct val="100000"/>
              <a:buFont typeface="Consolas"/>
              <a:buAutoNum type="arabicPeriod"/>
            </a:pPr>
            <a:r>
              <a:rPr b="1" lang="en">
                <a:latin typeface="Consolas"/>
                <a:ea typeface="Consolas"/>
                <a:cs typeface="Consolas"/>
                <a:sym typeface="Consolas"/>
              </a:rPr>
              <a:t>In a video, long term ref frames are more important</a:t>
            </a:r>
            <a:endParaRPr b="1">
              <a:latin typeface="Consolas"/>
              <a:ea typeface="Consolas"/>
              <a:cs typeface="Consolas"/>
              <a:sym typeface="Consolas"/>
            </a:endParaRPr>
          </a:p>
          <a:p>
            <a:pPr indent="-317182" lvl="0" marL="457200" rtl="0" algn="l">
              <a:spcBef>
                <a:spcPts val="0"/>
              </a:spcBef>
              <a:spcAft>
                <a:spcPts val="0"/>
              </a:spcAft>
              <a:buSzPct val="100000"/>
              <a:buFont typeface="Consolas"/>
              <a:buAutoNum type="arabicPeriod"/>
            </a:pPr>
            <a:r>
              <a:rPr b="1" lang="en">
                <a:latin typeface="Consolas"/>
                <a:ea typeface="Consolas"/>
                <a:cs typeface="Consolas"/>
                <a:sym typeface="Consolas"/>
              </a:rPr>
              <a:t>This media for metrics should be less than best effort</a:t>
            </a:r>
            <a:endParaRPr b="1">
              <a:latin typeface="Consolas"/>
              <a:ea typeface="Consolas"/>
              <a:cs typeface="Consolas"/>
              <a:sym typeface="Consolas"/>
            </a:endParaRPr>
          </a:p>
          <a:p>
            <a:pPr indent="-317182" lvl="0" marL="457200" rtl="0" algn="l">
              <a:spcBef>
                <a:spcPts val="0"/>
              </a:spcBef>
              <a:spcAft>
                <a:spcPts val="0"/>
              </a:spcAft>
              <a:buSzPct val="100000"/>
              <a:buFont typeface="Consolas"/>
              <a:buAutoNum type="arabicPeriod"/>
            </a:pPr>
            <a:r>
              <a:rPr b="1" lang="en">
                <a:latin typeface="Consolas"/>
                <a:ea typeface="Consolas"/>
                <a:cs typeface="Consolas"/>
                <a:sym typeface="Consolas"/>
              </a:rPr>
              <a:t>This media is non queue building and should have priority over bloated stuff  (L4S)</a:t>
            </a:r>
            <a:endParaRPr b="1">
              <a:latin typeface="Consolas"/>
              <a:ea typeface="Consolas"/>
              <a:cs typeface="Consolas"/>
              <a:sym typeface="Consolas"/>
            </a:endParaRPr>
          </a:p>
        </p:txBody>
      </p:sp>
      <p:sp>
        <p:nvSpPr>
          <p:cNvPr id="65" name="Google Shape;65;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Consolas"/>
                <a:ea typeface="Consolas"/>
                <a:cs typeface="Consolas"/>
                <a:sym typeface="Consolas"/>
              </a:rPr>
              <a:t>How to encode on wire ? </a:t>
            </a:r>
            <a:endParaRPr>
              <a:latin typeface="Consolas"/>
              <a:ea typeface="Consolas"/>
              <a:cs typeface="Consolas"/>
              <a:sym typeface="Consolas"/>
            </a:endParaRPr>
          </a:p>
        </p:txBody>
      </p:sp>
      <p:sp>
        <p:nvSpPr>
          <p:cNvPr id="364" name="Google Shape;364;p3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Consolas"/>
                <a:ea typeface="Consolas"/>
                <a:cs typeface="Consolas"/>
                <a:sym typeface="Consolas"/>
              </a:rPr>
              <a:t>Original-Publisher puts the “original-publisher-priority” in a header at the start of stream. </a:t>
            </a:r>
            <a:endParaRPr>
              <a:latin typeface="Consolas"/>
              <a:ea typeface="Consolas"/>
              <a:cs typeface="Consolas"/>
              <a:sym typeface="Consolas"/>
            </a:endParaRPr>
          </a:p>
          <a:p>
            <a:pPr indent="-342900" lvl="0" marL="457200" rtl="0" algn="l">
              <a:spcBef>
                <a:spcPts val="1200"/>
              </a:spcBef>
              <a:spcAft>
                <a:spcPts val="0"/>
              </a:spcAft>
              <a:buSzPts val="1800"/>
              <a:buFont typeface="Consolas"/>
              <a:buChar char="●"/>
            </a:pPr>
            <a:r>
              <a:rPr lang="en">
                <a:latin typeface="Consolas"/>
                <a:ea typeface="Consolas"/>
                <a:cs typeface="Consolas"/>
                <a:sym typeface="Consolas"/>
              </a:rPr>
              <a:t>Subscribe OK will not work for this because the priority can change inside a track when doing stream per group or stream per object. </a:t>
            </a:r>
            <a:endParaRPr>
              <a:latin typeface="Consolas"/>
              <a:ea typeface="Consolas"/>
              <a:cs typeface="Consolas"/>
              <a:sym typeface="Consolas"/>
            </a:endParaRPr>
          </a:p>
          <a:p>
            <a:pPr indent="-342900" lvl="0" marL="457200" rtl="0" algn="l">
              <a:spcBef>
                <a:spcPts val="0"/>
              </a:spcBef>
              <a:spcAft>
                <a:spcPts val="0"/>
              </a:spcAft>
              <a:buSzPts val="1800"/>
              <a:buFont typeface="Consolas"/>
              <a:buChar char="●"/>
            </a:pPr>
            <a:r>
              <a:rPr lang="en">
                <a:latin typeface="Consolas"/>
                <a:ea typeface="Consolas"/>
                <a:cs typeface="Consolas"/>
                <a:sym typeface="Consolas"/>
              </a:rPr>
              <a:t>We also have issue the a relay can get an object from publisher before the subscribe OK arrives. </a:t>
            </a:r>
            <a:endParaRPr>
              <a:latin typeface="Consolas"/>
              <a:ea typeface="Consolas"/>
              <a:cs typeface="Consolas"/>
              <a:sym typeface="Consolas"/>
            </a:endParaRPr>
          </a:p>
          <a:p>
            <a:pPr indent="0" lvl="0" marL="0" rtl="0" algn="l">
              <a:spcBef>
                <a:spcPts val="1200"/>
              </a:spcBef>
              <a:spcAft>
                <a:spcPts val="1200"/>
              </a:spcAft>
              <a:buNone/>
            </a:pPr>
            <a:r>
              <a:rPr lang="en">
                <a:latin typeface="Consolas"/>
                <a:ea typeface="Consolas"/>
                <a:cs typeface="Consolas"/>
                <a:sym typeface="Consolas"/>
              </a:rPr>
              <a:t>Subscriber and Subscribe Update indicates the “</a:t>
            </a:r>
            <a:r>
              <a:rPr lang="en">
                <a:latin typeface="Consolas"/>
                <a:ea typeface="Consolas"/>
                <a:cs typeface="Consolas"/>
                <a:sym typeface="Consolas"/>
              </a:rPr>
              <a:t>subscriber-priority</a:t>
            </a:r>
            <a:r>
              <a:rPr lang="en">
                <a:latin typeface="Consolas"/>
                <a:ea typeface="Consolas"/>
                <a:cs typeface="Consolas"/>
                <a:sym typeface="Consolas"/>
              </a:rPr>
              <a:t>” they want in the subscribe message.</a:t>
            </a:r>
            <a:endParaRPr>
              <a:latin typeface="Consolas"/>
              <a:ea typeface="Consolas"/>
              <a:cs typeface="Consolas"/>
              <a:sym typeface="Consolas"/>
            </a:endParaRPr>
          </a:p>
        </p:txBody>
      </p:sp>
      <p:sp>
        <p:nvSpPr>
          <p:cNvPr id="365" name="Google Shape;365;p3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3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latin typeface="Consolas"/>
                <a:ea typeface="Consolas"/>
                <a:cs typeface="Consolas"/>
                <a:sym typeface="Consolas"/>
              </a:rPr>
              <a:t>Setting QUIC Stream priorities</a:t>
            </a:r>
            <a:endParaRPr>
              <a:latin typeface="Consolas"/>
              <a:ea typeface="Consolas"/>
              <a:cs typeface="Consolas"/>
              <a:sym typeface="Consolas"/>
            </a:endParaRPr>
          </a:p>
          <a:p>
            <a:pPr indent="0" lvl="0" marL="0" rtl="0" algn="l">
              <a:lnSpc>
                <a:spcPct val="115000"/>
              </a:lnSpc>
              <a:spcBef>
                <a:spcPts val="0"/>
              </a:spcBef>
              <a:spcAft>
                <a:spcPts val="1200"/>
              </a:spcAft>
              <a:buClr>
                <a:schemeClr val="dk1"/>
              </a:buClr>
              <a:buSzPct val="61111"/>
              <a:buFont typeface="Arial"/>
              <a:buNone/>
            </a:pPr>
            <a:r>
              <a:t/>
            </a:r>
            <a:endParaRPr sz="1800">
              <a:solidFill>
                <a:schemeClr val="dk2"/>
              </a:solidFill>
              <a:latin typeface="Consolas"/>
              <a:ea typeface="Consolas"/>
              <a:cs typeface="Consolas"/>
              <a:sym typeface="Consolas"/>
            </a:endParaRPr>
          </a:p>
        </p:txBody>
      </p:sp>
      <p:sp>
        <p:nvSpPr>
          <p:cNvPr id="371" name="Google Shape;371;p3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Consolas"/>
              <a:buChar char="●"/>
            </a:pPr>
            <a:r>
              <a:rPr lang="en">
                <a:latin typeface="Consolas"/>
                <a:ea typeface="Consolas"/>
                <a:cs typeface="Consolas"/>
                <a:sym typeface="Consolas"/>
              </a:rPr>
              <a:t>Set the stream </a:t>
            </a:r>
            <a:r>
              <a:rPr lang="en">
                <a:latin typeface="Consolas"/>
                <a:ea typeface="Consolas"/>
                <a:cs typeface="Consolas"/>
                <a:sym typeface="Consolas"/>
              </a:rPr>
              <a:t>priority</a:t>
            </a:r>
            <a:r>
              <a:rPr lang="en">
                <a:latin typeface="Consolas"/>
                <a:ea typeface="Consolas"/>
                <a:cs typeface="Consolas"/>
                <a:sym typeface="Consolas"/>
              </a:rPr>
              <a:t> based on the first object to be sent on the stream</a:t>
            </a:r>
            <a:endParaRPr>
              <a:latin typeface="Consolas"/>
              <a:ea typeface="Consolas"/>
              <a:cs typeface="Consolas"/>
              <a:sym typeface="Consolas"/>
            </a:endParaRPr>
          </a:p>
          <a:p>
            <a:pPr indent="-342900" lvl="0" marL="457200" rtl="0" algn="l">
              <a:spcBef>
                <a:spcPts val="0"/>
              </a:spcBef>
              <a:spcAft>
                <a:spcPts val="0"/>
              </a:spcAft>
              <a:buSzPts val="1800"/>
              <a:buFont typeface="Consolas"/>
              <a:buChar char="●"/>
            </a:pPr>
            <a:r>
              <a:rPr lang="en">
                <a:latin typeface="Consolas"/>
                <a:ea typeface="Consolas"/>
                <a:cs typeface="Consolas"/>
                <a:sym typeface="Consolas"/>
              </a:rPr>
              <a:t>If there is a </a:t>
            </a:r>
            <a:r>
              <a:rPr lang="en">
                <a:latin typeface="Consolas"/>
                <a:ea typeface="Consolas"/>
                <a:cs typeface="Consolas"/>
                <a:sym typeface="Consolas"/>
              </a:rPr>
              <a:t>subscriber-priority</a:t>
            </a:r>
            <a:r>
              <a:rPr lang="en">
                <a:latin typeface="Consolas"/>
                <a:ea typeface="Consolas"/>
                <a:cs typeface="Consolas"/>
                <a:sym typeface="Consolas"/>
              </a:rPr>
              <a:t> use that otherwise use original-publisher-priority </a:t>
            </a:r>
            <a:endParaRPr>
              <a:latin typeface="Consolas"/>
              <a:ea typeface="Consolas"/>
              <a:cs typeface="Consolas"/>
              <a:sym typeface="Consolas"/>
            </a:endParaRPr>
          </a:p>
          <a:p>
            <a:pPr indent="-342900" lvl="0" marL="457200" rtl="0" algn="l">
              <a:spcBef>
                <a:spcPts val="0"/>
              </a:spcBef>
              <a:spcAft>
                <a:spcPts val="0"/>
              </a:spcAft>
              <a:buSzPts val="1800"/>
              <a:buFont typeface="Consolas"/>
              <a:buChar char="●"/>
            </a:pPr>
            <a:r>
              <a:rPr lang="en">
                <a:latin typeface="Consolas"/>
                <a:ea typeface="Consolas"/>
                <a:cs typeface="Consolas"/>
                <a:sym typeface="Consolas"/>
              </a:rPr>
              <a:t>QUIC stream priority does not change after the first object.</a:t>
            </a:r>
            <a:endParaRPr>
              <a:latin typeface="Consolas"/>
              <a:ea typeface="Consolas"/>
              <a:cs typeface="Consolas"/>
              <a:sym typeface="Consolas"/>
            </a:endParaRPr>
          </a:p>
        </p:txBody>
      </p:sp>
      <p:sp>
        <p:nvSpPr>
          <p:cNvPr id="372" name="Google Shape;372;p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p34"/>
          <p:cNvSpPr txBox="1"/>
          <p:nvPr>
            <p:ph type="title"/>
          </p:nvPr>
        </p:nvSpPr>
        <p:spPr>
          <a:xfrm>
            <a:off x="311700" y="1039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Consolas"/>
                <a:ea typeface="Consolas"/>
                <a:cs typeface="Consolas"/>
                <a:sym typeface="Consolas"/>
              </a:rPr>
              <a:t>Setting DSCP </a:t>
            </a:r>
            <a:endParaRPr>
              <a:latin typeface="Consolas"/>
              <a:ea typeface="Consolas"/>
              <a:cs typeface="Consolas"/>
              <a:sym typeface="Consolas"/>
            </a:endParaRPr>
          </a:p>
        </p:txBody>
      </p:sp>
      <p:sp>
        <p:nvSpPr>
          <p:cNvPr id="378" name="Google Shape;378;p34"/>
          <p:cNvSpPr txBox="1"/>
          <p:nvPr>
            <p:ph idx="1" type="body"/>
          </p:nvPr>
        </p:nvSpPr>
        <p:spPr>
          <a:xfrm>
            <a:off x="311700" y="676600"/>
            <a:ext cx="8520600" cy="41760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Font typeface="Consolas"/>
              <a:buChar char="●"/>
            </a:pPr>
            <a:r>
              <a:rPr lang="en">
                <a:latin typeface="Consolas"/>
                <a:ea typeface="Consolas"/>
                <a:cs typeface="Consolas"/>
                <a:sym typeface="Consolas"/>
              </a:rPr>
              <a:t>Catalog can provide a Pref-DSCP for each track. </a:t>
            </a:r>
            <a:endParaRPr>
              <a:latin typeface="Consolas"/>
              <a:ea typeface="Consolas"/>
              <a:cs typeface="Consolas"/>
              <a:sym typeface="Consolas"/>
            </a:endParaRPr>
          </a:p>
          <a:p>
            <a:pPr indent="-334327" lvl="0" marL="457200" rtl="0" algn="l">
              <a:spcBef>
                <a:spcPts val="0"/>
              </a:spcBef>
              <a:spcAft>
                <a:spcPts val="0"/>
              </a:spcAft>
              <a:buSzPct val="100000"/>
              <a:buFont typeface="Consolas"/>
              <a:buChar char="●"/>
            </a:pPr>
            <a:r>
              <a:rPr lang="en">
                <a:latin typeface="Consolas"/>
                <a:ea typeface="Consolas"/>
                <a:cs typeface="Consolas"/>
                <a:sym typeface="Consolas"/>
              </a:rPr>
              <a:t>Subscriber puts Pref-DSCP in subscribe. </a:t>
            </a:r>
            <a:endParaRPr>
              <a:latin typeface="Consolas"/>
              <a:ea typeface="Consolas"/>
              <a:cs typeface="Consolas"/>
              <a:sym typeface="Consolas"/>
            </a:endParaRPr>
          </a:p>
          <a:p>
            <a:pPr indent="-334327" lvl="0" marL="457200" rtl="0" algn="l">
              <a:spcBef>
                <a:spcPts val="0"/>
              </a:spcBef>
              <a:spcAft>
                <a:spcPts val="0"/>
              </a:spcAft>
              <a:buSzPct val="100000"/>
              <a:buFont typeface="Consolas"/>
              <a:buChar char="●"/>
            </a:pPr>
            <a:r>
              <a:rPr lang="en">
                <a:latin typeface="Consolas"/>
                <a:ea typeface="Consolas"/>
                <a:cs typeface="Consolas"/>
                <a:sym typeface="Consolas"/>
              </a:rPr>
              <a:t>Any QUIC connection sets the DSCP for all traffic in that connection based on the PrefDSCP of first object sent on that connection. </a:t>
            </a:r>
            <a:endParaRPr>
              <a:latin typeface="Consolas"/>
              <a:ea typeface="Consolas"/>
              <a:cs typeface="Consolas"/>
              <a:sym typeface="Consolas"/>
            </a:endParaRPr>
          </a:p>
          <a:p>
            <a:pPr indent="-334327" lvl="0" marL="457200" rtl="0" algn="l">
              <a:spcBef>
                <a:spcPts val="0"/>
              </a:spcBef>
              <a:spcAft>
                <a:spcPts val="0"/>
              </a:spcAft>
              <a:buSzPct val="100000"/>
              <a:buFont typeface="Consolas"/>
              <a:buChar char="●"/>
            </a:pPr>
            <a:r>
              <a:rPr lang="en">
                <a:latin typeface="Consolas"/>
                <a:ea typeface="Consolas"/>
                <a:cs typeface="Consolas"/>
                <a:sym typeface="Consolas"/>
              </a:rPr>
              <a:t>Subscriber</a:t>
            </a:r>
            <a:r>
              <a:rPr lang="en">
                <a:latin typeface="Consolas"/>
                <a:ea typeface="Consolas"/>
                <a:cs typeface="Consolas"/>
                <a:sym typeface="Consolas"/>
              </a:rPr>
              <a:t> that uses tracks with two </a:t>
            </a:r>
            <a:r>
              <a:rPr lang="en">
                <a:latin typeface="Consolas"/>
                <a:ea typeface="Consolas"/>
                <a:cs typeface="Consolas"/>
                <a:sym typeface="Consolas"/>
              </a:rPr>
              <a:t>different</a:t>
            </a:r>
            <a:r>
              <a:rPr lang="en">
                <a:latin typeface="Consolas"/>
                <a:ea typeface="Consolas"/>
                <a:cs typeface="Consolas"/>
                <a:sym typeface="Consolas"/>
              </a:rPr>
              <a:t> Pref-DSCP, forms two connections to relay and does subscribes for all the EF over one and subscriber for all the BE over the other. </a:t>
            </a:r>
            <a:endParaRPr>
              <a:latin typeface="Consolas"/>
              <a:ea typeface="Consolas"/>
              <a:cs typeface="Consolas"/>
              <a:sym typeface="Consolas"/>
            </a:endParaRPr>
          </a:p>
          <a:p>
            <a:pPr indent="-334327" lvl="0" marL="457200" rtl="0" algn="l">
              <a:spcBef>
                <a:spcPts val="0"/>
              </a:spcBef>
              <a:spcAft>
                <a:spcPts val="0"/>
              </a:spcAft>
              <a:buSzPct val="100000"/>
              <a:buFont typeface="Consolas"/>
              <a:buChar char="●"/>
            </a:pPr>
            <a:r>
              <a:rPr lang="en">
                <a:latin typeface="Consolas"/>
                <a:ea typeface="Consolas"/>
                <a:cs typeface="Consolas"/>
                <a:sym typeface="Consolas"/>
              </a:rPr>
              <a:t>Publish that uses the two different PrefDSCP, forms two connections to relay and does </a:t>
            </a:r>
            <a:r>
              <a:rPr lang="en">
                <a:latin typeface="Consolas"/>
                <a:ea typeface="Consolas"/>
                <a:cs typeface="Consolas"/>
                <a:sym typeface="Consolas"/>
              </a:rPr>
              <a:t>announce</a:t>
            </a:r>
            <a:r>
              <a:rPr lang="en">
                <a:latin typeface="Consolas"/>
                <a:ea typeface="Consolas"/>
                <a:cs typeface="Consolas"/>
                <a:sym typeface="Consolas"/>
              </a:rPr>
              <a:t> for all the EF over one and subscriber for all the BE over the other. If the the two track are in the same namespace, then relay needs to accept the </a:t>
            </a:r>
            <a:r>
              <a:rPr lang="en">
                <a:latin typeface="Consolas"/>
                <a:ea typeface="Consolas"/>
                <a:cs typeface="Consolas"/>
                <a:sym typeface="Consolas"/>
              </a:rPr>
              <a:t>Subscribe</a:t>
            </a:r>
            <a:r>
              <a:rPr lang="en">
                <a:latin typeface="Consolas"/>
                <a:ea typeface="Consolas"/>
                <a:cs typeface="Consolas"/>
                <a:sym typeface="Consolas"/>
              </a:rPr>
              <a:t> received on the connection with the correct DSCP for that track. </a:t>
            </a:r>
            <a:endParaRPr>
              <a:latin typeface="Consolas"/>
              <a:ea typeface="Consolas"/>
              <a:cs typeface="Consolas"/>
              <a:sym typeface="Consolas"/>
            </a:endParaRPr>
          </a:p>
          <a:p>
            <a:pPr indent="-334327" lvl="0" marL="457200" rtl="0" algn="l">
              <a:spcBef>
                <a:spcPts val="0"/>
              </a:spcBef>
              <a:spcAft>
                <a:spcPts val="0"/>
              </a:spcAft>
              <a:buSzPct val="100000"/>
              <a:buFont typeface="Consolas"/>
              <a:buChar char="●"/>
            </a:pPr>
            <a:r>
              <a:rPr lang="en">
                <a:latin typeface="Consolas"/>
                <a:ea typeface="Consolas"/>
                <a:cs typeface="Consolas"/>
                <a:sym typeface="Consolas"/>
              </a:rPr>
              <a:t>Relays </a:t>
            </a:r>
            <a:r>
              <a:rPr lang="en">
                <a:latin typeface="Consolas"/>
                <a:ea typeface="Consolas"/>
                <a:cs typeface="Consolas"/>
                <a:sym typeface="Consolas"/>
              </a:rPr>
              <a:t>probably</a:t>
            </a:r>
            <a:r>
              <a:rPr lang="en">
                <a:latin typeface="Consolas"/>
                <a:ea typeface="Consolas"/>
                <a:cs typeface="Consolas"/>
                <a:sym typeface="Consolas"/>
              </a:rPr>
              <a:t> don't use DSCP on relay to relay traffic, but if they want to, they would see the subscribes and form new connection if it was a new DSCP. </a:t>
            </a:r>
            <a:endParaRPr>
              <a:latin typeface="Consolas"/>
              <a:ea typeface="Consolas"/>
              <a:cs typeface="Consolas"/>
              <a:sym typeface="Consolas"/>
            </a:endParaRPr>
          </a:p>
        </p:txBody>
      </p:sp>
      <p:sp>
        <p:nvSpPr>
          <p:cNvPr id="379" name="Google Shape;379;p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3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Consolas"/>
                <a:ea typeface="Consolas"/>
                <a:cs typeface="Consolas"/>
                <a:sym typeface="Consolas"/>
              </a:rPr>
              <a:t>Range of Priority Values </a:t>
            </a:r>
            <a:endParaRPr>
              <a:latin typeface="Consolas"/>
              <a:ea typeface="Consolas"/>
              <a:cs typeface="Consolas"/>
              <a:sym typeface="Consolas"/>
            </a:endParaRPr>
          </a:p>
        </p:txBody>
      </p:sp>
      <p:sp>
        <p:nvSpPr>
          <p:cNvPr id="385" name="Google Shape;385;p35"/>
          <p:cNvSpPr txBox="1"/>
          <p:nvPr>
            <p:ph idx="1" type="body"/>
          </p:nvPr>
        </p:nvSpPr>
        <p:spPr>
          <a:xfrm>
            <a:off x="311700" y="1152475"/>
            <a:ext cx="8612700" cy="3789000"/>
          </a:xfrm>
          <a:prstGeom prst="rect">
            <a:avLst/>
          </a:prstGeom>
        </p:spPr>
        <p:txBody>
          <a:bodyPr anchorCtr="0" anchor="t" bIns="91425" lIns="91425" spcFirstLastPara="1" rIns="91425" wrap="square" tIns="91425">
            <a:normAutofit fontScale="77500" lnSpcReduction="20000"/>
          </a:bodyPr>
          <a:lstStyle/>
          <a:p>
            <a:pPr indent="-317182" lvl="0" marL="457200" rtl="0" algn="l">
              <a:spcBef>
                <a:spcPts val="0"/>
              </a:spcBef>
              <a:spcAft>
                <a:spcPts val="0"/>
              </a:spcAft>
              <a:buSzPct val="100000"/>
              <a:buFont typeface="Consolas"/>
              <a:buChar char="●"/>
            </a:pPr>
            <a:r>
              <a:rPr lang="en">
                <a:latin typeface="Consolas"/>
                <a:ea typeface="Consolas"/>
                <a:cs typeface="Consolas"/>
                <a:sym typeface="Consolas"/>
              </a:rPr>
              <a:t>Proposal: Range is 0 to 255. </a:t>
            </a:r>
            <a:endParaRPr>
              <a:latin typeface="Consolas"/>
              <a:ea typeface="Consolas"/>
              <a:cs typeface="Consolas"/>
              <a:sym typeface="Consolas"/>
            </a:endParaRPr>
          </a:p>
          <a:p>
            <a:pPr indent="-317182" lvl="0" marL="457200" rtl="0" algn="l">
              <a:spcBef>
                <a:spcPts val="0"/>
              </a:spcBef>
              <a:spcAft>
                <a:spcPts val="0"/>
              </a:spcAft>
              <a:buSzPct val="100000"/>
              <a:buFont typeface="Consolas"/>
              <a:buChar char="●"/>
            </a:pPr>
            <a:r>
              <a:t/>
            </a:r>
            <a:endParaRPr>
              <a:latin typeface="Consolas"/>
              <a:ea typeface="Consolas"/>
              <a:cs typeface="Consolas"/>
              <a:sym typeface="Consolas"/>
            </a:endParaRPr>
          </a:p>
          <a:p>
            <a:pPr indent="-317182" lvl="0" marL="457200" rtl="0" algn="l">
              <a:spcBef>
                <a:spcPts val="0"/>
              </a:spcBef>
              <a:spcAft>
                <a:spcPts val="0"/>
              </a:spcAft>
              <a:buSzPct val="100000"/>
              <a:buFont typeface="Consolas"/>
              <a:buChar char="●"/>
            </a:pPr>
            <a:r>
              <a:t/>
            </a:r>
            <a:endParaRPr>
              <a:latin typeface="Consolas"/>
              <a:ea typeface="Consolas"/>
              <a:cs typeface="Consolas"/>
              <a:sym typeface="Consolas"/>
            </a:endParaRPr>
          </a:p>
          <a:p>
            <a:pPr indent="-317182" lvl="0" marL="457200" rtl="0" algn="l">
              <a:spcBef>
                <a:spcPts val="0"/>
              </a:spcBef>
              <a:spcAft>
                <a:spcPts val="0"/>
              </a:spcAft>
              <a:buSzPct val="100000"/>
              <a:buFont typeface="Consolas"/>
              <a:buChar char="●"/>
            </a:pPr>
            <a:r>
              <a:rPr lang="en">
                <a:latin typeface="Consolas"/>
                <a:ea typeface="Consolas"/>
                <a:cs typeface="Consolas"/>
                <a:sym typeface="Consolas"/>
              </a:rPr>
              <a:t>Same range for original-publisher-priority and </a:t>
            </a:r>
            <a:r>
              <a:rPr lang="en">
                <a:latin typeface="Consolas"/>
                <a:ea typeface="Consolas"/>
                <a:cs typeface="Consolas"/>
                <a:sym typeface="Consolas"/>
              </a:rPr>
              <a:t>subscriber-priority</a:t>
            </a:r>
            <a:r>
              <a:rPr lang="en">
                <a:latin typeface="Consolas"/>
                <a:ea typeface="Consolas"/>
                <a:cs typeface="Consolas"/>
                <a:sym typeface="Consolas"/>
              </a:rPr>
              <a:t> </a:t>
            </a:r>
            <a:endParaRPr>
              <a:latin typeface="Consolas"/>
              <a:ea typeface="Consolas"/>
              <a:cs typeface="Consolas"/>
              <a:sym typeface="Consolas"/>
            </a:endParaRPr>
          </a:p>
          <a:p>
            <a:pPr indent="-317182" lvl="0" marL="457200" rtl="0" algn="l">
              <a:spcBef>
                <a:spcPts val="0"/>
              </a:spcBef>
              <a:spcAft>
                <a:spcPts val="0"/>
              </a:spcAft>
              <a:buSzPct val="100000"/>
              <a:buFont typeface="Consolas"/>
              <a:buChar char="●"/>
            </a:pPr>
            <a:r>
              <a:rPr lang="en">
                <a:latin typeface="Consolas"/>
                <a:ea typeface="Consolas"/>
                <a:cs typeface="Consolas"/>
                <a:sym typeface="Consolas"/>
              </a:rPr>
              <a:t>RFC 9218 is not enough priorities for typical video conference</a:t>
            </a:r>
            <a:endParaRPr>
              <a:latin typeface="Consolas"/>
              <a:ea typeface="Consolas"/>
              <a:cs typeface="Consolas"/>
              <a:sym typeface="Consolas"/>
            </a:endParaRPr>
          </a:p>
          <a:p>
            <a:pPr indent="-317182" lvl="0" marL="457200" rtl="0" algn="l">
              <a:spcBef>
                <a:spcPts val="0"/>
              </a:spcBef>
              <a:spcAft>
                <a:spcPts val="0"/>
              </a:spcAft>
              <a:buSzPct val="100000"/>
              <a:buFont typeface="Consolas"/>
              <a:buChar char="●"/>
            </a:pPr>
            <a:r>
              <a:rPr lang="en">
                <a:latin typeface="Consolas"/>
                <a:ea typeface="Consolas"/>
                <a:cs typeface="Consolas"/>
                <a:sym typeface="Consolas"/>
              </a:rPr>
              <a:t>Proposal A (0 to 63): (this is RFC 9218 x10) </a:t>
            </a:r>
            <a:endParaRPr>
              <a:latin typeface="Consolas"/>
              <a:ea typeface="Consolas"/>
              <a:cs typeface="Consolas"/>
              <a:sym typeface="Consolas"/>
            </a:endParaRPr>
          </a:p>
          <a:p>
            <a:pPr indent="-297497" lvl="1" marL="914400" rtl="0" algn="l">
              <a:spcBef>
                <a:spcPts val="0"/>
              </a:spcBef>
              <a:spcAft>
                <a:spcPts val="0"/>
              </a:spcAft>
              <a:buSzPct val="100000"/>
              <a:buFont typeface="Consolas"/>
              <a:buChar char="○"/>
            </a:pPr>
            <a:r>
              <a:rPr lang="en">
                <a:latin typeface="Consolas"/>
                <a:ea typeface="Consolas"/>
                <a:cs typeface="Consolas"/>
                <a:sym typeface="Consolas"/>
              </a:rPr>
              <a:t>0 is most important </a:t>
            </a:r>
            <a:endParaRPr>
              <a:latin typeface="Consolas"/>
              <a:ea typeface="Consolas"/>
              <a:cs typeface="Consolas"/>
              <a:sym typeface="Consolas"/>
            </a:endParaRPr>
          </a:p>
          <a:p>
            <a:pPr indent="-297497" lvl="1" marL="914400" rtl="0" algn="l">
              <a:spcBef>
                <a:spcPts val="0"/>
              </a:spcBef>
              <a:spcAft>
                <a:spcPts val="0"/>
              </a:spcAft>
              <a:buSzPct val="100000"/>
              <a:buFont typeface="Consolas"/>
              <a:buChar char="○"/>
            </a:pPr>
            <a:r>
              <a:rPr lang="en">
                <a:latin typeface="Consolas"/>
                <a:ea typeface="Consolas"/>
                <a:cs typeface="Consolas"/>
                <a:sym typeface="Consolas"/>
              </a:rPr>
              <a:t>30 is default </a:t>
            </a:r>
            <a:endParaRPr>
              <a:latin typeface="Consolas"/>
              <a:ea typeface="Consolas"/>
              <a:cs typeface="Consolas"/>
              <a:sym typeface="Consolas"/>
            </a:endParaRPr>
          </a:p>
          <a:p>
            <a:pPr indent="-297497" lvl="1" marL="914400" rtl="0" algn="l">
              <a:spcBef>
                <a:spcPts val="0"/>
              </a:spcBef>
              <a:spcAft>
                <a:spcPts val="0"/>
              </a:spcAft>
              <a:buSzPct val="100000"/>
              <a:buFont typeface="Consolas"/>
              <a:buChar char="○"/>
            </a:pPr>
            <a:r>
              <a:rPr lang="en">
                <a:latin typeface="Consolas"/>
                <a:ea typeface="Consolas"/>
                <a:cs typeface="Consolas"/>
                <a:sym typeface="Consolas"/>
              </a:rPr>
              <a:t>63 is least important </a:t>
            </a:r>
            <a:endParaRPr>
              <a:latin typeface="Consolas"/>
              <a:ea typeface="Consolas"/>
              <a:cs typeface="Consolas"/>
              <a:sym typeface="Consolas"/>
            </a:endParaRPr>
          </a:p>
          <a:p>
            <a:pPr indent="-317182" lvl="0" marL="457200" rtl="0" algn="l">
              <a:spcBef>
                <a:spcPts val="0"/>
              </a:spcBef>
              <a:spcAft>
                <a:spcPts val="0"/>
              </a:spcAft>
              <a:buSzPct val="100000"/>
              <a:buFont typeface="Consolas"/>
              <a:buChar char="●"/>
            </a:pPr>
            <a:r>
              <a:rPr lang="en">
                <a:latin typeface="Consolas"/>
                <a:ea typeface="Consolas"/>
                <a:cs typeface="Consolas"/>
                <a:sym typeface="Consolas"/>
              </a:rPr>
              <a:t>Proposal B ( 0 to 2^62-1 ) </a:t>
            </a:r>
            <a:endParaRPr>
              <a:latin typeface="Consolas"/>
              <a:ea typeface="Consolas"/>
              <a:cs typeface="Consolas"/>
              <a:sym typeface="Consolas"/>
            </a:endParaRPr>
          </a:p>
          <a:p>
            <a:pPr indent="-297497" lvl="1" marL="914400" rtl="0" algn="l">
              <a:spcBef>
                <a:spcPts val="0"/>
              </a:spcBef>
              <a:spcAft>
                <a:spcPts val="0"/>
              </a:spcAft>
              <a:buSzPct val="100000"/>
              <a:buFont typeface="Consolas"/>
              <a:buChar char="○"/>
            </a:pPr>
            <a:r>
              <a:rPr lang="en">
                <a:latin typeface="Consolas"/>
                <a:ea typeface="Consolas"/>
                <a:cs typeface="Consolas"/>
                <a:sym typeface="Consolas"/>
              </a:rPr>
              <a:t>0 is the most important </a:t>
            </a:r>
            <a:endParaRPr>
              <a:latin typeface="Consolas"/>
              <a:ea typeface="Consolas"/>
              <a:cs typeface="Consolas"/>
              <a:sym typeface="Consolas"/>
            </a:endParaRPr>
          </a:p>
          <a:p>
            <a:pPr indent="-297497" lvl="1" marL="914400" rtl="0" algn="l">
              <a:spcBef>
                <a:spcPts val="0"/>
              </a:spcBef>
              <a:spcAft>
                <a:spcPts val="0"/>
              </a:spcAft>
              <a:buSzPct val="100000"/>
              <a:buFont typeface="Consolas"/>
              <a:buChar char="○"/>
            </a:pPr>
            <a:r>
              <a:rPr lang="en">
                <a:latin typeface="Consolas"/>
                <a:ea typeface="Consolas"/>
                <a:cs typeface="Consolas"/>
                <a:sym typeface="Consolas"/>
              </a:rPr>
              <a:t>? is the default </a:t>
            </a:r>
            <a:endParaRPr>
              <a:latin typeface="Consolas"/>
              <a:ea typeface="Consolas"/>
              <a:cs typeface="Consolas"/>
              <a:sym typeface="Consolas"/>
            </a:endParaRPr>
          </a:p>
          <a:p>
            <a:pPr indent="-297497" lvl="1" marL="914400" rtl="0" algn="l">
              <a:spcBef>
                <a:spcPts val="0"/>
              </a:spcBef>
              <a:spcAft>
                <a:spcPts val="0"/>
              </a:spcAft>
              <a:buSzPct val="77777"/>
              <a:buFont typeface="Consolas"/>
              <a:buChar char="○"/>
            </a:pPr>
            <a:r>
              <a:rPr lang="en" sz="1800">
                <a:latin typeface="Consolas"/>
                <a:ea typeface="Consolas"/>
                <a:cs typeface="Consolas"/>
                <a:sym typeface="Consolas"/>
              </a:rPr>
              <a:t>2^62-1</a:t>
            </a:r>
            <a:r>
              <a:rPr lang="en">
                <a:latin typeface="Consolas"/>
                <a:ea typeface="Consolas"/>
                <a:cs typeface="Consolas"/>
                <a:sym typeface="Consolas"/>
              </a:rPr>
              <a:t>  is the least </a:t>
            </a:r>
            <a:r>
              <a:rPr lang="en">
                <a:latin typeface="Consolas"/>
                <a:ea typeface="Consolas"/>
                <a:cs typeface="Consolas"/>
                <a:sym typeface="Consolas"/>
              </a:rPr>
              <a:t>important</a:t>
            </a:r>
            <a:r>
              <a:rPr lang="en">
                <a:latin typeface="Consolas"/>
                <a:ea typeface="Consolas"/>
                <a:cs typeface="Consolas"/>
                <a:sym typeface="Consolas"/>
              </a:rPr>
              <a:t> </a:t>
            </a:r>
            <a:endParaRPr>
              <a:latin typeface="Consolas"/>
              <a:ea typeface="Consolas"/>
              <a:cs typeface="Consolas"/>
              <a:sym typeface="Consolas"/>
            </a:endParaRPr>
          </a:p>
          <a:p>
            <a:pPr indent="-317182" lvl="0" marL="457200" rtl="0" algn="l">
              <a:spcBef>
                <a:spcPts val="0"/>
              </a:spcBef>
              <a:spcAft>
                <a:spcPts val="0"/>
              </a:spcAft>
              <a:buSzPct val="100000"/>
              <a:buFont typeface="Consolas"/>
              <a:buChar char="●"/>
            </a:pPr>
            <a:r>
              <a:rPr lang="en">
                <a:latin typeface="Consolas"/>
                <a:ea typeface="Consolas"/>
                <a:cs typeface="Consolas"/>
                <a:sym typeface="Consolas"/>
              </a:rPr>
              <a:t>Mapping to QUIC Priority ? </a:t>
            </a:r>
            <a:endParaRPr>
              <a:latin typeface="Consolas"/>
              <a:ea typeface="Consolas"/>
              <a:cs typeface="Consolas"/>
              <a:sym typeface="Consolas"/>
            </a:endParaRPr>
          </a:p>
          <a:p>
            <a:pPr indent="-297497" lvl="1" marL="914400" rtl="0" algn="l">
              <a:spcBef>
                <a:spcPts val="0"/>
              </a:spcBef>
              <a:spcAft>
                <a:spcPts val="0"/>
              </a:spcAft>
              <a:buSzPct val="100000"/>
              <a:buFont typeface="Consolas"/>
              <a:buChar char="○"/>
            </a:pPr>
            <a:r>
              <a:rPr lang="en">
                <a:latin typeface="Consolas"/>
                <a:ea typeface="Consolas"/>
                <a:cs typeface="Consolas"/>
                <a:sym typeface="Consolas"/>
              </a:rPr>
              <a:t>What is the </a:t>
            </a:r>
            <a:r>
              <a:rPr lang="en">
                <a:latin typeface="Consolas"/>
                <a:ea typeface="Consolas"/>
                <a:cs typeface="Consolas"/>
                <a:sym typeface="Consolas"/>
              </a:rPr>
              <a:t>minimum</a:t>
            </a:r>
            <a:r>
              <a:rPr lang="en">
                <a:latin typeface="Consolas"/>
                <a:ea typeface="Consolas"/>
                <a:cs typeface="Consolas"/>
                <a:sym typeface="Consolas"/>
              </a:rPr>
              <a:t> thing QUIC stacks </a:t>
            </a:r>
            <a:r>
              <a:rPr lang="en">
                <a:latin typeface="Consolas"/>
                <a:ea typeface="Consolas"/>
                <a:cs typeface="Consolas"/>
                <a:sym typeface="Consolas"/>
              </a:rPr>
              <a:t>guarantee</a:t>
            </a:r>
            <a:r>
              <a:rPr lang="en">
                <a:latin typeface="Consolas"/>
                <a:ea typeface="Consolas"/>
                <a:cs typeface="Consolas"/>
                <a:sym typeface="Consolas"/>
              </a:rPr>
              <a:t> to do today ?</a:t>
            </a:r>
            <a:endParaRPr>
              <a:latin typeface="Consolas"/>
              <a:ea typeface="Consolas"/>
              <a:cs typeface="Consolas"/>
              <a:sym typeface="Consolas"/>
            </a:endParaRPr>
          </a:p>
          <a:p>
            <a:pPr indent="-297497" lvl="1" marL="914400" rtl="0" algn="l">
              <a:spcBef>
                <a:spcPts val="0"/>
              </a:spcBef>
              <a:spcAft>
                <a:spcPts val="0"/>
              </a:spcAft>
              <a:buSzPct val="100000"/>
              <a:buFont typeface="Consolas"/>
              <a:buChar char="○"/>
            </a:pPr>
            <a:r>
              <a:rPr lang="en">
                <a:latin typeface="Consolas"/>
                <a:ea typeface="Consolas"/>
                <a:cs typeface="Consolas"/>
                <a:sym typeface="Consolas"/>
              </a:rPr>
              <a:t>Why does QUIC WG think </a:t>
            </a:r>
            <a:r>
              <a:rPr lang="en">
                <a:latin typeface="Consolas"/>
                <a:ea typeface="Consolas"/>
                <a:cs typeface="Consolas"/>
                <a:sym typeface="Consolas"/>
              </a:rPr>
              <a:t>priorities</a:t>
            </a:r>
            <a:r>
              <a:rPr lang="en">
                <a:latin typeface="Consolas"/>
                <a:ea typeface="Consolas"/>
                <a:cs typeface="Consolas"/>
                <a:sym typeface="Consolas"/>
              </a:rPr>
              <a:t> are usable without this ?</a:t>
            </a:r>
            <a:endParaRPr>
              <a:latin typeface="Consolas"/>
              <a:ea typeface="Consolas"/>
              <a:cs typeface="Consolas"/>
              <a:sym typeface="Consolas"/>
            </a:endParaRPr>
          </a:p>
          <a:p>
            <a:pPr indent="-297497" lvl="1" marL="914400" rtl="0" algn="l">
              <a:spcBef>
                <a:spcPts val="0"/>
              </a:spcBef>
              <a:spcAft>
                <a:spcPts val="0"/>
              </a:spcAft>
              <a:buSzPct val="100000"/>
              <a:buFont typeface="Consolas"/>
              <a:buChar char="○"/>
            </a:pPr>
            <a:r>
              <a:rPr lang="en">
                <a:latin typeface="Consolas"/>
                <a:ea typeface="Consolas"/>
                <a:cs typeface="Consolas"/>
                <a:sym typeface="Consolas"/>
              </a:rPr>
              <a:t>Want to make progress ⇒  start with Proposal A</a:t>
            </a:r>
            <a:endParaRPr>
              <a:latin typeface="Consolas"/>
              <a:ea typeface="Consolas"/>
              <a:cs typeface="Consolas"/>
              <a:sym typeface="Consolas"/>
            </a:endParaRPr>
          </a:p>
          <a:p>
            <a:pPr indent="-317182" lvl="0" marL="457200" rtl="0" algn="l">
              <a:spcBef>
                <a:spcPts val="0"/>
              </a:spcBef>
              <a:spcAft>
                <a:spcPts val="0"/>
              </a:spcAft>
              <a:buSzPct val="100000"/>
              <a:buFont typeface="Consolas"/>
              <a:buChar char="●"/>
            </a:pPr>
            <a:r>
              <a:rPr lang="en">
                <a:latin typeface="Consolas"/>
                <a:ea typeface="Consolas"/>
                <a:cs typeface="Consolas"/>
                <a:sym typeface="Consolas"/>
              </a:rPr>
              <a:t>Should we have 1 byte so we can </a:t>
            </a:r>
            <a:r>
              <a:rPr lang="en">
                <a:latin typeface="Consolas"/>
                <a:ea typeface="Consolas"/>
                <a:cs typeface="Consolas"/>
                <a:sym typeface="Consolas"/>
              </a:rPr>
              <a:t>concatenate </a:t>
            </a:r>
            <a:r>
              <a:rPr lang="en">
                <a:latin typeface="Consolas"/>
                <a:ea typeface="Consolas"/>
                <a:cs typeface="Consolas"/>
                <a:sym typeface="Consolas"/>
              </a:rPr>
              <a:t>sender-</a:t>
            </a:r>
            <a:r>
              <a:rPr lang="en">
                <a:latin typeface="Consolas"/>
                <a:ea typeface="Consolas"/>
                <a:cs typeface="Consolas"/>
                <a:sym typeface="Consolas"/>
              </a:rPr>
              <a:t>priority</a:t>
            </a:r>
            <a:r>
              <a:rPr lang="en">
                <a:latin typeface="Consolas"/>
                <a:ea typeface="Consolas"/>
                <a:cs typeface="Consolas"/>
                <a:sym typeface="Consolas"/>
              </a:rPr>
              <a:t> / publisher priority</a:t>
            </a:r>
            <a:endParaRPr>
              <a:latin typeface="Consolas"/>
              <a:ea typeface="Consolas"/>
              <a:cs typeface="Consolas"/>
              <a:sym typeface="Consolas"/>
            </a:endParaRPr>
          </a:p>
        </p:txBody>
      </p:sp>
      <p:sp>
        <p:nvSpPr>
          <p:cNvPr id="386" name="Google Shape;386;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3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Consolas"/>
                <a:ea typeface="Consolas"/>
                <a:cs typeface="Consolas"/>
                <a:sym typeface="Consolas"/>
              </a:rPr>
              <a:t>Do we need a original-publisher-group-order?</a:t>
            </a:r>
            <a:endParaRPr>
              <a:latin typeface="Consolas"/>
              <a:ea typeface="Consolas"/>
              <a:cs typeface="Consolas"/>
              <a:sym typeface="Consolas"/>
            </a:endParaRPr>
          </a:p>
        </p:txBody>
      </p:sp>
      <p:sp>
        <p:nvSpPr>
          <p:cNvPr id="392" name="Google Shape;392;p3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latin typeface="Consolas"/>
                <a:ea typeface="Consolas"/>
                <a:cs typeface="Consolas"/>
                <a:sym typeface="Consolas"/>
              </a:rPr>
              <a:t>This </a:t>
            </a:r>
            <a:r>
              <a:rPr lang="en">
                <a:latin typeface="Consolas"/>
                <a:ea typeface="Consolas"/>
                <a:cs typeface="Consolas"/>
                <a:sym typeface="Consolas"/>
              </a:rPr>
              <a:t>would be way for original-publisher to set default ascending or descending order of the groups, if the end-subscriber did not specify one. </a:t>
            </a:r>
            <a:endParaRPr>
              <a:latin typeface="Consolas"/>
              <a:ea typeface="Consolas"/>
              <a:cs typeface="Consolas"/>
              <a:sym typeface="Consolas"/>
            </a:endParaRPr>
          </a:p>
          <a:p>
            <a:pPr indent="0" lvl="0" marL="0" rtl="0" algn="l">
              <a:spcBef>
                <a:spcPts val="1200"/>
              </a:spcBef>
              <a:spcAft>
                <a:spcPts val="0"/>
              </a:spcAft>
              <a:buNone/>
            </a:pPr>
            <a:r>
              <a:rPr lang="en">
                <a:latin typeface="Consolas"/>
                <a:ea typeface="Consolas"/>
                <a:cs typeface="Consolas"/>
                <a:sym typeface="Consolas"/>
              </a:rPr>
              <a:t>Names: lowest-group-id  and highest-group-id </a:t>
            </a:r>
            <a:endParaRPr>
              <a:latin typeface="Consolas"/>
              <a:ea typeface="Consolas"/>
              <a:cs typeface="Consolas"/>
              <a:sym typeface="Consolas"/>
            </a:endParaRPr>
          </a:p>
          <a:p>
            <a:pPr indent="0" lvl="0" marL="0" rtl="0" algn="l">
              <a:spcBef>
                <a:spcPts val="1200"/>
              </a:spcBef>
              <a:spcAft>
                <a:spcPts val="0"/>
              </a:spcAft>
              <a:buNone/>
            </a:pPr>
            <a:r>
              <a:rPr lang="en">
                <a:latin typeface="Consolas"/>
                <a:ea typeface="Consolas"/>
                <a:cs typeface="Consolas"/>
                <a:sym typeface="Consolas"/>
              </a:rPr>
              <a:t>Proposal: Yes, add it in subscribe OK and in track status. </a:t>
            </a:r>
            <a:endParaRPr>
              <a:latin typeface="Consolas"/>
              <a:ea typeface="Consolas"/>
              <a:cs typeface="Consolas"/>
              <a:sym typeface="Consolas"/>
            </a:endParaRPr>
          </a:p>
          <a:p>
            <a:pPr indent="-342900" lvl="0" marL="457200" rtl="0" algn="l">
              <a:spcBef>
                <a:spcPts val="1200"/>
              </a:spcBef>
              <a:spcAft>
                <a:spcPts val="0"/>
              </a:spcAft>
              <a:buSzPts val="1800"/>
              <a:buFont typeface="Consolas"/>
              <a:buChar char="●"/>
            </a:pPr>
            <a:r>
              <a:rPr lang="en">
                <a:latin typeface="Consolas"/>
                <a:ea typeface="Consolas"/>
                <a:cs typeface="Consolas"/>
                <a:sym typeface="Consolas"/>
              </a:rPr>
              <a:t>Default is lowest-group-id  (from earlier slide)</a:t>
            </a:r>
            <a:endParaRPr>
              <a:latin typeface="Consolas"/>
              <a:ea typeface="Consolas"/>
              <a:cs typeface="Consolas"/>
              <a:sym typeface="Consolas"/>
            </a:endParaRPr>
          </a:p>
          <a:p>
            <a:pPr indent="-342900" lvl="0" marL="457200" rtl="0" algn="l">
              <a:spcBef>
                <a:spcPts val="0"/>
              </a:spcBef>
              <a:spcAft>
                <a:spcPts val="0"/>
              </a:spcAft>
              <a:buSzPts val="1800"/>
              <a:buFont typeface="Consolas"/>
              <a:buChar char="●"/>
            </a:pPr>
            <a:r>
              <a:rPr lang="en">
                <a:latin typeface="Consolas"/>
                <a:ea typeface="Consolas"/>
                <a:cs typeface="Consolas"/>
                <a:sym typeface="Consolas"/>
              </a:rPr>
              <a:t>no use case, can add later </a:t>
            </a:r>
            <a:endParaRPr>
              <a:latin typeface="Consolas"/>
              <a:ea typeface="Consolas"/>
              <a:cs typeface="Consolas"/>
              <a:sym typeface="Consolas"/>
            </a:endParaRPr>
          </a:p>
          <a:p>
            <a:pPr indent="-342900" lvl="0" marL="457200" rtl="0" algn="l">
              <a:spcBef>
                <a:spcPts val="0"/>
              </a:spcBef>
              <a:spcAft>
                <a:spcPts val="0"/>
              </a:spcAft>
              <a:buSzPts val="1800"/>
              <a:buFont typeface="Consolas"/>
              <a:buChar char="●"/>
            </a:pPr>
            <a:r>
              <a:rPr lang="en">
                <a:latin typeface="Consolas"/>
                <a:ea typeface="Consolas"/>
                <a:cs typeface="Consolas"/>
                <a:sym typeface="Consolas"/>
              </a:rPr>
              <a:t>end-publisher can assign group-ID the way they want into groups so already have implicit control of this</a:t>
            </a:r>
            <a:endParaRPr>
              <a:latin typeface="Consolas"/>
              <a:ea typeface="Consolas"/>
              <a:cs typeface="Consolas"/>
              <a:sym typeface="Consolas"/>
            </a:endParaRPr>
          </a:p>
        </p:txBody>
      </p:sp>
      <p:sp>
        <p:nvSpPr>
          <p:cNvPr id="393" name="Google Shape;393;p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sp>
        <p:nvSpPr>
          <p:cNvPr id="398" name="Google Shape;398;p3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Consolas"/>
                <a:ea typeface="Consolas"/>
                <a:cs typeface="Consolas"/>
                <a:sym typeface="Consolas"/>
              </a:rPr>
              <a:t>Tracks from </a:t>
            </a:r>
            <a:r>
              <a:rPr lang="en">
                <a:latin typeface="Consolas"/>
                <a:ea typeface="Consolas"/>
                <a:cs typeface="Consolas"/>
                <a:sym typeface="Consolas"/>
              </a:rPr>
              <a:t>different</a:t>
            </a:r>
            <a:r>
              <a:rPr lang="en">
                <a:latin typeface="Consolas"/>
                <a:ea typeface="Consolas"/>
                <a:cs typeface="Consolas"/>
                <a:sym typeface="Consolas"/>
              </a:rPr>
              <a:t> Namespaces</a:t>
            </a:r>
            <a:endParaRPr>
              <a:latin typeface="Consolas"/>
              <a:ea typeface="Consolas"/>
              <a:cs typeface="Consolas"/>
              <a:sym typeface="Consolas"/>
            </a:endParaRPr>
          </a:p>
        </p:txBody>
      </p:sp>
      <p:sp>
        <p:nvSpPr>
          <p:cNvPr id="399" name="Google Shape;399;p3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77500" lnSpcReduction="20000"/>
          </a:bodyPr>
          <a:lstStyle/>
          <a:p>
            <a:pPr indent="0" lvl="0" marL="0" rtl="0" algn="l">
              <a:spcBef>
                <a:spcPts val="0"/>
              </a:spcBef>
              <a:spcAft>
                <a:spcPts val="0"/>
              </a:spcAft>
              <a:buNone/>
            </a:pPr>
            <a:r>
              <a:rPr lang="en">
                <a:latin typeface="Consolas"/>
                <a:ea typeface="Consolas"/>
                <a:cs typeface="Consolas"/>
                <a:sym typeface="Consolas"/>
              </a:rPr>
              <a:t>Issue is a end-subscriber subscribing to tracks with different namespaces over the same connection with same </a:t>
            </a:r>
            <a:r>
              <a:rPr lang="en">
                <a:latin typeface="Consolas"/>
                <a:ea typeface="Consolas"/>
                <a:cs typeface="Consolas"/>
                <a:sym typeface="Consolas"/>
              </a:rPr>
              <a:t>subscriber-priority</a:t>
            </a:r>
            <a:r>
              <a:rPr lang="en">
                <a:latin typeface="Consolas"/>
                <a:ea typeface="Consolas"/>
                <a:cs typeface="Consolas"/>
                <a:sym typeface="Consolas"/>
              </a:rPr>
              <a:t> values and </a:t>
            </a:r>
            <a:r>
              <a:rPr lang="en">
                <a:latin typeface="Consolas"/>
                <a:ea typeface="Consolas"/>
                <a:cs typeface="Consolas"/>
                <a:sym typeface="Consolas"/>
              </a:rPr>
              <a:t>uncoordinated original-publisher-priority values between the namespaces.</a:t>
            </a:r>
            <a:endParaRPr>
              <a:latin typeface="Consolas"/>
              <a:ea typeface="Consolas"/>
              <a:cs typeface="Consolas"/>
              <a:sym typeface="Consolas"/>
            </a:endParaRPr>
          </a:p>
          <a:p>
            <a:pPr indent="-317182" lvl="0" marL="457200" rtl="0" algn="l">
              <a:spcBef>
                <a:spcPts val="1200"/>
              </a:spcBef>
              <a:spcAft>
                <a:spcPts val="0"/>
              </a:spcAft>
              <a:buSzPct val="100000"/>
              <a:buFont typeface="Consolas"/>
              <a:buChar char="●"/>
            </a:pPr>
            <a:r>
              <a:rPr lang="en">
                <a:latin typeface="Consolas"/>
                <a:ea typeface="Consolas"/>
                <a:cs typeface="Consolas"/>
                <a:sym typeface="Consolas"/>
              </a:rPr>
              <a:t>Lacking a use case for this.</a:t>
            </a:r>
            <a:endParaRPr>
              <a:latin typeface="Consolas"/>
              <a:ea typeface="Consolas"/>
              <a:cs typeface="Consolas"/>
              <a:sym typeface="Consolas"/>
            </a:endParaRPr>
          </a:p>
          <a:p>
            <a:pPr indent="0" lvl="0" marL="0" rtl="0" algn="l">
              <a:spcBef>
                <a:spcPts val="1200"/>
              </a:spcBef>
              <a:spcAft>
                <a:spcPts val="0"/>
              </a:spcAft>
              <a:buNone/>
            </a:pPr>
            <a:r>
              <a:rPr lang="en">
                <a:latin typeface="Consolas"/>
                <a:ea typeface="Consolas"/>
                <a:cs typeface="Consolas"/>
                <a:sym typeface="Consolas"/>
              </a:rPr>
              <a:t>If the end-subscriber uses a </a:t>
            </a:r>
            <a:r>
              <a:rPr lang="en">
                <a:latin typeface="Consolas"/>
                <a:ea typeface="Consolas"/>
                <a:cs typeface="Consolas"/>
                <a:sym typeface="Consolas"/>
              </a:rPr>
              <a:t>different</a:t>
            </a:r>
            <a:r>
              <a:rPr lang="en">
                <a:latin typeface="Consolas"/>
                <a:ea typeface="Consolas"/>
                <a:cs typeface="Consolas"/>
                <a:sym typeface="Consolas"/>
              </a:rPr>
              <a:t> </a:t>
            </a:r>
            <a:r>
              <a:rPr lang="en">
                <a:latin typeface="Consolas"/>
                <a:ea typeface="Consolas"/>
                <a:cs typeface="Consolas"/>
                <a:sym typeface="Consolas"/>
              </a:rPr>
              <a:t>subscriber-priority</a:t>
            </a:r>
            <a:r>
              <a:rPr lang="en">
                <a:latin typeface="Consolas"/>
                <a:ea typeface="Consolas"/>
                <a:cs typeface="Consolas"/>
                <a:sym typeface="Consolas"/>
              </a:rPr>
              <a:t> for all the tracks, this will </a:t>
            </a:r>
            <a:r>
              <a:rPr lang="en">
                <a:latin typeface="Consolas"/>
                <a:ea typeface="Consolas"/>
                <a:cs typeface="Consolas"/>
                <a:sym typeface="Consolas"/>
              </a:rPr>
              <a:t>override</a:t>
            </a:r>
            <a:r>
              <a:rPr lang="en">
                <a:latin typeface="Consolas"/>
                <a:ea typeface="Consolas"/>
                <a:cs typeface="Consolas"/>
                <a:sym typeface="Consolas"/>
              </a:rPr>
              <a:t> any use of the uncoordinated values. </a:t>
            </a:r>
            <a:endParaRPr>
              <a:latin typeface="Consolas"/>
              <a:ea typeface="Consolas"/>
              <a:cs typeface="Consolas"/>
              <a:sym typeface="Consolas"/>
            </a:endParaRPr>
          </a:p>
          <a:p>
            <a:pPr indent="0" lvl="0" marL="0" rtl="0" algn="l">
              <a:spcBef>
                <a:spcPts val="1200"/>
              </a:spcBef>
              <a:spcAft>
                <a:spcPts val="0"/>
              </a:spcAft>
              <a:buNone/>
            </a:pPr>
            <a:r>
              <a:rPr lang="en">
                <a:latin typeface="Consolas"/>
                <a:ea typeface="Consolas"/>
                <a:cs typeface="Consolas"/>
                <a:sym typeface="Consolas"/>
              </a:rPr>
              <a:t>If the end-subscriber uses </a:t>
            </a:r>
            <a:r>
              <a:rPr lang="en">
                <a:latin typeface="Consolas"/>
                <a:ea typeface="Consolas"/>
                <a:cs typeface="Consolas"/>
                <a:sym typeface="Consolas"/>
              </a:rPr>
              <a:t>different</a:t>
            </a:r>
            <a:r>
              <a:rPr lang="en">
                <a:latin typeface="Consolas"/>
                <a:ea typeface="Consolas"/>
                <a:cs typeface="Consolas"/>
                <a:sym typeface="Consolas"/>
              </a:rPr>
              <a:t> </a:t>
            </a:r>
            <a:r>
              <a:rPr lang="en">
                <a:latin typeface="Consolas"/>
                <a:ea typeface="Consolas"/>
                <a:cs typeface="Consolas"/>
                <a:sym typeface="Consolas"/>
              </a:rPr>
              <a:t>connection</a:t>
            </a:r>
            <a:r>
              <a:rPr lang="en">
                <a:latin typeface="Consolas"/>
                <a:ea typeface="Consolas"/>
                <a:cs typeface="Consolas"/>
                <a:sym typeface="Consolas"/>
              </a:rPr>
              <a:t> for the two namespaces, this will result in fair sharing between the namespaces. </a:t>
            </a:r>
            <a:endParaRPr>
              <a:latin typeface="Consolas"/>
              <a:ea typeface="Consolas"/>
              <a:cs typeface="Consolas"/>
              <a:sym typeface="Consolas"/>
            </a:endParaRPr>
          </a:p>
          <a:p>
            <a:pPr indent="-317182" lvl="0" marL="457200" rtl="0" algn="l">
              <a:spcBef>
                <a:spcPts val="1200"/>
              </a:spcBef>
              <a:spcAft>
                <a:spcPts val="0"/>
              </a:spcAft>
              <a:buSzPct val="100000"/>
              <a:buFont typeface="Consolas"/>
              <a:buChar char="●"/>
            </a:pPr>
            <a:r>
              <a:rPr lang="en">
                <a:latin typeface="Consolas"/>
                <a:ea typeface="Consolas"/>
                <a:cs typeface="Consolas"/>
                <a:sym typeface="Consolas"/>
              </a:rPr>
              <a:t>probably not what application wants but again lacking use case</a:t>
            </a:r>
            <a:endParaRPr>
              <a:latin typeface="Consolas"/>
              <a:ea typeface="Consolas"/>
              <a:cs typeface="Consolas"/>
              <a:sym typeface="Consolas"/>
            </a:endParaRPr>
          </a:p>
          <a:p>
            <a:pPr indent="0" lvl="0" marL="0" rtl="0" algn="l">
              <a:spcBef>
                <a:spcPts val="1200"/>
              </a:spcBef>
              <a:spcAft>
                <a:spcPts val="0"/>
              </a:spcAft>
              <a:buNone/>
            </a:pPr>
            <a:r>
              <a:rPr lang="en">
                <a:latin typeface="Consolas"/>
                <a:ea typeface="Consolas"/>
                <a:cs typeface="Consolas"/>
                <a:sym typeface="Consolas"/>
              </a:rPr>
              <a:t>Proposal: Do nothing and write these considerations up in the draft. </a:t>
            </a:r>
            <a:endParaRPr>
              <a:latin typeface="Consolas"/>
              <a:ea typeface="Consolas"/>
              <a:cs typeface="Consolas"/>
              <a:sym typeface="Consolas"/>
            </a:endParaRPr>
          </a:p>
          <a:p>
            <a:pPr indent="0" lvl="0" marL="0" rtl="0" algn="l">
              <a:spcBef>
                <a:spcPts val="1200"/>
              </a:spcBef>
              <a:spcAft>
                <a:spcPts val="1200"/>
              </a:spcAft>
              <a:buNone/>
            </a:pPr>
            <a:r>
              <a:t/>
            </a:r>
            <a:endParaRPr>
              <a:latin typeface="Consolas"/>
              <a:ea typeface="Consolas"/>
              <a:cs typeface="Consolas"/>
              <a:sym typeface="Consolas"/>
            </a:endParaRPr>
          </a:p>
        </p:txBody>
      </p:sp>
      <p:sp>
        <p:nvSpPr>
          <p:cNvPr id="400" name="Google Shape;400;p3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sp>
        <p:nvSpPr>
          <p:cNvPr id="405" name="Google Shape;405;p3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Consolas"/>
                <a:ea typeface="Consolas"/>
                <a:cs typeface="Consolas"/>
                <a:sym typeface="Consolas"/>
              </a:rPr>
              <a:t>Equal Priority Fairness</a:t>
            </a:r>
            <a:endParaRPr>
              <a:latin typeface="Consolas"/>
              <a:ea typeface="Consolas"/>
              <a:cs typeface="Consolas"/>
              <a:sym typeface="Consolas"/>
            </a:endParaRPr>
          </a:p>
        </p:txBody>
      </p:sp>
      <p:sp>
        <p:nvSpPr>
          <p:cNvPr id="406" name="Google Shape;406;p3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85000" lnSpcReduction="20000"/>
          </a:bodyPr>
          <a:lstStyle/>
          <a:p>
            <a:pPr indent="0" lvl="0" marL="0" rtl="0" algn="l">
              <a:spcBef>
                <a:spcPts val="0"/>
              </a:spcBef>
              <a:spcAft>
                <a:spcPts val="0"/>
              </a:spcAft>
              <a:buNone/>
            </a:pPr>
            <a:r>
              <a:rPr lang="en">
                <a:latin typeface="Consolas"/>
                <a:ea typeface="Consolas"/>
                <a:cs typeface="Consolas"/>
                <a:sym typeface="Consolas"/>
              </a:rPr>
              <a:t>When the end-subscriber-priorities of two tracks are equal, and the original-publisher-priorities are also equal, then what….</a:t>
            </a:r>
            <a:endParaRPr>
              <a:latin typeface="Consolas"/>
              <a:ea typeface="Consolas"/>
              <a:cs typeface="Consolas"/>
              <a:sym typeface="Consolas"/>
            </a:endParaRPr>
          </a:p>
          <a:p>
            <a:pPr indent="-325755" lvl="0" marL="457200" rtl="0" algn="l">
              <a:spcBef>
                <a:spcPts val="1200"/>
              </a:spcBef>
              <a:spcAft>
                <a:spcPts val="0"/>
              </a:spcAft>
              <a:buSzPct val="100000"/>
              <a:buFont typeface="Consolas"/>
              <a:buChar char="●"/>
            </a:pPr>
            <a:r>
              <a:rPr lang="en">
                <a:latin typeface="Consolas"/>
                <a:ea typeface="Consolas"/>
                <a:cs typeface="Consolas"/>
                <a:sym typeface="Consolas"/>
              </a:rPr>
              <a:t>Proposal A: tie breaker is FIFO</a:t>
            </a:r>
            <a:endParaRPr>
              <a:latin typeface="Consolas"/>
              <a:ea typeface="Consolas"/>
              <a:cs typeface="Consolas"/>
              <a:sym typeface="Consolas"/>
            </a:endParaRPr>
          </a:p>
          <a:p>
            <a:pPr indent="-325755" lvl="0" marL="457200" rtl="0" algn="l">
              <a:spcBef>
                <a:spcPts val="0"/>
              </a:spcBef>
              <a:spcAft>
                <a:spcPts val="0"/>
              </a:spcAft>
              <a:buSzPct val="100000"/>
              <a:buFont typeface="Consolas"/>
              <a:buChar char="●"/>
            </a:pPr>
            <a:r>
              <a:rPr lang="en">
                <a:latin typeface="Consolas"/>
                <a:ea typeface="Consolas"/>
                <a:cs typeface="Consolas"/>
                <a:sym typeface="Consolas"/>
              </a:rPr>
              <a:t>Proposal B: “do round robin” based fair bytes on wire </a:t>
            </a:r>
            <a:endParaRPr>
              <a:latin typeface="Consolas"/>
              <a:ea typeface="Consolas"/>
              <a:cs typeface="Consolas"/>
              <a:sym typeface="Consolas"/>
            </a:endParaRPr>
          </a:p>
          <a:p>
            <a:pPr indent="0" lvl="0" marL="0" rtl="0" algn="l">
              <a:spcBef>
                <a:spcPts val="1200"/>
              </a:spcBef>
              <a:spcAft>
                <a:spcPts val="0"/>
              </a:spcAft>
              <a:buNone/>
            </a:pPr>
            <a:r>
              <a:rPr lang="en">
                <a:latin typeface="Consolas"/>
                <a:ea typeface="Consolas"/>
                <a:cs typeface="Consolas"/>
                <a:sym typeface="Consolas"/>
              </a:rPr>
              <a:t>This can be left up to relay as application can assume both tracks will get some bandwidth. </a:t>
            </a:r>
            <a:endParaRPr>
              <a:latin typeface="Consolas"/>
              <a:ea typeface="Consolas"/>
              <a:cs typeface="Consolas"/>
              <a:sym typeface="Consolas"/>
            </a:endParaRPr>
          </a:p>
          <a:p>
            <a:pPr indent="0" lvl="0" marL="0" rtl="0" algn="l">
              <a:spcBef>
                <a:spcPts val="1200"/>
              </a:spcBef>
              <a:spcAft>
                <a:spcPts val="0"/>
              </a:spcAft>
              <a:buNone/>
            </a:pPr>
            <a:r>
              <a:rPr lang="en">
                <a:latin typeface="Consolas"/>
                <a:ea typeface="Consolas"/>
                <a:cs typeface="Consolas"/>
                <a:sym typeface="Consolas"/>
              </a:rPr>
              <a:t>In most uses cases, it seems getting half of both tracks is worse than getting all of one. </a:t>
            </a:r>
            <a:endParaRPr>
              <a:latin typeface="Consolas"/>
              <a:ea typeface="Consolas"/>
              <a:cs typeface="Consolas"/>
              <a:sym typeface="Consolas"/>
            </a:endParaRPr>
          </a:p>
          <a:p>
            <a:pPr indent="-325755" lvl="0" marL="457200" rtl="0" algn="l">
              <a:spcBef>
                <a:spcPts val="1200"/>
              </a:spcBef>
              <a:spcAft>
                <a:spcPts val="0"/>
              </a:spcAft>
              <a:buSzPct val="100000"/>
              <a:buFont typeface="Consolas"/>
              <a:buChar char="●"/>
            </a:pPr>
            <a:r>
              <a:rPr lang="en">
                <a:latin typeface="Consolas"/>
                <a:ea typeface="Consolas"/>
                <a:cs typeface="Consolas"/>
                <a:sym typeface="Consolas"/>
              </a:rPr>
              <a:t>Proposal C: relay consistently chooses one </a:t>
            </a:r>
            <a:endParaRPr>
              <a:latin typeface="Consolas"/>
              <a:ea typeface="Consolas"/>
              <a:cs typeface="Consolas"/>
              <a:sym typeface="Consolas"/>
            </a:endParaRPr>
          </a:p>
          <a:p>
            <a:pPr indent="-325755" lvl="0" marL="457200" rtl="0" algn="l">
              <a:spcBef>
                <a:spcPts val="0"/>
              </a:spcBef>
              <a:spcAft>
                <a:spcPts val="0"/>
              </a:spcAft>
              <a:buSzPct val="100000"/>
              <a:buFont typeface="Consolas"/>
              <a:buChar char="●"/>
            </a:pPr>
            <a:r>
              <a:rPr lang="en">
                <a:latin typeface="Consolas"/>
                <a:ea typeface="Consolas"/>
                <a:cs typeface="Consolas"/>
                <a:sym typeface="Consolas"/>
              </a:rPr>
              <a:t>Proposal D: signal consistent or round robin </a:t>
            </a:r>
            <a:endParaRPr>
              <a:latin typeface="Consolas"/>
              <a:ea typeface="Consolas"/>
              <a:cs typeface="Consolas"/>
              <a:sym typeface="Consolas"/>
            </a:endParaRPr>
          </a:p>
          <a:p>
            <a:pPr indent="0" lvl="0" marL="0" rtl="0" algn="l">
              <a:spcBef>
                <a:spcPts val="1200"/>
              </a:spcBef>
              <a:spcAft>
                <a:spcPts val="1200"/>
              </a:spcAft>
              <a:buNone/>
            </a:pPr>
            <a:r>
              <a:t/>
            </a:r>
            <a:endParaRPr>
              <a:latin typeface="Consolas"/>
              <a:ea typeface="Consolas"/>
              <a:cs typeface="Consolas"/>
              <a:sym typeface="Consolas"/>
            </a:endParaRPr>
          </a:p>
        </p:txBody>
      </p:sp>
      <p:sp>
        <p:nvSpPr>
          <p:cNvPr id="407" name="Google Shape;407;p3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Consolas"/>
                <a:ea typeface="Consolas"/>
                <a:cs typeface="Consolas"/>
                <a:sym typeface="Consolas"/>
              </a:rPr>
              <a:t>Prefetch </a:t>
            </a:r>
            <a:endParaRPr>
              <a:latin typeface="Consolas"/>
              <a:ea typeface="Consolas"/>
              <a:cs typeface="Consolas"/>
              <a:sym typeface="Consolas"/>
            </a:endParaRPr>
          </a:p>
        </p:txBody>
      </p:sp>
      <p:sp>
        <p:nvSpPr>
          <p:cNvPr id="71" name="Google Shape;71;p15"/>
          <p:cNvSpPr txBox="1"/>
          <p:nvPr>
            <p:ph idx="1" type="body"/>
          </p:nvPr>
        </p:nvSpPr>
        <p:spPr>
          <a:xfrm>
            <a:off x="413400" y="1209950"/>
            <a:ext cx="8418900" cy="3416400"/>
          </a:xfrm>
          <a:prstGeom prst="rect">
            <a:avLst/>
          </a:prstGeom>
        </p:spPr>
        <p:txBody>
          <a:bodyPr anchorCtr="0" anchor="t" bIns="91425" lIns="91425" spcFirstLastPara="1" rIns="91425" wrap="square" tIns="91425">
            <a:normAutofit/>
          </a:bodyPr>
          <a:lstStyle/>
          <a:p>
            <a:pPr indent="0" lvl="0" marL="0" rtl="0" algn="l">
              <a:lnSpc>
                <a:spcPct val="95000"/>
              </a:lnSpc>
              <a:spcBef>
                <a:spcPts val="0"/>
              </a:spcBef>
              <a:spcAft>
                <a:spcPts val="0"/>
              </a:spcAft>
              <a:buNone/>
            </a:pPr>
            <a:r>
              <a:rPr lang="en" sz="1700">
                <a:latin typeface="Consolas"/>
                <a:ea typeface="Consolas"/>
                <a:cs typeface="Consolas"/>
                <a:sym typeface="Consolas"/>
              </a:rPr>
              <a:t>Video player is:</a:t>
            </a:r>
            <a:endParaRPr sz="1700">
              <a:latin typeface="Consolas"/>
              <a:ea typeface="Consolas"/>
              <a:cs typeface="Consolas"/>
              <a:sym typeface="Consolas"/>
            </a:endParaRPr>
          </a:p>
          <a:p>
            <a:pPr indent="-336550" lvl="0" marL="457200" rtl="0" algn="l">
              <a:lnSpc>
                <a:spcPct val="95000"/>
              </a:lnSpc>
              <a:spcBef>
                <a:spcPts val="1200"/>
              </a:spcBef>
              <a:spcAft>
                <a:spcPts val="0"/>
              </a:spcAft>
              <a:buSzPts val="1700"/>
              <a:buFont typeface="Consolas"/>
              <a:buAutoNum type="arabicParenR"/>
            </a:pPr>
            <a:r>
              <a:rPr lang="en" sz="1700">
                <a:latin typeface="Consolas"/>
                <a:ea typeface="Consolas"/>
                <a:cs typeface="Consolas"/>
                <a:sym typeface="Consolas"/>
              </a:rPr>
              <a:t>Playing video A (most important)</a:t>
            </a:r>
            <a:endParaRPr sz="1700">
              <a:latin typeface="Consolas"/>
              <a:ea typeface="Consolas"/>
              <a:cs typeface="Consolas"/>
              <a:sym typeface="Consolas"/>
            </a:endParaRPr>
          </a:p>
          <a:p>
            <a:pPr indent="-336550" lvl="0" marL="457200" rtl="0" algn="l">
              <a:lnSpc>
                <a:spcPct val="95000"/>
              </a:lnSpc>
              <a:spcBef>
                <a:spcPts val="0"/>
              </a:spcBef>
              <a:spcAft>
                <a:spcPts val="0"/>
              </a:spcAft>
              <a:buSzPts val="1700"/>
              <a:buFont typeface="Consolas"/>
              <a:buAutoNum type="arabicParenR"/>
            </a:pPr>
            <a:r>
              <a:rPr lang="en" sz="1700">
                <a:latin typeface="Consolas"/>
                <a:ea typeface="Consolas"/>
                <a:cs typeface="Consolas"/>
                <a:sym typeface="Consolas"/>
              </a:rPr>
              <a:t>Prefetching the first 5 seconds of video B, and C so that if the user switches to play one of them, the new video can instantly start playing </a:t>
            </a:r>
            <a:endParaRPr sz="1700">
              <a:latin typeface="Consolas"/>
              <a:ea typeface="Consolas"/>
              <a:cs typeface="Consolas"/>
              <a:sym typeface="Consolas"/>
            </a:endParaRPr>
          </a:p>
          <a:p>
            <a:pPr indent="-336550" lvl="0" marL="457200" rtl="0" algn="l">
              <a:lnSpc>
                <a:spcPct val="95000"/>
              </a:lnSpc>
              <a:spcBef>
                <a:spcPts val="0"/>
              </a:spcBef>
              <a:spcAft>
                <a:spcPts val="0"/>
              </a:spcAft>
              <a:buSzPts val="1700"/>
              <a:buFont typeface="Consolas"/>
              <a:buAutoNum type="arabicParenR"/>
            </a:pPr>
            <a:r>
              <a:rPr lang="en" sz="1700">
                <a:latin typeface="Consolas"/>
                <a:ea typeface="Consolas"/>
                <a:cs typeface="Consolas"/>
                <a:sym typeface="Consolas"/>
              </a:rPr>
              <a:t>When getting the beginning of B or C is done, will get start of D. </a:t>
            </a:r>
            <a:endParaRPr sz="1600">
              <a:latin typeface="Consolas"/>
              <a:ea typeface="Consolas"/>
              <a:cs typeface="Consolas"/>
              <a:sym typeface="Consolas"/>
            </a:endParaRPr>
          </a:p>
          <a:p>
            <a:pPr indent="0" lvl="0" marL="0" rtl="0" algn="l">
              <a:lnSpc>
                <a:spcPct val="95000"/>
              </a:lnSpc>
              <a:spcBef>
                <a:spcPts val="1200"/>
              </a:spcBef>
              <a:spcAft>
                <a:spcPts val="1200"/>
              </a:spcAft>
              <a:buNone/>
            </a:pPr>
            <a:r>
              <a:rPr lang="en" sz="1700">
                <a:latin typeface="Consolas"/>
                <a:ea typeface="Consolas"/>
                <a:cs typeface="Consolas"/>
                <a:sym typeface="Consolas"/>
              </a:rPr>
              <a:t>Req: Subscriber can say A is more important than other videos it is getting, then later change one of the other videos to more important. </a:t>
            </a:r>
            <a:endParaRPr sz="1700">
              <a:latin typeface="Consolas"/>
              <a:ea typeface="Consolas"/>
              <a:cs typeface="Consolas"/>
              <a:sym typeface="Consolas"/>
            </a:endParaRPr>
          </a:p>
        </p:txBody>
      </p:sp>
      <p:sp>
        <p:nvSpPr>
          <p:cNvPr id="72" name="Google Shape;72;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Consolas"/>
                <a:ea typeface="Consolas"/>
                <a:cs typeface="Consolas"/>
                <a:sym typeface="Consolas"/>
              </a:rPr>
              <a:t>Prefetch Fairness </a:t>
            </a:r>
            <a:endParaRPr>
              <a:latin typeface="Consolas"/>
              <a:ea typeface="Consolas"/>
              <a:cs typeface="Consolas"/>
              <a:sym typeface="Consolas"/>
            </a:endParaRPr>
          </a:p>
        </p:txBody>
      </p:sp>
      <p:sp>
        <p:nvSpPr>
          <p:cNvPr id="78" name="Google Shape;78;p16"/>
          <p:cNvSpPr txBox="1"/>
          <p:nvPr>
            <p:ph idx="1" type="body"/>
          </p:nvPr>
        </p:nvSpPr>
        <p:spPr>
          <a:xfrm>
            <a:off x="413400" y="1209950"/>
            <a:ext cx="8418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Consolas"/>
                <a:ea typeface="Consolas"/>
                <a:cs typeface="Consolas"/>
                <a:sym typeface="Consolas"/>
              </a:rPr>
              <a:t>Video player is:</a:t>
            </a:r>
            <a:endParaRPr>
              <a:latin typeface="Consolas"/>
              <a:ea typeface="Consolas"/>
              <a:cs typeface="Consolas"/>
              <a:sym typeface="Consolas"/>
            </a:endParaRPr>
          </a:p>
          <a:p>
            <a:pPr indent="-342900" lvl="0" marL="457200" rtl="0" algn="l">
              <a:spcBef>
                <a:spcPts val="1200"/>
              </a:spcBef>
              <a:spcAft>
                <a:spcPts val="0"/>
              </a:spcAft>
              <a:buSzPts val="1800"/>
              <a:buFont typeface="Consolas"/>
              <a:buAutoNum type="arabicParenR"/>
            </a:pPr>
            <a:r>
              <a:rPr lang="en">
                <a:latin typeface="Consolas"/>
                <a:ea typeface="Consolas"/>
                <a:cs typeface="Consolas"/>
                <a:sym typeface="Consolas"/>
              </a:rPr>
              <a:t>Playing video A which has 4k and 1080P</a:t>
            </a:r>
            <a:endParaRPr>
              <a:latin typeface="Consolas"/>
              <a:ea typeface="Consolas"/>
              <a:cs typeface="Consolas"/>
              <a:sym typeface="Consolas"/>
            </a:endParaRPr>
          </a:p>
          <a:p>
            <a:pPr indent="-342900" lvl="0" marL="457200" rtl="0" algn="l">
              <a:spcBef>
                <a:spcPts val="0"/>
              </a:spcBef>
              <a:spcAft>
                <a:spcPts val="0"/>
              </a:spcAft>
              <a:buSzPts val="1800"/>
              <a:buFont typeface="Consolas"/>
              <a:buAutoNum type="arabicParenR"/>
            </a:pPr>
            <a:r>
              <a:rPr lang="en">
                <a:latin typeface="Consolas"/>
                <a:ea typeface="Consolas"/>
                <a:cs typeface="Consolas"/>
                <a:sym typeface="Consolas"/>
              </a:rPr>
              <a:t>Prefetching the first 5 seconds of video B for fast channel switch </a:t>
            </a:r>
            <a:endParaRPr>
              <a:latin typeface="Consolas"/>
              <a:ea typeface="Consolas"/>
              <a:cs typeface="Consolas"/>
              <a:sym typeface="Consolas"/>
            </a:endParaRPr>
          </a:p>
          <a:p>
            <a:pPr indent="0" lvl="0" marL="0" rtl="0" algn="l">
              <a:spcBef>
                <a:spcPts val="1200"/>
              </a:spcBef>
              <a:spcAft>
                <a:spcPts val="0"/>
              </a:spcAft>
              <a:buNone/>
            </a:pPr>
            <a:r>
              <a:rPr lang="en">
                <a:latin typeface="Consolas"/>
                <a:ea typeface="Consolas"/>
                <a:cs typeface="Consolas"/>
                <a:sym typeface="Consolas"/>
              </a:rPr>
              <a:t>Better to </a:t>
            </a:r>
            <a:r>
              <a:rPr lang="en">
                <a:latin typeface="Consolas"/>
                <a:ea typeface="Consolas"/>
                <a:cs typeface="Consolas"/>
                <a:sym typeface="Consolas"/>
              </a:rPr>
              <a:t>have</a:t>
            </a:r>
            <a:r>
              <a:rPr lang="en">
                <a:latin typeface="Consolas"/>
                <a:ea typeface="Consolas"/>
                <a:cs typeface="Consolas"/>
                <a:sym typeface="Consolas"/>
              </a:rPr>
              <a:t> 1080p with fast channel switch than to have 4K with slow channel switching. </a:t>
            </a:r>
            <a:endParaRPr>
              <a:latin typeface="Consolas"/>
              <a:ea typeface="Consolas"/>
              <a:cs typeface="Consolas"/>
              <a:sym typeface="Consolas"/>
            </a:endParaRPr>
          </a:p>
          <a:p>
            <a:pPr indent="0" lvl="0" marL="0" rtl="0" algn="l">
              <a:spcBef>
                <a:spcPts val="1200"/>
              </a:spcBef>
              <a:spcAft>
                <a:spcPts val="1200"/>
              </a:spcAft>
              <a:buNone/>
            </a:pPr>
            <a:r>
              <a:rPr lang="en">
                <a:latin typeface="Consolas"/>
                <a:ea typeface="Consolas"/>
                <a:cs typeface="Consolas"/>
                <a:sym typeface="Consolas"/>
              </a:rPr>
              <a:t>Req: be able to say that prefetch should get some percentage of the bandwidth</a:t>
            </a:r>
            <a:endParaRPr>
              <a:latin typeface="Consolas"/>
              <a:ea typeface="Consolas"/>
              <a:cs typeface="Consolas"/>
              <a:sym typeface="Consolas"/>
            </a:endParaRPr>
          </a:p>
        </p:txBody>
      </p:sp>
      <p:sp>
        <p:nvSpPr>
          <p:cNvPr id="79" name="Google Shape;79;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7"/>
          <p:cNvSpPr/>
          <p:nvPr/>
        </p:nvSpPr>
        <p:spPr>
          <a:xfrm>
            <a:off x="432900" y="1476875"/>
            <a:ext cx="5103000" cy="24804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5" name="Google Shape;85;p17"/>
          <p:cNvSpPr txBox="1"/>
          <p:nvPr>
            <p:ph type="title"/>
          </p:nvPr>
        </p:nvSpPr>
        <p:spPr>
          <a:xfrm>
            <a:off x="283750" y="344675"/>
            <a:ext cx="8771100" cy="80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220">
                <a:latin typeface="Consolas"/>
                <a:ea typeface="Consolas"/>
                <a:cs typeface="Consolas"/>
                <a:sym typeface="Consolas"/>
              </a:rPr>
              <a:t>Where can things go wrong : “Last hop between End Subscriber &amp; </a:t>
            </a:r>
            <a:r>
              <a:rPr lang="en" sz="2220">
                <a:latin typeface="Consolas"/>
                <a:ea typeface="Consolas"/>
                <a:cs typeface="Consolas"/>
                <a:sym typeface="Consolas"/>
              </a:rPr>
              <a:t>the</a:t>
            </a:r>
            <a:r>
              <a:rPr lang="en" sz="2220">
                <a:latin typeface="Consolas"/>
                <a:ea typeface="Consolas"/>
                <a:cs typeface="Consolas"/>
                <a:sym typeface="Consolas"/>
              </a:rPr>
              <a:t> Relay” </a:t>
            </a:r>
            <a:endParaRPr sz="1820">
              <a:latin typeface="Consolas"/>
              <a:ea typeface="Consolas"/>
              <a:cs typeface="Consolas"/>
              <a:sym typeface="Consolas"/>
            </a:endParaRPr>
          </a:p>
        </p:txBody>
      </p:sp>
      <p:sp>
        <p:nvSpPr>
          <p:cNvPr id="86" name="Google Shape;86;p17"/>
          <p:cNvSpPr/>
          <p:nvPr/>
        </p:nvSpPr>
        <p:spPr>
          <a:xfrm>
            <a:off x="513325" y="2202525"/>
            <a:ext cx="1123800" cy="8988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latin typeface="Consolas"/>
                <a:ea typeface="Consolas"/>
                <a:cs typeface="Consolas"/>
                <a:sym typeface="Consolas"/>
              </a:rPr>
              <a:t>Publisher</a:t>
            </a:r>
            <a:endParaRPr b="1" sz="1000">
              <a:latin typeface="Consolas"/>
              <a:ea typeface="Consolas"/>
              <a:cs typeface="Consolas"/>
              <a:sym typeface="Consolas"/>
            </a:endParaRPr>
          </a:p>
        </p:txBody>
      </p:sp>
      <p:sp>
        <p:nvSpPr>
          <p:cNvPr id="87" name="Google Shape;87;p17"/>
          <p:cNvSpPr/>
          <p:nvPr/>
        </p:nvSpPr>
        <p:spPr>
          <a:xfrm>
            <a:off x="3288025" y="2284575"/>
            <a:ext cx="2118000" cy="7347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onsolas"/>
                <a:ea typeface="Consolas"/>
                <a:cs typeface="Consolas"/>
                <a:sym typeface="Consolas"/>
              </a:rPr>
              <a:t>MOQ Relay</a:t>
            </a:r>
            <a:endParaRPr>
              <a:latin typeface="Consolas"/>
              <a:ea typeface="Consolas"/>
              <a:cs typeface="Consolas"/>
              <a:sym typeface="Consolas"/>
            </a:endParaRPr>
          </a:p>
        </p:txBody>
      </p:sp>
      <p:sp>
        <p:nvSpPr>
          <p:cNvPr id="88" name="Google Shape;88;p17"/>
          <p:cNvSpPr/>
          <p:nvPr/>
        </p:nvSpPr>
        <p:spPr>
          <a:xfrm>
            <a:off x="7779950" y="2248425"/>
            <a:ext cx="1275000" cy="8070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000">
                <a:latin typeface="Consolas"/>
                <a:ea typeface="Consolas"/>
                <a:cs typeface="Consolas"/>
                <a:sym typeface="Consolas"/>
              </a:rPr>
              <a:t>End </a:t>
            </a:r>
            <a:endParaRPr b="1" sz="1000">
              <a:latin typeface="Consolas"/>
              <a:ea typeface="Consolas"/>
              <a:cs typeface="Consolas"/>
              <a:sym typeface="Consolas"/>
            </a:endParaRPr>
          </a:p>
          <a:p>
            <a:pPr indent="0" lvl="0" marL="0" rtl="0" algn="l">
              <a:spcBef>
                <a:spcPts val="0"/>
              </a:spcBef>
              <a:spcAft>
                <a:spcPts val="0"/>
              </a:spcAft>
              <a:buNone/>
            </a:pPr>
            <a:r>
              <a:rPr b="1" lang="en" sz="1000">
                <a:latin typeface="Consolas"/>
                <a:ea typeface="Consolas"/>
                <a:cs typeface="Consolas"/>
                <a:sym typeface="Consolas"/>
              </a:rPr>
              <a:t>Subscriber</a:t>
            </a:r>
            <a:endParaRPr b="1" sz="1000">
              <a:latin typeface="Consolas"/>
              <a:ea typeface="Consolas"/>
              <a:cs typeface="Consolas"/>
              <a:sym typeface="Consolas"/>
            </a:endParaRPr>
          </a:p>
        </p:txBody>
      </p:sp>
      <p:cxnSp>
        <p:nvCxnSpPr>
          <p:cNvPr id="89" name="Google Shape;89;p17"/>
          <p:cNvCxnSpPr>
            <a:stCxn id="86" idx="6"/>
            <a:endCxn id="87" idx="1"/>
          </p:cNvCxnSpPr>
          <p:nvPr/>
        </p:nvCxnSpPr>
        <p:spPr>
          <a:xfrm>
            <a:off x="1637125" y="2651925"/>
            <a:ext cx="1650900" cy="0"/>
          </a:xfrm>
          <a:prstGeom prst="straightConnector1">
            <a:avLst/>
          </a:prstGeom>
          <a:noFill/>
          <a:ln cap="flat" cmpd="sng" w="38100">
            <a:solidFill>
              <a:schemeClr val="dk2"/>
            </a:solidFill>
            <a:prstDash val="solid"/>
            <a:round/>
            <a:headEnd len="med" w="med" type="none"/>
            <a:tailEnd len="med" w="med" type="none"/>
          </a:ln>
        </p:spPr>
      </p:cxnSp>
      <p:cxnSp>
        <p:nvCxnSpPr>
          <p:cNvPr id="90" name="Google Shape;90;p17"/>
          <p:cNvCxnSpPr>
            <a:stCxn id="87" idx="3"/>
            <a:endCxn id="88" idx="2"/>
          </p:cNvCxnSpPr>
          <p:nvPr/>
        </p:nvCxnSpPr>
        <p:spPr>
          <a:xfrm>
            <a:off x="5406025" y="2651925"/>
            <a:ext cx="2373900" cy="0"/>
          </a:xfrm>
          <a:prstGeom prst="straightConnector1">
            <a:avLst/>
          </a:prstGeom>
          <a:noFill/>
          <a:ln cap="flat" cmpd="sng" w="28575">
            <a:solidFill>
              <a:schemeClr val="dk2"/>
            </a:solidFill>
            <a:prstDash val="solid"/>
            <a:round/>
            <a:headEnd len="med" w="med" type="none"/>
            <a:tailEnd len="med" w="med" type="stealth"/>
          </a:ln>
        </p:spPr>
      </p:cxnSp>
      <p:sp>
        <p:nvSpPr>
          <p:cNvPr id="91" name="Google Shape;91;p17"/>
          <p:cNvSpPr txBox="1"/>
          <p:nvPr/>
        </p:nvSpPr>
        <p:spPr>
          <a:xfrm>
            <a:off x="5553625" y="2387100"/>
            <a:ext cx="855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2"/>
                </a:solidFill>
              </a:rPr>
              <a:t>DSL</a:t>
            </a:r>
            <a:endParaRPr b="1" sz="1200">
              <a:solidFill>
                <a:schemeClr val="dk2"/>
              </a:solidFill>
            </a:endParaRPr>
          </a:p>
        </p:txBody>
      </p:sp>
      <p:sp>
        <p:nvSpPr>
          <p:cNvPr id="92" name="Google Shape;92;p17"/>
          <p:cNvSpPr/>
          <p:nvPr/>
        </p:nvSpPr>
        <p:spPr>
          <a:xfrm>
            <a:off x="6427275" y="2202539"/>
            <a:ext cx="979506" cy="898776"/>
          </a:xfrm>
          <a:prstGeom prst="irregularSeal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600"/>
          </a:p>
        </p:txBody>
      </p:sp>
      <p:sp>
        <p:nvSpPr>
          <p:cNvPr id="93" name="Google Shape;93;p17"/>
          <p:cNvSpPr txBox="1"/>
          <p:nvPr/>
        </p:nvSpPr>
        <p:spPr>
          <a:xfrm>
            <a:off x="513325" y="1519450"/>
            <a:ext cx="942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Cloud</a:t>
            </a:r>
            <a:endParaRPr sz="1800">
              <a:solidFill>
                <a:schemeClr val="dk2"/>
              </a:solidFill>
            </a:endParaRPr>
          </a:p>
        </p:txBody>
      </p:sp>
      <p:cxnSp>
        <p:nvCxnSpPr>
          <p:cNvPr id="94" name="Google Shape;94;p17"/>
          <p:cNvCxnSpPr/>
          <p:nvPr/>
        </p:nvCxnSpPr>
        <p:spPr>
          <a:xfrm flipH="1" rot="5400000">
            <a:off x="6670875" y="2736300"/>
            <a:ext cx="744600" cy="415500"/>
          </a:xfrm>
          <a:prstGeom prst="curvedConnector3">
            <a:avLst>
              <a:gd fmla="val 50000" name="adj1"/>
            </a:avLst>
          </a:prstGeom>
          <a:noFill/>
          <a:ln cap="flat" cmpd="sng" w="28575">
            <a:solidFill>
              <a:schemeClr val="dk2"/>
            </a:solidFill>
            <a:prstDash val="dash"/>
            <a:round/>
            <a:headEnd len="med" w="med" type="none"/>
            <a:tailEnd len="med" w="med" type="none"/>
          </a:ln>
        </p:spPr>
      </p:cxnSp>
      <p:sp>
        <p:nvSpPr>
          <p:cNvPr id="95" name="Google Shape;95;p17"/>
          <p:cNvSpPr txBox="1"/>
          <p:nvPr/>
        </p:nvSpPr>
        <p:spPr>
          <a:xfrm>
            <a:off x="6506100" y="3316350"/>
            <a:ext cx="1853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Congestion</a:t>
            </a:r>
            <a:endParaRPr sz="1800">
              <a:solidFill>
                <a:schemeClr val="dk2"/>
              </a:solidFill>
            </a:endParaRPr>
          </a:p>
        </p:txBody>
      </p:sp>
      <p:sp>
        <p:nvSpPr>
          <p:cNvPr id="96" name="Google Shape;96;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8"/>
          <p:cNvSpPr/>
          <p:nvPr/>
        </p:nvSpPr>
        <p:spPr>
          <a:xfrm>
            <a:off x="6944775" y="1476875"/>
            <a:ext cx="2159100" cy="2521800"/>
          </a:xfrm>
          <a:prstGeom prst="rect">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2" name="Google Shape;102;p18"/>
          <p:cNvSpPr txBox="1"/>
          <p:nvPr>
            <p:ph type="title"/>
          </p:nvPr>
        </p:nvSpPr>
        <p:spPr>
          <a:xfrm>
            <a:off x="311700" y="445025"/>
            <a:ext cx="8520600" cy="898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020">
                <a:latin typeface="Consolas"/>
                <a:ea typeface="Consolas"/>
                <a:cs typeface="Consolas"/>
                <a:sym typeface="Consolas"/>
              </a:rPr>
              <a:t>Where can things go wrong - “Between home relay and cloud relays”</a:t>
            </a:r>
            <a:endParaRPr sz="2020">
              <a:latin typeface="Consolas"/>
              <a:ea typeface="Consolas"/>
              <a:cs typeface="Consolas"/>
              <a:sym typeface="Consolas"/>
            </a:endParaRPr>
          </a:p>
        </p:txBody>
      </p:sp>
      <p:sp>
        <p:nvSpPr>
          <p:cNvPr id="103" name="Google Shape;103;p18"/>
          <p:cNvSpPr/>
          <p:nvPr/>
        </p:nvSpPr>
        <p:spPr>
          <a:xfrm>
            <a:off x="311700" y="1476875"/>
            <a:ext cx="4869300" cy="24804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4" name="Google Shape;104;p18"/>
          <p:cNvSpPr/>
          <p:nvPr/>
        </p:nvSpPr>
        <p:spPr>
          <a:xfrm>
            <a:off x="513325" y="2202525"/>
            <a:ext cx="1123800" cy="8988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latin typeface="Consolas"/>
                <a:ea typeface="Consolas"/>
                <a:cs typeface="Consolas"/>
                <a:sym typeface="Consolas"/>
              </a:rPr>
              <a:t>Publisher</a:t>
            </a:r>
            <a:endParaRPr b="1" sz="1000">
              <a:latin typeface="Consolas"/>
              <a:ea typeface="Consolas"/>
              <a:cs typeface="Consolas"/>
              <a:sym typeface="Consolas"/>
            </a:endParaRPr>
          </a:p>
        </p:txBody>
      </p:sp>
      <p:sp>
        <p:nvSpPr>
          <p:cNvPr id="105" name="Google Shape;105;p18"/>
          <p:cNvSpPr/>
          <p:nvPr/>
        </p:nvSpPr>
        <p:spPr>
          <a:xfrm>
            <a:off x="2999725" y="2284575"/>
            <a:ext cx="2118000" cy="7347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onsolas"/>
                <a:ea typeface="Consolas"/>
                <a:cs typeface="Consolas"/>
                <a:sym typeface="Consolas"/>
              </a:rPr>
              <a:t>MOQ Relay</a:t>
            </a:r>
            <a:endParaRPr>
              <a:latin typeface="Consolas"/>
              <a:ea typeface="Consolas"/>
              <a:cs typeface="Consolas"/>
              <a:sym typeface="Consolas"/>
            </a:endParaRPr>
          </a:p>
        </p:txBody>
      </p:sp>
      <p:cxnSp>
        <p:nvCxnSpPr>
          <p:cNvPr id="106" name="Google Shape;106;p18"/>
          <p:cNvCxnSpPr>
            <a:stCxn id="104" idx="6"/>
            <a:endCxn id="105" idx="1"/>
          </p:cNvCxnSpPr>
          <p:nvPr/>
        </p:nvCxnSpPr>
        <p:spPr>
          <a:xfrm>
            <a:off x="1637125" y="2651925"/>
            <a:ext cx="1362600" cy="0"/>
          </a:xfrm>
          <a:prstGeom prst="straightConnector1">
            <a:avLst/>
          </a:prstGeom>
          <a:noFill/>
          <a:ln cap="flat" cmpd="sng" w="38100">
            <a:solidFill>
              <a:schemeClr val="dk2"/>
            </a:solidFill>
            <a:prstDash val="solid"/>
            <a:round/>
            <a:headEnd len="med" w="med" type="none"/>
            <a:tailEnd len="med" w="med" type="none"/>
          </a:ln>
        </p:spPr>
      </p:cxnSp>
      <p:cxnSp>
        <p:nvCxnSpPr>
          <p:cNvPr id="107" name="Google Shape;107;p18"/>
          <p:cNvCxnSpPr>
            <a:stCxn id="105" idx="3"/>
            <a:endCxn id="108" idx="1"/>
          </p:cNvCxnSpPr>
          <p:nvPr/>
        </p:nvCxnSpPr>
        <p:spPr>
          <a:xfrm flipH="1" rot="10800000">
            <a:off x="5117725" y="2231025"/>
            <a:ext cx="2159100" cy="420900"/>
          </a:xfrm>
          <a:prstGeom prst="straightConnector1">
            <a:avLst/>
          </a:prstGeom>
          <a:noFill/>
          <a:ln cap="flat" cmpd="sng" w="28575">
            <a:solidFill>
              <a:schemeClr val="dk2"/>
            </a:solidFill>
            <a:prstDash val="solid"/>
            <a:round/>
            <a:headEnd len="med" w="med" type="none"/>
            <a:tailEnd len="med" w="med" type="stealth"/>
          </a:ln>
        </p:spPr>
      </p:cxnSp>
      <p:sp>
        <p:nvSpPr>
          <p:cNvPr id="109" name="Google Shape;109;p18"/>
          <p:cNvSpPr txBox="1"/>
          <p:nvPr/>
        </p:nvSpPr>
        <p:spPr>
          <a:xfrm>
            <a:off x="5180875" y="2284575"/>
            <a:ext cx="855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2"/>
                </a:solidFill>
              </a:rPr>
              <a:t>DSL</a:t>
            </a:r>
            <a:endParaRPr b="1" sz="1200">
              <a:solidFill>
                <a:schemeClr val="dk2"/>
              </a:solidFill>
            </a:endParaRPr>
          </a:p>
        </p:txBody>
      </p:sp>
      <p:sp>
        <p:nvSpPr>
          <p:cNvPr id="110" name="Google Shape;110;p18"/>
          <p:cNvSpPr txBox="1"/>
          <p:nvPr/>
        </p:nvSpPr>
        <p:spPr>
          <a:xfrm>
            <a:off x="513325" y="1519450"/>
            <a:ext cx="942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Cloud</a:t>
            </a:r>
            <a:endParaRPr sz="1800">
              <a:solidFill>
                <a:schemeClr val="dk2"/>
              </a:solidFill>
            </a:endParaRPr>
          </a:p>
        </p:txBody>
      </p:sp>
      <p:sp>
        <p:nvSpPr>
          <p:cNvPr id="108" name="Google Shape;108;p18"/>
          <p:cNvSpPr/>
          <p:nvPr/>
        </p:nvSpPr>
        <p:spPr>
          <a:xfrm>
            <a:off x="7276875" y="2029425"/>
            <a:ext cx="855900" cy="4035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Consolas"/>
                <a:ea typeface="Consolas"/>
                <a:cs typeface="Consolas"/>
                <a:sym typeface="Consolas"/>
              </a:rPr>
              <a:t>Relay</a:t>
            </a:r>
            <a:endParaRPr>
              <a:latin typeface="Consolas"/>
              <a:ea typeface="Consolas"/>
              <a:cs typeface="Consolas"/>
              <a:sym typeface="Consolas"/>
            </a:endParaRPr>
          </a:p>
        </p:txBody>
      </p:sp>
      <p:sp>
        <p:nvSpPr>
          <p:cNvPr id="111" name="Google Shape;111;p18"/>
          <p:cNvSpPr/>
          <p:nvPr/>
        </p:nvSpPr>
        <p:spPr>
          <a:xfrm>
            <a:off x="7489475" y="2850750"/>
            <a:ext cx="1250400" cy="8988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latin typeface="Consolas"/>
                <a:ea typeface="Consolas"/>
                <a:cs typeface="Consolas"/>
                <a:sym typeface="Consolas"/>
              </a:rPr>
              <a:t>End</a:t>
            </a:r>
            <a:endParaRPr b="1" sz="1000">
              <a:latin typeface="Consolas"/>
              <a:ea typeface="Consolas"/>
              <a:cs typeface="Consolas"/>
              <a:sym typeface="Consolas"/>
            </a:endParaRPr>
          </a:p>
          <a:p>
            <a:pPr indent="0" lvl="0" marL="0" rtl="0" algn="ctr">
              <a:spcBef>
                <a:spcPts val="0"/>
              </a:spcBef>
              <a:spcAft>
                <a:spcPts val="0"/>
              </a:spcAft>
              <a:buNone/>
            </a:pPr>
            <a:r>
              <a:rPr b="1" lang="en" sz="1000">
                <a:latin typeface="Consolas"/>
                <a:ea typeface="Consolas"/>
                <a:cs typeface="Consolas"/>
                <a:sym typeface="Consolas"/>
              </a:rPr>
              <a:t>Subscriber</a:t>
            </a:r>
            <a:endParaRPr b="1" sz="1000">
              <a:latin typeface="Consolas"/>
              <a:ea typeface="Consolas"/>
              <a:cs typeface="Consolas"/>
              <a:sym typeface="Consolas"/>
            </a:endParaRPr>
          </a:p>
        </p:txBody>
      </p:sp>
      <p:cxnSp>
        <p:nvCxnSpPr>
          <p:cNvPr id="112" name="Google Shape;112;p18"/>
          <p:cNvCxnSpPr>
            <a:stCxn id="108" idx="2"/>
            <a:endCxn id="111" idx="0"/>
          </p:cNvCxnSpPr>
          <p:nvPr/>
        </p:nvCxnSpPr>
        <p:spPr>
          <a:xfrm>
            <a:off x="7704825" y="2432925"/>
            <a:ext cx="409800" cy="417900"/>
          </a:xfrm>
          <a:prstGeom prst="straightConnector1">
            <a:avLst/>
          </a:prstGeom>
          <a:noFill/>
          <a:ln cap="flat" cmpd="sng" w="19050">
            <a:solidFill>
              <a:schemeClr val="dk2"/>
            </a:solidFill>
            <a:prstDash val="solid"/>
            <a:round/>
            <a:headEnd len="med" w="med" type="none"/>
            <a:tailEnd len="med" w="med" type="stealth"/>
          </a:ln>
        </p:spPr>
      </p:cxnSp>
      <p:sp>
        <p:nvSpPr>
          <p:cNvPr id="113" name="Google Shape;113;p18"/>
          <p:cNvSpPr/>
          <p:nvPr/>
        </p:nvSpPr>
        <p:spPr>
          <a:xfrm>
            <a:off x="5912350" y="1981150"/>
            <a:ext cx="942246" cy="806976"/>
          </a:xfrm>
          <a:prstGeom prst="irregularSeal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4" name="Google Shape;114;p18"/>
          <p:cNvSpPr txBox="1"/>
          <p:nvPr/>
        </p:nvSpPr>
        <p:spPr>
          <a:xfrm>
            <a:off x="8172525" y="1734138"/>
            <a:ext cx="717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2"/>
                </a:solidFill>
                <a:latin typeface="Consolas"/>
                <a:ea typeface="Consolas"/>
                <a:cs typeface="Consolas"/>
                <a:sym typeface="Consolas"/>
              </a:rPr>
              <a:t>Home</a:t>
            </a:r>
            <a:endParaRPr b="1">
              <a:solidFill>
                <a:schemeClr val="dk2"/>
              </a:solidFill>
              <a:latin typeface="Consolas"/>
              <a:ea typeface="Consolas"/>
              <a:cs typeface="Consolas"/>
              <a:sym typeface="Consolas"/>
            </a:endParaRPr>
          </a:p>
        </p:txBody>
      </p:sp>
      <p:cxnSp>
        <p:nvCxnSpPr>
          <p:cNvPr id="115" name="Google Shape;115;p18"/>
          <p:cNvCxnSpPr>
            <a:stCxn id="116" idx="0"/>
          </p:cNvCxnSpPr>
          <p:nvPr/>
        </p:nvCxnSpPr>
        <p:spPr>
          <a:xfrm flipH="1" rot="5400000">
            <a:off x="5936100" y="2802150"/>
            <a:ext cx="919800" cy="108600"/>
          </a:xfrm>
          <a:prstGeom prst="curvedConnector3">
            <a:avLst>
              <a:gd fmla="val 50000" name="adj1"/>
            </a:avLst>
          </a:prstGeom>
          <a:noFill/>
          <a:ln cap="flat" cmpd="sng" w="28575">
            <a:solidFill>
              <a:schemeClr val="dk2"/>
            </a:solidFill>
            <a:prstDash val="dash"/>
            <a:round/>
            <a:headEnd len="med" w="med" type="none"/>
            <a:tailEnd len="med" w="med" type="none"/>
          </a:ln>
        </p:spPr>
      </p:cxnSp>
      <p:sp>
        <p:nvSpPr>
          <p:cNvPr id="116" name="Google Shape;116;p18"/>
          <p:cNvSpPr txBox="1"/>
          <p:nvPr/>
        </p:nvSpPr>
        <p:spPr>
          <a:xfrm>
            <a:off x="5788200" y="3316350"/>
            <a:ext cx="13242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chemeClr val="dk2"/>
                </a:solidFill>
              </a:rPr>
              <a:t>Congestion</a:t>
            </a:r>
            <a:endParaRPr sz="1600">
              <a:solidFill>
                <a:schemeClr val="dk2"/>
              </a:solidFill>
            </a:endParaRPr>
          </a:p>
        </p:txBody>
      </p:sp>
      <p:sp>
        <p:nvSpPr>
          <p:cNvPr id="117" name="Google Shape;117;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18" name="Google Shape;118;p18"/>
          <p:cNvSpPr txBox="1"/>
          <p:nvPr>
            <p:ph idx="1" type="body"/>
          </p:nvPr>
        </p:nvSpPr>
        <p:spPr>
          <a:xfrm>
            <a:off x="0" y="4093500"/>
            <a:ext cx="8520600" cy="1050000"/>
          </a:xfrm>
          <a:prstGeom prst="rect">
            <a:avLst/>
          </a:prstGeom>
        </p:spPr>
        <p:txBody>
          <a:bodyPr anchorCtr="0" anchor="t" bIns="91425" lIns="91425" spcFirstLastPara="1" rIns="91425" wrap="square" tIns="91425">
            <a:normAutofit/>
          </a:bodyPr>
          <a:lstStyle/>
          <a:p>
            <a:pPr indent="-311150" lvl="0" marL="457200" rtl="0" algn="l">
              <a:lnSpc>
                <a:spcPct val="105000"/>
              </a:lnSpc>
              <a:spcBef>
                <a:spcPts val="0"/>
              </a:spcBef>
              <a:spcAft>
                <a:spcPts val="0"/>
              </a:spcAft>
              <a:buSzPts val="1300"/>
              <a:buFont typeface="Consolas"/>
              <a:buChar char="●"/>
            </a:pPr>
            <a:r>
              <a:rPr lang="en" sz="1300">
                <a:latin typeface="Consolas"/>
                <a:ea typeface="Consolas"/>
                <a:cs typeface="Consolas"/>
                <a:sym typeface="Consolas"/>
              </a:rPr>
              <a:t>In common case of WAN congestion, congested link is between two relays, not end client and relay</a:t>
            </a:r>
            <a:endParaRPr sz="1300">
              <a:latin typeface="Consolas"/>
              <a:ea typeface="Consolas"/>
              <a:cs typeface="Consolas"/>
              <a:sym typeface="Consolas"/>
            </a:endParaRPr>
          </a:p>
          <a:p>
            <a:pPr indent="0" lvl="0" marL="457200" rtl="0" algn="l">
              <a:lnSpc>
                <a:spcPct val="105000"/>
              </a:lnSpc>
              <a:spcBef>
                <a:spcPts val="1200"/>
              </a:spcBef>
              <a:spcAft>
                <a:spcPts val="1200"/>
              </a:spcAft>
              <a:buNone/>
            </a:pPr>
            <a:r>
              <a:t/>
            </a:r>
            <a:endParaRPr sz="1300">
              <a:latin typeface="Consolas"/>
              <a:ea typeface="Consolas"/>
              <a:cs typeface="Consolas"/>
              <a:sym typeface="Consola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19"/>
          <p:cNvSpPr/>
          <p:nvPr/>
        </p:nvSpPr>
        <p:spPr>
          <a:xfrm>
            <a:off x="6229150" y="1476875"/>
            <a:ext cx="2563200" cy="2480400"/>
          </a:xfrm>
          <a:prstGeom prst="rect">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4" name="Google Shape;124;p19"/>
          <p:cNvSpPr txBox="1"/>
          <p:nvPr>
            <p:ph type="title"/>
          </p:nvPr>
        </p:nvSpPr>
        <p:spPr>
          <a:xfrm>
            <a:off x="229500" y="2552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320">
                <a:latin typeface="Consolas"/>
                <a:ea typeface="Consolas"/>
                <a:cs typeface="Consolas"/>
                <a:sym typeface="Consolas"/>
              </a:rPr>
              <a:t>Where can things go wrong - “Between Local relay and the End Subscriber”</a:t>
            </a:r>
            <a:endParaRPr sz="2320">
              <a:latin typeface="Consolas"/>
              <a:ea typeface="Consolas"/>
              <a:cs typeface="Consolas"/>
              <a:sym typeface="Consolas"/>
            </a:endParaRPr>
          </a:p>
        </p:txBody>
      </p:sp>
      <p:sp>
        <p:nvSpPr>
          <p:cNvPr id="125" name="Google Shape;125;p19"/>
          <p:cNvSpPr/>
          <p:nvPr/>
        </p:nvSpPr>
        <p:spPr>
          <a:xfrm>
            <a:off x="311700" y="1476875"/>
            <a:ext cx="4869300" cy="24804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6" name="Google Shape;126;p19"/>
          <p:cNvSpPr/>
          <p:nvPr/>
        </p:nvSpPr>
        <p:spPr>
          <a:xfrm>
            <a:off x="513325" y="2202525"/>
            <a:ext cx="1123800" cy="8988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latin typeface="Consolas"/>
                <a:ea typeface="Consolas"/>
                <a:cs typeface="Consolas"/>
                <a:sym typeface="Consolas"/>
              </a:rPr>
              <a:t>Publisher</a:t>
            </a:r>
            <a:endParaRPr b="1" sz="1000">
              <a:latin typeface="Consolas"/>
              <a:ea typeface="Consolas"/>
              <a:cs typeface="Consolas"/>
              <a:sym typeface="Consolas"/>
            </a:endParaRPr>
          </a:p>
        </p:txBody>
      </p:sp>
      <p:sp>
        <p:nvSpPr>
          <p:cNvPr id="127" name="Google Shape;127;p19"/>
          <p:cNvSpPr/>
          <p:nvPr/>
        </p:nvSpPr>
        <p:spPr>
          <a:xfrm>
            <a:off x="2999725" y="2284575"/>
            <a:ext cx="2118000" cy="7347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onsolas"/>
                <a:ea typeface="Consolas"/>
                <a:cs typeface="Consolas"/>
                <a:sym typeface="Consolas"/>
              </a:rPr>
              <a:t>MOQ Relay</a:t>
            </a:r>
            <a:endParaRPr>
              <a:latin typeface="Consolas"/>
              <a:ea typeface="Consolas"/>
              <a:cs typeface="Consolas"/>
              <a:sym typeface="Consolas"/>
            </a:endParaRPr>
          </a:p>
        </p:txBody>
      </p:sp>
      <p:cxnSp>
        <p:nvCxnSpPr>
          <p:cNvPr id="128" name="Google Shape;128;p19"/>
          <p:cNvCxnSpPr>
            <a:stCxn id="126" idx="6"/>
            <a:endCxn id="127" idx="1"/>
          </p:cNvCxnSpPr>
          <p:nvPr/>
        </p:nvCxnSpPr>
        <p:spPr>
          <a:xfrm>
            <a:off x="1637125" y="2651925"/>
            <a:ext cx="1362600" cy="0"/>
          </a:xfrm>
          <a:prstGeom prst="straightConnector1">
            <a:avLst/>
          </a:prstGeom>
          <a:noFill/>
          <a:ln cap="flat" cmpd="sng" w="38100">
            <a:solidFill>
              <a:schemeClr val="dk2"/>
            </a:solidFill>
            <a:prstDash val="solid"/>
            <a:round/>
            <a:headEnd len="med" w="med" type="none"/>
            <a:tailEnd len="med" w="med" type="none"/>
          </a:ln>
        </p:spPr>
      </p:cxnSp>
      <p:cxnSp>
        <p:nvCxnSpPr>
          <p:cNvPr id="129" name="Google Shape;129;p19"/>
          <p:cNvCxnSpPr>
            <a:stCxn id="127" idx="3"/>
            <a:endCxn id="130" idx="1"/>
          </p:cNvCxnSpPr>
          <p:nvPr/>
        </p:nvCxnSpPr>
        <p:spPr>
          <a:xfrm flipH="1" rot="10800000">
            <a:off x="5117725" y="1889025"/>
            <a:ext cx="1812900" cy="762900"/>
          </a:xfrm>
          <a:prstGeom prst="straightConnector1">
            <a:avLst/>
          </a:prstGeom>
          <a:noFill/>
          <a:ln cap="flat" cmpd="sng" w="28575">
            <a:solidFill>
              <a:schemeClr val="dk2"/>
            </a:solidFill>
            <a:prstDash val="solid"/>
            <a:round/>
            <a:headEnd len="med" w="med" type="none"/>
            <a:tailEnd len="med" w="med" type="stealth"/>
          </a:ln>
        </p:spPr>
      </p:cxnSp>
      <p:sp>
        <p:nvSpPr>
          <p:cNvPr id="131" name="Google Shape;131;p19"/>
          <p:cNvSpPr txBox="1"/>
          <p:nvPr/>
        </p:nvSpPr>
        <p:spPr>
          <a:xfrm>
            <a:off x="5319400" y="1981150"/>
            <a:ext cx="855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2"/>
                </a:solidFill>
              </a:rPr>
              <a:t>DSL</a:t>
            </a:r>
            <a:endParaRPr b="1" sz="1200">
              <a:solidFill>
                <a:schemeClr val="dk2"/>
              </a:solidFill>
            </a:endParaRPr>
          </a:p>
        </p:txBody>
      </p:sp>
      <p:sp>
        <p:nvSpPr>
          <p:cNvPr id="132" name="Google Shape;132;p19"/>
          <p:cNvSpPr txBox="1"/>
          <p:nvPr/>
        </p:nvSpPr>
        <p:spPr>
          <a:xfrm>
            <a:off x="513325" y="1519450"/>
            <a:ext cx="942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Cloud</a:t>
            </a:r>
            <a:endParaRPr sz="1800">
              <a:solidFill>
                <a:schemeClr val="dk2"/>
              </a:solidFill>
            </a:endParaRPr>
          </a:p>
        </p:txBody>
      </p:sp>
      <p:sp>
        <p:nvSpPr>
          <p:cNvPr id="130" name="Google Shape;130;p19"/>
          <p:cNvSpPr/>
          <p:nvPr/>
        </p:nvSpPr>
        <p:spPr>
          <a:xfrm>
            <a:off x="6930500" y="1687213"/>
            <a:ext cx="855900" cy="4035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Consolas"/>
                <a:ea typeface="Consolas"/>
                <a:cs typeface="Consolas"/>
                <a:sym typeface="Consolas"/>
              </a:rPr>
              <a:t>Relay</a:t>
            </a:r>
            <a:endParaRPr>
              <a:latin typeface="Consolas"/>
              <a:ea typeface="Consolas"/>
              <a:cs typeface="Consolas"/>
              <a:sym typeface="Consolas"/>
            </a:endParaRPr>
          </a:p>
        </p:txBody>
      </p:sp>
      <p:sp>
        <p:nvSpPr>
          <p:cNvPr id="133" name="Google Shape;133;p19"/>
          <p:cNvSpPr/>
          <p:nvPr/>
        </p:nvSpPr>
        <p:spPr>
          <a:xfrm>
            <a:off x="7499700" y="2950000"/>
            <a:ext cx="1250400" cy="8988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latin typeface="Consolas"/>
                <a:ea typeface="Consolas"/>
                <a:cs typeface="Consolas"/>
                <a:sym typeface="Consolas"/>
              </a:rPr>
              <a:t>End</a:t>
            </a:r>
            <a:endParaRPr b="1" sz="1000">
              <a:latin typeface="Consolas"/>
              <a:ea typeface="Consolas"/>
              <a:cs typeface="Consolas"/>
              <a:sym typeface="Consolas"/>
            </a:endParaRPr>
          </a:p>
          <a:p>
            <a:pPr indent="0" lvl="0" marL="0" rtl="0" algn="ctr">
              <a:spcBef>
                <a:spcPts val="0"/>
              </a:spcBef>
              <a:spcAft>
                <a:spcPts val="0"/>
              </a:spcAft>
              <a:buNone/>
            </a:pPr>
            <a:r>
              <a:rPr b="1" lang="en" sz="1000">
                <a:latin typeface="Consolas"/>
                <a:ea typeface="Consolas"/>
                <a:cs typeface="Consolas"/>
                <a:sym typeface="Consolas"/>
              </a:rPr>
              <a:t>Subscriber</a:t>
            </a:r>
            <a:endParaRPr b="1" sz="1000">
              <a:latin typeface="Consolas"/>
              <a:ea typeface="Consolas"/>
              <a:cs typeface="Consolas"/>
              <a:sym typeface="Consolas"/>
            </a:endParaRPr>
          </a:p>
        </p:txBody>
      </p:sp>
      <p:cxnSp>
        <p:nvCxnSpPr>
          <p:cNvPr id="134" name="Google Shape;134;p19"/>
          <p:cNvCxnSpPr>
            <a:stCxn id="130" idx="2"/>
            <a:endCxn id="133" idx="0"/>
          </p:cNvCxnSpPr>
          <p:nvPr/>
        </p:nvCxnSpPr>
        <p:spPr>
          <a:xfrm>
            <a:off x="7358450" y="2090713"/>
            <a:ext cx="766500" cy="859200"/>
          </a:xfrm>
          <a:prstGeom prst="straightConnector1">
            <a:avLst/>
          </a:prstGeom>
          <a:noFill/>
          <a:ln cap="flat" cmpd="sng" w="19050">
            <a:solidFill>
              <a:schemeClr val="dk2"/>
            </a:solidFill>
            <a:prstDash val="solid"/>
            <a:round/>
            <a:headEnd len="med" w="med" type="none"/>
            <a:tailEnd len="med" w="med" type="stealth"/>
          </a:ln>
        </p:spPr>
      </p:cxnSp>
      <p:sp>
        <p:nvSpPr>
          <p:cNvPr id="135" name="Google Shape;135;p19"/>
          <p:cNvSpPr txBox="1"/>
          <p:nvPr/>
        </p:nvSpPr>
        <p:spPr>
          <a:xfrm>
            <a:off x="8022275" y="1734138"/>
            <a:ext cx="717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2"/>
                </a:solidFill>
                <a:latin typeface="Consolas"/>
                <a:ea typeface="Consolas"/>
                <a:cs typeface="Consolas"/>
                <a:sym typeface="Consolas"/>
              </a:rPr>
              <a:t>Home</a:t>
            </a:r>
            <a:endParaRPr b="1">
              <a:solidFill>
                <a:schemeClr val="dk2"/>
              </a:solidFill>
              <a:latin typeface="Consolas"/>
              <a:ea typeface="Consolas"/>
              <a:cs typeface="Consolas"/>
              <a:sym typeface="Consolas"/>
            </a:endParaRPr>
          </a:p>
        </p:txBody>
      </p:sp>
      <p:sp>
        <p:nvSpPr>
          <p:cNvPr id="136" name="Google Shape;136;p19"/>
          <p:cNvSpPr/>
          <p:nvPr/>
        </p:nvSpPr>
        <p:spPr>
          <a:xfrm>
            <a:off x="7358448" y="2139100"/>
            <a:ext cx="564840" cy="572724"/>
          </a:xfrm>
          <a:prstGeom prst="irregularSeal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37" name="Google Shape;137;p19"/>
          <p:cNvCxnSpPr/>
          <p:nvPr/>
        </p:nvCxnSpPr>
        <p:spPr>
          <a:xfrm rot="-5400000">
            <a:off x="6874300" y="2530650"/>
            <a:ext cx="718800" cy="675600"/>
          </a:xfrm>
          <a:prstGeom prst="curvedConnector3">
            <a:avLst>
              <a:gd fmla="val 50000" name="adj1"/>
            </a:avLst>
          </a:prstGeom>
          <a:noFill/>
          <a:ln cap="flat" cmpd="sng" w="28575">
            <a:solidFill>
              <a:schemeClr val="dk2"/>
            </a:solidFill>
            <a:prstDash val="dash"/>
            <a:round/>
            <a:headEnd len="med" w="med" type="none"/>
            <a:tailEnd len="med" w="med" type="none"/>
          </a:ln>
        </p:spPr>
      </p:cxnSp>
      <p:sp>
        <p:nvSpPr>
          <p:cNvPr id="138" name="Google Shape;138;p19"/>
          <p:cNvSpPr txBox="1"/>
          <p:nvPr/>
        </p:nvSpPr>
        <p:spPr>
          <a:xfrm>
            <a:off x="6375900" y="3227850"/>
            <a:ext cx="11238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2"/>
                </a:solidFill>
                <a:latin typeface="Consolas"/>
                <a:ea typeface="Consolas"/>
                <a:cs typeface="Consolas"/>
                <a:sym typeface="Consolas"/>
              </a:rPr>
              <a:t>   WiFi </a:t>
            </a:r>
            <a:endParaRPr sz="1300">
              <a:solidFill>
                <a:schemeClr val="dk2"/>
              </a:solidFill>
              <a:latin typeface="Consolas"/>
              <a:ea typeface="Consolas"/>
              <a:cs typeface="Consolas"/>
              <a:sym typeface="Consolas"/>
            </a:endParaRPr>
          </a:p>
          <a:p>
            <a:pPr indent="0" lvl="0" marL="0" rtl="0" algn="l">
              <a:spcBef>
                <a:spcPts val="0"/>
              </a:spcBef>
              <a:spcAft>
                <a:spcPts val="0"/>
              </a:spcAft>
              <a:buNone/>
            </a:pPr>
            <a:r>
              <a:rPr lang="en" sz="1300">
                <a:solidFill>
                  <a:schemeClr val="dk2"/>
                </a:solidFill>
                <a:latin typeface="Consolas"/>
                <a:ea typeface="Consolas"/>
                <a:cs typeface="Consolas"/>
                <a:sym typeface="Consolas"/>
              </a:rPr>
              <a:t>   Losses</a:t>
            </a:r>
            <a:endParaRPr sz="500">
              <a:solidFill>
                <a:schemeClr val="dk2"/>
              </a:solidFill>
              <a:latin typeface="Consolas"/>
              <a:ea typeface="Consolas"/>
              <a:cs typeface="Consolas"/>
              <a:sym typeface="Consolas"/>
            </a:endParaRPr>
          </a:p>
        </p:txBody>
      </p:sp>
      <p:sp>
        <p:nvSpPr>
          <p:cNvPr id="139" name="Google Shape;139;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40" name="Google Shape;140;p19"/>
          <p:cNvSpPr txBox="1"/>
          <p:nvPr>
            <p:ph idx="1" type="body"/>
          </p:nvPr>
        </p:nvSpPr>
        <p:spPr>
          <a:xfrm>
            <a:off x="0" y="4093500"/>
            <a:ext cx="8520600" cy="1050000"/>
          </a:xfrm>
          <a:prstGeom prst="rect">
            <a:avLst/>
          </a:prstGeom>
        </p:spPr>
        <p:txBody>
          <a:bodyPr anchorCtr="0" anchor="t" bIns="91425" lIns="91425" spcFirstLastPara="1" rIns="91425" wrap="square" tIns="91425">
            <a:normAutofit/>
          </a:bodyPr>
          <a:lstStyle/>
          <a:p>
            <a:pPr indent="-311150" lvl="0" marL="457200" rtl="0" algn="l">
              <a:lnSpc>
                <a:spcPct val="105000"/>
              </a:lnSpc>
              <a:spcBef>
                <a:spcPts val="0"/>
              </a:spcBef>
              <a:spcAft>
                <a:spcPts val="0"/>
              </a:spcAft>
              <a:buSzPts val="1300"/>
              <a:buFont typeface="Consolas"/>
              <a:buChar char="●"/>
            </a:pPr>
            <a:r>
              <a:rPr lang="en" sz="1300">
                <a:latin typeface="Consolas"/>
                <a:ea typeface="Consolas"/>
                <a:cs typeface="Consolas"/>
                <a:sym typeface="Consolas"/>
              </a:rPr>
              <a:t>Local relay in home allows fast retransmission/recover of packets lost on wifi</a:t>
            </a:r>
            <a:endParaRPr sz="1300">
              <a:latin typeface="Consolas"/>
              <a:ea typeface="Consolas"/>
              <a:cs typeface="Consolas"/>
              <a:sym typeface="Consolas"/>
            </a:endParaRPr>
          </a:p>
          <a:p>
            <a:pPr indent="-311150" lvl="0" marL="457200" rtl="0" algn="l">
              <a:lnSpc>
                <a:spcPct val="105000"/>
              </a:lnSpc>
              <a:spcBef>
                <a:spcPts val="0"/>
              </a:spcBef>
              <a:spcAft>
                <a:spcPts val="0"/>
              </a:spcAft>
              <a:buSzPts val="1300"/>
              <a:buFont typeface="Consolas"/>
              <a:buChar char="●"/>
            </a:pPr>
            <a:r>
              <a:rPr lang="en" sz="1300">
                <a:latin typeface="Consolas"/>
                <a:ea typeface="Consolas"/>
                <a:cs typeface="Consolas"/>
                <a:sym typeface="Consolas"/>
              </a:rPr>
              <a:t>Wifi usually supports priorities of AC_V0 &amp; AC_V1</a:t>
            </a:r>
            <a:endParaRPr sz="1300">
              <a:latin typeface="Consolas"/>
              <a:ea typeface="Consolas"/>
              <a:cs typeface="Consolas"/>
              <a:sym typeface="Consola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0"/>
          <p:cNvSpPr/>
          <p:nvPr/>
        </p:nvSpPr>
        <p:spPr>
          <a:xfrm>
            <a:off x="6229150" y="1734150"/>
            <a:ext cx="2563200" cy="2411700"/>
          </a:xfrm>
          <a:prstGeom prst="rect">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6" name="Google Shape;146;p20"/>
          <p:cNvSpPr txBox="1"/>
          <p:nvPr>
            <p:ph type="title"/>
          </p:nvPr>
        </p:nvSpPr>
        <p:spPr>
          <a:xfrm>
            <a:off x="311700" y="118925"/>
            <a:ext cx="8520600" cy="898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120">
                <a:latin typeface="Consolas"/>
                <a:ea typeface="Consolas"/>
                <a:cs typeface="Consolas"/>
                <a:sym typeface="Consolas"/>
              </a:rPr>
              <a:t>Where can things go wrong - “First hop from original publisher to the first relay”</a:t>
            </a:r>
            <a:endParaRPr sz="2120">
              <a:latin typeface="Consolas"/>
              <a:ea typeface="Consolas"/>
              <a:cs typeface="Consolas"/>
              <a:sym typeface="Consolas"/>
            </a:endParaRPr>
          </a:p>
        </p:txBody>
      </p:sp>
      <p:sp>
        <p:nvSpPr>
          <p:cNvPr id="147" name="Google Shape;147;p20"/>
          <p:cNvSpPr/>
          <p:nvPr/>
        </p:nvSpPr>
        <p:spPr>
          <a:xfrm>
            <a:off x="2210500" y="1699800"/>
            <a:ext cx="3021600" cy="24804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8" name="Google Shape;148;p20"/>
          <p:cNvSpPr/>
          <p:nvPr/>
        </p:nvSpPr>
        <p:spPr>
          <a:xfrm>
            <a:off x="89650" y="2202525"/>
            <a:ext cx="1123800" cy="8988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latin typeface="Consolas"/>
                <a:ea typeface="Consolas"/>
                <a:cs typeface="Consolas"/>
                <a:sym typeface="Consolas"/>
              </a:rPr>
              <a:t>Publisher</a:t>
            </a:r>
            <a:endParaRPr b="1" sz="1000">
              <a:latin typeface="Consolas"/>
              <a:ea typeface="Consolas"/>
              <a:cs typeface="Consolas"/>
              <a:sym typeface="Consolas"/>
            </a:endParaRPr>
          </a:p>
        </p:txBody>
      </p:sp>
      <p:sp>
        <p:nvSpPr>
          <p:cNvPr id="149" name="Google Shape;149;p20"/>
          <p:cNvSpPr/>
          <p:nvPr/>
        </p:nvSpPr>
        <p:spPr>
          <a:xfrm>
            <a:off x="2662300" y="2284575"/>
            <a:ext cx="2118000" cy="7347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Consolas"/>
                <a:ea typeface="Consolas"/>
                <a:cs typeface="Consolas"/>
                <a:sym typeface="Consolas"/>
              </a:rPr>
              <a:t>MOQ Relay</a:t>
            </a:r>
            <a:endParaRPr>
              <a:latin typeface="Consolas"/>
              <a:ea typeface="Consolas"/>
              <a:cs typeface="Consolas"/>
              <a:sym typeface="Consolas"/>
            </a:endParaRPr>
          </a:p>
        </p:txBody>
      </p:sp>
      <p:cxnSp>
        <p:nvCxnSpPr>
          <p:cNvPr id="150" name="Google Shape;150;p20"/>
          <p:cNvCxnSpPr>
            <a:stCxn id="148" idx="6"/>
            <a:endCxn id="149" idx="1"/>
          </p:cNvCxnSpPr>
          <p:nvPr/>
        </p:nvCxnSpPr>
        <p:spPr>
          <a:xfrm>
            <a:off x="1213450" y="2651925"/>
            <a:ext cx="1449000" cy="0"/>
          </a:xfrm>
          <a:prstGeom prst="straightConnector1">
            <a:avLst/>
          </a:prstGeom>
          <a:noFill/>
          <a:ln cap="flat" cmpd="sng" w="38100">
            <a:solidFill>
              <a:schemeClr val="dk2"/>
            </a:solidFill>
            <a:prstDash val="solid"/>
            <a:round/>
            <a:headEnd len="med" w="med" type="none"/>
            <a:tailEnd len="med" w="med" type="none"/>
          </a:ln>
        </p:spPr>
      </p:cxnSp>
      <p:cxnSp>
        <p:nvCxnSpPr>
          <p:cNvPr id="151" name="Google Shape;151;p20"/>
          <p:cNvCxnSpPr>
            <a:stCxn id="149" idx="3"/>
            <a:endCxn id="152" idx="1"/>
          </p:cNvCxnSpPr>
          <p:nvPr/>
        </p:nvCxnSpPr>
        <p:spPr>
          <a:xfrm flipH="1" rot="10800000">
            <a:off x="4780300" y="2231025"/>
            <a:ext cx="2219400" cy="420900"/>
          </a:xfrm>
          <a:prstGeom prst="straightConnector1">
            <a:avLst/>
          </a:prstGeom>
          <a:noFill/>
          <a:ln cap="flat" cmpd="sng" w="28575">
            <a:solidFill>
              <a:schemeClr val="dk2"/>
            </a:solidFill>
            <a:prstDash val="solid"/>
            <a:round/>
            <a:headEnd len="med" w="med" type="none"/>
            <a:tailEnd len="med" w="med" type="stealth"/>
          </a:ln>
        </p:spPr>
      </p:cxnSp>
      <p:sp>
        <p:nvSpPr>
          <p:cNvPr id="153" name="Google Shape;153;p20"/>
          <p:cNvSpPr txBox="1"/>
          <p:nvPr/>
        </p:nvSpPr>
        <p:spPr>
          <a:xfrm>
            <a:off x="5302675" y="2636775"/>
            <a:ext cx="855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2"/>
                </a:solidFill>
              </a:rPr>
              <a:t>DSL</a:t>
            </a:r>
            <a:endParaRPr b="1" sz="1200">
              <a:solidFill>
                <a:schemeClr val="dk2"/>
              </a:solidFill>
            </a:endParaRPr>
          </a:p>
        </p:txBody>
      </p:sp>
      <p:sp>
        <p:nvSpPr>
          <p:cNvPr id="154" name="Google Shape;154;p20"/>
          <p:cNvSpPr txBox="1"/>
          <p:nvPr/>
        </p:nvSpPr>
        <p:spPr>
          <a:xfrm>
            <a:off x="2210500" y="1567725"/>
            <a:ext cx="942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Cloud</a:t>
            </a:r>
            <a:endParaRPr sz="1800">
              <a:solidFill>
                <a:schemeClr val="dk2"/>
              </a:solidFill>
            </a:endParaRPr>
          </a:p>
        </p:txBody>
      </p:sp>
      <p:sp>
        <p:nvSpPr>
          <p:cNvPr id="152" name="Google Shape;152;p20"/>
          <p:cNvSpPr/>
          <p:nvPr/>
        </p:nvSpPr>
        <p:spPr>
          <a:xfrm>
            <a:off x="6999775" y="2029425"/>
            <a:ext cx="855900" cy="4035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Consolas"/>
                <a:ea typeface="Consolas"/>
                <a:cs typeface="Consolas"/>
                <a:sym typeface="Consolas"/>
              </a:rPr>
              <a:t>Relay</a:t>
            </a:r>
            <a:endParaRPr>
              <a:latin typeface="Consolas"/>
              <a:ea typeface="Consolas"/>
              <a:cs typeface="Consolas"/>
              <a:sym typeface="Consolas"/>
            </a:endParaRPr>
          </a:p>
        </p:txBody>
      </p:sp>
      <p:sp>
        <p:nvSpPr>
          <p:cNvPr id="155" name="Google Shape;155;p20"/>
          <p:cNvSpPr/>
          <p:nvPr/>
        </p:nvSpPr>
        <p:spPr>
          <a:xfrm>
            <a:off x="7427725" y="3209775"/>
            <a:ext cx="1250400" cy="8988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latin typeface="Consolas"/>
                <a:ea typeface="Consolas"/>
                <a:cs typeface="Consolas"/>
                <a:sym typeface="Consolas"/>
              </a:rPr>
              <a:t>End</a:t>
            </a:r>
            <a:endParaRPr b="1" sz="1000">
              <a:latin typeface="Consolas"/>
              <a:ea typeface="Consolas"/>
              <a:cs typeface="Consolas"/>
              <a:sym typeface="Consolas"/>
            </a:endParaRPr>
          </a:p>
          <a:p>
            <a:pPr indent="0" lvl="0" marL="0" rtl="0" algn="ctr">
              <a:spcBef>
                <a:spcPts val="0"/>
              </a:spcBef>
              <a:spcAft>
                <a:spcPts val="0"/>
              </a:spcAft>
              <a:buNone/>
            </a:pPr>
            <a:r>
              <a:rPr b="1" lang="en" sz="1000">
                <a:latin typeface="Consolas"/>
                <a:ea typeface="Consolas"/>
                <a:cs typeface="Consolas"/>
                <a:sym typeface="Consolas"/>
              </a:rPr>
              <a:t>Subscriber</a:t>
            </a:r>
            <a:endParaRPr b="1" sz="1000">
              <a:latin typeface="Consolas"/>
              <a:ea typeface="Consolas"/>
              <a:cs typeface="Consolas"/>
              <a:sym typeface="Consolas"/>
            </a:endParaRPr>
          </a:p>
        </p:txBody>
      </p:sp>
      <p:cxnSp>
        <p:nvCxnSpPr>
          <p:cNvPr id="156" name="Google Shape;156;p20"/>
          <p:cNvCxnSpPr>
            <a:stCxn id="152" idx="2"/>
            <a:endCxn id="155" idx="0"/>
          </p:cNvCxnSpPr>
          <p:nvPr/>
        </p:nvCxnSpPr>
        <p:spPr>
          <a:xfrm>
            <a:off x="7427725" y="2432925"/>
            <a:ext cx="625200" cy="777000"/>
          </a:xfrm>
          <a:prstGeom prst="straightConnector1">
            <a:avLst/>
          </a:prstGeom>
          <a:noFill/>
          <a:ln cap="flat" cmpd="sng" w="19050">
            <a:solidFill>
              <a:schemeClr val="dk2"/>
            </a:solidFill>
            <a:prstDash val="solid"/>
            <a:round/>
            <a:headEnd len="med" w="med" type="none"/>
            <a:tailEnd len="med" w="med" type="stealth"/>
          </a:ln>
        </p:spPr>
      </p:cxnSp>
      <p:sp>
        <p:nvSpPr>
          <p:cNvPr id="157" name="Google Shape;157;p20"/>
          <p:cNvSpPr txBox="1"/>
          <p:nvPr/>
        </p:nvSpPr>
        <p:spPr>
          <a:xfrm>
            <a:off x="8022275" y="1734138"/>
            <a:ext cx="717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2"/>
                </a:solidFill>
                <a:latin typeface="Consolas"/>
                <a:ea typeface="Consolas"/>
                <a:cs typeface="Consolas"/>
                <a:sym typeface="Consolas"/>
              </a:rPr>
              <a:t>Home</a:t>
            </a:r>
            <a:endParaRPr b="1">
              <a:solidFill>
                <a:schemeClr val="dk2"/>
              </a:solidFill>
              <a:latin typeface="Consolas"/>
              <a:ea typeface="Consolas"/>
              <a:cs typeface="Consolas"/>
              <a:sym typeface="Consolas"/>
            </a:endParaRPr>
          </a:p>
        </p:txBody>
      </p:sp>
      <p:sp>
        <p:nvSpPr>
          <p:cNvPr id="158" name="Google Shape;158;p20"/>
          <p:cNvSpPr/>
          <p:nvPr/>
        </p:nvSpPr>
        <p:spPr>
          <a:xfrm>
            <a:off x="1271123" y="2365563"/>
            <a:ext cx="564840" cy="572724"/>
          </a:xfrm>
          <a:prstGeom prst="irregularSeal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9" name="Google Shape;159;p20"/>
          <p:cNvSpPr txBox="1"/>
          <p:nvPr/>
        </p:nvSpPr>
        <p:spPr>
          <a:xfrm>
            <a:off x="1705125" y="2324425"/>
            <a:ext cx="855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2"/>
                </a:solidFill>
              </a:rPr>
              <a:t>DSL</a:t>
            </a:r>
            <a:endParaRPr b="1" sz="1200">
              <a:solidFill>
                <a:schemeClr val="dk2"/>
              </a:solidFill>
            </a:endParaRPr>
          </a:p>
        </p:txBody>
      </p:sp>
      <p:cxnSp>
        <p:nvCxnSpPr>
          <p:cNvPr id="160" name="Google Shape;160;p20"/>
          <p:cNvCxnSpPr/>
          <p:nvPr/>
        </p:nvCxnSpPr>
        <p:spPr>
          <a:xfrm flipH="1" rot="5400000">
            <a:off x="1227775" y="2928375"/>
            <a:ext cx="783900" cy="230700"/>
          </a:xfrm>
          <a:prstGeom prst="curvedConnector3">
            <a:avLst>
              <a:gd fmla="val 50000" name="adj1"/>
            </a:avLst>
          </a:prstGeom>
          <a:noFill/>
          <a:ln cap="flat" cmpd="sng" w="28575">
            <a:solidFill>
              <a:schemeClr val="dk2"/>
            </a:solidFill>
            <a:prstDash val="dash"/>
            <a:round/>
            <a:headEnd len="med" w="med" type="none"/>
            <a:tailEnd len="med" w="med" type="none"/>
          </a:ln>
        </p:spPr>
      </p:cxnSp>
      <p:sp>
        <p:nvSpPr>
          <p:cNvPr id="161" name="Google Shape;161;p20"/>
          <p:cNvSpPr txBox="1"/>
          <p:nvPr/>
        </p:nvSpPr>
        <p:spPr>
          <a:xfrm>
            <a:off x="519900" y="3390225"/>
            <a:ext cx="1449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latin typeface="Consolas"/>
                <a:ea typeface="Consolas"/>
                <a:cs typeface="Consolas"/>
                <a:sym typeface="Consolas"/>
              </a:rPr>
              <a:t>Congestion</a:t>
            </a:r>
            <a:endParaRPr sz="1800">
              <a:solidFill>
                <a:schemeClr val="dk2"/>
              </a:solidFill>
              <a:latin typeface="Consolas"/>
              <a:ea typeface="Consolas"/>
              <a:cs typeface="Consolas"/>
              <a:sym typeface="Consolas"/>
            </a:endParaRPr>
          </a:p>
        </p:txBody>
      </p:sp>
      <p:sp>
        <p:nvSpPr>
          <p:cNvPr id="162" name="Google Shape;162;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63" name="Google Shape;163;p20"/>
          <p:cNvSpPr txBox="1"/>
          <p:nvPr>
            <p:ph idx="1" type="body"/>
          </p:nvPr>
        </p:nvSpPr>
        <p:spPr>
          <a:xfrm>
            <a:off x="89650" y="4303875"/>
            <a:ext cx="8520600" cy="572700"/>
          </a:xfrm>
          <a:prstGeom prst="rect">
            <a:avLst/>
          </a:prstGeom>
        </p:spPr>
        <p:txBody>
          <a:bodyPr anchorCtr="0" anchor="t" bIns="91425" lIns="91425" spcFirstLastPara="1" rIns="91425" wrap="square" tIns="91425">
            <a:normAutofit/>
          </a:bodyPr>
          <a:lstStyle/>
          <a:p>
            <a:pPr indent="-311150" lvl="0" marL="457200" rtl="0" algn="l">
              <a:lnSpc>
                <a:spcPct val="105000"/>
              </a:lnSpc>
              <a:spcBef>
                <a:spcPts val="0"/>
              </a:spcBef>
              <a:spcAft>
                <a:spcPts val="0"/>
              </a:spcAft>
              <a:buSzPts val="1300"/>
              <a:buFont typeface="Consolas"/>
              <a:buChar char="●"/>
            </a:pPr>
            <a:r>
              <a:rPr lang="en" sz="1300">
                <a:latin typeface="Consolas"/>
                <a:ea typeface="Consolas"/>
                <a:cs typeface="Consolas"/>
                <a:sym typeface="Consolas"/>
              </a:rPr>
              <a:t>Upstream broadband often supports priorities like AF</a:t>
            </a:r>
            <a:endParaRPr sz="1300">
              <a:latin typeface="Consolas"/>
              <a:ea typeface="Consolas"/>
              <a:cs typeface="Consolas"/>
              <a:sym typeface="Consola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1"/>
          <p:cNvSpPr txBox="1"/>
          <p:nvPr>
            <p:ph type="title"/>
          </p:nvPr>
        </p:nvSpPr>
        <p:spPr>
          <a:xfrm>
            <a:off x="63400" y="779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Consolas"/>
                <a:ea typeface="Consolas"/>
                <a:cs typeface="Consolas"/>
                <a:sym typeface="Consolas"/>
              </a:rPr>
              <a:t>MoQ Deployment</a:t>
            </a:r>
            <a:endParaRPr>
              <a:latin typeface="Consolas"/>
              <a:ea typeface="Consolas"/>
              <a:cs typeface="Consolas"/>
              <a:sym typeface="Consolas"/>
            </a:endParaRPr>
          </a:p>
        </p:txBody>
      </p:sp>
      <p:pic>
        <p:nvPicPr>
          <p:cNvPr id="169" name="Google Shape;169;p21"/>
          <p:cNvPicPr preferRelativeResize="0"/>
          <p:nvPr/>
        </p:nvPicPr>
        <p:blipFill>
          <a:blip r:embed="rId3">
            <a:alphaModFix/>
          </a:blip>
          <a:stretch>
            <a:fillRect/>
          </a:stretch>
        </p:blipFill>
        <p:spPr>
          <a:xfrm>
            <a:off x="550600" y="539775"/>
            <a:ext cx="8292523" cy="3553725"/>
          </a:xfrm>
          <a:prstGeom prst="rect">
            <a:avLst/>
          </a:prstGeom>
          <a:noFill/>
          <a:ln>
            <a:noFill/>
          </a:ln>
        </p:spPr>
      </p:pic>
      <p:sp>
        <p:nvSpPr>
          <p:cNvPr id="170" name="Google Shape;170;p21"/>
          <p:cNvSpPr/>
          <p:nvPr/>
        </p:nvSpPr>
        <p:spPr>
          <a:xfrm>
            <a:off x="3937249" y="1300482"/>
            <a:ext cx="275778" cy="242514"/>
          </a:xfrm>
          <a:prstGeom prst="irregularSeal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1" name="Google Shape;171;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72" name="Google Shape;172;p21"/>
          <p:cNvSpPr/>
          <p:nvPr/>
        </p:nvSpPr>
        <p:spPr>
          <a:xfrm>
            <a:off x="4527525" y="3101950"/>
            <a:ext cx="599400" cy="393600"/>
          </a:xfrm>
          <a:prstGeom prst="rect">
            <a:avLst/>
          </a:prstGeom>
          <a:solidFill>
            <a:schemeClr val="lt1"/>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