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77" r:id="rId4"/>
    <p:sldId id="278" r:id="rId5"/>
    <p:sldId id="279" r:id="rId6"/>
    <p:sldId id="282" r:id="rId7"/>
    <p:sldId id="281" r:id="rId8"/>
    <p:sldId id="270"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66" d="100"/>
          <a:sy n="66" d="100"/>
        </p:scale>
        <p:origin x="96"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94A106-6133-44D6-83A0-1E9D331E9F67}" type="datetimeFigureOut">
              <a:rPr lang="en-US" smtClean="0"/>
              <a:t>9/27/2024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CBE89F-0C90-4E9B-B0B7-64E9B6ABB62B}" type="slidenum">
              <a:rPr lang="en-US" smtClean="0"/>
              <a:t>‹#›</a:t>
            </a:fld>
            <a:endParaRPr lang="en-US"/>
          </a:p>
        </p:txBody>
      </p:sp>
    </p:spTree>
    <p:extLst>
      <p:ext uri="{BB962C8B-B14F-4D97-AF65-F5344CB8AC3E}">
        <p14:creationId xmlns:p14="http://schemas.microsoft.com/office/powerpoint/2010/main" val="1310965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24A2E-E1D4-4600-A5E9-C329686C57A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B5966FF-CAA7-4456-8A17-5BA62EBC64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E9A42F-FCB3-4C65-B3E3-8EACDE81BAD1}"/>
              </a:ext>
            </a:extLst>
          </p:cNvPr>
          <p:cNvSpPr>
            <a:spLocks noGrp="1"/>
          </p:cNvSpPr>
          <p:nvPr>
            <p:ph type="dt" sz="half" idx="10"/>
          </p:nvPr>
        </p:nvSpPr>
        <p:spPr/>
        <p:txBody>
          <a:bodyPr/>
          <a:lstStyle/>
          <a:p>
            <a:fld id="{EC5B66EA-A6B9-4608-A0AA-1A6DE697C60B}" type="datetime1">
              <a:rPr lang="en-US" smtClean="0"/>
              <a:t>9/27/2024</a:t>
            </a:fld>
            <a:endParaRPr lang="en-US"/>
          </a:p>
        </p:txBody>
      </p:sp>
      <p:sp>
        <p:nvSpPr>
          <p:cNvPr id="5" name="Footer Placeholder 4">
            <a:extLst>
              <a:ext uri="{FF2B5EF4-FFF2-40B4-BE49-F238E27FC236}">
                <a16:creationId xmlns:a16="http://schemas.microsoft.com/office/drawing/2014/main" id="{C5075EEA-EFFC-41B8-8E90-A74C0CBA48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E40130-135D-4785-9D47-3AAADE98CF01}"/>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3019539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B3F93-9390-4326-9429-F0EE2AACBF1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1615CA-8C4F-4C92-8E6E-9EDEA6B0FB6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AAC869-CC9B-494A-AF62-303F5FD867EF}"/>
              </a:ext>
            </a:extLst>
          </p:cNvPr>
          <p:cNvSpPr>
            <a:spLocks noGrp="1"/>
          </p:cNvSpPr>
          <p:nvPr>
            <p:ph type="dt" sz="half" idx="10"/>
          </p:nvPr>
        </p:nvSpPr>
        <p:spPr/>
        <p:txBody>
          <a:bodyPr/>
          <a:lstStyle/>
          <a:p>
            <a:fld id="{97D97C66-6BFB-413C-B3F5-30BCFB00E10B}" type="datetime1">
              <a:rPr lang="en-US" smtClean="0"/>
              <a:t>9/27/2024</a:t>
            </a:fld>
            <a:endParaRPr lang="en-US"/>
          </a:p>
        </p:txBody>
      </p:sp>
      <p:sp>
        <p:nvSpPr>
          <p:cNvPr id="5" name="Footer Placeholder 4">
            <a:extLst>
              <a:ext uri="{FF2B5EF4-FFF2-40B4-BE49-F238E27FC236}">
                <a16:creationId xmlns:a16="http://schemas.microsoft.com/office/drawing/2014/main" id="{0D568C36-C0EA-4773-A63A-1276A73B03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DA129-ABC1-46F6-8825-1700CF2FE436}"/>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3961306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7EFDF5-0A33-4AF2-ABD4-B35D06D84DD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9BF7033-C1EF-49B5-B7EC-C69A097F5AA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6E1E3B-CC79-4020-ABA5-930D3076F047}"/>
              </a:ext>
            </a:extLst>
          </p:cNvPr>
          <p:cNvSpPr>
            <a:spLocks noGrp="1"/>
          </p:cNvSpPr>
          <p:nvPr>
            <p:ph type="dt" sz="half" idx="10"/>
          </p:nvPr>
        </p:nvSpPr>
        <p:spPr/>
        <p:txBody>
          <a:bodyPr/>
          <a:lstStyle/>
          <a:p>
            <a:fld id="{460344A8-61B6-4782-87C7-98A4A8971B66}" type="datetime1">
              <a:rPr lang="en-US" smtClean="0"/>
              <a:t>9/27/2024</a:t>
            </a:fld>
            <a:endParaRPr lang="en-US"/>
          </a:p>
        </p:txBody>
      </p:sp>
      <p:sp>
        <p:nvSpPr>
          <p:cNvPr id="5" name="Footer Placeholder 4">
            <a:extLst>
              <a:ext uri="{FF2B5EF4-FFF2-40B4-BE49-F238E27FC236}">
                <a16:creationId xmlns:a16="http://schemas.microsoft.com/office/drawing/2014/main" id="{628532B3-4196-408B-8170-BB402437BF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F301B1-5582-40BB-854E-393587B5AB6A}"/>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1420542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54B85-8C25-4CF0-A878-935753B799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1A4FCC-6279-4C0E-B368-0784B5002D5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73DA92-4942-49DB-B2B2-3B215AFE37F1}"/>
              </a:ext>
            </a:extLst>
          </p:cNvPr>
          <p:cNvSpPr>
            <a:spLocks noGrp="1"/>
          </p:cNvSpPr>
          <p:nvPr>
            <p:ph type="dt" sz="half" idx="10"/>
          </p:nvPr>
        </p:nvSpPr>
        <p:spPr/>
        <p:txBody>
          <a:bodyPr/>
          <a:lstStyle/>
          <a:p>
            <a:fld id="{B57459BC-0579-4658-8421-A3839BEE7275}" type="datetime1">
              <a:rPr lang="en-US" smtClean="0"/>
              <a:t>9/27/2024</a:t>
            </a:fld>
            <a:endParaRPr lang="en-US"/>
          </a:p>
        </p:txBody>
      </p:sp>
      <p:sp>
        <p:nvSpPr>
          <p:cNvPr id="5" name="Footer Placeholder 4">
            <a:extLst>
              <a:ext uri="{FF2B5EF4-FFF2-40B4-BE49-F238E27FC236}">
                <a16:creationId xmlns:a16="http://schemas.microsoft.com/office/drawing/2014/main" id="{E6F48DD8-E28C-458D-B134-365532A752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F732E9-2094-4422-8814-B3B1F673285D}"/>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3354468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5891E-372F-4B52-A26F-2000B73795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48D99FB-207F-448A-BD00-C2DCD5CEBD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874718-7277-4EE3-845E-85DF21D4FA64}"/>
              </a:ext>
            </a:extLst>
          </p:cNvPr>
          <p:cNvSpPr>
            <a:spLocks noGrp="1"/>
          </p:cNvSpPr>
          <p:nvPr>
            <p:ph type="dt" sz="half" idx="10"/>
          </p:nvPr>
        </p:nvSpPr>
        <p:spPr/>
        <p:txBody>
          <a:bodyPr/>
          <a:lstStyle/>
          <a:p>
            <a:fld id="{A597CEC6-4629-45DF-8FD0-F188103EE2C1}" type="datetime1">
              <a:rPr lang="en-US" smtClean="0"/>
              <a:t>9/27/2024</a:t>
            </a:fld>
            <a:endParaRPr lang="en-US"/>
          </a:p>
        </p:txBody>
      </p:sp>
      <p:sp>
        <p:nvSpPr>
          <p:cNvPr id="5" name="Footer Placeholder 4">
            <a:extLst>
              <a:ext uri="{FF2B5EF4-FFF2-40B4-BE49-F238E27FC236}">
                <a16:creationId xmlns:a16="http://schemas.microsoft.com/office/drawing/2014/main" id="{8FB5D69D-30EA-4FB6-BAA2-28C654FB7B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4BB929-FAEE-4A81-8562-A59098D007F1}"/>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2715576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808C6-3078-4D40-9405-B0C971DDE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8624E7-F5C3-4053-9C1A-5285A8028DE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71C4745-CF6C-41EC-9C48-62323E776F7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CE0B73A-96A4-4CC5-B9DE-8F69812A5C8D}"/>
              </a:ext>
            </a:extLst>
          </p:cNvPr>
          <p:cNvSpPr>
            <a:spLocks noGrp="1"/>
          </p:cNvSpPr>
          <p:nvPr>
            <p:ph type="dt" sz="half" idx="10"/>
          </p:nvPr>
        </p:nvSpPr>
        <p:spPr/>
        <p:txBody>
          <a:bodyPr/>
          <a:lstStyle/>
          <a:p>
            <a:fld id="{476A725E-B3CF-4A03-B22F-902221391BFA}" type="datetime1">
              <a:rPr lang="en-US" smtClean="0"/>
              <a:t>9/27/2024</a:t>
            </a:fld>
            <a:endParaRPr lang="en-US"/>
          </a:p>
        </p:txBody>
      </p:sp>
      <p:sp>
        <p:nvSpPr>
          <p:cNvPr id="6" name="Footer Placeholder 5">
            <a:extLst>
              <a:ext uri="{FF2B5EF4-FFF2-40B4-BE49-F238E27FC236}">
                <a16:creationId xmlns:a16="http://schemas.microsoft.com/office/drawing/2014/main" id="{58048600-29C1-47FD-858A-D7D0AFBCED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6B8AD1-9399-4776-B7C4-4DF4BC27AA27}"/>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2046905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4D743-82CA-487A-80C9-0BE6822BDC6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817849-135E-40A1-A7FF-F8D280D780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DAD7A0B-B48D-4092-A07E-27C8D8EB580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34E88D-655D-461E-9582-A5E0739306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2AC1221-952D-49E3-A5BB-5375166E1E2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5214E8E-2450-4F46-A117-0F262609159B}"/>
              </a:ext>
            </a:extLst>
          </p:cNvPr>
          <p:cNvSpPr>
            <a:spLocks noGrp="1"/>
          </p:cNvSpPr>
          <p:nvPr>
            <p:ph type="dt" sz="half" idx="10"/>
          </p:nvPr>
        </p:nvSpPr>
        <p:spPr/>
        <p:txBody>
          <a:bodyPr/>
          <a:lstStyle/>
          <a:p>
            <a:fld id="{060B60E7-D721-4A06-92F6-2CE8772BABDE}" type="datetime1">
              <a:rPr lang="en-US" smtClean="0"/>
              <a:t>9/27/2024</a:t>
            </a:fld>
            <a:endParaRPr lang="en-US"/>
          </a:p>
        </p:txBody>
      </p:sp>
      <p:sp>
        <p:nvSpPr>
          <p:cNvPr id="8" name="Footer Placeholder 7">
            <a:extLst>
              <a:ext uri="{FF2B5EF4-FFF2-40B4-BE49-F238E27FC236}">
                <a16:creationId xmlns:a16="http://schemas.microsoft.com/office/drawing/2014/main" id="{CFE48F6D-93C1-4545-93D3-2690DEF8CB4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6F5CC3-3D02-4991-9041-3FB4FACF1132}"/>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2424746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63826-69C2-4BAD-966F-83D8666A632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25D258-265C-4C44-ACCD-CCC246AC5890}"/>
              </a:ext>
            </a:extLst>
          </p:cNvPr>
          <p:cNvSpPr>
            <a:spLocks noGrp="1"/>
          </p:cNvSpPr>
          <p:nvPr>
            <p:ph type="dt" sz="half" idx="10"/>
          </p:nvPr>
        </p:nvSpPr>
        <p:spPr/>
        <p:txBody>
          <a:bodyPr/>
          <a:lstStyle/>
          <a:p>
            <a:fld id="{1B1A97C1-CCCC-4A79-9E2F-C614C1D8FFAA}" type="datetime1">
              <a:rPr lang="en-US" smtClean="0"/>
              <a:t>9/27/2024</a:t>
            </a:fld>
            <a:endParaRPr lang="en-US"/>
          </a:p>
        </p:txBody>
      </p:sp>
      <p:sp>
        <p:nvSpPr>
          <p:cNvPr id="4" name="Footer Placeholder 3">
            <a:extLst>
              <a:ext uri="{FF2B5EF4-FFF2-40B4-BE49-F238E27FC236}">
                <a16:creationId xmlns:a16="http://schemas.microsoft.com/office/drawing/2014/main" id="{616B2FC8-A5D6-4512-BD6A-74FE2E02982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7D43A5E-FADA-4C53-AFF8-C3F07F3C9E60}"/>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3072660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85C578-9BB8-42E0-8DFB-F30E44FF0DED}"/>
              </a:ext>
            </a:extLst>
          </p:cNvPr>
          <p:cNvSpPr>
            <a:spLocks noGrp="1"/>
          </p:cNvSpPr>
          <p:nvPr>
            <p:ph type="dt" sz="half" idx="10"/>
          </p:nvPr>
        </p:nvSpPr>
        <p:spPr/>
        <p:txBody>
          <a:bodyPr/>
          <a:lstStyle/>
          <a:p>
            <a:fld id="{85DD28F1-EA64-4711-A524-3B08CCCDA88A}" type="datetime1">
              <a:rPr lang="en-US" smtClean="0"/>
              <a:t>9/27/2024</a:t>
            </a:fld>
            <a:endParaRPr lang="en-US"/>
          </a:p>
        </p:txBody>
      </p:sp>
      <p:sp>
        <p:nvSpPr>
          <p:cNvPr id="3" name="Footer Placeholder 2">
            <a:extLst>
              <a:ext uri="{FF2B5EF4-FFF2-40B4-BE49-F238E27FC236}">
                <a16:creationId xmlns:a16="http://schemas.microsoft.com/office/drawing/2014/main" id="{AD8CD23B-B88D-4C86-8586-0658F184D77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26BDF26-5D08-40B0-93B6-5D780362072E}"/>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1079950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35E4A-B7BB-40F3-AC10-936374625C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EC2560F-0927-4656-9A1B-4FE65D6144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33DA5DC-7BC7-459F-85A7-50529B574F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988AF31-F487-4C91-81A9-37018A708130}"/>
              </a:ext>
            </a:extLst>
          </p:cNvPr>
          <p:cNvSpPr>
            <a:spLocks noGrp="1"/>
          </p:cNvSpPr>
          <p:nvPr>
            <p:ph type="dt" sz="half" idx="10"/>
          </p:nvPr>
        </p:nvSpPr>
        <p:spPr/>
        <p:txBody>
          <a:bodyPr/>
          <a:lstStyle/>
          <a:p>
            <a:fld id="{D3385F86-1EAB-409B-9806-F124228F263C}" type="datetime1">
              <a:rPr lang="en-US" smtClean="0"/>
              <a:t>9/27/2024</a:t>
            </a:fld>
            <a:endParaRPr lang="en-US"/>
          </a:p>
        </p:txBody>
      </p:sp>
      <p:sp>
        <p:nvSpPr>
          <p:cNvPr id="6" name="Footer Placeholder 5">
            <a:extLst>
              <a:ext uri="{FF2B5EF4-FFF2-40B4-BE49-F238E27FC236}">
                <a16:creationId xmlns:a16="http://schemas.microsoft.com/office/drawing/2014/main" id="{C7A4ABF6-E063-4FA1-AABF-112A81DA29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DCC6ED-061B-4EEB-ACC1-05B15DE5BC70}"/>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2560284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84EF8-027D-4926-AA20-469F7B5522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3BEB828-C419-422E-926F-0C95ED3C33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51EA155-08AB-4827-B980-5C6DAA4D07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E355666-80CD-4DD7-AF1A-3DC440160C61}"/>
              </a:ext>
            </a:extLst>
          </p:cNvPr>
          <p:cNvSpPr>
            <a:spLocks noGrp="1"/>
          </p:cNvSpPr>
          <p:nvPr>
            <p:ph type="dt" sz="half" idx="10"/>
          </p:nvPr>
        </p:nvSpPr>
        <p:spPr/>
        <p:txBody>
          <a:bodyPr/>
          <a:lstStyle/>
          <a:p>
            <a:fld id="{7BB36CC7-FF00-4B2A-943A-BA6749824F14}" type="datetime1">
              <a:rPr lang="en-US" smtClean="0"/>
              <a:t>9/27/2024</a:t>
            </a:fld>
            <a:endParaRPr lang="en-US"/>
          </a:p>
        </p:txBody>
      </p:sp>
      <p:sp>
        <p:nvSpPr>
          <p:cNvPr id="6" name="Footer Placeholder 5">
            <a:extLst>
              <a:ext uri="{FF2B5EF4-FFF2-40B4-BE49-F238E27FC236}">
                <a16:creationId xmlns:a16="http://schemas.microsoft.com/office/drawing/2014/main" id="{8975C996-D5CC-485E-A57F-AE9B312091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433338-13C2-46AB-8811-514CC48AF73D}"/>
              </a:ext>
            </a:extLst>
          </p:cNvPr>
          <p:cNvSpPr>
            <a:spLocks noGrp="1"/>
          </p:cNvSpPr>
          <p:nvPr>
            <p:ph type="sldNum" sz="quarter" idx="12"/>
          </p:nvPr>
        </p:nvSpPr>
        <p:spPr/>
        <p:txBody>
          <a:bodyPr/>
          <a:lstStyle/>
          <a:p>
            <a:fld id="{86637765-A440-4BD6-850B-81793A0B501A}" type="slidenum">
              <a:rPr lang="en-US" smtClean="0"/>
              <a:t>‹#›</a:t>
            </a:fld>
            <a:endParaRPr lang="en-US"/>
          </a:p>
        </p:txBody>
      </p:sp>
    </p:spTree>
    <p:extLst>
      <p:ext uri="{BB962C8B-B14F-4D97-AF65-F5344CB8AC3E}">
        <p14:creationId xmlns:p14="http://schemas.microsoft.com/office/powerpoint/2010/main" val="876828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DE27BA-771D-4E48-9613-9ADDCD91BB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9758E4C-4072-4D1C-9554-D068CC0B61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58E628-2ECF-4099-8BF1-1DA64688E6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6D462F-621B-4CFC-9961-728CC336DEC3}" type="datetime1">
              <a:rPr lang="en-US" smtClean="0"/>
              <a:t>9/27/2024</a:t>
            </a:fld>
            <a:endParaRPr lang="en-US"/>
          </a:p>
        </p:txBody>
      </p:sp>
      <p:sp>
        <p:nvSpPr>
          <p:cNvPr id="5" name="Footer Placeholder 4">
            <a:extLst>
              <a:ext uri="{FF2B5EF4-FFF2-40B4-BE49-F238E27FC236}">
                <a16:creationId xmlns:a16="http://schemas.microsoft.com/office/drawing/2014/main" id="{44608F1A-E4CD-40D4-9AE0-C963DFCC46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0F002AB-90EF-410A-B812-F66DDEF258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37765-A440-4BD6-850B-81793A0B501A}" type="slidenum">
              <a:rPr lang="en-US" smtClean="0"/>
              <a:t>‹#›</a:t>
            </a:fld>
            <a:endParaRPr lang="en-US"/>
          </a:p>
        </p:txBody>
      </p:sp>
    </p:spTree>
    <p:extLst>
      <p:ext uri="{BB962C8B-B14F-4D97-AF65-F5344CB8AC3E}">
        <p14:creationId xmlns:p14="http://schemas.microsoft.com/office/powerpoint/2010/main" val="2080276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atatracker.ietf.org/person/junzhang1@huawei.com" TargetMode="External"/><Relationship Id="rId7" Type="http://schemas.openxmlformats.org/officeDocument/2006/relationships/hyperlink" Target="https://datatracker.ietf.org/person/henk.birkholz@ietf.contact" TargetMode="External"/><Relationship Id="rId2" Type="http://schemas.openxmlformats.org/officeDocument/2006/relationships/hyperlink" Target="https://datatracker.ietf.org/doc/draft-zhang-rats-multiverifiers/00/" TargetMode="External"/><Relationship Id="rId1" Type="http://schemas.openxmlformats.org/officeDocument/2006/relationships/slideLayout" Target="../slideLayouts/slideLayout1.xml"/><Relationship Id="rId6" Type="http://schemas.openxmlformats.org/officeDocument/2006/relationships/hyperlink" Target="https://datatracker.ietf.org/person/agiannetsos@ubitech.eu" TargetMode="External"/><Relationship Id="rId5" Type="http://schemas.openxmlformats.org/officeDocument/2006/relationships/hyperlink" Target="https://datatracker.ietf.org/person/li.tieyan@huawei.com" TargetMode="External"/><Relationship Id="rId4" Type="http://schemas.openxmlformats.org/officeDocument/2006/relationships/hyperlink" Target="https://datatracker.ietf.org/person/houda.labiod@huawei.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atatracker.ietf.org/meeting/120/materials/slides-120-nasr-use-case-consolidation-and-problem-statement"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0AE26-A647-491C-8396-FF4A60E75664}"/>
              </a:ext>
            </a:extLst>
          </p:cNvPr>
          <p:cNvSpPr>
            <a:spLocks noGrp="1"/>
          </p:cNvSpPr>
          <p:nvPr>
            <p:ph type="ctrTitle"/>
          </p:nvPr>
        </p:nvSpPr>
        <p:spPr/>
        <p:txBody>
          <a:bodyPr>
            <a:normAutofit/>
          </a:bodyPr>
          <a:lstStyle/>
          <a:p>
            <a:r>
              <a:rPr lang="en-US" b="1" dirty="0"/>
              <a:t>Handling multiple verifiers in RATS architecture</a:t>
            </a:r>
            <a:br>
              <a:rPr lang="en-US" b="1" dirty="0"/>
            </a:br>
            <a:r>
              <a:rPr lang="en-US" sz="3200" u="sng" dirty="0">
                <a:hlinkClick r:id="rId2"/>
              </a:rPr>
              <a:t>draft-zhang-rats-multiverifiers-00</a:t>
            </a:r>
            <a:endParaRPr lang="en-US" dirty="0"/>
          </a:p>
        </p:txBody>
      </p:sp>
      <p:sp>
        <p:nvSpPr>
          <p:cNvPr id="3" name="Subtitle 2">
            <a:extLst>
              <a:ext uri="{FF2B5EF4-FFF2-40B4-BE49-F238E27FC236}">
                <a16:creationId xmlns:a16="http://schemas.microsoft.com/office/drawing/2014/main" id="{62C1C3FD-0FAB-4FFB-9205-22BE9210BE28}"/>
              </a:ext>
            </a:extLst>
          </p:cNvPr>
          <p:cNvSpPr>
            <a:spLocks noGrp="1"/>
          </p:cNvSpPr>
          <p:nvPr>
            <p:ph type="subTitle" idx="1"/>
          </p:nvPr>
        </p:nvSpPr>
        <p:spPr/>
        <p:txBody>
          <a:bodyPr>
            <a:normAutofit lnSpcReduction="10000"/>
          </a:bodyPr>
          <a:lstStyle/>
          <a:p>
            <a:r>
              <a:rPr lang="en-US" dirty="0">
                <a:hlinkClick r:id="rId3"/>
              </a:rPr>
              <a:t>Jun Zhang</a:t>
            </a:r>
            <a:r>
              <a:rPr lang="en-US" dirty="0"/>
              <a:t>, </a:t>
            </a:r>
            <a:r>
              <a:rPr lang="en-US" u="sng" dirty="0">
                <a:hlinkClick r:id="rId4"/>
              </a:rPr>
              <a:t>Houda Labiod</a:t>
            </a:r>
            <a:r>
              <a:rPr lang="en-US" dirty="0"/>
              <a:t> , </a:t>
            </a:r>
            <a:r>
              <a:rPr lang="en-US" u="sng" dirty="0">
                <a:hlinkClick r:id="rId5"/>
              </a:rPr>
              <a:t>Tieyan Li</a:t>
            </a:r>
            <a:r>
              <a:rPr lang="en-US" dirty="0"/>
              <a:t> , </a:t>
            </a:r>
            <a:r>
              <a:rPr lang="en-US" u="sng" dirty="0">
                <a:hlinkClick r:id="rId6"/>
              </a:rPr>
              <a:t>Thanassis Giannetsos</a:t>
            </a:r>
            <a:r>
              <a:rPr lang="en-US" dirty="0"/>
              <a:t> , </a:t>
            </a:r>
            <a:r>
              <a:rPr lang="en-US" u="sng" dirty="0">
                <a:hlinkClick r:id="rId7"/>
              </a:rPr>
              <a:t>Henk Birkholz</a:t>
            </a:r>
            <a:r>
              <a:rPr lang="en-US" dirty="0"/>
              <a:t> </a:t>
            </a:r>
          </a:p>
          <a:p>
            <a:r>
              <a:rPr lang="en-US" spc="-1">
                <a:solidFill>
                  <a:srgbClr val="000000"/>
                </a:solidFill>
              </a:rPr>
              <a:t>RATS Interim meeting </a:t>
            </a:r>
            <a:endParaRPr lang="en-US"/>
          </a:p>
          <a:p>
            <a:r>
              <a:rPr lang="en-US" dirty="0"/>
              <a:t>27th September 2024</a:t>
            </a:r>
          </a:p>
        </p:txBody>
      </p:sp>
      <p:sp>
        <p:nvSpPr>
          <p:cNvPr id="4" name="Slide Number Placeholder 3">
            <a:extLst>
              <a:ext uri="{FF2B5EF4-FFF2-40B4-BE49-F238E27FC236}">
                <a16:creationId xmlns:a16="http://schemas.microsoft.com/office/drawing/2014/main" id="{F63C0183-7DF3-41C2-B62B-A2C8B816D367}"/>
              </a:ext>
            </a:extLst>
          </p:cNvPr>
          <p:cNvSpPr>
            <a:spLocks noGrp="1"/>
          </p:cNvSpPr>
          <p:nvPr>
            <p:ph type="sldNum" sz="quarter" idx="12"/>
          </p:nvPr>
        </p:nvSpPr>
        <p:spPr/>
        <p:txBody>
          <a:bodyPr/>
          <a:lstStyle/>
          <a:p>
            <a:fld id="{86637765-A440-4BD6-850B-81793A0B501A}" type="slidenum">
              <a:rPr lang="en-US" smtClean="0"/>
              <a:t>1</a:t>
            </a:fld>
            <a:endParaRPr lang="en-US"/>
          </a:p>
        </p:txBody>
      </p:sp>
    </p:spTree>
    <p:extLst>
      <p:ext uri="{BB962C8B-B14F-4D97-AF65-F5344CB8AC3E}">
        <p14:creationId xmlns:p14="http://schemas.microsoft.com/office/powerpoint/2010/main" val="3430822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D2C58-7C89-4319-8FEF-900916E4E938}"/>
              </a:ext>
            </a:extLst>
          </p:cNvPr>
          <p:cNvSpPr>
            <a:spLocks noGrp="1"/>
          </p:cNvSpPr>
          <p:nvPr>
            <p:ph type="title"/>
          </p:nvPr>
        </p:nvSpPr>
        <p:spPr>
          <a:xfrm>
            <a:off x="150829" y="96399"/>
            <a:ext cx="2708485" cy="582331"/>
          </a:xfrm>
        </p:spPr>
        <p:txBody>
          <a:bodyPr>
            <a:normAutofit fontScale="90000"/>
          </a:bodyPr>
          <a:lstStyle/>
          <a:p>
            <a:r>
              <a:rPr lang="en-US" b="1" dirty="0">
                <a:solidFill>
                  <a:srgbClr val="C00000"/>
                </a:solidFill>
              </a:rPr>
              <a:t>Motivation</a:t>
            </a:r>
          </a:p>
        </p:txBody>
      </p:sp>
      <p:sp>
        <p:nvSpPr>
          <p:cNvPr id="3" name="Content Placeholder 2">
            <a:extLst>
              <a:ext uri="{FF2B5EF4-FFF2-40B4-BE49-F238E27FC236}">
                <a16:creationId xmlns:a16="http://schemas.microsoft.com/office/drawing/2014/main" id="{1210741E-93DE-4B1D-AF8E-1D5FCBFE85BA}"/>
              </a:ext>
            </a:extLst>
          </p:cNvPr>
          <p:cNvSpPr>
            <a:spLocks noGrp="1"/>
          </p:cNvSpPr>
          <p:nvPr>
            <p:ph idx="1"/>
          </p:nvPr>
        </p:nvSpPr>
        <p:spPr>
          <a:xfrm>
            <a:off x="145362" y="790023"/>
            <a:ext cx="6569286" cy="3607805"/>
          </a:xfrm>
          <a:ln>
            <a:solidFill>
              <a:schemeClr val="accent1">
                <a:shade val="50000"/>
              </a:schemeClr>
            </a:solidFill>
          </a:ln>
        </p:spPr>
        <p:txBody>
          <a:bodyPr>
            <a:normAutofit fontScale="92500"/>
          </a:bodyPr>
          <a:lstStyle/>
          <a:p>
            <a:r>
              <a:rPr lang="en-US" sz="2200" dirty="0"/>
              <a:t>RFC9334 specifies the information flow between 1 Attester, 1 Verifier and 1 Relying Party for RATS.</a:t>
            </a:r>
          </a:p>
          <a:p>
            <a:r>
              <a:rPr lang="en-US" sz="2200" dirty="0"/>
              <a:t>Single verifier may face single-point of failure, “</a:t>
            </a:r>
            <a:r>
              <a:rPr lang="en-US" sz="2200" dirty="0" err="1"/>
              <a:t>achilles’</a:t>
            </a:r>
            <a:r>
              <a:rPr lang="en-US" sz="2200" dirty="0"/>
              <a:t> heel” of the attestation verification system (AVS).</a:t>
            </a:r>
          </a:p>
          <a:p>
            <a:r>
              <a:rPr lang="en-US" sz="2200" dirty="0"/>
              <a:t>Augment the RATS architecture to explicitly multiple Verifiers scenarios?</a:t>
            </a:r>
          </a:p>
          <a:p>
            <a:pPr lvl="1"/>
            <a:r>
              <a:rPr lang="en-US" sz="2200" dirty="0"/>
              <a:t>Scalability: How many evidences to  generate?/How many verifiers to contact?</a:t>
            </a:r>
          </a:p>
          <a:p>
            <a:pPr lvl="1"/>
            <a:r>
              <a:rPr lang="en-US" sz="2200" dirty="0"/>
              <a:t>Robustness: How to handle heterogeneous verifiers (delayed update, compromised, different RIM policy, …)  </a:t>
            </a:r>
          </a:p>
        </p:txBody>
      </p:sp>
      <p:pic>
        <p:nvPicPr>
          <p:cNvPr id="4" name="Picture 3">
            <a:extLst>
              <a:ext uri="{FF2B5EF4-FFF2-40B4-BE49-F238E27FC236}">
                <a16:creationId xmlns:a16="http://schemas.microsoft.com/office/drawing/2014/main" id="{BFF5C1C1-1694-45D8-B387-354C40CF1D20}"/>
              </a:ext>
            </a:extLst>
          </p:cNvPr>
          <p:cNvPicPr>
            <a:picLocks noChangeAspect="1"/>
          </p:cNvPicPr>
          <p:nvPr/>
        </p:nvPicPr>
        <p:blipFill>
          <a:blip r:embed="rId2"/>
          <a:stretch>
            <a:fillRect/>
          </a:stretch>
        </p:blipFill>
        <p:spPr>
          <a:xfrm>
            <a:off x="6931817" y="461842"/>
            <a:ext cx="4694879" cy="2985198"/>
          </a:xfrm>
          <a:prstGeom prst="rect">
            <a:avLst/>
          </a:prstGeom>
        </p:spPr>
      </p:pic>
      <p:sp>
        <p:nvSpPr>
          <p:cNvPr id="10" name="TextBox 9">
            <a:extLst>
              <a:ext uri="{FF2B5EF4-FFF2-40B4-BE49-F238E27FC236}">
                <a16:creationId xmlns:a16="http://schemas.microsoft.com/office/drawing/2014/main" id="{33CF13A9-98C3-4E44-A266-F013A17BA527}"/>
              </a:ext>
            </a:extLst>
          </p:cNvPr>
          <p:cNvSpPr txBox="1"/>
          <p:nvPr/>
        </p:nvSpPr>
        <p:spPr>
          <a:xfrm>
            <a:off x="7167754" y="3443151"/>
            <a:ext cx="4421983" cy="369332"/>
          </a:xfrm>
          <a:prstGeom prst="rect">
            <a:avLst/>
          </a:prstGeom>
          <a:noFill/>
        </p:spPr>
        <p:txBody>
          <a:bodyPr wrap="square" rtlCol="0">
            <a:spAutoFit/>
          </a:bodyPr>
          <a:lstStyle/>
          <a:p>
            <a:r>
              <a:rPr lang="en-US" dirty="0"/>
              <a:t>Fig. 1: RATS information flow in RFC9334</a:t>
            </a:r>
          </a:p>
        </p:txBody>
      </p:sp>
      <p:pic>
        <p:nvPicPr>
          <p:cNvPr id="11" name="Picture 10">
            <a:extLst>
              <a:ext uri="{FF2B5EF4-FFF2-40B4-BE49-F238E27FC236}">
                <a16:creationId xmlns:a16="http://schemas.microsoft.com/office/drawing/2014/main" id="{A555B09C-1CDB-447A-A893-EBED110349F3}"/>
              </a:ext>
            </a:extLst>
          </p:cNvPr>
          <p:cNvPicPr>
            <a:picLocks noChangeAspect="1"/>
          </p:cNvPicPr>
          <p:nvPr/>
        </p:nvPicPr>
        <p:blipFill>
          <a:blip r:embed="rId2"/>
          <a:stretch>
            <a:fillRect/>
          </a:stretch>
        </p:blipFill>
        <p:spPr>
          <a:xfrm>
            <a:off x="6881337" y="4001042"/>
            <a:ext cx="4201854" cy="2070754"/>
          </a:xfrm>
          <a:prstGeom prst="rect">
            <a:avLst/>
          </a:prstGeom>
        </p:spPr>
      </p:pic>
      <p:sp>
        <p:nvSpPr>
          <p:cNvPr id="12" name="TextBox 11">
            <a:extLst>
              <a:ext uri="{FF2B5EF4-FFF2-40B4-BE49-F238E27FC236}">
                <a16:creationId xmlns:a16="http://schemas.microsoft.com/office/drawing/2014/main" id="{2560AE62-071F-4FB2-BE30-46966E993C09}"/>
              </a:ext>
            </a:extLst>
          </p:cNvPr>
          <p:cNvSpPr txBox="1"/>
          <p:nvPr/>
        </p:nvSpPr>
        <p:spPr>
          <a:xfrm>
            <a:off x="7167754" y="6190755"/>
            <a:ext cx="4931139" cy="369332"/>
          </a:xfrm>
          <a:prstGeom prst="rect">
            <a:avLst/>
          </a:prstGeom>
          <a:noFill/>
        </p:spPr>
        <p:txBody>
          <a:bodyPr wrap="square" rtlCol="0">
            <a:spAutoFit/>
          </a:bodyPr>
          <a:lstStyle/>
          <a:p>
            <a:r>
              <a:rPr lang="en-US" dirty="0"/>
              <a:t>Fig. 2: RATS architecture with multiple Verifiers</a:t>
            </a:r>
          </a:p>
        </p:txBody>
      </p:sp>
      <p:sp>
        <p:nvSpPr>
          <p:cNvPr id="13" name="TextBox 12">
            <a:extLst>
              <a:ext uri="{FF2B5EF4-FFF2-40B4-BE49-F238E27FC236}">
                <a16:creationId xmlns:a16="http://schemas.microsoft.com/office/drawing/2014/main" id="{FDAE5D95-D20D-4149-864F-02D6B5C73ADA}"/>
              </a:ext>
            </a:extLst>
          </p:cNvPr>
          <p:cNvSpPr txBox="1"/>
          <p:nvPr/>
        </p:nvSpPr>
        <p:spPr>
          <a:xfrm>
            <a:off x="8202693" y="5277034"/>
            <a:ext cx="691038" cy="215444"/>
          </a:xfrm>
          <a:prstGeom prst="rect">
            <a:avLst/>
          </a:prstGeom>
          <a:solidFill>
            <a:srgbClr val="FFFF00"/>
          </a:solidFill>
          <a:ln>
            <a:solidFill>
              <a:schemeClr val="accent1"/>
            </a:solidFill>
          </a:ln>
        </p:spPr>
        <p:txBody>
          <a:bodyPr wrap="square" rtlCol="0">
            <a:spAutoFit/>
          </a:bodyPr>
          <a:lstStyle/>
          <a:p>
            <a:r>
              <a:rPr lang="en-US" sz="800" dirty="0"/>
              <a:t>Verifier X</a:t>
            </a:r>
          </a:p>
        </p:txBody>
      </p:sp>
      <p:sp>
        <p:nvSpPr>
          <p:cNvPr id="14" name="TextBox 13">
            <a:extLst>
              <a:ext uri="{FF2B5EF4-FFF2-40B4-BE49-F238E27FC236}">
                <a16:creationId xmlns:a16="http://schemas.microsoft.com/office/drawing/2014/main" id="{FB2B8BCF-E935-4B28-9B2D-23E3A40B79B0}"/>
              </a:ext>
            </a:extLst>
          </p:cNvPr>
          <p:cNvSpPr txBox="1"/>
          <p:nvPr/>
        </p:nvSpPr>
        <p:spPr>
          <a:xfrm>
            <a:off x="8036005" y="5487020"/>
            <a:ext cx="691038" cy="215444"/>
          </a:xfrm>
          <a:prstGeom prst="rect">
            <a:avLst/>
          </a:prstGeom>
          <a:solidFill>
            <a:srgbClr val="FFFF00"/>
          </a:solidFill>
          <a:ln>
            <a:solidFill>
              <a:schemeClr val="accent1"/>
            </a:solidFill>
          </a:ln>
        </p:spPr>
        <p:txBody>
          <a:bodyPr wrap="square" rtlCol="0">
            <a:spAutoFit/>
          </a:bodyPr>
          <a:lstStyle/>
          <a:p>
            <a:r>
              <a:rPr lang="en-US" sz="800" dirty="0"/>
              <a:t>Verifier Y</a:t>
            </a:r>
          </a:p>
        </p:txBody>
      </p:sp>
      <p:sp>
        <p:nvSpPr>
          <p:cNvPr id="15" name="TextBox 14">
            <a:extLst>
              <a:ext uri="{FF2B5EF4-FFF2-40B4-BE49-F238E27FC236}">
                <a16:creationId xmlns:a16="http://schemas.microsoft.com/office/drawing/2014/main" id="{7F1B39EB-1EA0-4B27-AD7F-8201EF41AC0C}"/>
              </a:ext>
            </a:extLst>
          </p:cNvPr>
          <p:cNvSpPr txBox="1"/>
          <p:nvPr/>
        </p:nvSpPr>
        <p:spPr>
          <a:xfrm>
            <a:off x="7970947" y="5695456"/>
            <a:ext cx="691038" cy="215444"/>
          </a:xfrm>
          <a:prstGeom prst="rect">
            <a:avLst/>
          </a:prstGeom>
          <a:solidFill>
            <a:srgbClr val="FFFF00"/>
          </a:solidFill>
          <a:ln>
            <a:solidFill>
              <a:schemeClr val="accent1"/>
            </a:solidFill>
          </a:ln>
        </p:spPr>
        <p:txBody>
          <a:bodyPr wrap="square" rtlCol="0">
            <a:spAutoFit/>
          </a:bodyPr>
          <a:lstStyle/>
          <a:p>
            <a:r>
              <a:rPr lang="en-US" sz="800" dirty="0"/>
              <a:t>Verifier Z</a:t>
            </a:r>
          </a:p>
        </p:txBody>
      </p:sp>
      <p:sp>
        <p:nvSpPr>
          <p:cNvPr id="20" name="Title 1">
            <a:extLst>
              <a:ext uri="{FF2B5EF4-FFF2-40B4-BE49-F238E27FC236}">
                <a16:creationId xmlns:a16="http://schemas.microsoft.com/office/drawing/2014/main" id="{172D2C58-7C89-4319-8FEF-900916E4E938}"/>
              </a:ext>
            </a:extLst>
          </p:cNvPr>
          <p:cNvSpPr txBox="1">
            <a:spLocks/>
          </p:cNvSpPr>
          <p:nvPr/>
        </p:nvSpPr>
        <p:spPr>
          <a:xfrm>
            <a:off x="222605" y="5050172"/>
            <a:ext cx="6492043" cy="1509915"/>
          </a:xfrm>
          <a:prstGeom prst="rect">
            <a:avLst/>
          </a:prstGeom>
          <a:ln>
            <a:solidFill>
              <a:schemeClr val="accent1">
                <a:shade val="50000"/>
              </a:schemeClr>
            </a:solidFill>
          </a:ln>
        </p:spPr>
        <p:txBody>
          <a:bodyPr vert="horz" lIns="91440" tIns="45720" rIns="91440" bIns="45720" rtlCol="0">
            <a:normAutofit fontScale="92500" lnSpcReduction="20000"/>
          </a:bodyPr>
          <a:lstStyle>
            <a:lvl1pPr marL="228600" indent="-228600">
              <a:lnSpc>
                <a:spcPct val="90000"/>
              </a:lnSpc>
              <a:spcBef>
                <a:spcPts val="1000"/>
              </a:spcBef>
              <a:buFont typeface="Arial" panose="020B0604020202020204" pitchFamily="34" charset="0"/>
              <a:buChar char="•"/>
              <a:defRPr sz="2200"/>
            </a:lvl1pPr>
            <a:lvl2pPr marL="685800" lvl="1" indent="-228600">
              <a:lnSpc>
                <a:spcPct val="90000"/>
              </a:lnSpc>
              <a:spcBef>
                <a:spcPts val="500"/>
              </a:spcBef>
              <a:buFont typeface="Arial" panose="020B0604020202020204" pitchFamily="34" charset="0"/>
              <a:buChar char="•"/>
              <a:defRPr sz="22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en-US" dirty="0"/>
              <a:t>Acknowledge and </a:t>
            </a:r>
            <a:r>
              <a:rPr lang="en-US" altLang="zh-CN" dirty="0"/>
              <a:t>address</a:t>
            </a:r>
            <a:r>
              <a:rPr lang="en-US" dirty="0"/>
              <a:t> </a:t>
            </a:r>
            <a:r>
              <a:rPr lang="en-US" altLang="zh-CN" dirty="0"/>
              <a:t>potential </a:t>
            </a:r>
            <a:r>
              <a:rPr lang="en-US" dirty="0"/>
              <a:t>inconsistent behaviors of Verifier by:</a:t>
            </a:r>
          </a:p>
          <a:p>
            <a:r>
              <a:rPr lang="en-US" dirty="0"/>
              <a:t>Aggregating Attestation Results collected from multiple Verifiers at the Relying Party</a:t>
            </a:r>
          </a:p>
          <a:p>
            <a:r>
              <a:rPr lang="en-US" dirty="0"/>
              <a:t>Simplifying the policy and operation</a:t>
            </a:r>
          </a:p>
        </p:txBody>
      </p:sp>
      <p:sp>
        <p:nvSpPr>
          <p:cNvPr id="16" name="Title 1">
            <a:extLst>
              <a:ext uri="{FF2B5EF4-FFF2-40B4-BE49-F238E27FC236}">
                <a16:creationId xmlns:a16="http://schemas.microsoft.com/office/drawing/2014/main" id="{2084D909-AA55-4CE2-BA85-91F7020FDC1A}"/>
              </a:ext>
            </a:extLst>
          </p:cNvPr>
          <p:cNvSpPr txBox="1">
            <a:spLocks/>
          </p:cNvSpPr>
          <p:nvPr/>
        </p:nvSpPr>
        <p:spPr>
          <a:xfrm>
            <a:off x="222605" y="4454976"/>
            <a:ext cx="2708485" cy="582331"/>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rgbClr val="C00000"/>
                </a:solidFill>
              </a:rPr>
              <a:t>Goal</a:t>
            </a:r>
          </a:p>
        </p:txBody>
      </p:sp>
    </p:spTree>
    <p:extLst>
      <p:ext uri="{BB962C8B-B14F-4D97-AF65-F5344CB8AC3E}">
        <p14:creationId xmlns:p14="http://schemas.microsoft.com/office/powerpoint/2010/main" val="3600077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81">
            <a:extLst>
              <a:ext uri="{FF2B5EF4-FFF2-40B4-BE49-F238E27FC236}">
                <a16:creationId xmlns:a16="http://schemas.microsoft.com/office/drawing/2014/main" id="{AD00877C-B456-497B-A14E-A4E877A3A02D}"/>
              </a:ext>
            </a:extLst>
          </p:cNvPr>
          <p:cNvSpPr/>
          <p:nvPr/>
        </p:nvSpPr>
        <p:spPr>
          <a:xfrm>
            <a:off x="5970564" y="4312073"/>
            <a:ext cx="6096000" cy="2574057"/>
          </a:xfrm>
          <a:prstGeom prst="rect">
            <a:avLst/>
          </a:prstGeom>
          <a:solidFill>
            <a:srgbClr val="00B0F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2DDA7219-781F-4200-8343-36BD3A72DC1A}"/>
              </a:ext>
            </a:extLst>
          </p:cNvPr>
          <p:cNvSpPr/>
          <p:nvPr/>
        </p:nvSpPr>
        <p:spPr>
          <a:xfrm>
            <a:off x="5970564" y="1971743"/>
            <a:ext cx="6096000" cy="2183323"/>
          </a:xfrm>
          <a:prstGeom prst="rect">
            <a:avLst/>
          </a:prstGeom>
          <a:solidFill>
            <a:srgbClr val="00B0F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57B5218D-7E2D-46BC-ACFD-5D9FE6C9D61F}"/>
              </a:ext>
            </a:extLst>
          </p:cNvPr>
          <p:cNvSpPr/>
          <p:nvPr/>
        </p:nvSpPr>
        <p:spPr>
          <a:xfrm>
            <a:off x="336628" y="4249445"/>
            <a:ext cx="5471412" cy="2636685"/>
          </a:xfrm>
          <a:prstGeom prst="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330E8025-EE73-44CF-8585-67786E93E698}"/>
              </a:ext>
            </a:extLst>
          </p:cNvPr>
          <p:cNvSpPr/>
          <p:nvPr/>
        </p:nvSpPr>
        <p:spPr>
          <a:xfrm>
            <a:off x="300090" y="1967839"/>
            <a:ext cx="5471412" cy="2130521"/>
          </a:xfrm>
          <a:prstGeom prst="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92C890-F9BF-4AFF-B728-2F417B1BF07F}"/>
              </a:ext>
            </a:extLst>
          </p:cNvPr>
          <p:cNvSpPr>
            <a:spLocks noGrp="1"/>
          </p:cNvSpPr>
          <p:nvPr>
            <p:ph type="title"/>
          </p:nvPr>
        </p:nvSpPr>
        <p:spPr>
          <a:xfrm>
            <a:off x="71758" y="127819"/>
            <a:ext cx="11994805" cy="974248"/>
          </a:xfrm>
        </p:spPr>
        <p:txBody>
          <a:bodyPr>
            <a:noAutofit/>
          </a:bodyPr>
          <a:lstStyle/>
          <a:p>
            <a:r>
              <a:rPr lang="en-US" b="1" dirty="0">
                <a:solidFill>
                  <a:srgbClr val="C00000"/>
                </a:solidFill>
              </a:rPr>
              <a:t>Possible issues to handle multiple verifiers in current RATS architecture </a:t>
            </a:r>
          </a:p>
        </p:txBody>
      </p:sp>
      <p:sp>
        <p:nvSpPr>
          <p:cNvPr id="3" name="Content Placeholder 2">
            <a:extLst>
              <a:ext uri="{FF2B5EF4-FFF2-40B4-BE49-F238E27FC236}">
                <a16:creationId xmlns:a16="http://schemas.microsoft.com/office/drawing/2014/main" id="{FCA05832-88CD-4C85-8794-49E671B37CB3}"/>
              </a:ext>
            </a:extLst>
          </p:cNvPr>
          <p:cNvSpPr>
            <a:spLocks noGrp="1"/>
          </p:cNvSpPr>
          <p:nvPr>
            <p:ph idx="1"/>
          </p:nvPr>
        </p:nvSpPr>
        <p:spPr>
          <a:xfrm>
            <a:off x="1099538" y="1626684"/>
            <a:ext cx="3428999" cy="365125"/>
          </a:xfrm>
        </p:spPr>
        <p:txBody>
          <a:bodyPr>
            <a:normAutofit fontScale="85000" lnSpcReduction="20000"/>
          </a:bodyPr>
          <a:lstStyle/>
          <a:p>
            <a:pPr marL="0" indent="0">
              <a:buNone/>
            </a:pPr>
            <a:r>
              <a:rPr lang="en-US" dirty="0"/>
              <a:t>Passport model</a:t>
            </a:r>
          </a:p>
        </p:txBody>
      </p:sp>
      <p:sp>
        <p:nvSpPr>
          <p:cNvPr id="4" name="Slide Number Placeholder 3">
            <a:extLst>
              <a:ext uri="{FF2B5EF4-FFF2-40B4-BE49-F238E27FC236}">
                <a16:creationId xmlns:a16="http://schemas.microsoft.com/office/drawing/2014/main" id="{11BF749C-CC79-41F7-8EA4-82A04A3C21A3}"/>
              </a:ext>
            </a:extLst>
          </p:cNvPr>
          <p:cNvSpPr>
            <a:spLocks noGrp="1"/>
          </p:cNvSpPr>
          <p:nvPr>
            <p:ph type="sldNum" sz="quarter" idx="12"/>
          </p:nvPr>
        </p:nvSpPr>
        <p:spPr>
          <a:xfrm>
            <a:off x="8875092" y="6384480"/>
            <a:ext cx="2743200" cy="365125"/>
          </a:xfrm>
        </p:spPr>
        <p:txBody>
          <a:bodyPr/>
          <a:lstStyle/>
          <a:p>
            <a:fld id="{86637765-A440-4BD6-850B-81793A0B501A}" type="slidenum">
              <a:rPr lang="en-US" smtClean="0"/>
              <a:t>3</a:t>
            </a:fld>
            <a:endParaRPr lang="en-US"/>
          </a:p>
        </p:txBody>
      </p:sp>
      <p:sp>
        <p:nvSpPr>
          <p:cNvPr id="5" name="TextBox 4">
            <a:extLst>
              <a:ext uri="{FF2B5EF4-FFF2-40B4-BE49-F238E27FC236}">
                <a16:creationId xmlns:a16="http://schemas.microsoft.com/office/drawing/2014/main" id="{9E0FF3D6-F9AD-47CE-921C-48DD79FC202B}"/>
              </a:ext>
            </a:extLst>
          </p:cNvPr>
          <p:cNvSpPr txBox="1"/>
          <p:nvPr/>
        </p:nvSpPr>
        <p:spPr>
          <a:xfrm>
            <a:off x="1208377" y="2535808"/>
            <a:ext cx="1174372" cy="369332"/>
          </a:xfrm>
          <a:prstGeom prst="rect">
            <a:avLst/>
          </a:prstGeom>
          <a:solidFill>
            <a:srgbClr val="92D050"/>
          </a:solidFill>
          <a:ln>
            <a:solidFill>
              <a:srgbClr val="92D050"/>
            </a:solidFill>
          </a:ln>
        </p:spPr>
        <p:txBody>
          <a:bodyPr wrap="square" rtlCol="0">
            <a:spAutoFit/>
          </a:bodyPr>
          <a:lstStyle/>
          <a:p>
            <a:r>
              <a:rPr lang="en-US" dirty="0"/>
              <a:t>Verifier A</a:t>
            </a:r>
          </a:p>
        </p:txBody>
      </p:sp>
      <p:sp>
        <p:nvSpPr>
          <p:cNvPr id="6" name="TextBox 5">
            <a:extLst>
              <a:ext uri="{FF2B5EF4-FFF2-40B4-BE49-F238E27FC236}">
                <a16:creationId xmlns:a16="http://schemas.microsoft.com/office/drawing/2014/main" id="{D161BAC7-5BF7-4C61-B100-25D56A225316}"/>
              </a:ext>
            </a:extLst>
          </p:cNvPr>
          <p:cNvSpPr txBox="1"/>
          <p:nvPr/>
        </p:nvSpPr>
        <p:spPr>
          <a:xfrm>
            <a:off x="1208377" y="3654162"/>
            <a:ext cx="1136272" cy="369332"/>
          </a:xfrm>
          <a:prstGeom prst="rect">
            <a:avLst/>
          </a:prstGeom>
          <a:noFill/>
          <a:ln>
            <a:solidFill>
              <a:schemeClr val="accent1"/>
            </a:solidFill>
          </a:ln>
        </p:spPr>
        <p:txBody>
          <a:bodyPr wrap="square" rtlCol="0">
            <a:spAutoFit/>
          </a:bodyPr>
          <a:lstStyle/>
          <a:p>
            <a:r>
              <a:rPr lang="en-US" dirty="0"/>
              <a:t>Attester</a:t>
            </a:r>
          </a:p>
        </p:txBody>
      </p:sp>
      <p:cxnSp>
        <p:nvCxnSpPr>
          <p:cNvPr id="7" name="Straight Arrow Connector 6">
            <a:extLst>
              <a:ext uri="{FF2B5EF4-FFF2-40B4-BE49-F238E27FC236}">
                <a16:creationId xmlns:a16="http://schemas.microsoft.com/office/drawing/2014/main" id="{8A354F31-2E16-480A-AE2F-10B982298C97}"/>
              </a:ext>
            </a:extLst>
          </p:cNvPr>
          <p:cNvCxnSpPr>
            <a:cxnSpLocks/>
          </p:cNvCxnSpPr>
          <p:nvPr/>
        </p:nvCxnSpPr>
        <p:spPr>
          <a:xfrm flipV="1">
            <a:off x="1462188" y="2905140"/>
            <a:ext cx="0" cy="7490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DED7456-8461-40A8-A6E1-F7E1DD89C633}"/>
              </a:ext>
            </a:extLst>
          </p:cNvPr>
          <p:cNvSpPr txBox="1"/>
          <p:nvPr/>
        </p:nvSpPr>
        <p:spPr>
          <a:xfrm>
            <a:off x="422564" y="3089806"/>
            <a:ext cx="1353949" cy="369332"/>
          </a:xfrm>
          <a:prstGeom prst="rect">
            <a:avLst/>
          </a:prstGeom>
          <a:noFill/>
        </p:spPr>
        <p:txBody>
          <a:bodyPr wrap="square" rtlCol="0">
            <a:spAutoFit/>
          </a:bodyPr>
          <a:lstStyle/>
          <a:p>
            <a:r>
              <a:rPr lang="en-US" dirty="0"/>
              <a:t>Evidence</a:t>
            </a:r>
          </a:p>
        </p:txBody>
      </p:sp>
      <p:cxnSp>
        <p:nvCxnSpPr>
          <p:cNvPr id="9" name="Straight Arrow Connector 8">
            <a:extLst>
              <a:ext uri="{FF2B5EF4-FFF2-40B4-BE49-F238E27FC236}">
                <a16:creationId xmlns:a16="http://schemas.microsoft.com/office/drawing/2014/main" id="{AFE26F32-5410-4176-A61B-5BE2D1966845}"/>
              </a:ext>
            </a:extLst>
          </p:cNvPr>
          <p:cNvCxnSpPr>
            <a:cxnSpLocks/>
          </p:cNvCxnSpPr>
          <p:nvPr/>
        </p:nvCxnSpPr>
        <p:spPr>
          <a:xfrm>
            <a:off x="1925549" y="2905140"/>
            <a:ext cx="0" cy="7490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E43BDFC-FF0C-42E2-B4D9-57929EE255BB}"/>
              </a:ext>
            </a:extLst>
          </p:cNvPr>
          <p:cNvSpPr txBox="1"/>
          <p:nvPr/>
        </p:nvSpPr>
        <p:spPr>
          <a:xfrm>
            <a:off x="1948031" y="3044205"/>
            <a:ext cx="2556762" cy="369332"/>
          </a:xfrm>
          <a:prstGeom prst="rect">
            <a:avLst/>
          </a:prstGeom>
          <a:noFill/>
        </p:spPr>
        <p:txBody>
          <a:bodyPr wrap="square" rtlCol="0">
            <a:spAutoFit/>
          </a:bodyPr>
          <a:lstStyle/>
          <a:p>
            <a:r>
              <a:rPr lang="en-US" dirty="0"/>
              <a:t>Attestation Result A</a:t>
            </a:r>
          </a:p>
        </p:txBody>
      </p:sp>
      <p:sp>
        <p:nvSpPr>
          <p:cNvPr id="11" name="TextBox 10">
            <a:extLst>
              <a:ext uri="{FF2B5EF4-FFF2-40B4-BE49-F238E27FC236}">
                <a16:creationId xmlns:a16="http://schemas.microsoft.com/office/drawing/2014/main" id="{15E7E74C-4B60-4C67-A9A5-6E91418BF315}"/>
              </a:ext>
            </a:extLst>
          </p:cNvPr>
          <p:cNvSpPr txBox="1"/>
          <p:nvPr/>
        </p:nvSpPr>
        <p:spPr>
          <a:xfrm>
            <a:off x="3628188" y="3668023"/>
            <a:ext cx="1560779" cy="369332"/>
          </a:xfrm>
          <a:prstGeom prst="rect">
            <a:avLst/>
          </a:prstGeom>
          <a:noFill/>
          <a:ln>
            <a:solidFill>
              <a:schemeClr val="accent1"/>
            </a:solidFill>
          </a:ln>
        </p:spPr>
        <p:txBody>
          <a:bodyPr wrap="square" rtlCol="0">
            <a:spAutoFit/>
          </a:bodyPr>
          <a:lstStyle/>
          <a:p>
            <a:r>
              <a:rPr lang="en-US" dirty="0"/>
              <a:t>Relying Party</a:t>
            </a:r>
          </a:p>
        </p:txBody>
      </p:sp>
      <p:cxnSp>
        <p:nvCxnSpPr>
          <p:cNvPr id="12" name="Straight Arrow Connector 11">
            <a:extLst>
              <a:ext uri="{FF2B5EF4-FFF2-40B4-BE49-F238E27FC236}">
                <a16:creationId xmlns:a16="http://schemas.microsoft.com/office/drawing/2014/main" id="{125CAF54-B015-4A70-A7E0-089FA2DE47A7}"/>
              </a:ext>
            </a:extLst>
          </p:cNvPr>
          <p:cNvCxnSpPr>
            <a:cxnSpLocks/>
          </p:cNvCxnSpPr>
          <p:nvPr/>
        </p:nvCxnSpPr>
        <p:spPr>
          <a:xfrm flipV="1">
            <a:off x="2361105" y="3838828"/>
            <a:ext cx="1246662" cy="27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hought Bubble: Cloud 12">
            <a:extLst>
              <a:ext uri="{FF2B5EF4-FFF2-40B4-BE49-F238E27FC236}">
                <a16:creationId xmlns:a16="http://schemas.microsoft.com/office/drawing/2014/main" id="{571447E9-1B34-4E31-8872-FA7436ED32BA}"/>
              </a:ext>
            </a:extLst>
          </p:cNvPr>
          <p:cNvSpPr/>
          <p:nvPr/>
        </p:nvSpPr>
        <p:spPr>
          <a:xfrm>
            <a:off x="3990203" y="2772630"/>
            <a:ext cx="1756032" cy="842170"/>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(RP):  I do not trust verifier A at all!</a:t>
            </a:r>
          </a:p>
        </p:txBody>
      </p:sp>
      <p:sp>
        <p:nvSpPr>
          <p:cNvPr id="14" name="TextBox 13">
            <a:extLst>
              <a:ext uri="{FF2B5EF4-FFF2-40B4-BE49-F238E27FC236}">
                <a16:creationId xmlns:a16="http://schemas.microsoft.com/office/drawing/2014/main" id="{7CCEA919-788B-4D0E-8959-7D84DB47CE68}"/>
              </a:ext>
            </a:extLst>
          </p:cNvPr>
          <p:cNvSpPr txBox="1"/>
          <p:nvPr/>
        </p:nvSpPr>
        <p:spPr>
          <a:xfrm>
            <a:off x="2578404" y="2519253"/>
            <a:ext cx="1174372" cy="369332"/>
          </a:xfrm>
          <a:prstGeom prst="rect">
            <a:avLst/>
          </a:prstGeom>
          <a:solidFill>
            <a:srgbClr val="92D050"/>
          </a:solidFill>
          <a:ln>
            <a:solidFill>
              <a:srgbClr val="92D050"/>
            </a:solidFill>
          </a:ln>
        </p:spPr>
        <p:txBody>
          <a:bodyPr wrap="square" rtlCol="0">
            <a:spAutoFit/>
          </a:bodyPr>
          <a:lstStyle/>
          <a:p>
            <a:r>
              <a:rPr lang="en-US" dirty="0"/>
              <a:t>Verifier B</a:t>
            </a:r>
          </a:p>
        </p:txBody>
      </p:sp>
      <p:sp>
        <p:nvSpPr>
          <p:cNvPr id="15" name="Multiplication Sign 14">
            <a:extLst>
              <a:ext uri="{FF2B5EF4-FFF2-40B4-BE49-F238E27FC236}">
                <a16:creationId xmlns:a16="http://schemas.microsoft.com/office/drawing/2014/main" id="{89250B69-BB6B-4E6E-BA01-76A9CA5A7FB1}"/>
              </a:ext>
            </a:extLst>
          </p:cNvPr>
          <p:cNvSpPr/>
          <p:nvPr/>
        </p:nvSpPr>
        <p:spPr>
          <a:xfrm>
            <a:off x="2935609" y="3583594"/>
            <a:ext cx="464060" cy="562458"/>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ontent Placeholder 9">
            <a:extLst>
              <a:ext uri="{FF2B5EF4-FFF2-40B4-BE49-F238E27FC236}">
                <a16:creationId xmlns:a16="http://schemas.microsoft.com/office/drawing/2014/main" id="{8F9CA489-FB50-4AF7-9A42-1031CAE91C6D}"/>
              </a:ext>
            </a:extLst>
          </p:cNvPr>
          <p:cNvSpPr txBox="1">
            <a:spLocks/>
          </p:cNvSpPr>
          <p:nvPr/>
        </p:nvSpPr>
        <p:spPr>
          <a:xfrm>
            <a:off x="308545" y="1968060"/>
            <a:ext cx="5122383" cy="5540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b="1" dirty="0"/>
              <a:t>Case a: Attester does the attestation in vain because RP does not trust attestation result from certain verifier</a:t>
            </a:r>
          </a:p>
          <a:p>
            <a:pPr marL="0" indent="0">
              <a:buNone/>
            </a:pPr>
            <a:endParaRPr lang="en-US" sz="1400" b="1" dirty="0"/>
          </a:p>
        </p:txBody>
      </p:sp>
      <p:sp>
        <p:nvSpPr>
          <p:cNvPr id="18" name="TextBox 17">
            <a:extLst>
              <a:ext uri="{FF2B5EF4-FFF2-40B4-BE49-F238E27FC236}">
                <a16:creationId xmlns:a16="http://schemas.microsoft.com/office/drawing/2014/main" id="{0C7FBBE5-B031-4023-88EE-98F0B3DB3B7B}"/>
              </a:ext>
            </a:extLst>
          </p:cNvPr>
          <p:cNvSpPr txBox="1"/>
          <p:nvPr/>
        </p:nvSpPr>
        <p:spPr>
          <a:xfrm>
            <a:off x="1223720" y="5565198"/>
            <a:ext cx="974347" cy="369332"/>
          </a:xfrm>
          <a:prstGeom prst="rect">
            <a:avLst/>
          </a:prstGeom>
          <a:noFill/>
          <a:ln>
            <a:solidFill>
              <a:schemeClr val="accent1"/>
            </a:solidFill>
          </a:ln>
        </p:spPr>
        <p:txBody>
          <a:bodyPr wrap="square" rtlCol="0">
            <a:spAutoFit/>
          </a:bodyPr>
          <a:lstStyle/>
          <a:p>
            <a:r>
              <a:rPr lang="en-US" dirty="0"/>
              <a:t>Attester</a:t>
            </a:r>
          </a:p>
        </p:txBody>
      </p:sp>
      <p:sp>
        <p:nvSpPr>
          <p:cNvPr id="19" name="TextBox 18">
            <a:extLst>
              <a:ext uri="{FF2B5EF4-FFF2-40B4-BE49-F238E27FC236}">
                <a16:creationId xmlns:a16="http://schemas.microsoft.com/office/drawing/2014/main" id="{7131F022-2952-42D6-B27E-005100D0C630}"/>
              </a:ext>
            </a:extLst>
          </p:cNvPr>
          <p:cNvSpPr txBox="1"/>
          <p:nvPr/>
        </p:nvSpPr>
        <p:spPr>
          <a:xfrm>
            <a:off x="1253616" y="4619382"/>
            <a:ext cx="1221998" cy="369332"/>
          </a:xfrm>
          <a:prstGeom prst="rect">
            <a:avLst/>
          </a:prstGeom>
          <a:solidFill>
            <a:srgbClr val="92D050"/>
          </a:solidFill>
          <a:ln>
            <a:solidFill>
              <a:srgbClr val="92D050"/>
            </a:solidFill>
          </a:ln>
        </p:spPr>
        <p:txBody>
          <a:bodyPr wrap="square" rtlCol="0">
            <a:spAutoFit/>
          </a:bodyPr>
          <a:lstStyle/>
          <a:p>
            <a:r>
              <a:rPr lang="en-US" dirty="0"/>
              <a:t>Verifier 1</a:t>
            </a:r>
          </a:p>
        </p:txBody>
      </p:sp>
      <p:sp>
        <p:nvSpPr>
          <p:cNvPr id="20" name="TextBox 19">
            <a:extLst>
              <a:ext uri="{FF2B5EF4-FFF2-40B4-BE49-F238E27FC236}">
                <a16:creationId xmlns:a16="http://schemas.microsoft.com/office/drawing/2014/main" id="{95B2EA03-A03E-471D-97AC-63EEAE65263E}"/>
              </a:ext>
            </a:extLst>
          </p:cNvPr>
          <p:cNvSpPr txBox="1"/>
          <p:nvPr/>
        </p:nvSpPr>
        <p:spPr>
          <a:xfrm>
            <a:off x="1223720" y="6406966"/>
            <a:ext cx="1221998" cy="369332"/>
          </a:xfrm>
          <a:prstGeom prst="rect">
            <a:avLst/>
          </a:prstGeom>
          <a:solidFill>
            <a:srgbClr val="92D050"/>
          </a:solidFill>
          <a:ln>
            <a:solidFill>
              <a:srgbClr val="92D050"/>
            </a:solidFill>
          </a:ln>
        </p:spPr>
        <p:txBody>
          <a:bodyPr wrap="square" rtlCol="0">
            <a:spAutoFit/>
          </a:bodyPr>
          <a:lstStyle/>
          <a:p>
            <a:r>
              <a:rPr lang="en-US" dirty="0"/>
              <a:t>Verifier 2</a:t>
            </a:r>
          </a:p>
        </p:txBody>
      </p:sp>
      <p:sp>
        <p:nvSpPr>
          <p:cNvPr id="21" name="TextBox 20">
            <a:extLst>
              <a:ext uri="{FF2B5EF4-FFF2-40B4-BE49-F238E27FC236}">
                <a16:creationId xmlns:a16="http://schemas.microsoft.com/office/drawing/2014/main" id="{F7DD1D8F-24E1-45C2-BD99-5E69A2A03427}"/>
              </a:ext>
            </a:extLst>
          </p:cNvPr>
          <p:cNvSpPr txBox="1"/>
          <p:nvPr/>
        </p:nvSpPr>
        <p:spPr>
          <a:xfrm>
            <a:off x="4284041" y="5553415"/>
            <a:ext cx="1441008" cy="369332"/>
          </a:xfrm>
          <a:prstGeom prst="rect">
            <a:avLst/>
          </a:prstGeom>
          <a:noFill/>
          <a:ln>
            <a:solidFill>
              <a:schemeClr val="accent1"/>
            </a:solidFill>
          </a:ln>
        </p:spPr>
        <p:txBody>
          <a:bodyPr wrap="square" rtlCol="0">
            <a:spAutoFit/>
          </a:bodyPr>
          <a:lstStyle/>
          <a:p>
            <a:r>
              <a:rPr lang="en-US" dirty="0"/>
              <a:t>Relying Party</a:t>
            </a:r>
          </a:p>
        </p:txBody>
      </p:sp>
      <p:cxnSp>
        <p:nvCxnSpPr>
          <p:cNvPr id="22" name="Straight Arrow Connector 21">
            <a:extLst>
              <a:ext uri="{FF2B5EF4-FFF2-40B4-BE49-F238E27FC236}">
                <a16:creationId xmlns:a16="http://schemas.microsoft.com/office/drawing/2014/main" id="{8DB3FB72-9E38-4482-A936-1772B247FF4B}"/>
              </a:ext>
            </a:extLst>
          </p:cNvPr>
          <p:cNvCxnSpPr>
            <a:cxnSpLocks/>
            <a:stCxn id="18" idx="0"/>
          </p:cNvCxnSpPr>
          <p:nvPr/>
        </p:nvCxnSpPr>
        <p:spPr>
          <a:xfrm flipH="1" flipV="1">
            <a:off x="1710893" y="4983433"/>
            <a:ext cx="1" cy="5817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C858FA4-D653-4F0D-B551-CD0D7713F0DD}"/>
              </a:ext>
            </a:extLst>
          </p:cNvPr>
          <p:cNvSpPr txBox="1"/>
          <p:nvPr/>
        </p:nvSpPr>
        <p:spPr>
          <a:xfrm>
            <a:off x="537219" y="4983433"/>
            <a:ext cx="1353949" cy="369332"/>
          </a:xfrm>
          <a:prstGeom prst="rect">
            <a:avLst/>
          </a:prstGeom>
          <a:noFill/>
        </p:spPr>
        <p:txBody>
          <a:bodyPr wrap="square" rtlCol="0">
            <a:spAutoFit/>
          </a:bodyPr>
          <a:lstStyle/>
          <a:p>
            <a:r>
              <a:rPr lang="en-US" dirty="0"/>
              <a:t>Evidence 1</a:t>
            </a:r>
          </a:p>
        </p:txBody>
      </p:sp>
      <p:cxnSp>
        <p:nvCxnSpPr>
          <p:cNvPr id="24" name="Straight Arrow Connector 23">
            <a:extLst>
              <a:ext uri="{FF2B5EF4-FFF2-40B4-BE49-F238E27FC236}">
                <a16:creationId xmlns:a16="http://schemas.microsoft.com/office/drawing/2014/main" id="{1967E0EA-F738-41FC-BD27-731CDF13FD2F}"/>
              </a:ext>
            </a:extLst>
          </p:cNvPr>
          <p:cNvCxnSpPr>
            <a:cxnSpLocks/>
          </p:cNvCxnSpPr>
          <p:nvPr/>
        </p:nvCxnSpPr>
        <p:spPr>
          <a:xfrm flipH="1">
            <a:off x="1994962" y="4999490"/>
            <a:ext cx="4171" cy="5657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497E041-9597-486D-9CE0-E3CDFB2B8088}"/>
              </a:ext>
            </a:extLst>
          </p:cNvPr>
          <p:cNvSpPr txBox="1"/>
          <p:nvPr/>
        </p:nvSpPr>
        <p:spPr>
          <a:xfrm>
            <a:off x="1994962" y="4994029"/>
            <a:ext cx="2966901" cy="369332"/>
          </a:xfrm>
          <a:prstGeom prst="rect">
            <a:avLst/>
          </a:prstGeom>
          <a:noFill/>
        </p:spPr>
        <p:txBody>
          <a:bodyPr wrap="square" rtlCol="0">
            <a:spAutoFit/>
          </a:bodyPr>
          <a:lstStyle/>
          <a:p>
            <a:r>
              <a:rPr lang="en-US" dirty="0"/>
              <a:t>Attestation Result 1 (positive)</a:t>
            </a:r>
          </a:p>
        </p:txBody>
      </p:sp>
      <p:cxnSp>
        <p:nvCxnSpPr>
          <p:cNvPr id="26" name="Straight Arrow Connector 25">
            <a:extLst>
              <a:ext uri="{FF2B5EF4-FFF2-40B4-BE49-F238E27FC236}">
                <a16:creationId xmlns:a16="http://schemas.microsoft.com/office/drawing/2014/main" id="{E64A6ACE-7EE5-4E37-B563-048F125A0E8A}"/>
              </a:ext>
            </a:extLst>
          </p:cNvPr>
          <p:cNvCxnSpPr>
            <a:cxnSpLocks/>
            <a:stCxn id="18" idx="2"/>
          </p:cNvCxnSpPr>
          <p:nvPr/>
        </p:nvCxnSpPr>
        <p:spPr>
          <a:xfrm>
            <a:off x="1710894" y="5934530"/>
            <a:ext cx="0" cy="4499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65C88FA-DDEE-460D-AC0E-117229C5E1A0}"/>
              </a:ext>
            </a:extLst>
          </p:cNvPr>
          <p:cNvCxnSpPr>
            <a:cxnSpLocks/>
          </p:cNvCxnSpPr>
          <p:nvPr/>
        </p:nvCxnSpPr>
        <p:spPr>
          <a:xfrm flipH="1" flipV="1">
            <a:off x="1950910" y="5946314"/>
            <a:ext cx="3570" cy="4381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4CD6B64C-0A62-41AA-8CE5-C940AFFB4CF3}"/>
              </a:ext>
            </a:extLst>
          </p:cNvPr>
          <p:cNvSpPr txBox="1"/>
          <p:nvPr/>
        </p:nvSpPr>
        <p:spPr>
          <a:xfrm>
            <a:off x="1994963" y="5957016"/>
            <a:ext cx="3173159" cy="369332"/>
          </a:xfrm>
          <a:prstGeom prst="rect">
            <a:avLst/>
          </a:prstGeom>
          <a:noFill/>
        </p:spPr>
        <p:txBody>
          <a:bodyPr wrap="square" rtlCol="0">
            <a:spAutoFit/>
          </a:bodyPr>
          <a:lstStyle/>
          <a:p>
            <a:r>
              <a:rPr lang="en-US" dirty="0"/>
              <a:t>Attestation Result 2 (negative)</a:t>
            </a:r>
          </a:p>
        </p:txBody>
      </p:sp>
      <p:sp>
        <p:nvSpPr>
          <p:cNvPr id="29" name="TextBox 28">
            <a:extLst>
              <a:ext uri="{FF2B5EF4-FFF2-40B4-BE49-F238E27FC236}">
                <a16:creationId xmlns:a16="http://schemas.microsoft.com/office/drawing/2014/main" id="{DB276281-D6AE-4B2A-907A-222FDE92BE6C}"/>
              </a:ext>
            </a:extLst>
          </p:cNvPr>
          <p:cNvSpPr txBox="1"/>
          <p:nvPr/>
        </p:nvSpPr>
        <p:spPr>
          <a:xfrm>
            <a:off x="510666" y="5957016"/>
            <a:ext cx="1353949" cy="369332"/>
          </a:xfrm>
          <a:prstGeom prst="rect">
            <a:avLst/>
          </a:prstGeom>
          <a:noFill/>
        </p:spPr>
        <p:txBody>
          <a:bodyPr wrap="square" rtlCol="0">
            <a:spAutoFit/>
          </a:bodyPr>
          <a:lstStyle/>
          <a:p>
            <a:r>
              <a:rPr lang="en-US" dirty="0"/>
              <a:t>Evidence 2</a:t>
            </a:r>
          </a:p>
        </p:txBody>
      </p:sp>
      <p:cxnSp>
        <p:nvCxnSpPr>
          <p:cNvPr id="30" name="Straight Arrow Connector 29">
            <a:extLst>
              <a:ext uri="{FF2B5EF4-FFF2-40B4-BE49-F238E27FC236}">
                <a16:creationId xmlns:a16="http://schemas.microsoft.com/office/drawing/2014/main" id="{499E494D-4178-4A20-9D89-1EA93BF8FD6C}"/>
              </a:ext>
            </a:extLst>
          </p:cNvPr>
          <p:cNvCxnSpPr>
            <a:cxnSpLocks/>
          </p:cNvCxnSpPr>
          <p:nvPr/>
        </p:nvCxnSpPr>
        <p:spPr>
          <a:xfrm>
            <a:off x="2198067" y="5723472"/>
            <a:ext cx="20859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A63F99CD-70A4-4DE5-A498-E86E21035AF4}"/>
              </a:ext>
            </a:extLst>
          </p:cNvPr>
          <p:cNvSpPr/>
          <p:nvPr/>
        </p:nvSpPr>
        <p:spPr>
          <a:xfrm>
            <a:off x="2271186" y="5415994"/>
            <a:ext cx="2072299" cy="369332"/>
          </a:xfrm>
          <a:prstGeom prst="rect">
            <a:avLst/>
          </a:prstGeom>
        </p:spPr>
        <p:txBody>
          <a:bodyPr wrap="none">
            <a:spAutoFit/>
          </a:bodyPr>
          <a:lstStyle/>
          <a:p>
            <a:r>
              <a:rPr lang="en-US" dirty="0"/>
              <a:t>Attestation Result 1 </a:t>
            </a:r>
          </a:p>
        </p:txBody>
      </p:sp>
      <p:sp>
        <p:nvSpPr>
          <p:cNvPr id="32" name="Content Placeholder 33">
            <a:extLst>
              <a:ext uri="{FF2B5EF4-FFF2-40B4-BE49-F238E27FC236}">
                <a16:creationId xmlns:a16="http://schemas.microsoft.com/office/drawing/2014/main" id="{A32441FB-E054-4F45-9D29-3993AAFEFC62}"/>
              </a:ext>
            </a:extLst>
          </p:cNvPr>
          <p:cNvSpPr txBox="1">
            <a:spLocks/>
          </p:cNvSpPr>
          <p:nvPr/>
        </p:nvSpPr>
        <p:spPr>
          <a:xfrm>
            <a:off x="336629" y="4218510"/>
            <a:ext cx="5471411" cy="4025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b="1" dirty="0"/>
              <a:t>Case b: The attester can cheat by dropping attestation results that it does not like.</a:t>
            </a:r>
          </a:p>
        </p:txBody>
      </p:sp>
      <p:sp>
        <p:nvSpPr>
          <p:cNvPr id="42" name="Content Placeholder 2">
            <a:extLst>
              <a:ext uri="{FF2B5EF4-FFF2-40B4-BE49-F238E27FC236}">
                <a16:creationId xmlns:a16="http://schemas.microsoft.com/office/drawing/2014/main" id="{738B7E17-8623-47B0-BE76-9EBBBBF76E5A}"/>
              </a:ext>
            </a:extLst>
          </p:cNvPr>
          <p:cNvSpPr txBox="1">
            <a:spLocks/>
          </p:cNvSpPr>
          <p:nvPr/>
        </p:nvSpPr>
        <p:spPr>
          <a:xfrm>
            <a:off x="6292449" y="1559149"/>
            <a:ext cx="3428999" cy="36512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Background-check model</a:t>
            </a:r>
          </a:p>
        </p:txBody>
      </p:sp>
      <p:sp>
        <p:nvSpPr>
          <p:cNvPr id="43" name="TextBox 42">
            <a:extLst>
              <a:ext uri="{FF2B5EF4-FFF2-40B4-BE49-F238E27FC236}">
                <a16:creationId xmlns:a16="http://schemas.microsoft.com/office/drawing/2014/main" id="{23C48645-9286-4FD1-9F30-B1DB2033A976}"/>
              </a:ext>
            </a:extLst>
          </p:cNvPr>
          <p:cNvSpPr txBox="1"/>
          <p:nvPr/>
        </p:nvSpPr>
        <p:spPr>
          <a:xfrm>
            <a:off x="8321529" y="2366727"/>
            <a:ext cx="1174372" cy="369332"/>
          </a:xfrm>
          <a:prstGeom prst="rect">
            <a:avLst/>
          </a:prstGeom>
          <a:solidFill>
            <a:srgbClr val="92D050"/>
          </a:solidFill>
          <a:ln>
            <a:solidFill>
              <a:schemeClr val="accent1"/>
            </a:solidFill>
          </a:ln>
        </p:spPr>
        <p:txBody>
          <a:bodyPr wrap="square" rtlCol="0">
            <a:spAutoFit/>
          </a:bodyPr>
          <a:lstStyle/>
          <a:p>
            <a:r>
              <a:rPr lang="en-US" dirty="0"/>
              <a:t>Verifier A</a:t>
            </a:r>
          </a:p>
        </p:txBody>
      </p:sp>
      <p:sp>
        <p:nvSpPr>
          <p:cNvPr id="44" name="TextBox 43">
            <a:extLst>
              <a:ext uri="{FF2B5EF4-FFF2-40B4-BE49-F238E27FC236}">
                <a16:creationId xmlns:a16="http://schemas.microsoft.com/office/drawing/2014/main" id="{D58567C4-6DB9-4E20-B979-5CBB0477C527}"/>
              </a:ext>
            </a:extLst>
          </p:cNvPr>
          <p:cNvSpPr txBox="1"/>
          <p:nvPr/>
        </p:nvSpPr>
        <p:spPr>
          <a:xfrm>
            <a:off x="6073335" y="3385143"/>
            <a:ext cx="1136272" cy="369332"/>
          </a:xfrm>
          <a:prstGeom prst="rect">
            <a:avLst/>
          </a:prstGeom>
          <a:noFill/>
          <a:ln>
            <a:solidFill>
              <a:schemeClr val="accent1"/>
            </a:solidFill>
          </a:ln>
        </p:spPr>
        <p:txBody>
          <a:bodyPr wrap="square" rtlCol="0">
            <a:spAutoFit/>
          </a:bodyPr>
          <a:lstStyle/>
          <a:p>
            <a:r>
              <a:rPr lang="en-US" dirty="0"/>
              <a:t>Attester</a:t>
            </a:r>
          </a:p>
        </p:txBody>
      </p:sp>
      <p:cxnSp>
        <p:nvCxnSpPr>
          <p:cNvPr id="45" name="Straight Arrow Connector 44">
            <a:extLst>
              <a:ext uri="{FF2B5EF4-FFF2-40B4-BE49-F238E27FC236}">
                <a16:creationId xmlns:a16="http://schemas.microsoft.com/office/drawing/2014/main" id="{66BA9CD1-3CF3-408B-953D-751C644EED00}"/>
              </a:ext>
            </a:extLst>
          </p:cNvPr>
          <p:cNvCxnSpPr>
            <a:cxnSpLocks/>
          </p:cNvCxnSpPr>
          <p:nvPr/>
        </p:nvCxnSpPr>
        <p:spPr>
          <a:xfrm flipH="1" flipV="1">
            <a:off x="8551641" y="2803377"/>
            <a:ext cx="9126" cy="577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EE7952C9-A75B-4ABB-9895-774E1AE8AC61}"/>
              </a:ext>
            </a:extLst>
          </p:cNvPr>
          <p:cNvSpPr txBox="1"/>
          <p:nvPr/>
        </p:nvSpPr>
        <p:spPr>
          <a:xfrm>
            <a:off x="7268031" y="3164425"/>
            <a:ext cx="1353949" cy="369332"/>
          </a:xfrm>
          <a:prstGeom prst="rect">
            <a:avLst/>
          </a:prstGeom>
          <a:noFill/>
        </p:spPr>
        <p:txBody>
          <a:bodyPr wrap="square" rtlCol="0">
            <a:spAutoFit/>
          </a:bodyPr>
          <a:lstStyle/>
          <a:p>
            <a:r>
              <a:rPr lang="en-US" dirty="0"/>
              <a:t>Evidence</a:t>
            </a:r>
          </a:p>
        </p:txBody>
      </p:sp>
      <p:cxnSp>
        <p:nvCxnSpPr>
          <p:cNvPr id="47" name="Straight Arrow Connector 46">
            <a:extLst>
              <a:ext uri="{FF2B5EF4-FFF2-40B4-BE49-F238E27FC236}">
                <a16:creationId xmlns:a16="http://schemas.microsoft.com/office/drawing/2014/main" id="{68E4C360-C9CE-4AA2-8BEF-74DEAFDC1C9D}"/>
              </a:ext>
            </a:extLst>
          </p:cNvPr>
          <p:cNvCxnSpPr>
            <a:cxnSpLocks/>
          </p:cNvCxnSpPr>
          <p:nvPr/>
        </p:nvCxnSpPr>
        <p:spPr>
          <a:xfrm flipH="1">
            <a:off x="8950070" y="2810203"/>
            <a:ext cx="1776" cy="6196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E83CC3CE-0FB1-4A47-9BFF-15BD4CCD01F0}"/>
              </a:ext>
            </a:extLst>
          </p:cNvPr>
          <p:cNvSpPr txBox="1"/>
          <p:nvPr/>
        </p:nvSpPr>
        <p:spPr>
          <a:xfrm>
            <a:off x="8950070" y="2980018"/>
            <a:ext cx="2556762" cy="369332"/>
          </a:xfrm>
          <a:prstGeom prst="rect">
            <a:avLst/>
          </a:prstGeom>
          <a:noFill/>
        </p:spPr>
        <p:txBody>
          <a:bodyPr wrap="square" rtlCol="0">
            <a:spAutoFit/>
          </a:bodyPr>
          <a:lstStyle/>
          <a:p>
            <a:r>
              <a:rPr lang="en-US" dirty="0"/>
              <a:t>Attestation Result A</a:t>
            </a:r>
          </a:p>
        </p:txBody>
      </p:sp>
      <p:sp>
        <p:nvSpPr>
          <p:cNvPr id="49" name="TextBox 48">
            <a:extLst>
              <a:ext uri="{FF2B5EF4-FFF2-40B4-BE49-F238E27FC236}">
                <a16:creationId xmlns:a16="http://schemas.microsoft.com/office/drawing/2014/main" id="{13DC2605-BF0C-46C4-8E08-E08C8D130572}"/>
              </a:ext>
            </a:extLst>
          </p:cNvPr>
          <p:cNvSpPr txBox="1"/>
          <p:nvPr/>
        </p:nvSpPr>
        <p:spPr>
          <a:xfrm>
            <a:off x="8301490" y="3386709"/>
            <a:ext cx="1174372" cy="646331"/>
          </a:xfrm>
          <a:prstGeom prst="rect">
            <a:avLst/>
          </a:prstGeom>
          <a:noFill/>
          <a:ln>
            <a:solidFill>
              <a:schemeClr val="accent1"/>
            </a:solidFill>
          </a:ln>
        </p:spPr>
        <p:txBody>
          <a:bodyPr wrap="square" rtlCol="0">
            <a:spAutoFit/>
          </a:bodyPr>
          <a:lstStyle/>
          <a:p>
            <a:r>
              <a:rPr lang="en-US" dirty="0"/>
              <a:t>Relying Party</a:t>
            </a:r>
          </a:p>
        </p:txBody>
      </p:sp>
      <p:cxnSp>
        <p:nvCxnSpPr>
          <p:cNvPr id="50" name="Straight Arrow Connector 49">
            <a:extLst>
              <a:ext uri="{FF2B5EF4-FFF2-40B4-BE49-F238E27FC236}">
                <a16:creationId xmlns:a16="http://schemas.microsoft.com/office/drawing/2014/main" id="{C69C0ECA-C8A3-4C0A-B8B5-6613EDDFFA32}"/>
              </a:ext>
            </a:extLst>
          </p:cNvPr>
          <p:cNvCxnSpPr>
            <a:cxnSpLocks/>
          </p:cNvCxnSpPr>
          <p:nvPr/>
        </p:nvCxnSpPr>
        <p:spPr>
          <a:xfrm>
            <a:off x="7198340" y="3633481"/>
            <a:ext cx="11031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E768DCCB-F7CB-4F96-B7DA-D003976FF932}"/>
              </a:ext>
            </a:extLst>
          </p:cNvPr>
          <p:cNvSpPr txBox="1"/>
          <p:nvPr/>
        </p:nvSpPr>
        <p:spPr>
          <a:xfrm>
            <a:off x="7380859" y="2914179"/>
            <a:ext cx="1353949" cy="369332"/>
          </a:xfrm>
          <a:prstGeom prst="rect">
            <a:avLst/>
          </a:prstGeom>
          <a:noFill/>
        </p:spPr>
        <p:txBody>
          <a:bodyPr wrap="square" rtlCol="0">
            <a:spAutoFit/>
          </a:bodyPr>
          <a:lstStyle/>
          <a:p>
            <a:r>
              <a:rPr lang="en-US" dirty="0"/>
              <a:t>Evidence</a:t>
            </a:r>
          </a:p>
        </p:txBody>
      </p:sp>
      <p:sp>
        <p:nvSpPr>
          <p:cNvPr id="52" name="TextBox 51">
            <a:extLst>
              <a:ext uri="{FF2B5EF4-FFF2-40B4-BE49-F238E27FC236}">
                <a16:creationId xmlns:a16="http://schemas.microsoft.com/office/drawing/2014/main" id="{08F2DC22-0C55-4334-9983-E173399DC65E}"/>
              </a:ext>
            </a:extLst>
          </p:cNvPr>
          <p:cNvSpPr txBox="1"/>
          <p:nvPr/>
        </p:nvSpPr>
        <p:spPr>
          <a:xfrm>
            <a:off x="9721448" y="2366727"/>
            <a:ext cx="1174372" cy="369332"/>
          </a:xfrm>
          <a:prstGeom prst="rect">
            <a:avLst/>
          </a:prstGeom>
          <a:solidFill>
            <a:srgbClr val="92D050"/>
          </a:solidFill>
          <a:ln>
            <a:solidFill>
              <a:schemeClr val="accent1"/>
            </a:solidFill>
          </a:ln>
        </p:spPr>
        <p:txBody>
          <a:bodyPr wrap="square" rtlCol="0">
            <a:spAutoFit/>
          </a:bodyPr>
          <a:lstStyle/>
          <a:p>
            <a:r>
              <a:rPr lang="en-US" dirty="0"/>
              <a:t>Verifier B</a:t>
            </a:r>
          </a:p>
        </p:txBody>
      </p:sp>
      <p:sp>
        <p:nvSpPr>
          <p:cNvPr id="53" name="Thought Bubble: Cloud 52">
            <a:extLst>
              <a:ext uri="{FF2B5EF4-FFF2-40B4-BE49-F238E27FC236}">
                <a16:creationId xmlns:a16="http://schemas.microsoft.com/office/drawing/2014/main" id="{7120A9FD-782E-432C-A0EE-29AD5327249A}"/>
              </a:ext>
            </a:extLst>
          </p:cNvPr>
          <p:cNvSpPr/>
          <p:nvPr/>
        </p:nvSpPr>
        <p:spPr>
          <a:xfrm rot="5400000">
            <a:off x="10284765" y="2349202"/>
            <a:ext cx="605189" cy="2441034"/>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7763B64B-2F97-4CEA-86F0-D9905BD71DF3}"/>
              </a:ext>
            </a:extLst>
          </p:cNvPr>
          <p:cNvSpPr/>
          <p:nvPr/>
        </p:nvSpPr>
        <p:spPr>
          <a:xfrm>
            <a:off x="9866941" y="3308109"/>
            <a:ext cx="1549857" cy="523220"/>
          </a:xfrm>
          <a:prstGeom prst="rect">
            <a:avLst/>
          </a:prstGeom>
        </p:spPr>
        <p:txBody>
          <a:bodyPr wrap="square">
            <a:spAutoFit/>
          </a:bodyPr>
          <a:lstStyle/>
          <a:p>
            <a:pPr algn="ctr"/>
            <a:r>
              <a:rPr lang="en-US" sz="1400" dirty="0"/>
              <a:t>(RP): I trust verifier A.</a:t>
            </a:r>
          </a:p>
        </p:txBody>
      </p:sp>
      <p:pic>
        <p:nvPicPr>
          <p:cNvPr id="55" name="Picture 2" descr="Evil icon in SVG, PNG formats">
            <a:extLst>
              <a:ext uri="{FF2B5EF4-FFF2-40B4-BE49-F238E27FC236}">
                <a16:creationId xmlns:a16="http://schemas.microsoft.com/office/drawing/2014/main" id="{15124205-CC2C-4A08-8777-78BECC24A89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30793" y="2422509"/>
            <a:ext cx="361949" cy="38769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Evil icon in SVG, PNG formats">
            <a:extLst>
              <a:ext uri="{FF2B5EF4-FFF2-40B4-BE49-F238E27FC236}">
                <a16:creationId xmlns:a16="http://schemas.microsoft.com/office/drawing/2014/main" id="{8041C473-DB1A-49C4-87BA-E5261F7AE77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71661" y="2882387"/>
            <a:ext cx="361949" cy="387694"/>
          </a:xfrm>
          <a:prstGeom prst="rect">
            <a:avLst/>
          </a:prstGeom>
          <a:noFill/>
          <a:extLst>
            <a:ext uri="{909E8E84-426E-40DD-AFC4-6F175D3DCCD1}">
              <a14:hiddenFill xmlns:a14="http://schemas.microsoft.com/office/drawing/2010/main">
                <a:solidFill>
                  <a:srgbClr val="FFFFFF"/>
                </a:solidFill>
              </a14:hiddenFill>
            </a:ext>
          </a:extLst>
        </p:spPr>
      </p:pic>
      <p:sp>
        <p:nvSpPr>
          <p:cNvPr id="58" name="Rectangle 57">
            <a:extLst>
              <a:ext uri="{FF2B5EF4-FFF2-40B4-BE49-F238E27FC236}">
                <a16:creationId xmlns:a16="http://schemas.microsoft.com/office/drawing/2014/main" id="{0E744590-4FC2-4142-B429-690AB98CAB57}"/>
              </a:ext>
            </a:extLst>
          </p:cNvPr>
          <p:cNvSpPr/>
          <p:nvPr/>
        </p:nvSpPr>
        <p:spPr>
          <a:xfrm>
            <a:off x="5995779" y="1971743"/>
            <a:ext cx="6096000" cy="307777"/>
          </a:xfrm>
          <a:prstGeom prst="rect">
            <a:avLst/>
          </a:prstGeom>
        </p:spPr>
        <p:txBody>
          <a:bodyPr>
            <a:spAutoFit/>
          </a:bodyPr>
          <a:lstStyle/>
          <a:p>
            <a:r>
              <a:rPr lang="en-US" sz="1400" b="1" dirty="0"/>
              <a:t>Case c: A trusted verifier can be compromised, or</a:t>
            </a:r>
            <a:r>
              <a:rPr lang="zh-CN" altLang="en-US" sz="1400" b="1" dirty="0"/>
              <a:t> </a:t>
            </a:r>
            <a:r>
              <a:rPr lang="en-US" sz="1400" b="1" dirty="0"/>
              <a:t>not available. </a:t>
            </a:r>
          </a:p>
        </p:txBody>
      </p:sp>
      <p:sp>
        <p:nvSpPr>
          <p:cNvPr id="64" name="TextBox 63">
            <a:extLst>
              <a:ext uri="{FF2B5EF4-FFF2-40B4-BE49-F238E27FC236}">
                <a16:creationId xmlns:a16="http://schemas.microsoft.com/office/drawing/2014/main" id="{F410E98E-2B83-493A-8702-69C5C0496086}"/>
              </a:ext>
            </a:extLst>
          </p:cNvPr>
          <p:cNvSpPr txBox="1"/>
          <p:nvPr/>
        </p:nvSpPr>
        <p:spPr>
          <a:xfrm>
            <a:off x="8934638" y="4963866"/>
            <a:ext cx="1174372" cy="369332"/>
          </a:xfrm>
          <a:prstGeom prst="rect">
            <a:avLst/>
          </a:prstGeom>
          <a:solidFill>
            <a:srgbClr val="92D050"/>
          </a:solidFill>
          <a:ln>
            <a:solidFill>
              <a:schemeClr val="accent1"/>
            </a:solidFill>
          </a:ln>
        </p:spPr>
        <p:txBody>
          <a:bodyPr wrap="square" rtlCol="0">
            <a:spAutoFit/>
          </a:bodyPr>
          <a:lstStyle/>
          <a:p>
            <a:r>
              <a:rPr lang="en-US" dirty="0"/>
              <a:t>Verifier A</a:t>
            </a:r>
          </a:p>
        </p:txBody>
      </p:sp>
      <p:sp>
        <p:nvSpPr>
          <p:cNvPr id="65" name="TextBox 64">
            <a:extLst>
              <a:ext uri="{FF2B5EF4-FFF2-40B4-BE49-F238E27FC236}">
                <a16:creationId xmlns:a16="http://schemas.microsoft.com/office/drawing/2014/main" id="{23F98ED1-FD66-43CC-954F-51D5F1C4FF52}"/>
              </a:ext>
            </a:extLst>
          </p:cNvPr>
          <p:cNvSpPr txBox="1"/>
          <p:nvPr/>
        </p:nvSpPr>
        <p:spPr>
          <a:xfrm>
            <a:off x="8953654" y="5950065"/>
            <a:ext cx="1174372" cy="369332"/>
          </a:xfrm>
          <a:prstGeom prst="rect">
            <a:avLst/>
          </a:prstGeom>
          <a:solidFill>
            <a:srgbClr val="92D050"/>
          </a:solidFill>
          <a:ln>
            <a:solidFill>
              <a:schemeClr val="accent1"/>
            </a:solidFill>
          </a:ln>
        </p:spPr>
        <p:txBody>
          <a:bodyPr wrap="square" rtlCol="0">
            <a:spAutoFit/>
          </a:bodyPr>
          <a:lstStyle/>
          <a:p>
            <a:r>
              <a:rPr lang="en-US" dirty="0"/>
              <a:t>Verifier B</a:t>
            </a:r>
          </a:p>
        </p:txBody>
      </p:sp>
      <p:sp>
        <p:nvSpPr>
          <p:cNvPr id="66" name="TextBox 65">
            <a:extLst>
              <a:ext uri="{FF2B5EF4-FFF2-40B4-BE49-F238E27FC236}">
                <a16:creationId xmlns:a16="http://schemas.microsoft.com/office/drawing/2014/main" id="{CA9D916E-082B-4F94-82F4-99B7B5002BD6}"/>
              </a:ext>
            </a:extLst>
          </p:cNvPr>
          <p:cNvSpPr txBox="1"/>
          <p:nvPr/>
        </p:nvSpPr>
        <p:spPr>
          <a:xfrm>
            <a:off x="6062068" y="4683690"/>
            <a:ext cx="1136272" cy="369332"/>
          </a:xfrm>
          <a:prstGeom prst="rect">
            <a:avLst/>
          </a:prstGeom>
          <a:noFill/>
          <a:ln>
            <a:solidFill>
              <a:schemeClr val="accent1"/>
            </a:solidFill>
          </a:ln>
        </p:spPr>
        <p:txBody>
          <a:bodyPr wrap="square" rtlCol="0">
            <a:spAutoFit/>
          </a:bodyPr>
          <a:lstStyle/>
          <a:p>
            <a:r>
              <a:rPr lang="en-US" dirty="0"/>
              <a:t>Attester</a:t>
            </a:r>
          </a:p>
        </p:txBody>
      </p:sp>
      <p:sp>
        <p:nvSpPr>
          <p:cNvPr id="67" name="TextBox 66">
            <a:extLst>
              <a:ext uri="{FF2B5EF4-FFF2-40B4-BE49-F238E27FC236}">
                <a16:creationId xmlns:a16="http://schemas.microsoft.com/office/drawing/2014/main" id="{3C66AACE-7520-4EE3-98EC-E8CC2D82E182}"/>
              </a:ext>
            </a:extLst>
          </p:cNvPr>
          <p:cNvSpPr txBox="1"/>
          <p:nvPr/>
        </p:nvSpPr>
        <p:spPr>
          <a:xfrm>
            <a:off x="7209945" y="4709059"/>
            <a:ext cx="1353949" cy="369332"/>
          </a:xfrm>
          <a:prstGeom prst="rect">
            <a:avLst/>
          </a:prstGeom>
          <a:noFill/>
        </p:spPr>
        <p:txBody>
          <a:bodyPr wrap="square" rtlCol="0">
            <a:spAutoFit/>
          </a:bodyPr>
          <a:lstStyle/>
          <a:p>
            <a:r>
              <a:rPr lang="en-US" dirty="0"/>
              <a:t>Evidence</a:t>
            </a:r>
          </a:p>
        </p:txBody>
      </p:sp>
      <p:cxnSp>
        <p:nvCxnSpPr>
          <p:cNvPr id="68" name="Straight Arrow Connector 67">
            <a:extLst>
              <a:ext uri="{FF2B5EF4-FFF2-40B4-BE49-F238E27FC236}">
                <a16:creationId xmlns:a16="http://schemas.microsoft.com/office/drawing/2014/main" id="{45320D22-1B84-49EF-B6FD-3E14D8E4BE5A}"/>
              </a:ext>
            </a:extLst>
          </p:cNvPr>
          <p:cNvCxnSpPr>
            <a:cxnSpLocks/>
          </p:cNvCxnSpPr>
          <p:nvPr/>
        </p:nvCxnSpPr>
        <p:spPr>
          <a:xfrm flipV="1">
            <a:off x="7198340" y="5027085"/>
            <a:ext cx="1736298" cy="5159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333223A8-BB65-419B-8200-A9849BDD81B1}"/>
              </a:ext>
            </a:extLst>
          </p:cNvPr>
          <p:cNvSpPr txBox="1"/>
          <p:nvPr/>
        </p:nvSpPr>
        <p:spPr>
          <a:xfrm>
            <a:off x="7209968" y="5988038"/>
            <a:ext cx="1353949" cy="369332"/>
          </a:xfrm>
          <a:prstGeom prst="rect">
            <a:avLst/>
          </a:prstGeom>
          <a:noFill/>
        </p:spPr>
        <p:txBody>
          <a:bodyPr wrap="square" rtlCol="0">
            <a:spAutoFit/>
          </a:bodyPr>
          <a:lstStyle/>
          <a:p>
            <a:r>
              <a:rPr lang="en-US" dirty="0"/>
              <a:t>Evidence</a:t>
            </a:r>
          </a:p>
        </p:txBody>
      </p:sp>
      <p:cxnSp>
        <p:nvCxnSpPr>
          <p:cNvPr id="70" name="Straight Arrow Connector 69">
            <a:extLst>
              <a:ext uri="{FF2B5EF4-FFF2-40B4-BE49-F238E27FC236}">
                <a16:creationId xmlns:a16="http://schemas.microsoft.com/office/drawing/2014/main" id="{9E80BB55-34B9-47BA-8DDB-04AFFF9252ED}"/>
              </a:ext>
            </a:extLst>
          </p:cNvPr>
          <p:cNvCxnSpPr>
            <a:cxnSpLocks/>
            <a:stCxn id="71" idx="3"/>
          </p:cNvCxnSpPr>
          <p:nvPr/>
        </p:nvCxnSpPr>
        <p:spPr>
          <a:xfrm>
            <a:off x="7201026" y="5848008"/>
            <a:ext cx="1752628" cy="4309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95732D1F-D253-4AB3-A8FC-C3FD34397DF1}"/>
              </a:ext>
            </a:extLst>
          </p:cNvPr>
          <p:cNvSpPr txBox="1"/>
          <p:nvPr/>
        </p:nvSpPr>
        <p:spPr>
          <a:xfrm>
            <a:off x="6064754" y="5524842"/>
            <a:ext cx="1136272" cy="646331"/>
          </a:xfrm>
          <a:prstGeom prst="rect">
            <a:avLst/>
          </a:prstGeom>
          <a:noFill/>
          <a:ln>
            <a:solidFill>
              <a:schemeClr val="accent1"/>
            </a:solidFill>
          </a:ln>
        </p:spPr>
        <p:txBody>
          <a:bodyPr wrap="square" rtlCol="0">
            <a:spAutoFit/>
          </a:bodyPr>
          <a:lstStyle/>
          <a:p>
            <a:r>
              <a:rPr lang="en-US" dirty="0"/>
              <a:t>Relying Party</a:t>
            </a:r>
          </a:p>
        </p:txBody>
      </p:sp>
      <p:cxnSp>
        <p:nvCxnSpPr>
          <p:cNvPr id="72" name="Straight Arrow Connector 71">
            <a:extLst>
              <a:ext uri="{FF2B5EF4-FFF2-40B4-BE49-F238E27FC236}">
                <a16:creationId xmlns:a16="http://schemas.microsoft.com/office/drawing/2014/main" id="{7D762E2F-3D88-4CD6-ABDB-923B19A2B4E4}"/>
              </a:ext>
            </a:extLst>
          </p:cNvPr>
          <p:cNvCxnSpPr>
            <a:cxnSpLocks/>
          </p:cNvCxnSpPr>
          <p:nvPr/>
        </p:nvCxnSpPr>
        <p:spPr>
          <a:xfrm>
            <a:off x="6435497" y="5091607"/>
            <a:ext cx="0" cy="4332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2F93D9F4-158D-4938-8768-12D4ACF836AE}"/>
              </a:ext>
            </a:extLst>
          </p:cNvPr>
          <p:cNvSpPr txBox="1"/>
          <p:nvPr/>
        </p:nvSpPr>
        <p:spPr>
          <a:xfrm>
            <a:off x="6447103" y="5075503"/>
            <a:ext cx="1353949" cy="369332"/>
          </a:xfrm>
          <a:prstGeom prst="rect">
            <a:avLst/>
          </a:prstGeom>
          <a:noFill/>
        </p:spPr>
        <p:txBody>
          <a:bodyPr wrap="square" rtlCol="0">
            <a:spAutoFit/>
          </a:bodyPr>
          <a:lstStyle/>
          <a:p>
            <a:r>
              <a:rPr lang="en-US" dirty="0"/>
              <a:t>Evidence</a:t>
            </a:r>
          </a:p>
        </p:txBody>
      </p:sp>
      <p:sp>
        <p:nvSpPr>
          <p:cNvPr id="74" name="TextBox 73">
            <a:extLst>
              <a:ext uri="{FF2B5EF4-FFF2-40B4-BE49-F238E27FC236}">
                <a16:creationId xmlns:a16="http://schemas.microsoft.com/office/drawing/2014/main" id="{8EE2A401-3987-4177-AFAA-0C0A5AE1E32C}"/>
              </a:ext>
            </a:extLst>
          </p:cNvPr>
          <p:cNvSpPr txBox="1"/>
          <p:nvPr/>
        </p:nvSpPr>
        <p:spPr>
          <a:xfrm>
            <a:off x="8059004" y="5288844"/>
            <a:ext cx="2185301" cy="369332"/>
          </a:xfrm>
          <a:prstGeom prst="rect">
            <a:avLst/>
          </a:prstGeom>
          <a:noFill/>
        </p:spPr>
        <p:txBody>
          <a:bodyPr wrap="square" rtlCol="0">
            <a:spAutoFit/>
          </a:bodyPr>
          <a:lstStyle/>
          <a:p>
            <a:r>
              <a:rPr lang="en-US" dirty="0"/>
              <a:t>Attestation Result (+)</a:t>
            </a:r>
          </a:p>
        </p:txBody>
      </p:sp>
      <p:cxnSp>
        <p:nvCxnSpPr>
          <p:cNvPr id="75" name="Straight Arrow Connector 74">
            <a:extLst>
              <a:ext uri="{FF2B5EF4-FFF2-40B4-BE49-F238E27FC236}">
                <a16:creationId xmlns:a16="http://schemas.microsoft.com/office/drawing/2014/main" id="{FB21F768-0315-4408-BA6E-2E890813BBB5}"/>
              </a:ext>
            </a:extLst>
          </p:cNvPr>
          <p:cNvCxnSpPr>
            <a:cxnSpLocks/>
            <a:stCxn id="64" idx="1"/>
          </p:cNvCxnSpPr>
          <p:nvPr/>
        </p:nvCxnSpPr>
        <p:spPr>
          <a:xfrm flipH="1">
            <a:off x="7230873" y="5148532"/>
            <a:ext cx="1703765" cy="4649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32DD5BB5-F50F-4054-A15E-844B154D9037}"/>
              </a:ext>
            </a:extLst>
          </p:cNvPr>
          <p:cNvCxnSpPr>
            <a:cxnSpLocks/>
            <a:stCxn id="65" idx="1"/>
          </p:cNvCxnSpPr>
          <p:nvPr/>
        </p:nvCxnSpPr>
        <p:spPr>
          <a:xfrm flipH="1" flipV="1">
            <a:off x="7222706" y="5734917"/>
            <a:ext cx="1730948" cy="3998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7" name="Picture 2" descr="achselzucken - confused person icon stock-grafiken, -clipart, -cartoons und -symbole">
            <a:extLst>
              <a:ext uri="{FF2B5EF4-FFF2-40B4-BE49-F238E27FC236}">
                <a16:creationId xmlns:a16="http://schemas.microsoft.com/office/drawing/2014/main" id="{7B336254-4785-4ECD-8D5A-DBBF3C1B16F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65220" y="6212355"/>
            <a:ext cx="674334" cy="674334"/>
          </a:xfrm>
          <a:prstGeom prst="rect">
            <a:avLst/>
          </a:prstGeom>
          <a:noFill/>
          <a:extLst>
            <a:ext uri="{909E8E84-426E-40DD-AFC4-6F175D3DCCD1}">
              <a14:hiddenFill xmlns:a14="http://schemas.microsoft.com/office/drawing/2010/main">
                <a:solidFill>
                  <a:srgbClr val="FFFFFF"/>
                </a:solidFill>
              </a14:hiddenFill>
            </a:ext>
          </a:extLst>
        </p:spPr>
      </p:pic>
      <p:sp>
        <p:nvSpPr>
          <p:cNvPr id="78" name="TextBox 77">
            <a:extLst>
              <a:ext uri="{FF2B5EF4-FFF2-40B4-BE49-F238E27FC236}">
                <a16:creationId xmlns:a16="http://schemas.microsoft.com/office/drawing/2014/main" id="{30649DF8-ED51-4E5D-91E4-F9153C3491DB}"/>
              </a:ext>
            </a:extLst>
          </p:cNvPr>
          <p:cNvSpPr txBox="1"/>
          <p:nvPr/>
        </p:nvSpPr>
        <p:spPr>
          <a:xfrm>
            <a:off x="6760772" y="6357924"/>
            <a:ext cx="1751243" cy="369332"/>
          </a:xfrm>
          <a:prstGeom prst="rect">
            <a:avLst/>
          </a:prstGeom>
          <a:noFill/>
        </p:spPr>
        <p:txBody>
          <a:bodyPr wrap="square" rtlCol="0">
            <a:spAutoFit/>
          </a:bodyPr>
          <a:lstStyle/>
          <a:p>
            <a:r>
              <a:rPr lang="en-US" dirty="0">
                <a:solidFill>
                  <a:srgbClr val="FF0000"/>
                </a:solidFill>
              </a:rPr>
              <a:t>Conflicting!</a:t>
            </a:r>
          </a:p>
        </p:txBody>
      </p:sp>
      <p:sp>
        <p:nvSpPr>
          <p:cNvPr id="79" name="TextBox 78">
            <a:extLst>
              <a:ext uri="{FF2B5EF4-FFF2-40B4-BE49-F238E27FC236}">
                <a16:creationId xmlns:a16="http://schemas.microsoft.com/office/drawing/2014/main" id="{87D47E07-77AC-4C01-925D-CA0C8A64315A}"/>
              </a:ext>
            </a:extLst>
          </p:cNvPr>
          <p:cNvSpPr txBox="1"/>
          <p:nvPr/>
        </p:nvSpPr>
        <p:spPr>
          <a:xfrm>
            <a:off x="8029157" y="5603608"/>
            <a:ext cx="2185301" cy="369332"/>
          </a:xfrm>
          <a:prstGeom prst="rect">
            <a:avLst/>
          </a:prstGeom>
          <a:noFill/>
        </p:spPr>
        <p:txBody>
          <a:bodyPr wrap="square" rtlCol="0">
            <a:spAutoFit/>
          </a:bodyPr>
          <a:lstStyle/>
          <a:p>
            <a:r>
              <a:rPr lang="en-US" dirty="0"/>
              <a:t>Attestation Result (-)</a:t>
            </a:r>
          </a:p>
        </p:txBody>
      </p:sp>
      <p:sp>
        <p:nvSpPr>
          <p:cNvPr id="81" name="Rectangle 80">
            <a:extLst>
              <a:ext uri="{FF2B5EF4-FFF2-40B4-BE49-F238E27FC236}">
                <a16:creationId xmlns:a16="http://schemas.microsoft.com/office/drawing/2014/main" id="{36D65026-527C-4738-9182-0093A593D5B4}"/>
              </a:ext>
            </a:extLst>
          </p:cNvPr>
          <p:cNvSpPr/>
          <p:nvPr/>
        </p:nvSpPr>
        <p:spPr>
          <a:xfrm>
            <a:off x="5944334" y="4237800"/>
            <a:ext cx="6413792" cy="307777"/>
          </a:xfrm>
          <a:prstGeom prst="rect">
            <a:avLst/>
          </a:prstGeom>
        </p:spPr>
        <p:txBody>
          <a:bodyPr wrap="square">
            <a:spAutoFit/>
          </a:bodyPr>
          <a:lstStyle/>
          <a:p>
            <a:r>
              <a:rPr lang="en-US" sz="1400" b="1" dirty="0"/>
              <a:t>Case </a:t>
            </a:r>
            <a:r>
              <a:rPr lang="en-US" altLang="zh-CN" sz="1400" b="1" dirty="0"/>
              <a:t>d</a:t>
            </a:r>
            <a:r>
              <a:rPr lang="en-US" sz="1400" b="1" dirty="0"/>
              <a:t>: Multiple verifiers may have inconsistent behaviors </a:t>
            </a:r>
          </a:p>
        </p:txBody>
      </p:sp>
    </p:spTree>
    <p:extLst>
      <p:ext uri="{BB962C8B-B14F-4D97-AF65-F5344CB8AC3E}">
        <p14:creationId xmlns:p14="http://schemas.microsoft.com/office/powerpoint/2010/main" val="985895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254E1-3A9E-40B9-A3AE-0DFCB65DF454}"/>
              </a:ext>
            </a:extLst>
          </p:cNvPr>
          <p:cNvSpPr>
            <a:spLocks noGrp="1"/>
          </p:cNvSpPr>
          <p:nvPr>
            <p:ph type="title"/>
          </p:nvPr>
        </p:nvSpPr>
        <p:spPr>
          <a:xfrm>
            <a:off x="131188" y="129455"/>
            <a:ext cx="11991681" cy="1325563"/>
          </a:xfrm>
        </p:spPr>
        <p:txBody>
          <a:bodyPr/>
          <a:lstStyle/>
          <a:p>
            <a:r>
              <a:rPr lang="en-US" b="1" dirty="0">
                <a:solidFill>
                  <a:srgbClr val="C00000"/>
                </a:solidFill>
              </a:rPr>
              <a:t>Handling multiple verifiers</a:t>
            </a:r>
            <a:br>
              <a:rPr lang="en-US" b="1" dirty="0">
                <a:solidFill>
                  <a:srgbClr val="C00000"/>
                </a:solidFill>
              </a:rPr>
            </a:br>
            <a:r>
              <a:rPr lang="en-US" sz="2400" b="1" dirty="0"/>
              <a:t>Extension of background-check model</a:t>
            </a:r>
            <a:endParaRPr lang="en-US" b="1" dirty="0"/>
          </a:p>
        </p:txBody>
      </p:sp>
      <p:sp>
        <p:nvSpPr>
          <p:cNvPr id="3" name="Content Placeholder 2">
            <a:extLst>
              <a:ext uri="{FF2B5EF4-FFF2-40B4-BE49-F238E27FC236}">
                <a16:creationId xmlns:a16="http://schemas.microsoft.com/office/drawing/2014/main" id="{5326886A-8A75-4610-B1AE-6421AE8488F7}"/>
              </a:ext>
            </a:extLst>
          </p:cNvPr>
          <p:cNvSpPr>
            <a:spLocks noGrp="1"/>
          </p:cNvSpPr>
          <p:nvPr>
            <p:ph idx="1"/>
          </p:nvPr>
        </p:nvSpPr>
        <p:spPr>
          <a:xfrm>
            <a:off x="131188" y="2525792"/>
            <a:ext cx="5647443" cy="4013120"/>
          </a:xfrm>
        </p:spPr>
        <p:txBody>
          <a:bodyPr>
            <a:normAutofit fontScale="77500" lnSpcReduction="20000"/>
          </a:bodyPr>
          <a:lstStyle/>
          <a:p>
            <a:pPr marL="0" indent="0">
              <a:buNone/>
            </a:pPr>
            <a:r>
              <a:rPr lang="en-US" b="1" dirty="0"/>
              <a:t>Extension of the background-check model</a:t>
            </a:r>
          </a:p>
          <a:p>
            <a:r>
              <a:rPr lang="en-US" sz="2600" dirty="0"/>
              <a:t>Mostly on relying party side</a:t>
            </a:r>
          </a:p>
          <a:p>
            <a:pPr lvl="1"/>
            <a:r>
              <a:rPr lang="en-US" sz="2300" dirty="0"/>
              <a:t>RP initiates the attestation flow and generates the nonce.</a:t>
            </a:r>
          </a:p>
          <a:p>
            <a:pPr lvl="1"/>
            <a:r>
              <a:rPr lang="en-US" sz="2300" dirty="0"/>
              <a:t>RP forwards evidence to all its recommended Verifiers.</a:t>
            </a:r>
          </a:p>
          <a:p>
            <a:pPr lvl="1"/>
            <a:r>
              <a:rPr lang="en-US" sz="2300" dirty="0"/>
              <a:t>RP aggregates the attestation results from these Verifiers.</a:t>
            </a:r>
          </a:p>
          <a:p>
            <a:r>
              <a:rPr lang="en-US" sz="2600" dirty="0"/>
              <a:t>Benefit</a:t>
            </a:r>
          </a:p>
          <a:p>
            <a:pPr lvl="1"/>
            <a:r>
              <a:rPr lang="en-US" sz="2300" dirty="0"/>
              <a:t>Ensure attestation is not done in vain.</a:t>
            </a:r>
          </a:p>
          <a:p>
            <a:pPr lvl="1"/>
            <a:r>
              <a:rPr lang="en-US" sz="2300" dirty="0"/>
              <a:t>Ensure availability &amp; security of remote attestation by “</a:t>
            </a:r>
            <a:r>
              <a:rPr lang="en-US" sz="2300" b="1" dirty="0"/>
              <a:t>Wisdom of Crowds”</a:t>
            </a:r>
          </a:p>
          <a:p>
            <a:pPr lvl="1"/>
            <a:r>
              <a:rPr lang="en-US" sz="2300" dirty="0"/>
              <a:t>Avoid redundant generation of evidence</a:t>
            </a:r>
          </a:p>
          <a:p>
            <a:pPr lvl="1"/>
            <a:r>
              <a:rPr lang="en-US" sz="2300" dirty="0"/>
              <a:t>Shortlisted Verifiers (detailed in </a:t>
            </a:r>
            <a:r>
              <a:rPr lang="en-US" sz="2300" b="1" dirty="0"/>
              <a:t>Verifier Manager </a:t>
            </a:r>
            <a:r>
              <a:rPr lang="en-US" sz="2300" dirty="0"/>
              <a:t>part)</a:t>
            </a:r>
          </a:p>
        </p:txBody>
      </p:sp>
      <p:sp>
        <p:nvSpPr>
          <p:cNvPr id="4" name="Slide Number Placeholder 3">
            <a:extLst>
              <a:ext uri="{FF2B5EF4-FFF2-40B4-BE49-F238E27FC236}">
                <a16:creationId xmlns:a16="http://schemas.microsoft.com/office/drawing/2014/main" id="{697122CD-EE3A-4BB1-85CC-D0DD81E7B90A}"/>
              </a:ext>
            </a:extLst>
          </p:cNvPr>
          <p:cNvSpPr>
            <a:spLocks noGrp="1"/>
          </p:cNvSpPr>
          <p:nvPr>
            <p:ph type="sldNum" sz="quarter" idx="12"/>
          </p:nvPr>
        </p:nvSpPr>
        <p:spPr/>
        <p:txBody>
          <a:bodyPr/>
          <a:lstStyle/>
          <a:p>
            <a:fld id="{86637765-A440-4BD6-850B-81793A0B501A}" type="slidenum">
              <a:rPr lang="en-US" smtClean="0"/>
              <a:t>4</a:t>
            </a:fld>
            <a:endParaRPr lang="en-US"/>
          </a:p>
        </p:txBody>
      </p:sp>
      <p:pic>
        <p:nvPicPr>
          <p:cNvPr id="7" name="Picture 6">
            <a:extLst>
              <a:ext uri="{FF2B5EF4-FFF2-40B4-BE49-F238E27FC236}">
                <a16:creationId xmlns:a16="http://schemas.microsoft.com/office/drawing/2014/main" id="{0AFCD539-1D40-4675-965D-C50E3A472B11}"/>
              </a:ext>
            </a:extLst>
          </p:cNvPr>
          <p:cNvPicPr>
            <a:picLocks noChangeAspect="1"/>
          </p:cNvPicPr>
          <p:nvPr/>
        </p:nvPicPr>
        <p:blipFill>
          <a:blip r:embed="rId2"/>
          <a:stretch>
            <a:fillRect/>
          </a:stretch>
        </p:blipFill>
        <p:spPr>
          <a:xfrm>
            <a:off x="2060389" y="14316075"/>
            <a:ext cx="4007036" cy="2587067"/>
          </a:xfrm>
          <a:prstGeom prst="rect">
            <a:avLst/>
          </a:prstGeom>
        </p:spPr>
      </p:pic>
      <p:pic>
        <p:nvPicPr>
          <p:cNvPr id="8" name="Picture 7">
            <a:extLst>
              <a:ext uri="{FF2B5EF4-FFF2-40B4-BE49-F238E27FC236}">
                <a16:creationId xmlns:a16="http://schemas.microsoft.com/office/drawing/2014/main" id="{17639B0C-2F4E-4AAE-9E68-70F997792CB5}"/>
              </a:ext>
            </a:extLst>
          </p:cNvPr>
          <p:cNvPicPr>
            <a:picLocks noChangeAspect="1"/>
          </p:cNvPicPr>
          <p:nvPr/>
        </p:nvPicPr>
        <p:blipFill>
          <a:blip r:embed="rId3"/>
          <a:stretch>
            <a:fillRect/>
          </a:stretch>
        </p:blipFill>
        <p:spPr>
          <a:xfrm>
            <a:off x="6181725" y="2513314"/>
            <a:ext cx="5391184" cy="3406699"/>
          </a:xfrm>
          <a:prstGeom prst="rect">
            <a:avLst/>
          </a:prstGeom>
        </p:spPr>
      </p:pic>
      <p:sp>
        <p:nvSpPr>
          <p:cNvPr id="10" name="Rectangle 2">
            <a:extLst>
              <a:ext uri="{FF2B5EF4-FFF2-40B4-BE49-F238E27FC236}">
                <a16:creationId xmlns:a16="http://schemas.microsoft.com/office/drawing/2014/main" id="{BF301972-BC39-4F0B-ADAA-DD9326698389}"/>
              </a:ext>
            </a:extLst>
          </p:cNvPr>
          <p:cNvSpPr>
            <a:spLocks noChangeArrowheads="1"/>
          </p:cNvSpPr>
          <p:nvPr/>
        </p:nvSpPr>
        <p:spPr bwMode="auto">
          <a:xfrm>
            <a:off x="666750" y="6784059"/>
            <a:ext cx="75342"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98375"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212529"/>
                </a:solidFill>
                <a:effectLst/>
                <a:latin typeface="Arial Unicode MS"/>
                <a:ea typeface="var(--bs-font-monospace)"/>
              </a:rPr>
              <a:t>.</a:t>
            </a:r>
            <a:r>
              <a:rPr kumimoji="0" lang="en-US" altLang="en-US" sz="11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TextBox 10">
            <a:extLst>
              <a:ext uri="{FF2B5EF4-FFF2-40B4-BE49-F238E27FC236}">
                <a16:creationId xmlns:a16="http://schemas.microsoft.com/office/drawing/2014/main" id="{1FAE6AA6-7E00-4804-AAE3-8703B0A428F0}"/>
              </a:ext>
            </a:extLst>
          </p:cNvPr>
          <p:cNvSpPr txBox="1"/>
          <p:nvPr/>
        </p:nvSpPr>
        <p:spPr>
          <a:xfrm>
            <a:off x="6181725" y="6106510"/>
            <a:ext cx="5800725" cy="646331"/>
          </a:xfrm>
          <a:prstGeom prst="rect">
            <a:avLst/>
          </a:prstGeom>
          <a:noFill/>
        </p:spPr>
        <p:txBody>
          <a:bodyPr wrap="square" rtlCol="0">
            <a:spAutoFit/>
          </a:bodyPr>
          <a:lstStyle/>
          <a:p>
            <a:r>
              <a:rPr lang="en-US" altLang="en-US" dirty="0">
                <a:solidFill>
                  <a:srgbClr val="212529"/>
                </a:solidFill>
                <a:ea typeface="var(--bs-font-monospace)"/>
              </a:rPr>
              <a:t>Fig. 3 Augmented Background-Check Model to support the aggregation of Attestation Results from multiple Verifiers</a:t>
            </a:r>
            <a:endParaRPr lang="en-US" dirty="0"/>
          </a:p>
        </p:txBody>
      </p:sp>
      <p:sp>
        <p:nvSpPr>
          <p:cNvPr id="9" name="TextBox 8">
            <a:extLst>
              <a:ext uri="{FF2B5EF4-FFF2-40B4-BE49-F238E27FC236}">
                <a16:creationId xmlns:a16="http://schemas.microsoft.com/office/drawing/2014/main" id="{1FAE6AA6-7E00-4804-AAE3-8703B0A428F0}"/>
              </a:ext>
            </a:extLst>
          </p:cNvPr>
          <p:cNvSpPr txBox="1"/>
          <p:nvPr/>
        </p:nvSpPr>
        <p:spPr>
          <a:xfrm>
            <a:off x="131188" y="1395842"/>
            <a:ext cx="11639898" cy="461665"/>
          </a:xfrm>
          <a:prstGeom prst="rect">
            <a:avLst/>
          </a:prstGeom>
          <a:noFill/>
        </p:spPr>
        <p:txBody>
          <a:bodyPr wrap="square" rtlCol="0">
            <a:spAutoFit/>
          </a:bodyPr>
          <a:lstStyle/>
          <a:p>
            <a:r>
              <a:rPr lang="en-US" sz="2400" b="1" dirty="0">
                <a:solidFill>
                  <a:srgbClr val="C00000"/>
                </a:solidFill>
              </a:rPr>
              <a:t>Objective: introduce multiple Verifiers to ensure the resilience of the attestation service</a:t>
            </a:r>
          </a:p>
        </p:txBody>
      </p:sp>
    </p:spTree>
    <p:extLst>
      <p:ext uri="{BB962C8B-B14F-4D97-AF65-F5344CB8AC3E}">
        <p14:creationId xmlns:p14="http://schemas.microsoft.com/office/powerpoint/2010/main" val="2517679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434C2-3264-49F7-BF0D-C59B23F45B66}"/>
              </a:ext>
            </a:extLst>
          </p:cNvPr>
          <p:cNvSpPr>
            <a:spLocks noGrp="1"/>
          </p:cNvSpPr>
          <p:nvPr>
            <p:ph type="title"/>
          </p:nvPr>
        </p:nvSpPr>
        <p:spPr>
          <a:xfrm>
            <a:off x="99794" y="87168"/>
            <a:ext cx="11919381" cy="1325563"/>
          </a:xfrm>
        </p:spPr>
        <p:txBody>
          <a:bodyPr/>
          <a:lstStyle/>
          <a:p>
            <a:r>
              <a:rPr lang="en-US" b="1" dirty="0">
                <a:solidFill>
                  <a:srgbClr val="C00000"/>
                </a:solidFill>
              </a:rPr>
              <a:t>Verifier manager</a:t>
            </a:r>
          </a:p>
        </p:txBody>
      </p:sp>
      <p:sp>
        <p:nvSpPr>
          <p:cNvPr id="3" name="Content Placeholder 2">
            <a:extLst>
              <a:ext uri="{FF2B5EF4-FFF2-40B4-BE49-F238E27FC236}">
                <a16:creationId xmlns:a16="http://schemas.microsoft.com/office/drawing/2014/main" id="{65514756-F575-4115-B5B4-A6C3DED78739}"/>
              </a:ext>
            </a:extLst>
          </p:cNvPr>
          <p:cNvSpPr>
            <a:spLocks noGrp="1"/>
          </p:cNvSpPr>
          <p:nvPr>
            <p:ph idx="1"/>
          </p:nvPr>
        </p:nvSpPr>
        <p:spPr>
          <a:xfrm>
            <a:off x="6096000" y="2075324"/>
            <a:ext cx="5782457" cy="4351338"/>
          </a:xfrm>
        </p:spPr>
        <p:txBody>
          <a:bodyPr>
            <a:normAutofit/>
          </a:bodyPr>
          <a:lstStyle/>
          <a:p>
            <a:pPr marL="0" indent="0">
              <a:buNone/>
            </a:pPr>
            <a:r>
              <a:rPr lang="en-US" sz="2400" dirty="0"/>
              <a:t>Introduce verifier manager in the architecture to:</a:t>
            </a:r>
          </a:p>
          <a:p>
            <a:r>
              <a:rPr lang="en-US" sz="2400" dirty="0"/>
              <a:t>Provide a recommended Verifier list to RP based on input of a seed anchor verifier list and required # of Verifiers</a:t>
            </a:r>
          </a:p>
          <a:p>
            <a:r>
              <a:rPr lang="en-US" sz="2400" dirty="0"/>
              <a:t>Enable RP contacts small set of Verifiers that follow same Reference Values</a:t>
            </a:r>
          </a:p>
          <a:p>
            <a:r>
              <a:rPr lang="en-US" sz="2400" dirty="0"/>
              <a:t> Enable RP flexible configuration of policy </a:t>
            </a:r>
          </a:p>
        </p:txBody>
      </p:sp>
      <p:sp>
        <p:nvSpPr>
          <p:cNvPr id="4" name="Slide Number Placeholder 3">
            <a:extLst>
              <a:ext uri="{FF2B5EF4-FFF2-40B4-BE49-F238E27FC236}">
                <a16:creationId xmlns:a16="http://schemas.microsoft.com/office/drawing/2014/main" id="{49E73578-9012-42DC-A44A-391D5EF1A836}"/>
              </a:ext>
            </a:extLst>
          </p:cNvPr>
          <p:cNvSpPr>
            <a:spLocks noGrp="1"/>
          </p:cNvSpPr>
          <p:nvPr>
            <p:ph type="sldNum" sz="quarter" idx="12"/>
          </p:nvPr>
        </p:nvSpPr>
        <p:spPr/>
        <p:txBody>
          <a:bodyPr/>
          <a:lstStyle/>
          <a:p>
            <a:fld id="{86637765-A440-4BD6-850B-81793A0B501A}" type="slidenum">
              <a:rPr lang="en-US" smtClean="0"/>
              <a:t>5</a:t>
            </a:fld>
            <a:endParaRPr lang="en-US"/>
          </a:p>
        </p:txBody>
      </p:sp>
      <p:pic>
        <p:nvPicPr>
          <p:cNvPr id="5" name="Picture 4">
            <a:extLst>
              <a:ext uri="{FF2B5EF4-FFF2-40B4-BE49-F238E27FC236}">
                <a16:creationId xmlns:a16="http://schemas.microsoft.com/office/drawing/2014/main" id="{9C3A4853-A47F-41F2-BBC5-7E0BF7880D1F}"/>
              </a:ext>
            </a:extLst>
          </p:cNvPr>
          <p:cNvPicPr>
            <a:picLocks noChangeAspect="1"/>
          </p:cNvPicPr>
          <p:nvPr/>
        </p:nvPicPr>
        <p:blipFill>
          <a:blip r:embed="rId2"/>
          <a:stretch>
            <a:fillRect/>
          </a:stretch>
        </p:blipFill>
        <p:spPr>
          <a:xfrm>
            <a:off x="961634" y="2051291"/>
            <a:ext cx="4395961" cy="2755418"/>
          </a:xfrm>
          <a:prstGeom prst="rect">
            <a:avLst/>
          </a:prstGeom>
        </p:spPr>
      </p:pic>
      <p:sp>
        <p:nvSpPr>
          <p:cNvPr id="6" name="Rectangle 5">
            <a:extLst>
              <a:ext uri="{FF2B5EF4-FFF2-40B4-BE49-F238E27FC236}">
                <a16:creationId xmlns:a16="http://schemas.microsoft.com/office/drawing/2014/main" id="{5ADBC99F-8FF9-45BA-9054-E7FFA31B81EE}"/>
              </a:ext>
            </a:extLst>
          </p:cNvPr>
          <p:cNvSpPr/>
          <p:nvPr/>
        </p:nvSpPr>
        <p:spPr>
          <a:xfrm>
            <a:off x="3651601" y="5759754"/>
            <a:ext cx="1149729" cy="4699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tx1"/>
                </a:solidFill>
              </a:rPr>
              <a:t>Verifier   Manager</a:t>
            </a:r>
            <a:endParaRPr lang="en-US" dirty="0">
              <a:solidFill>
                <a:schemeClr val="tx1"/>
              </a:solidFill>
            </a:endParaRPr>
          </a:p>
        </p:txBody>
      </p:sp>
      <p:cxnSp>
        <p:nvCxnSpPr>
          <p:cNvPr id="7" name="Straight Arrow Connector 6">
            <a:extLst>
              <a:ext uri="{FF2B5EF4-FFF2-40B4-BE49-F238E27FC236}">
                <a16:creationId xmlns:a16="http://schemas.microsoft.com/office/drawing/2014/main" id="{C215C808-C0AD-4A3E-9DAF-12A2C3DBDF38}"/>
              </a:ext>
            </a:extLst>
          </p:cNvPr>
          <p:cNvCxnSpPr>
            <a:cxnSpLocks/>
          </p:cNvCxnSpPr>
          <p:nvPr/>
        </p:nvCxnSpPr>
        <p:spPr>
          <a:xfrm>
            <a:off x="4499444" y="4792498"/>
            <a:ext cx="0" cy="961684"/>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9BCF78E-A8F5-4427-9BA7-FC912701BD8C}"/>
              </a:ext>
            </a:extLst>
          </p:cNvPr>
          <p:cNvCxnSpPr>
            <a:cxnSpLocks/>
          </p:cNvCxnSpPr>
          <p:nvPr/>
        </p:nvCxnSpPr>
        <p:spPr>
          <a:xfrm flipV="1">
            <a:off x="4702442" y="4760330"/>
            <a:ext cx="0" cy="1006532"/>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65B6C70-961F-4CF8-B014-7A2FB5E9DA93}"/>
              </a:ext>
            </a:extLst>
          </p:cNvPr>
          <p:cNvSpPr txBox="1"/>
          <p:nvPr/>
        </p:nvSpPr>
        <p:spPr>
          <a:xfrm>
            <a:off x="3819560" y="4848097"/>
            <a:ext cx="770177" cy="830997"/>
          </a:xfrm>
          <a:prstGeom prst="rect">
            <a:avLst/>
          </a:prstGeom>
          <a:noFill/>
        </p:spPr>
        <p:txBody>
          <a:bodyPr wrap="square" rtlCol="0">
            <a:spAutoFit/>
          </a:bodyPr>
          <a:lstStyle/>
          <a:p>
            <a:r>
              <a:rPr lang="en-US" sz="1200" dirty="0"/>
              <a:t>Seed anchor verifier list, #</a:t>
            </a:r>
          </a:p>
        </p:txBody>
      </p:sp>
      <p:sp>
        <p:nvSpPr>
          <p:cNvPr id="10" name="TextBox 9">
            <a:extLst>
              <a:ext uri="{FF2B5EF4-FFF2-40B4-BE49-F238E27FC236}">
                <a16:creationId xmlns:a16="http://schemas.microsoft.com/office/drawing/2014/main" id="{BD97C3B1-355C-457D-BDDC-4286D2E3C5E1}"/>
              </a:ext>
            </a:extLst>
          </p:cNvPr>
          <p:cNvSpPr txBox="1"/>
          <p:nvPr/>
        </p:nvSpPr>
        <p:spPr>
          <a:xfrm>
            <a:off x="4646187" y="4859026"/>
            <a:ext cx="1149729" cy="461665"/>
          </a:xfrm>
          <a:prstGeom prst="rect">
            <a:avLst/>
          </a:prstGeom>
          <a:noFill/>
        </p:spPr>
        <p:txBody>
          <a:bodyPr wrap="square" rtlCol="0">
            <a:spAutoFit/>
          </a:bodyPr>
          <a:lstStyle/>
          <a:p>
            <a:r>
              <a:rPr lang="en-US" sz="1200" dirty="0"/>
              <a:t>Recommended verifier list</a:t>
            </a:r>
          </a:p>
        </p:txBody>
      </p:sp>
      <p:sp>
        <p:nvSpPr>
          <p:cNvPr id="11" name="TextBox 10">
            <a:extLst>
              <a:ext uri="{FF2B5EF4-FFF2-40B4-BE49-F238E27FC236}">
                <a16:creationId xmlns:a16="http://schemas.microsoft.com/office/drawing/2014/main" id="{C843F251-277E-437B-B1A2-4F2B87A26EBB}"/>
              </a:ext>
            </a:extLst>
          </p:cNvPr>
          <p:cNvSpPr txBox="1"/>
          <p:nvPr/>
        </p:nvSpPr>
        <p:spPr>
          <a:xfrm>
            <a:off x="2349817" y="4281019"/>
            <a:ext cx="691038" cy="215444"/>
          </a:xfrm>
          <a:prstGeom prst="rect">
            <a:avLst/>
          </a:prstGeom>
          <a:solidFill>
            <a:srgbClr val="92D050"/>
          </a:solidFill>
          <a:ln>
            <a:solidFill>
              <a:schemeClr val="accent1"/>
            </a:solidFill>
          </a:ln>
        </p:spPr>
        <p:txBody>
          <a:bodyPr wrap="square" rtlCol="0">
            <a:spAutoFit/>
          </a:bodyPr>
          <a:lstStyle/>
          <a:p>
            <a:r>
              <a:rPr lang="en-US" sz="800" dirty="0"/>
              <a:t>Verifier B</a:t>
            </a:r>
          </a:p>
        </p:txBody>
      </p:sp>
      <p:sp>
        <p:nvSpPr>
          <p:cNvPr id="12" name="TextBox 11">
            <a:extLst>
              <a:ext uri="{FF2B5EF4-FFF2-40B4-BE49-F238E27FC236}">
                <a16:creationId xmlns:a16="http://schemas.microsoft.com/office/drawing/2014/main" id="{4041AD33-D44A-4F31-81CD-6AC3545E602C}"/>
              </a:ext>
            </a:extLst>
          </p:cNvPr>
          <p:cNvSpPr txBox="1"/>
          <p:nvPr/>
        </p:nvSpPr>
        <p:spPr>
          <a:xfrm>
            <a:off x="2349817" y="4598501"/>
            <a:ext cx="691038" cy="215444"/>
          </a:xfrm>
          <a:prstGeom prst="rect">
            <a:avLst/>
          </a:prstGeom>
          <a:solidFill>
            <a:srgbClr val="92D050"/>
          </a:solidFill>
          <a:ln>
            <a:solidFill>
              <a:schemeClr val="accent1"/>
            </a:solidFill>
          </a:ln>
        </p:spPr>
        <p:txBody>
          <a:bodyPr wrap="square" rtlCol="0">
            <a:spAutoFit/>
          </a:bodyPr>
          <a:lstStyle/>
          <a:p>
            <a:r>
              <a:rPr lang="en-US" sz="800" dirty="0"/>
              <a:t>Verifier C</a:t>
            </a:r>
          </a:p>
        </p:txBody>
      </p:sp>
      <p:sp>
        <p:nvSpPr>
          <p:cNvPr id="13" name="TextBox 12">
            <a:extLst>
              <a:ext uri="{FF2B5EF4-FFF2-40B4-BE49-F238E27FC236}">
                <a16:creationId xmlns:a16="http://schemas.microsoft.com/office/drawing/2014/main" id="{2B3F5044-7AA1-44E6-9824-F08887B9353D}"/>
              </a:ext>
            </a:extLst>
          </p:cNvPr>
          <p:cNvSpPr txBox="1"/>
          <p:nvPr/>
        </p:nvSpPr>
        <p:spPr>
          <a:xfrm>
            <a:off x="2349817" y="4920099"/>
            <a:ext cx="691038" cy="215444"/>
          </a:xfrm>
          <a:prstGeom prst="rect">
            <a:avLst/>
          </a:prstGeom>
          <a:solidFill>
            <a:srgbClr val="FFFF00"/>
          </a:solidFill>
          <a:ln>
            <a:solidFill>
              <a:schemeClr val="accent1"/>
            </a:solidFill>
          </a:ln>
        </p:spPr>
        <p:txBody>
          <a:bodyPr wrap="square" rtlCol="0">
            <a:spAutoFit/>
          </a:bodyPr>
          <a:lstStyle/>
          <a:p>
            <a:r>
              <a:rPr lang="en-US" sz="800" dirty="0"/>
              <a:t>Verifier D</a:t>
            </a:r>
          </a:p>
        </p:txBody>
      </p:sp>
      <p:sp>
        <p:nvSpPr>
          <p:cNvPr id="15" name="TextBox 14">
            <a:extLst>
              <a:ext uri="{FF2B5EF4-FFF2-40B4-BE49-F238E27FC236}">
                <a16:creationId xmlns:a16="http://schemas.microsoft.com/office/drawing/2014/main" id="{EBCCB9D7-CDA6-4D68-A767-604B678B71D8}"/>
              </a:ext>
            </a:extLst>
          </p:cNvPr>
          <p:cNvSpPr txBox="1"/>
          <p:nvPr/>
        </p:nvSpPr>
        <p:spPr>
          <a:xfrm>
            <a:off x="2366696" y="5572138"/>
            <a:ext cx="691038" cy="215444"/>
          </a:xfrm>
          <a:prstGeom prst="rect">
            <a:avLst/>
          </a:prstGeom>
          <a:solidFill>
            <a:srgbClr val="FFFF00"/>
          </a:solidFill>
          <a:ln>
            <a:solidFill>
              <a:schemeClr val="accent1"/>
            </a:solidFill>
          </a:ln>
        </p:spPr>
        <p:txBody>
          <a:bodyPr wrap="square" rtlCol="0">
            <a:spAutoFit/>
          </a:bodyPr>
          <a:lstStyle/>
          <a:p>
            <a:r>
              <a:rPr lang="en-US" sz="800" dirty="0"/>
              <a:t>Verifier X</a:t>
            </a:r>
          </a:p>
        </p:txBody>
      </p:sp>
      <p:sp>
        <p:nvSpPr>
          <p:cNvPr id="16" name="TextBox 15">
            <a:extLst>
              <a:ext uri="{FF2B5EF4-FFF2-40B4-BE49-F238E27FC236}">
                <a16:creationId xmlns:a16="http://schemas.microsoft.com/office/drawing/2014/main" id="{EB9AA88C-EF0A-48D9-BD4C-A7D4A0711F67}"/>
              </a:ext>
            </a:extLst>
          </p:cNvPr>
          <p:cNvSpPr txBox="1"/>
          <p:nvPr/>
        </p:nvSpPr>
        <p:spPr>
          <a:xfrm>
            <a:off x="2366696" y="5889620"/>
            <a:ext cx="691038" cy="215444"/>
          </a:xfrm>
          <a:prstGeom prst="rect">
            <a:avLst/>
          </a:prstGeom>
          <a:solidFill>
            <a:srgbClr val="FFFF00"/>
          </a:solidFill>
          <a:ln>
            <a:solidFill>
              <a:schemeClr val="accent1"/>
            </a:solidFill>
          </a:ln>
        </p:spPr>
        <p:txBody>
          <a:bodyPr wrap="square" rtlCol="0">
            <a:spAutoFit/>
          </a:bodyPr>
          <a:lstStyle/>
          <a:p>
            <a:r>
              <a:rPr lang="en-US" sz="800" dirty="0"/>
              <a:t>Verifier Y</a:t>
            </a:r>
          </a:p>
        </p:txBody>
      </p:sp>
      <p:sp>
        <p:nvSpPr>
          <p:cNvPr id="17" name="TextBox 16">
            <a:extLst>
              <a:ext uri="{FF2B5EF4-FFF2-40B4-BE49-F238E27FC236}">
                <a16:creationId xmlns:a16="http://schemas.microsoft.com/office/drawing/2014/main" id="{4F89F851-8C2A-47CF-89A3-C4115E935209}"/>
              </a:ext>
            </a:extLst>
          </p:cNvPr>
          <p:cNvSpPr txBox="1"/>
          <p:nvPr/>
        </p:nvSpPr>
        <p:spPr>
          <a:xfrm>
            <a:off x="2366696" y="6211218"/>
            <a:ext cx="691038" cy="215444"/>
          </a:xfrm>
          <a:prstGeom prst="rect">
            <a:avLst/>
          </a:prstGeom>
          <a:solidFill>
            <a:srgbClr val="FFFF00"/>
          </a:solidFill>
          <a:ln>
            <a:solidFill>
              <a:schemeClr val="accent1"/>
            </a:solidFill>
          </a:ln>
        </p:spPr>
        <p:txBody>
          <a:bodyPr wrap="square" rtlCol="0">
            <a:spAutoFit/>
          </a:bodyPr>
          <a:lstStyle/>
          <a:p>
            <a:r>
              <a:rPr lang="en-US" sz="800" dirty="0"/>
              <a:t>Verifier Z</a:t>
            </a:r>
          </a:p>
        </p:txBody>
      </p:sp>
      <p:sp>
        <p:nvSpPr>
          <p:cNvPr id="18" name="TextBox 17">
            <a:extLst>
              <a:ext uri="{FF2B5EF4-FFF2-40B4-BE49-F238E27FC236}">
                <a16:creationId xmlns:a16="http://schemas.microsoft.com/office/drawing/2014/main" id="{6321847D-0D6D-4240-8F4E-82F91FC4A5E7}"/>
              </a:ext>
            </a:extLst>
          </p:cNvPr>
          <p:cNvSpPr txBox="1"/>
          <p:nvPr/>
        </p:nvSpPr>
        <p:spPr>
          <a:xfrm>
            <a:off x="2439458" y="5167116"/>
            <a:ext cx="633410" cy="369332"/>
          </a:xfrm>
          <a:prstGeom prst="rect">
            <a:avLst/>
          </a:prstGeom>
          <a:noFill/>
        </p:spPr>
        <p:txBody>
          <a:bodyPr wrap="square" rtlCol="0">
            <a:spAutoFit/>
          </a:bodyPr>
          <a:lstStyle/>
          <a:p>
            <a:r>
              <a:rPr lang="en-US" dirty="0"/>
              <a:t>……</a:t>
            </a:r>
          </a:p>
        </p:txBody>
      </p:sp>
      <p:sp>
        <p:nvSpPr>
          <p:cNvPr id="19" name="Oval 18">
            <a:extLst>
              <a:ext uri="{FF2B5EF4-FFF2-40B4-BE49-F238E27FC236}">
                <a16:creationId xmlns:a16="http://schemas.microsoft.com/office/drawing/2014/main" id="{05746CDC-F976-4E23-85C3-D1A62A208D14}"/>
              </a:ext>
            </a:extLst>
          </p:cNvPr>
          <p:cNvSpPr/>
          <p:nvPr/>
        </p:nvSpPr>
        <p:spPr>
          <a:xfrm>
            <a:off x="1955056" y="3191626"/>
            <a:ext cx="1696541" cy="1692783"/>
          </a:xfrm>
          <a:prstGeom prst="ellipse">
            <a:avLst/>
          </a:prstGeom>
          <a:solidFill>
            <a:schemeClr val="bg1">
              <a:alpha val="5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F14F5748-5FF2-4F3A-B976-DF67C74BA19B}"/>
              </a:ext>
            </a:extLst>
          </p:cNvPr>
          <p:cNvSpPr txBox="1"/>
          <p:nvPr/>
        </p:nvSpPr>
        <p:spPr>
          <a:xfrm>
            <a:off x="2228461" y="3767479"/>
            <a:ext cx="1149729" cy="461665"/>
          </a:xfrm>
          <a:prstGeom prst="rect">
            <a:avLst/>
          </a:prstGeom>
          <a:noFill/>
        </p:spPr>
        <p:txBody>
          <a:bodyPr wrap="square" rtlCol="0">
            <a:spAutoFit/>
          </a:bodyPr>
          <a:lstStyle/>
          <a:p>
            <a:r>
              <a:rPr lang="en-US" sz="1200" dirty="0"/>
              <a:t>Recommended verifiers</a:t>
            </a:r>
          </a:p>
        </p:txBody>
      </p:sp>
      <p:sp>
        <p:nvSpPr>
          <p:cNvPr id="27" name="TextBox 26">
            <a:extLst>
              <a:ext uri="{FF2B5EF4-FFF2-40B4-BE49-F238E27FC236}">
                <a16:creationId xmlns:a16="http://schemas.microsoft.com/office/drawing/2014/main" id="{DB9853EC-4E36-4222-9246-13815AFD8537}"/>
              </a:ext>
            </a:extLst>
          </p:cNvPr>
          <p:cNvSpPr txBox="1"/>
          <p:nvPr/>
        </p:nvSpPr>
        <p:spPr>
          <a:xfrm>
            <a:off x="2065125" y="3537734"/>
            <a:ext cx="1586476" cy="215444"/>
          </a:xfrm>
          <a:prstGeom prst="rect">
            <a:avLst/>
          </a:prstGeom>
          <a:solidFill>
            <a:srgbClr val="92D050"/>
          </a:solidFill>
          <a:ln>
            <a:solidFill>
              <a:schemeClr val="accent1"/>
            </a:solidFill>
          </a:ln>
        </p:spPr>
        <p:txBody>
          <a:bodyPr wrap="square" rtlCol="0">
            <a:spAutoFit/>
          </a:bodyPr>
          <a:lstStyle/>
          <a:p>
            <a:r>
              <a:rPr lang="en-US" sz="800" dirty="0"/>
              <a:t>Verifier A</a:t>
            </a:r>
          </a:p>
        </p:txBody>
      </p:sp>
      <p:sp>
        <p:nvSpPr>
          <p:cNvPr id="29" name="TextBox 28">
            <a:extLst>
              <a:ext uri="{FF2B5EF4-FFF2-40B4-BE49-F238E27FC236}">
                <a16:creationId xmlns:a16="http://schemas.microsoft.com/office/drawing/2014/main" id="{A89D7F6B-F4C4-4F2F-BDE7-5ED88EB9E65A}"/>
              </a:ext>
            </a:extLst>
          </p:cNvPr>
          <p:cNvSpPr txBox="1"/>
          <p:nvPr/>
        </p:nvSpPr>
        <p:spPr>
          <a:xfrm>
            <a:off x="315902" y="6478261"/>
            <a:ext cx="6361123" cy="369332"/>
          </a:xfrm>
          <a:prstGeom prst="rect">
            <a:avLst/>
          </a:prstGeom>
          <a:noFill/>
        </p:spPr>
        <p:txBody>
          <a:bodyPr wrap="square" rtlCol="0">
            <a:spAutoFit/>
          </a:bodyPr>
          <a:lstStyle/>
          <a:p>
            <a:r>
              <a:rPr lang="en-US" altLang="en-US" dirty="0">
                <a:solidFill>
                  <a:srgbClr val="212529"/>
                </a:solidFill>
                <a:ea typeface="var(--bs-font-monospace)"/>
              </a:rPr>
              <a:t>Fig. 4 Interaction between a verifier manager and a relying party</a:t>
            </a:r>
            <a:endParaRPr lang="en-US" dirty="0"/>
          </a:p>
        </p:txBody>
      </p:sp>
      <p:sp>
        <p:nvSpPr>
          <p:cNvPr id="14" name="Rectangle 13">
            <a:extLst>
              <a:ext uri="{FF2B5EF4-FFF2-40B4-BE49-F238E27FC236}">
                <a16:creationId xmlns:a16="http://schemas.microsoft.com/office/drawing/2014/main" id="{ADB707CD-9442-4201-8DFE-7C4A3BA7E035}"/>
              </a:ext>
            </a:extLst>
          </p:cNvPr>
          <p:cNvSpPr/>
          <p:nvPr/>
        </p:nvSpPr>
        <p:spPr>
          <a:xfrm>
            <a:off x="99794" y="1301145"/>
            <a:ext cx="8890895" cy="461665"/>
          </a:xfrm>
          <a:prstGeom prst="rect">
            <a:avLst/>
          </a:prstGeom>
        </p:spPr>
        <p:txBody>
          <a:bodyPr wrap="none">
            <a:spAutoFit/>
          </a:bodyPr>
          <a:lstStyle/>
          <a:p>
            <a:r>
              <a:rPr lang="en-US" sz="2400" b="1" dirty="0">
                <a:solidFill>
                  <a:srgbClr val="C00000"/>
                </a:solidFill>
              </a:rPr>
              <a:t>Objective: support for flexible verifiers configuration at relying party</a:t>
            </a:r>
            <a:endParaRPr lang="en-US" sz="2400" dirty="0"/>
          </a:p>
        </p:txBody>
      </p:sp>
    </p:spTree>
    <p:extLst>
      <p:ext uri="{BB962C8B-B14F-4D97-AF65-F5344CB8AC3E}">
        <p14:creationId xmlns:p14="http://schemas.microsoft.com/office/powerpoint/2010/main" val="3466816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E4F80-E0D6-430F-B299-45A92B71072A}"/>
              </a:ext>
            </a:extLst>
          </p:cNvPr>
          <p:cNvSpPr>
            <a:spLocks noGrp="1"/>
          </p:cNvSpPr>
          <p:nvPr>
            <p:ph type="title"/>
          </p:nvPr>
        </p:nvSpPr>
        <p:spPr>
          <a:xfrm>
            <a:off x="122699" y="146487"/>
            <a:ext cx="11670384" cy="924551"/>
          </a:xfrm>
        </p:spPr>
        <p:txBody>
          <a:bodyPr vert="horz" lIns="91440" tIns="45720" rIns="91440" bIns="45720" rtlCol="0" anchor="ctr">
            <a:normAutofit/>
          </a:bodyPr>
          <a:lstStyle/>
          <a:p>
            <a:r>
              <a:rPr lang="en-US" b="1" dirty="0">
                <a:solidFill>
                  <a:srgbClr val="C00000"/>
                </a:solidFill>
              </a:rPr>
              <a:t>Use case 1: Node Attestation for Trusted Routing</a:t>
            </a:r>
          </a:p>
        </p:txBody>
      </p:sp>
      <p:sp>
        <p:nvSpPr>
          <p:cNvPr id="3" name="Content Placeholder 2">
            <a:extLst>
              <a:ext uri="{FF2B5EF4-FFF2-40B4-BE49-F238E27FC236}">
                <a16:creationId xmlns:a16="http://schemas.microsoft.com/office/drawing/2014/main" id="{1426A43C-8B9C-4428-9628-D0071FA61DFF}"/>
              </a:ext>
            </a:extLst>
          </p:cNvPr>
          <p:cNvSpPr>
            <a:spLocks noGrp="1"/>
          </p:cNvSpPr>
          <p:nvPr>
            <p:ph idx="1"/>
          </p:nvPr>
        </p:nvSpPr>
        <p:spPr>
          <a:xfrm>
            <a:off x="270292" y="1282723"/>
            <a:ext cx="4511258" cy="1650958"/>
          </a:xfrm>
        </p:spPr>
        <p:txBody>
          <a:bodyPr>
            <a:normAutofit/>
          </a:bodyPr>
          <a:lstStyle/>
          <a:p>
            <a:pPr marL="0" indent="0">
              <a:buNone/>
            </a:pPr>
            <a:r>
              <a:rPr lang="en-US" sz="2200" dirty="0"/>
              <a:t>Trusted Routing requires traffic to go through trusted nodes while they can be appraised by the Verifier (Fig. 5).</a:t>
            </a:r>
          </a:p>
        </p:txBody>
      </p:sp>
      <p:sp>
        <p:nvSpPr>
          <p:cNvPr id="4" name="Slide Number Placeholder 3">
            <a:extLst>
              <a:ext uri="{FF2B5EF4-FFF2-40B4-BE49-F238E27FC236}">
                <a16:creationId xmlns:a16="http://schemas.microsoft.com/office/drawing/2014/main" id="{32B474A9-A3EE-4E4B-BB14-A6C4CDA683A5}"/>
              </a:ext>
            </a:extLst>
          </p:cNvPr>
          <p:cNvSpPr>
            <a:spLocks noGrp="1"/>
          </p:cNvSpPr>
          <p:nvPr>
            <p:ph type="sldNum" sz="quarter" idx="12"/>
          </p:nvPr>
        </p:nvSpPr>
        <p:spPr/>
        <p:txBody>
          <a:bodyPr/>
          <a:lstStyle/>
          <a:p>
            <a:fld id="{86637765-A440-4BD6-850B-81793A0B501A}" type="slidenum">
              <a:rPr lang="en-US" smtClean="0"/>
              <a:t>6</a:t>
            </a:fld>
            <a:endParaRPr lang="en-US"/>
          </a:p>
        </p:txBody>
      </p:sp>
      <p:pic>
        <p:nvPicPr>
          <p:cNvPr id="5" name="Picture 4">
            <a:extLst>
              <a:ext uri="{FF2B5EF4-FFF2-40B4-BE49-F238E27FC236}">
                <a16:creationId xmlns:a16="http://schemas.microsoft.com/office/drawing/2014/main" id="{0182E428-40F5-4691-9C3B-34A44710199F}"/>
              </a:ext>
            </a:extLst>
          </p:cNvPr>
          <p:cNvPicPr>
            <a:picLocks noChangeAspect="1"/>
          </p:cNvPicPr>
          <p:nvPr/>
        </p:nvPicPr>
        <p:blipFill>
          <a:blip r:embed="rId2"/>
          <a:stretch>
            <a:fillRect/>
          </a:stretch>
        </p:blipFill>
        <p:spPr>
          <a:xfrm>
            <a:off x="5217320" y="770781"/>
            <a:ext cx="3393280" cy="1801978"/>
          </a:xfrm>
          <a:prstGeom prst="rect">
            <a:avLst/>
          </a:prstGeom>
        </p:spPr>
      </p:pic>
      <p:sp>
        <p:nvSpPr>
          <p:cNvPr id="6" name="TextBox 5">
            <a:extLst>
              <a:ext uri="{FF2B5EF4-FFF2-40B4-BE49-F238E27FC236}">
                <a16:creationId xmlns:a16="http://schemas.microsoft.com/office/drawing/2014/main" id="{3E2B22C5-0E91-4567-8756-85FD0A96C002}"/>
              </a:ext>
            </a:extLst>
          </p:cNvPr>
          <p:cNvSpPr txBox="1"/>
          <p:nvPr/>
        </p:nvSpPr>
        <p:spPr>
          <a:xfrm>
            <a:off x="5147084" y="2621940"/>
            <a:ext cx="3818996" cy="646331"/>
          </a:xfrm>
          <a:prstGeom prst="rect">
            <a:avLst/>
          </a:prstGeom>
          <a:noFill/>
        </p:spPr>
        <p:txBody>
          <a:bodyPr wrap="square" rtlCol="0">
            <a:spAutoFit/>
          </a:bodyPr>
          <a:lstStyle/>
          <a:p>
            <a:r>
              <a:rPr lang="en-US" altLang="en-US" dirty="0">
                <a:solidFill>
                  <a:srgbClr val="212529"/>
                </a:solidFill>
                <a:ea typeface="var(--bs-font-monospace)"/>
              </a:rPr>
              <a:t>Fig. 5 Trusted routing </a:t>
            </a:r>
            <a:r>
              <a:rPr lang="en-US" dirty="0"/>
              <a:t>Use Case from </a:t>
            </a:r>
            <a:r>
              <a:rPr lang="en-US" dirty="0">
                <a:hlinkClick r:id="rId3"/>
              </a:rPr>
              <a:t>NASR use cases</a:t>
            </a:r>
            <a:endParaRPr lang="en-US" dirty="0"/>
          </a:p>
        </p:txBody>
      </p:sp>
      <p:sp>
        <p:nvSpPr>
          <p:cNvPr id="18" name="Rectangle 17">
            <a:extLst>
              <a:ext uri="{FF2B5EF4-FFF2-40B4-BE49-F238E27FC236}">
                <a16:creationId xmlns:a16="http://schemas.microsoft.com/office/drawing/2014/main" id="{30E6CF54-32C8-40FC-A0A8-4EF5D282B394}"/>
              </a:ext>
            </a:extLst>
          </p:cNvPr>
          <p:cNvSpPr/>
          <p:nvPr/>
        </p:nvSpPr>
        <p:spPr>
          <a:xfrm>
            <a:off x="5292083" y="3537084"/>
            <a:ext cx="1299218" cy="492261"/>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Verifier A</a:t>
            </a:r>
          </a:p>
          <a:p>
            <a:pPr algn="ctr"/>
            <a:r>
              <a:rPr lang="en-US" dirty="0"/>
              <a:t>(Primary)</a:t>
            </a:r>
          </a:p>
        </p:txBody>
      </p:sp>
      <p:sp>
        <p:nvSpPr>
          <p:cNvPr id="19" name="Rectangle 18">
            <a:extLst>
              <a:ext uri="{FF2B5EF4-FFF2-40B4-BE49-F238E27FC236}">
                <a16:creationId xmlns:a16="http://schemas.microsoft.com/office/drawing/2014/main" id="{42DA69A9-BF5A-4DFF-BAC3-7AAD6FD53CE0}"/>
              </a:ext>
            </a:extLst>
          </p:cNvPr>
          <p:cNvSpPr/>
          <p:nvPr/>
        </p:nvSpPr>
        <p:spPr>
          <a:xfrm>
            <a:off x="7039435" y="3537084"/>
            <a:ext cx="1299218" cy="478395"/>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Verifier B</a:t>
            </a:r>
          </a:p>
          <a:p>
            <a:pPr algn="ctr"/>
            <a:r>
              <a:rPr lang="en-US" dirty="0"/>
              <a:t>(secondary)</a:t>
            </a:r>
          </a:p>
        </p:txBody>
      </p:sp>
      <p:sp>
        <p:nvSpPr>
          <p:cNvPr id="20" name="Rectangle 19">
            <a:extLst>
              <a:ext uri="{FF2B5EF4-FFF2-40B4-BE49-F238E27FC236}">
                <a16:creationId xmlns:a16="http://schemas.microsoft.com/office/drawing/2014/main" id="{4D4FB639-5CF5-492C-9712-D1D36AF8313C}"/>
              </a:ext>
            </a:extLst>
          </p:cNvPr>
          <p:cNvSpPr/>
          <p:nvPr/>
        </p:nvSpPr>
        <p:spPr>
          <a:xfrm>
            <a:off x="4600579" y="4643586"/>
            <a:ext cx="6412380" cy="64385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Arrow Connector 23">
            <a:extLst>
              <a:ext uri="{FF2B5EF4-FFF2-40B4-BE49-F238E27FC236}">
                <a16:creationId xmlns:a16="http://schemas.microsoft.com/office/drawing/2014/main" id="{E85C8ED1-E955-4453-9E10-CEDFF5EB11B3}"/>
              </a:ext>
            </a:extLst>
          </p:cNvPr>
          <p:cNvCxnSpPr>
            <a:cxnSpLocks/>
          </p:cNvCxnSpPr>
          <p:nvPr/>
        </p:nvCxnSpPr>
        <p:spPr>
          <a:xfrm flipV="1">
            <a:off x="6781799" y="5362117"/>
            <a:ext cx="0" cy="3894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0A2356E-397F-4C19-A95E-4328D55ECB32}"/>
              </a:ext>
            </a:extLst>
          </p:cNvPr>
          <p:cNvSpPr txBox="1"/>
          <p:nvPr/>
        </p:nvSpPr>
        <p:spPr>
          <a:xfrm>
            <a:off x="6854414" y="5335282"/>
            <a:ext cx="1216355" cy="369332"/>
          </a:xfrm>
          <a:prstGeom prst="rect">
            <a:avLst/>
          </a:prstGeom>
          <a:noFill/>
        </p:spPr>
        <p:txBody>
          <a:bodyPr wrap="square" rtlCol="0">
            <a:spAutoFit/>
          </a:bodyPr>
          <a:lstStyle/>
          <a:p>
            <a:r>
              <a:rPr lang="en-US" dirty="0"/>
              <a:t>Evidence</a:t>
            </a:r>
          </a:p>
        </p:txBody>
      </p:sp>
      <p:sp>
        <p:nvSpPr>
          <p:cNvPr id="29" name="Rectangle 28">
            <a:extLst>
              <a:ext uri="{FF2B5EF4-FFF2-40B4-BE49-F238E27FC236}">
                <a16:creationId xmlns:a16="http://schemas.microsoft.com/office/drawing/2014/main" id="{CE5A3273-3B0C-4AA7-A0C0-0CFDD975C951}"/>
              </a:ext>
            </a:extLst>
          </p:cNvPr>
          <p:cNvSpPr/>
          <p:nvPr/>
        </p:nvSpPr>
        <p:spPr>
          <a:xfrm>
            <a:off x="8610600" y="3537084"/>
            <a:ext cx="1299218" cy="478395"/>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Verifier C</a:t>
            </a:r>
          </a:p>
          <a:p>
            <a:pPr algn="ctr"/>
            <a:r>
              <a:rPr lang="en-US" dirty="0"/>
              <a:t>(secondary)</a:t>
            </a:r>
          </a:p>
        </p:txBody>
      </p:sp>
      <p:sp>
        <p:nvSpPr>
          <p:cNvPr id="42" name="TextBox 41">
            <a:extLst>
              <a:ext uri="{FF2B5EF4-FFF2-40B4-BE49-F238E27FC236}">
                <a16:creationId xmlns:a16="http://schemas.microsoft.com/office/drawing/2014/main" id="{F404E417-9379-477B-AD54-8F86EABCB379}"/>
              </a:ext>
            </a:extLst>
          </p:cNvPr>
          <p:cNvSpPr txBox="1"/>
          <p:nvPr/>
        </p:nvSpPr>
        <p:spPr>
          <a:xfrm>
            <a:off x="5199613" y="4056098"/>
            <a:ext cx="1216355" cy="369332"/>
          </a:xfrm>
          <a:prstGeom prst="rect">
            <a:avLst/>
          </a:prstGeom>
          <a:noFill/>
        </p:spPr>
        <p:txBody>
          <a:bodyPr wrap="square" rtlCol="0">
            <a:spAutoFit/>
          </a:bodyPr>
          <a:lstStyle/>
          <a:p>
            <a:r>
              <a:rPr lang="en-US" dirty="0"/>
              <a:t>Evidence</a:t>
            </a:r>
          </a:p>
        </p:txBody>
      </p:sp>
      <p:sp>
        <p:nvSpPr>
          <p:cNvPr id="47" name="Rectangle 46">
            <a:extLst>
              <a:ext uri="{FF2B5EF4-FFF2-40B4-BE49-F238E27FC236}">
                <a16:creationId xmlns:a16="http://schemas.microsoft.com/office/drawing/2014/main" id="{C14FB497-C4F0-4C10-B906-0BB52AA61C20}"/>
              </a:ext>
            </a:extLst>
          </p:cNvPr>
          <p:cNvSpPr/>
          <p:nvPr/>
        </p:nvSpPr>
        <p:spPr>
          <a:xfrm>
            <a:off x="9827971" y="4730551"/>
            <a:ext cx="927993" cy="4699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tx1"/>
                </a:solidFill>
              </a:rPr>
              <a:t>Verifier   Manager</a:t>
            </a:r>
            <a:endParaRPr lang="en-US" dirty="0">
              <a:solidFill>
                <a:schemeClr val="tx1"/>
              </a:solidFill>
            </a:endParaRPr>
          </a:p>
        </p:txBody>
      </p:sp>
      <p:sp>
        <p:nvSpPr>
          <p:cNvPr id="51" name="TextBox 50">
            <a:extLst>
              <a:ext uri="{FF2B5EF4-FFF2-40B4-BE49-F238E27FC236}">
                <a16:creationId xmlns:a16="http://schemas.microsoft.com/office/drawing/2014/main" id="{FB488206-C0A5-487A-95A7-7C04B2E4B7C5}"/>
              </a:ext>
            </a:extLst>
          </p:cNvPr>
          <p:cNvSpPr txBox="1"/>
          <p:nvPr/>
        </p:nvSpPr>
        <p:spPr>
          <a:xfrm>
            <a:off x="5200824" y="6447282"/>
            <a:ext cx="6543160" cy="369332"/>
          </a:xfrm>
          <a:prstGeom prst="rect">
            <a:avLst/>
          </a:prstGeom>
          <a:noFill/>
        </p:spPr>
        <p:txBody>
          <a:bodyPr wrap="square" rtlCol="0">
            <a:spAutoFit/>
          </a:bodyPr>
          <a:lstStyle/>
          <a:p>
            <a:r>
              <a:rPr lang="en-US" altLang="en-US" dirty="0">
                <a:solidFill>
                  <a:srgbClr val="212529"/>
                </a:solidFill>
                <a:ea typeface="var(--bs-font-monospace)"/>
              </a:rPr>
              <a:t>Fig. 6 </a:t>
            </a:r>
            <a:r>
              <a:rPr lang="en-US" dirty="0"/>
              <a:t> Node attestation for trusted routing with multiple Verifiers</a:t>
            </a:r>
          </a:p>
        </p:txBody>
      </p:sp>
      <p:sp>
        <p:nvSpPr>
          <p:cNvPr id="52" name="Content Placeholder 2">
            <a:extLst>
              <a:ext uri="{FF2B5EF4-FFF2-40B4-BE49-F238E27FC236}">
                <a16:creationId xmlns:a16="http://schemas.microsoft.com/office/drawing/2014/main" id="{471E1F1B-5D95-4D4C-8C16-06D628E63ACB}"/>
              </a:ext>
            </a:extLst>
          </p:cNvPr>
          <p:cNvSpPr txBox="1">
            <a:spLocks/>
          </p:cNvSpPr>
          <p:nvPr/>
        </p:nvSpPr>
        <p:spPr>
          <a:xfrm>
            <a:off x="8690994" y="1137483"/>
            <a:ext cx="3230714" cy="987586"/>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dirty="0"/>
              <a:t>Challenge: </a:t>
            </a:r>
          </a:p>
          <a:p>
            <a:pPr marL="0" indent="0">
              <a:buFont typeface="Arial" panose="020B0604020202020204" pitchFamily="34" charset="0"/>
              <a:buNone/>
            </a:pPr>
            <a:r>
              <a:rPr lang="en-US" sz="2000" dirty="0"/>
              <a:t>Single Verifier may not be available or may be compromised</a:t>
            </a:r>
          </a:p>
        </p:txBody>
      </p:sp>
      <p:pic>
        <p:nvPicPr>
          <p:cNvPr id="2050" name="Picture 2" descr="Router | Cisco Network Topology Icons 3015">
            <a:extLst>
              <a:ext uri="{FF2B5EF4-FFF2-40B4-BE49-F238E27FC236}">
                <a16:creationId xmlns:a16="http://schemas.microsoft.com/office/drawing/2014/main" id="{ACEDB4A8-E3A4-44F7-ADCE-7521E919897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4963" y="5848129"/>
            <a:ext cx="619674" cy="42374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Router | Cisco Network Topology Icons 3015">
            <a:extLst>
              <a:ext uri="{FF2B5EF4-FFF2-40B4-BE49-F238E27FC236}">
                <a16:creationId xmlns:a16="http://schemas.microsoft.com/office/drawing/2014/main" id="{FFA8A80B-C78E-4F99-A3B2-14A2228906F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4428" y="5851012"/>
            <a:ext cx="619674" cy="423748"/>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Router | Cisco Network Topology Icons 3015">
            <a:extLst>
              <a:ext uri="{FF2B5EF4-FFF2-40B4-BE49-F238E27FC236}">
                <a16:creationId xmlns:a16="http://schemas.microsoft.com/office/drawing/2014/main" id="{E1A85EE1-3241-4F61-A9F2-2993612D053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90979" y="5848129"/>
            <a:ext cx="619674" cy="42374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Router | Cisco Network Topology Icons 3015">
            <a:extLst>
              <a:ext uri="{FF2B5EF4-FFF2-40B4-BE49-F238E27FC236}">
                <a16:creationId xmlns:a16="http://schemas.microsoft.com/office/drawing/2014/main" id="{7B7EF0D4-3E3A-4409-B584-B05732BA4D2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2592" y="5871505"/>
            <a:ext cx="619674" cy="42374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Router | Cisco Network Topology Icons 3015">
            <a:extLst>
              <a:ext uri="{FF2B5EF4-FFF2-40B4-BE49-F238E27FC236}">
                <a16:creationId xmlns:a16="http://schemas.microsoft.com/office/drawing/2014/main" id="{8EBFA353-3103-4578-BCE2-C60D4F645B7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34745" y="5862861"/>
            <a:ext cx="619674" cy="423748"/>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a:extLst>
              <a:ext uri="{FF2B5EF4-FFF2-40B4-BE49-F238E27FC236}">
                <a16:creationId xmlns:a16="http://schemas.microsoft.com/office/drawing/2014/main" id="{B49134D9-3DF5-4648-91AB-A57A392A5A00}"/>
              </a:ext>
            </a:extLst>
          </p:cNvPr>
          <p:cNvCxnSpPr>
            <a:stCxn id="35" idx="3"/>
            <a:endCxn id="2050" idx="1"/>
          </p:cNvCxnSpPr>
          <p:nvPr/>
        </p:nvCxnSpPr>
        <p:spPr>
          <a:xfrm>
            <a:off x="5310653" y="6060003"/>
            <a:ext cx="2743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179528C-9CB5-446E-81BA-5850E9D17110}"/>
              </a:ext>
            </a:extLst>
          </p:cNvPr>
          <p:cNvCxnSpPr>
            <a:cxnSpLocks/>
            <a:stCxn id="2050" idx="3"/>
            <a:endCxn id="32" idx="1"/>
          </p:cNvCxnSpPr>
          <p:nvPr/>
        </p:nvCxnSpPr>
        <p:spPr>
          <a:xfrm>
            <a:off x="6204637" y="6060003"/>
            <a:ext cx="289791" cy="2883"/>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472454F-1BD8-4A51-9201-38ACE11C597B}"/>
              </a:ext>
            </a:extLst>
          </p:cNvPr>
          <p:cNvCxnSpPr>
            <a:cxnSpLocks/>
          </p:cNvCxnSpPr>
          <p:nvPr/>
        </p:nvCxnSpPr>
        <p:spPr>
          <a:xfrm>
            <a:off x="7022723" y="6060003"/>
            <a:ext cx="4829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92F9A3E-5BE5-43A9-9084-050CCD56ECD6}"/>
              </a:ext>
            </a:extLst>
          </p:cNvPr>
          <p:cNvCxnSpPr>
            <a:cxnSpLocks/>
          </p:cNvCxnSpPr>
          <p:nvPr/>
        </p:nvCxnSpPr>
        <p:spPr>
          <a:xfrm>
            <a:off x="7954255" y="6060003"/>
            <a:ext cx="482952"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B659AF79-A8D5-4025-B667-E81B963CFFEF}"/>
              </a:ext>
            </a:extLst>
          </p:cNvPr>
          <p:cNvSpPr/>
          <p:nvPr/>
        </p:nvSpPr>
        <p:spPr>
          <a:xfrm>
            <a:off x="6582812" y="4653283"/>
            <a:ext cx="1751659" cy="646331"/>
          </a:xfrm>
          <a:prstGeom prst="rect">
            <a:avLst/>
          </a:prstGeom>
        </p:spPr>
        <p:txBody>
          <a:bodyPr wrap="square">
            <a:spAutoFit/>
          </a:bodyPr>
          <a:lstStyle/>
          <a:p>
            <a:pPr algn="ctr"/>
            <a:r>
              <a:rPr lang="en-US" dirty="0"/>
              <a:t>Orchestrator</a:t>
            </a:r>
          </a:p>
          <a:p>
            <a:pPr algn="ctr"/>
            <a:r>
              <a:rPr lang="en-US" dirty="0"/>
              <a:t>(Relying Party)</a:t>
            </a:r>
          </a:p>
        </p:txBody>
      </p:sp>
      <p:sp>
        <p:nvSpPr>
          <p:cNvPr id="48" name="Rectangle 47">
            <a:extLst>
              <a:ext uri="{FF2B5EF4-FFF2-40B4-BE49-F238E27FC236}">
                <a16:creationId xmlns:a16="http://schemas.microsoft.com/office/drawing/2014/main" id="{CF23117E-51BF-4273-84FA-4C871BCA6D4E}"/>
              </a:ext>
            </a:extLst>
          </p:cNvPr>
          <p:cNvSpPr/>
          <p:nvPr/>
        </p:nvSpPr>
        <p:spPr>
          <a:xfrm>
            <a:off x="4695065" y="4719728"/>
            <a:ext cx="927993" cy="46992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PCE</a:t>
            </a:r>
            <a:endParaRPr lang="en-US" dirty="0">
              <a:solidFill>
                <a:schemeClr val="tx1"/>
              </a:solidFill>
            </a:endParaRPr>
          </a:p>
        </p:txBody>
      </p:sp>
      <p:cxnSp>
        <p:nvCxnSpPr>
          <p:cNvPr id="53" name="Straight Arrow Connector 52">
            <a:extLst>
              <a:ext uri="{FF2B5EF4-FFF2-40B4-BE49-F238E27FC236}">
                <a16:creationId xmlns:a16="http://schemas.microsoft.com/office/drawing/2014/main" id="{B9584032-FA5D-4263-A70B-F354CB6E3EAF}"/>
              </a:ext>
            </a:extLst>
          </p:cNvPr>
          <p:cNvCxnSpPr>
            <a:cxnSpLocks/>
          </p:cNvCxnSpPr>
          <p:nvPr/>
        </p:nvCxnSpPr>
        <p:spPr>
          <a:xfrm flipH="1" flipV="1">
            <a:off x="6070857" y="4054340"/>
            <a:ext cx="358090" cy="5425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AD7D622B-82E7-46F8-9E3C-C40888FF5211}"/>
              </a:ext>
            </a:extLst>
          </p:cNvPr>
          <p:cNvCxnSpPr>
            <a:cxnSpLocks/>
          </p:cNvCxnSpPr>
          <p:nvPr/>
        </p:nvCxnSpPr>
        <p:spPr>
          <a:xfrm flipV="1">
            <a:off x="6591301" y="4076082"/>
            <a:ext cx="1121839" cy="5346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971A589-B53C-4643-8F5D-B85FA0E81D79}"/>
              </a:ext>
            </a:extLst>
          </p:cNvPr>
          <p:cNvCxnSpPr>
            <a:cxnSpLocks/>
          </p:cNvCxnSpPr>
          <p:nvPr/>
        </p:nvCxnSpPr>
        <p:spPr>
          <a:xfrm flipV="1">
            <a:off x="7016208" y="4027563"/>
            <a:ext cx="2175185" cy="575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5D60A4A9-86F6-4FE9-BCBE-96F954EEDF11}"/>
              </a:ext>
            </a:extLst>
          </p:cNvPr>
          <p:cNvCxnSpPr>
            <a:cxnSpLocks/>
          </p:cNvCxnSpPr>
          <p:nvPr/>
        </p:nvCxnSpPr>
        <p:spPr>
          <a:xfrm>
            <a:off x="6240635" y="4059675"/>
            <a:ext cx="372576" cy="5924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876ACDFA-17F3-4652-877E-8A4DE4491D40}"/>
              </a:ext>
            </a:extLst>
          </p:cNvPr>
          <p:cNvCxnSpPr>
            <a:cxnSpLocks/>
          </p:cNvCxnSpPr>
          <p:nvPr/>
        </p:nvCxnSpPr>
        <p:spPr>
          <a:xfrm flipH="1">
            <a:off x="7243619" y="4013142"/>
            <a:ext cx="2312331" cy="6157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5280C634-A4DA-4C10-8B48-8170CE193C87}"/>
              </a:ext>
            </a:extLst>
          </p:cNvPr>
          <p:cNvCxnSpPr>
            <a:cxnSpLocks/>
          </p:cNvCxnSpPr>
          <p:nvPr/>
        </p:nvCxnSpPr>
        <p:spPr>
          <a:xfrm flipH="1">
            <a:off x="6675135" y="4101885"/>
            <a:ext cx="1200359" cy="5331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FEEF8BFF-D213-49E1-900B-E52D184ED536}"/>
              </a:ext>
            </a:extLst>
          </p:cNvPr>
          <p:cNvSpPr txBox="1"/>
          <p:nvPr/>
        </p:nvSpPr>
        <p:spPr>
          <a:xfrm>
            <a:off x="8597620" y="4248301"/>
            <a:ext cx="2158344" cy="369332"/>
          </a:xfrm>
          <a:prstGeom prst="rect">
            <a:avLst/>
          </a:prstGeom>
          <a:noFill/>
        </p:spPr>
        <p:txBody>
          <a:bodyPr wrap="square" rtlCol="0">
            <a:spAutoFit/>
          </a:bodyPr>
          <a:lstStyle/>
          <a:p>
            <a:r>
              <a:rPr lang="en-US" dirty="0"/>
              <a:t>Attestation Result</a:t>
            </a:r>
          </a:p>
        </p:txBody>
      </p:sp>
      <p:cxnSp>
        <p:nvCxnSpPr>
          <p:cNvPr id="2056" name="Straight Arrow Connector 2055">
            <a:extLst>
              <a:ext uri="{FF2B5EF4-FFF2-40B4-BE49-F238E27FC236}">
                <a16:creationId xmlns:a16="http://schemas.microsoft.com/office/drawing/2014/main" id="{4AB9C8DE-318E-401C-85A8-E1AF56628CA2}"/>
              </a:ext>
            </a:extLst>
          </p:cNvPr>
          <p:cNvCxnSpPr>
            <a:cxnSpLocks/>
          </p:cNvCxnSpPr>
          <p:nvPr/>
        </p:nvCxnSpPr>
        <p:spPr>
          <a:xfrm>
            <a:off x="8277036" y="4910514"/>
            <a:ext cx="15509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779A15A3-2B92-443D-B898-0B158C058F1E}"/>
              </a:ext>
            </a:extLst>
          </p:cNvPr>
          <p:cNvCxnSpPr>
            <a:cxnSpLocks/>
          </p:cNvCxnSpPr>
          <p:nvPr/>
        </p:nvCxnSpPr>
        <p:spPr>
          <a:xfrm flipH="1">
            <a:off x="8230443" y="5048913"/>
            <a:ext cx="15975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61" name="TextBox 2060">
            <a:extLst>
              <a:ext uri="{FF2B5EF4-FFF2-40B4-BE49-F238E27FC236}">
                <a16:creationId xmlns:a16="http://schemas.microsoft.com/office/drawing/2014/main" id="{533FD5ED-AA51-4AD6-A601-9F2AFA2A1811}"/>
              </a:ext>
            </a:extLst>
          </p:cNvPr>
          <p:cNvSpPr txBox="1"/>
          <p:nvPr/>
        </p:nvSpPr>
        <p:spPr>
          <a:xfrm>
            <a:off x="8274613" y="4719510"/>
            <a:ext cx="1582848" cy="230832"/>
          </a:xfrm>
          <a:prstGeom prst="rect">
            <a:avLst/>
          </a:prstGeom>
          <a:noFill/>
        </p:spPr>
        <p:txBody>
          <a:bodyPr wrap="square" rtlCol="0">
            <a:spAutoFit/>
          </a:bodyPr>
          <a:lstStyle/>
          <a:p>
            <a:r>
              <a:rPr lang="en-US" sz="900" dirty="0"/>
              <a:t>Anchor seed verifiers</a:t>
            </a:r>
          </a:p>
        </p:txBody>
      </p:sp>
      <p:sp>
        <p:nvSpPr>
          <p:cNvPr id="81" name="TextBox 80">
            <a:extLst>
              <a:ext uri="{FF2B5EF4-FFF2-40B4-BE49-F238E27FC236}">
                <a16:creationId xmlns:a16="http://schemas.microsoft.com/office/drawing/2014/main" id="{BAB3C7DF-4B2A-483D-B322-19028BFCCA79}"/>
              </a:ext>
            </a:extLst>
          </p:cNvPr>
          <p:cNvSpPr txBox="1"/>
          <p:nvPr/>
        </p:nvSpPr>
        <p:spPr>
          <a:xfrm>
            <a:off x="8276580" y="5071487"/>
            <a:ext cx="1751659" cy="230832"/>
          </a:xfrm>
          <a:prstGeom prst="rect">
            <a:avLst/>
          </a:prstGeom>
          <a:noFill/>
        </p:spPr>
        <p:txBody>
          <a:bodyPr wrap="square" rtlCol="0">
            <a:spAutoFit/>
          </a:bodyPr>
          <a:lstStyle/>
          <a:p>
            <a:r>
              <a:rPr lang="en-US" sz="900" dirty="0"/>
              <a:t>Recommended Verifiers</a:t>
            </a:r>
          </a:p>
        </p:txBody>
      </p:sp>
      <p:cxnSp>
        <p:nvCxnSpPr>
          <p:cNvPr id="82" name="Straight Arrow Connector 81">
            <a:extLst>
              <a:ext uri="{FF2B5EF4-FFF2-40B4-BE49-F238E27FC236}">
                <a16:creationId xmlns:a16="http://schemas.microsoft.com/office/drawing/2014/main" id="{38E5C128-5CA0-4C50-9582-FF6B6F7BD424}"/>
              </a:ext>
            </a:extLst>
          </p:cNvPr>
          <p:cNvCxnSpPr>
            <a:cxnSpLocks/>
          </p:cNvCxnSpPr>
          <p:nvPr/>
        </p:nvCxnSpPr>
        <p:spPr>
          <a:xfrm flipH="1" flipV="1">
            <a:off x="5669194" y="5004018"/>
            <a:ext cx="941102" cy="1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63" name="TextBox 2062">
            <a:extLst>
              <a:ext uri="{FF2B5EF4-FFF2-40B4-BE49-F238E27FC236}">
                <a16:creationId xmlns:a16="http://schemas.microsoft.com/office/drawing/2014/main" id="{B5CC6D40-B8BD-43A3-9C47-59FFE8B133CB}"/>
              </a:ext>
            </a:extLst>
          </p:cNvPr>
          <p:cNvSpPr txBox="1"/>
          <p:nvPr/>
        </p:nvSpPr>
        <p:spPr>
          <a:xfrm>
            <a:off x="5609189" y="4719120"/>
            <a:ext cx="1229814" cy="584775"/>
          </a:xfrm>
          <a:prstGeom prst="rect">
            <a:avLst/>
          </a:prstGeom>
          <a:noFill/>
        </p:spPr>
        <p:txBody>
          <a:bodyPr wrap="square" rtlCol="0">
            <a:spAutoFit/>
          </a:bodyPr>
          <a:lstStyle/>
          <a:p>
            <a:r>
              <a:rPr lang="en-US" sz="1600" dirty="0"/>
              <a:t>Node trust score</a:t>
            </a:r>
          </a:p>
        </p:txBody>
      </p:sp>
      <p:sp>
        <p:nvSpPr>
          <p:cNvPr id="2065" name="Rectangle 2064">
            <a:extLst>
              <a:ext uri="{FF2B5EF4-FFF2-40B4-BE49-F238E27FC236}">
                <a16:creationId xmlns:a16="http://schemas.microsoft.com/office/drawing/2014/main" id="{B57505D6-4C8C-48D5-8A78-0B02EB0B7A77}"/>
              </a:ext>
            </a:extLst>
          </p:cNvPr>
          <p:cNvSpPr/>
          <p:nvPr/>
        </p:nvSpPr>
        <p:spPr>
          <a:xfrm>
            <a:off x="275126" y="3406542"/>
            <a:ext cx="3724205" cy="2677656"/>
          </a:xfrm>
          <a:prstGeom prst="rect">
            <a:avLst/>
          </a:prstGeom>
        </p:spPr>
        <p:txBody>
          <a:bodyPr wrap="square">
            <a:spAutoFit/>
          </a:bodyPr>
          <a:lstStyle/>
          <a:p>
            <a:r>
              <a:rPr lang="en-US" sz="2400" b="1" dirty="0"/>
              <a:t>Solution: </a:t>
            </a:r>
          </a:p>
          <a:p>
            <a:r>
              <a:rPr lang="en-US" sz="2400" dirty="0"/>
              <a:t>Provide multiple Verifiers (primary and secondaries) to ensure the availability of the attestation verification service (AVS) for nodes in the network (Fig. 6)</a:t>
            </a:r>
          </a:p>
        </p:txBody>
      </p:sp>
    </p:spTree>
    <p:extLst>
      <p:ext uri="{BB962C8B-B14F-4D97-AF65-F5344CB8AC3E}">
        <p14:creationId xmlns:p14="http://schemas.microsoft.com/office/powerpoint/2010/main" val="1124110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Rectangle 118">
            <a:extLst>
              <a:ext uri="{FF2B5EF4-FFF2-40B4-BE49-F238E27FC236}">
                <a16:creationId xmlns:a16="http://schemas.microsoft.com/office/drawing/2014/main" id="{265D4139-FA06-49D0-BC2A-6CCFD9E9DD1B}"/>
              </a:ext>
            </a:extLst>
          </p:cNvPr>
          <p:cNvSpPr/>
          <p:nvPr/>
        </p:nvSpPr>
        <p:spPr>
          <a:xfrm>
            <a:off x="2451831" y="5062681"/>
            <a:ext cx="792210" cy="35650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DPU 3 (</a:t>
            </a:r>
            <a:r>
              <a:rPr lang="en-US" sz="800" dirty="0" err="1"/>
              <a:t>RP&amp;Verifier</a:t>
            </a:r>
            <a:r>
              <a:rPr lang="en-US" sz="800" dirty="0"/>
              <a:t>)</a:t>
            </a:r>
          </a:p>
        </p:txBody>
      </p:sp>
      <p:sp>
        <p:nvSpPr>
          <p:cNvPr id="2" name="Title 1">
            <a:extLst>
              <a:ext uri="{FF2B5EF4-FFF2-40B4-BE49-F238E27FC236}">
                <a16:creationId xmlns:a16="http://schemas.microsoft.com/office/drawing/2014/main" id="{2D31DC21-4936-487E-B13B-3F3EA6DC50D0}"/>
              </a:ext>
            </a:extLst>
          </p:cNvPr>
          <p:cNvSpPr>
            <a:spLocks noGrp="1"/>
          </p:cNvSpPr>
          <p:nvPr>
            <p:ph type="title"/>
          </p:nvPr>
        </p:nvSpPr>
        <p:spPr>
          <a:xfrm>
            <a:off x="80688" y="45952"/>
            <a:ext cx="10515600" cy="885146"/>
          </a:xfrm>
        </p:spPr>
        <p:txBody>
          <a:bodyPr>
            <a:normAutofit/>
          </a:bodyPr>
          <a:lstStyle/>
          <a:p>
            <a:r>
              <a:rPr lang="en-US" b="1" dirty="0">
                <a:solidFill>
                  <a:srgbClr val="C00000"/>
                </a:solidFill>
              </a:rPr>
              <a:t>Use case 2: Attestation in Data Centers</a:t>
            </a:r>
          </a:p>
        </p:txBody>
      </p:sp>
      <p:sp>
        <p:nvSpPr>
          <p:cNvPr id="3" name="Content Placeholder 2">
            <a:extLst>
              <a:ext uri="{FF2B5EF4-FFF2-40B4-BE49-F238E27FC236}">
                <a16:creationId xmlns:a16="http://schemas.microsoft.com/office/drawing/2014/main" id="{56D88ECF-4926-4103-80E0-03A1853C524C}"/>
              </a:ext>
            </a:extLst>
          </p:cNvPr>
          <p:cNvSpPr>
            <a:spLocks noGrp="1"/>
          </p:cNvSpPr>
          <p:nvPr>
            <p:ph idx="1"/>
          </p:nvPr>
        </p:nvSpPr>
        <p:spPr>
          <a:xfrm>
            <a:off x="192136" y="918958"/>
            <a:ext cx="3557748" cy="1564559"/>
          </a:xfrm>
        </p:spPr>
        <p:txBody>
          <a:bodyPr>
            <a:normAutofit/>
          </a:bodyPr>
          <a:lstStyle/>
          <a:p>
            <a:pPr marL="0" indent="0">
              <a:buNone/>
            </a:pPr>
            <a:r>
              <a:rPr lang="en-US" sz="1400" dirty="0"/>
              <a:t>In Data Center (Fig. 7), units (CPU, DPU,GPU) appraise each other to guarantee the trustworthiness of the workload inside the units. Each unit (as attester) can be appraised by many Verifiers (Fig. 8). This results in large amount of request of evidence from the Attester. </a:t>
            </a:r>
          </a:p>
          <a:p>
            <a:pPr marL="0" indent="0">
              <a:buNone/>
            </a:pPr>
            <a:endParaRPr lang="en-US" sz="1400" dirty="0"/>
          </a:p>
          <a:p>
            <a:pPr marL="0" indent="0">
              <a:buNone/>
            </a:pPr>
            <a:endParaRPr lang="en-US" sz="1400" dirty="0"/>
          </a:p>
          <a:p>
            <a:pPr marL="0" indent="0">
              <a:buNone/>
            </a:pPr>
            <a:endParaRPr lang="en-US" sz="1400" dirty="0"/>
          </a:p>
        </p:txBody>
      </p:sp>
      <p:sp>
        <p:nvSpPr>
          <p:cNvPr id="4" name="Slide Number Placeholder 3">
            <a:extLst>
              <a:ext uri="{FF2B5EF4-FFF2-40B4-BE49-F238E27FC236}">
                <a16:creationId xmlns:a16="http://schemas.microsoft.com/office/drawing/2014/main" id="{EC5A53BD-AFC2-4062-83BC-3200451BB853}"/>
              </a:ext>
            </a:extLst>
          </p:cNvPr>
          <p:cNvSpPr>
            <a:spLocks noGrp="1"/>
          </p:cNvSpPr>
          <p:nvPr>
            <p:ph type="sldNum" sz="quarter" idx="12"/>
          </p:nvPr>
        </p:nvSpPr>
        <p:spPr/>
        <p:txBody>
          <a:bodyPr/>
          <a:lstStyle/>
          <a:p>
            <a:fld id="{86637765-A440-4BD6-850B-81793A0B501A}" type="slidenum">
              <a:rPr lang="en-US" smtClean="0"/>
              <a:t>7</a:t>
            </a:fld>
            <a:endParaRPr lang="en-US"/>
          </a:p>
        </p:txBody>
      </p:sp>
      <p:sp>
        <p:nvSpPr>
          <p:cNvPr id="5" name="Rectangle 4">
            <a:extLst>
              <a:ext uri="{FF2B5EF4-FFF2-40B4-BE49-F238E27FC236}">
                <a16:creationId xmlns:a16="http://schemas.microsoft.com/office/drawing/2014/main" id="{EE306EC4-7D59-4F1B-9D43-7762F3415799}"/>
              </a:ext>
            </a:extLst>
          </p:cNvPr>
          <p:cNvSpPr/>
          <p:nvPr/>
        </p:nvSpPr>
        <p:spPr>
          <a:xfrm>
            <a:off x="180880" y="2603540"/>
            <a:ext cx="3569004" cy="1915546"/>
          </a:xfrm>
          <a:prstGeom prst="rect">
            <a:avLst/>
          </a:prstGeom>
          <a:solidFill>
            <a:schemeClr val="bg1"/>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B98752D-BCBE-4A14-A256-5CE6AFCA143A}"/>
              </a:ext>
            </a:extLst>
          </p:cNvPr>
          <p:cNvSpPr/>
          <p:nvPr/>
        </p:nvSpPr>
        <p:spPr>
          <a:xfrm>
            <a:off x="1472349" y="3853763"/>
            <a:ext cx="1000124" cy="605182"/>
          </a:xfrm>
          <a:prstGeom prst="rect">
            <a:avLst/>
          </a:prstGeom>
          <a:solidFill>
            <a:schemeClr val="bg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7FFBF51-B7DF-4A4B-B5D4-3A23FD52AF8A}"/>
              </a:ext>
            </a:extLst>
          </p:cNvPr>
          <p:cNvSpPr/>
          <p:nvPr/>
        </p:nvSpPr>
        <p:spPr>
          <a:xfrm>
            <a:off x="1073959" y="2741347"/>
            <a:ext cx="620785" cy="309169"/>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CPU</a:t>
            </a:r>
          </a:p>
        </p:txBody>
      </p:sp>
      <p:sp>
        <p:nvSpPr>
          <p:cNvPr id="13" name="Rectangle 12">
            <a:extLst>
              <a:ext uri="{FF2B5EF4-FFF2-40B4-BE49-F238E27FC236}">
                <a16:creationId xmlns:a16="http://schemas.microsoft.com/office/drawing/2014/main" id="{73FB2873-0518-49A7-B1B2-E76E56A4BE78}"/>
              </a:ext>
            </a:extLst>
          </p:cNvPr>
          <p:cNvSpPr/>
          <p:nvPr/>
        </p:nvSpPr>
        <p:spPr>
          <a:xfrm>
            <a:off x="2073647" y="2761707"/>
            <a:ext cx="620785" cy="309169"/>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CPU</a:t>
            </a:r>
          </a:p>
        </p:txBody>
      </p:sp>
      <p:cxnSp>
        <p:nvCxnSpPr>
          <p:cNvPr id="14" name="Straight Arrow Connector 13">
            <a:extLst>
              <a:ext uri="{FF2B5EF4-FFF2-40B4-BE49-F238E27FC236}">
                <a16:creationId xmlns:a16="http://schemas.microsoft.com/office/drawing/2014/main" id="{F69136E3-3EED-4AA5-AFA9-7E0E25B4A9A8}"/>
              </a:ext>
            </a:extLst>
          </p:cNvPr>
          <p:cNvCxnSpPr>
            <a:cxnSpLocks/>
          </p:cNvCxnSpPr>
          <p:nvPr/>
        </p:nvCxnSpPr>
        <p:spPr>
          <a:xfrm flipH="1">
            <a:off x="1694745" y="2912709"/>
            <a:ext cx="378902" cy="358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BA995C38-95A0-4328-A8EA-36CFAA222C1E}"/>
              </a:ext>
            </a:extLst>
          </p:cNvPr>
          <p:cNvSpPr/>
          <p:nvPr/>
        </p:nvSpPr>
        <p:spPr>
          <a:xfrm>
            <a:off x="341487" y="2736211"/>
            <a:ext cx="620785" cy="309169"/>
          </a:xfrm>
          <a:prstGeom prst="rect">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GPU</a:t>
            </a:r>
          </a:p>
        </p:txBody>
      </p:sp>
      <p:sp>
        <p:nvSpPr>
          <p:cNvPr id="16" name="Rectangle 15">
            <a:extLst>
              <a:ext uri="{FF2B5EF4-FFF2-40B4-BE49-F238E27FC236}">
                <a16:creationId xmlns:a16="http://schemas.microsoft.com/office/drawing/2014/main" id="{9DAEB06E-6D76-471A-B3AA-30FD2F2D7AFF}"/>
              </a:ext>
            </a:extLst>
          </p:cNvPr>
          <p:cNvSpPr/>
          <p:nvPr/>
        </p:nvSpPr>
        <p:spPr>
          <a:xfrm>
            <a:off x="2989333" y="2736539"/>
            <a:ext cx="620785" cy="309169"/>
          </a:xfrm>
          <a:prstGeom prst="rect">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GPU</a:t>
            </a:r>
          </a:p>
        </p:txBody>
      </p:sp>
      <p:cxnSp>
        <p:nvCxnSpPr>
          <p:cNvPr id="17" name="Straight Connector 16">
            <a:extLst>
              <a:ext uri="{FF2B5EF4-FFF2-40B4-BE49-F238E27FC236}">
                <a16:creationId xmlns:a16="http://schemas.microsoft.com/office/drawing/2014/main" id="{1D44086F-C1CE-4A9A-B59E-533F87F9CC6F}"/>
              </a:ext>
            </a:extLst>
          </p:cNvPr>
          <p:cNvCxnSpPr/>
          <p:nvPr/>
        </p:nvCxnSpPr>
        <p:spPr>
          <a:xfrm>
            <a:off x="537175" y="3452139"/>
            <a:ext cx="28197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C80DAF8-D8B6-4161-A22D-FBF4B68D5D43}"/>
              </a:ext>
            </a:extLst>
          </p:cNvPr>
          <p:cNvCxnSpPr>
            <a:cxnSpLocks/>
          </p:cNvCxnSpPr>
          <p:nvPr/>
        </p:nvCxnSpPr>
        <p:spPr>
          <a:xfrm flipV="1">
            <a:off x="537175" y="3080607"/>
            <a:ext cx="1" cy="368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DDA86C7-3A1E-4E3F-A3D7-841C9C9A0061}"/>
              </a:ext>
            </a:extLst>
          </p:cNvPr>
          <p:cNvCxnSpPr/>
          <p:nvPr/>
        </p:nvCxnSpPr>
        <p:spPr>
          <a:xfrm flipV="1">
            <a:off x="3337324" y="3091236"/>
            <a:ext cx="1" cy="368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DA47754-22CB-4437-8FEC-787FE7010BB1}"/>
              </a:ext>
            </a:extLst>
          </p:cNvPr>
          <p:cNvCxnSpPr/>
          <p:nvPr/>
        </p:nvCxnSpPr>
        <p:spPr>
          <a:xfrm flipV="1">
            <a:off x="1392632" y="3074284"/>
            <a:ext cx="1" cy="368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2635804-B5D7-45B1-ABC0-E96ACA3B2EE1}"/>
              </a:ext>
            </a:extLst>
          </p:cNvPr>
          <p:cNvCxnSpPr/>
          <p:nvPr/>
        </p:nvCxnSpPr>
        <p:spPr>
          <a:xfrm flipV="1">
            <a:off x="2370647" y="3091236"/>
            <a:ext cx="1" cy="368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90D2DA2D-9345-4C99-8382-DD0EDA08C62E}"/>
              </a:ext>
            </a:extLst>
          </p:cNvPr>
          <p:cNvSpPr/>
          <p:nvPr/>
        </p:nvSpPr>
        <p:spPr>
          <a:xfrm>
            <a:off x="572044" y="3930052"/>
            <a:ext cx="668773" cy="3091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DPU</a:t>
            </a:r>
          </a:p>
        </p:txBody>
      </p:sp>
      <p:sp>
        <p:nvSpPr>
          <p:cNvPr id="23" name="Rectangle 22">
            <a:extLst>
              <a:ext uri="{FF2B5EF4-FFF2-40B4-BE49-F238E27FC236}">
                <a16:creationId xmlns:a16="http://schemas.microsoft.com/office/drawing/2014/main" id="{42FE156F-3D4B-44C6-977F-D38D9D904641}"/>
              </a:ext>
            </a:extLst>
          </p:cNvPr>
          <p:cNvSpPr/>
          <p:nvPr/>
        </p:nvSpPr>
        <p:spPr>
          <a:xfrm>
            <a:off x="2667680" y="3930052"/>
            <a:ext cx="689262" cy="30497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DPU</a:t>
            </a:r>
          </a:p>
        </p:txBody>
      </p:sp>
      <p:sp>
        <p:nvSpPr>
          <p:cNvPr id="24" name="Flowchart: Magnetic Disk 23">
            <a:extLst>
              <a:ext uri="{FF2B5EF4-FFF2-40B4-BE49-F238E27FC236}">
                <a16:creationId xmlns:a16="http://schemas.microsoft.com/office/drawing/2014/main" id="{09690551-94C1-419B-A4A0-78F517815C60}"/>
              </a:ext>
            </a:extLst>
          </p:cNvPr>
          <p:cNvSpPr/>
          <p:nvPr/>
        </p:nvSpPr>
        <p:spPr>
          <a:xfrm>
            <a:off x="1563096" y="3987987"/>
            <a:ext cx="271202" cy="12941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lowchart: Magnetic Disk 24">
            <a:extLst>
              <a:ext uri="{FF2B5EF4-FFF2-40B4-BE49-F238E27FC236}">
                <a16:creationId xmlns:a16="http://schemas.microsoft.com/office/drawing/2014/main" id="{B6B76C11-5BD0-4050-8953-FA22DFC72327}"/>
              </a:ext>
            </a:extLst>
          </p:cNvPr>
          <p:cNvSpPr/>
          <p:nvPr/>
        </p:nvSpPr>
        <p:spPr>
          <a:xfrm>
            <a:off x="2003626" y="3987986"/>
            <a:ext cx="271202" cy="12941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gnetic Disk 25">
            <a:extLst>
              <a:ext uri="{FF2B5EF4-FFF2-40B4-BE49-F238E27FC236}">
                <a16:creationId xmlns:a16="http://schemas.microsoft.com/office/drawing/2014/main" id="{A037C2F8-5D81-422A-9D5B-43EF0F502E3D}"/>
              </a:ext>
            </a:extLst>
          </p:cNvPr>
          <p:cNvSpPr/>
          <p:nvPr/>
        </p:nvSpPr>
        <p:spPr>
          <a:xfrm>
            <a:off x="1552547" y="4196662"/>
            <a:ext cx="271202" cy="12941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Magnetic Disk 26">
            <a:extLst>
              <a:ext uri="{FF2B5EF4-FFF2-40B4-BE49-F238E27FC236}">
                <a16:creationId xmlns:a16="http://schemas.microsoft.com/office/drawing/2014/main" id="{6597F651-C694-4EEF-AF30-3AE854E37E3D}"/>
              </a:ext>
            </a:extLst>
          </p:cNvPr>
          <p:cNvSpPr/>
          <p:nvPr/>
        </p:nvSpPr>
        <p:spPr>
          <a:xfrm>
            <a:off x="2003626" y="4209507"/>
            <a:ext cx="271202" cy="12941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a:extLst>
              <a:ext uri="{FF2B5EF4-FFF2-40B4-BE49-F238E27FC236}">
                <a16:creationId xmlns:a16="http://schemas.microsoft.com/office/drawing/2014/main" id="{B5E23069-1B65-4D26-9D27-437E0C39856F}"/>
              </a:ext>
            </a:extLst>
          </p:cNvPr>
          <p:cNvCxnSpPr>
            <a:cxnSpLocks/>
          </p:cNvCxnSpPr>
          <p:nvPr/>
        </p:nvCxnSpPr>
        <p:spPr>
          <a:xfrm flipH="1">
            <a:off x="1240817" y="4140516"/>
            <a:ext cx="24101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E3E56C15-F21F-4342-8B66-A16E0E21204D}"/>
              </a:ext>
            </a:extLst>
          </p:cNvPr>
          <p:cNvCxnSpPr>
            <a:cxnSpLocks/>
          </p:cNvCxnSpPr>
          <p:nvPr/>
        </p:nvCxnSpPr>
        <p:spPr>
          <a:xfrm flipH="1">
            <a:off x="2453416" y="4112576"/>
            <a:ext cx="24101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C3BDE83-4CB7-4A75-A76C-85D6C9F8C5BD}"/>
              </a:ext>
            </a:extLst>
          </p:cNvPr>
          <p:cNvCxnSpPr>
            <a:cxnSpLocks/>
          </p:cNvCxnSpPr>
          <p:nvPr/>
        </p:nvCxnSpPr>
        <p:spPr>
          <a:xfrm>
            <a:off x="930425" y="3452139"/>
            <a:ext cx="0" cy="431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C5EC425-6B59-4A52-802C-351BDD13B854}"/>
              </a:ext>
            </a:extLst>
          </p:cNvPr>
          <p:cNvCxnSpPr>
            <a:cxnSpLocks/>
          </p:cNvCxnSpPr>
          <p:nvPr/>
        </p:nvCxnSpPr>
        <p:spPr>
          <a:xfrm>
            <a:off x="2972342" y="3461928"/>
            <a:ext cx="1" cy="4779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5F9FAC52-5399-43A0-B746-E2CEAB8D1687}"/>
              </a:ext>
            </a:extLst>
          </p:cNvPr>
          <p:cNvSpPr txBox="1"/>
          <p:nvPr/>
        </p:nvSpPr>
        <p:spPr>
          <a:xfrm>
            <a:off x="1481833" y="3621407"/>
            <a:ext cx="1000120" cy="276999"/>
          </a:xfrm>
          <a:prstGeom prst="rect">
            <a:avLst/>
          </a:prstGeom>
          <a:noFill/>
        </p:spPr>
        <p:txBody>
          <a:bodyPr wrap="square" rtlCol="0">
            <a:spAutoFit/>
          </a:bodyPr>
          <a:lstStyle/>
          <a:p>
            <a:r>
              <a:rPr lang="en-US" sz="1200" dirty="0"/>
              <a:t>Local storage</a:t>
            </a:r>
          </a:p>
        </p:txBody>
      </p:sp>
      <p:sp>
        <p:nvSpPr>
          <p:cNvPr id="47" name="TextBox 46">
            <a:extLst>
              <a:ext uri="{FF2B5EF4-FFF2-40B4-BE49-F238E27FC236}">
                <a16:creationId xmlns:a16="http://schemas.microsoft.com/office/drawing/2014/main" id="{26F12D4C-350D-42A1-BF55-A614E61BCCED}"/>
              </a:ext>
            </a:extLst>
          </p:cNvPr>
          <p:cNvSpPr txBox="1"/>
          <p:nvPr/>
        </p:nvSpPr>
        <p:spPr>
          <a:xfrm>
            <a:off x="4507396" y="4081727"/>
            <a:ext cx="1319450" cy="369332"/>
          </a:xfrm>
          <a:prstGeom prst="rect">
            <a:avLst/>
          </a:prstGeom>
          <a:noFill/>
        </p:spPr>
        <p:txBody>
          <a:bodyPr wrap="square" rtlCol="0">
            <a:spAutoFit/>
          </a:bodyPr>
          <a:lstStyle/>
          <a:p>
            <a:endParaRPr lang="en-US" dirty="0"/>
          </a:p>
        </p:txBody>
      </p:sp>
      <p:sp>
        <p:nvSpPr>
          <p:cNvPr id="60" name="TextBox 59">
            <a:extLst>
              <a:ext uri="{FF2B5EF4-FFF2-40B4-BE49-F238E27FC236}">
                <a16:creationId xmlns:a16="http://schemas.microsoft.com/office/drawing/2014/main" id="{26DA9D5D-9851-4650-A16F-0210D5A591DB}"/>
              </a:ext>
            </a:extLst>
          </p:cNvPr>
          <p:cNvSpPr txBox="1"/>
          <p:nvPr/>
        </p:nvSpPr>
        <p:spPr>
          <a:xfrm>
            <a:off x="241291" y="4548819"/>
            <a:ext cx="3408397" cy="276999"/>
          </a:xfrm>
          <a:prstGeom prst="rect">
            <a:avLst/>
          </a:prstGeom>
          <a:noFill/>
        </p:spPr>
        <p:txBody>
          <a:bodyPr wrap="square" rtlCol="0">
            <a:spAutoFit/>
          </a:bodyPr>
          <a:lstStyle/>
          <a:p>
            <a:r>
              <a:rPr lang="en-US" altLang="en-US" sz="1200" dirty="0">
                <a:solidFill>
                  <a:srgbClr val="212529"/>
                </a:solidFill>
                <a:ea typeface="var(--bs-font-monospace)"/>
              </a:rPr>
              <a:t>Fig. 7 </a:t>
            </a:r>
            <a:r>
              <a:rPr lang="en-US" sz="1200" dirty="0"/>
              <a:t> Interaction between units in Dater Center</a:t>
            </a:r>
          </a:p>
        </p:txBody>
      </p:sp>
      <p:cxnSp>
        <p:nvCxnSpPr>
          <p:cNvPr id="71" name="Straight Arrow Connector 70">
            <a:extLst>
              <a:ext uri="{FF2B5EF4-FFF2-40B4-BE49-F238E27FC236}">
                <a16:creationId xmlns:a16="http://schemas.microsoft.com/office/drawing/2014/main" id="{90EC29E1-CCB3-4612-9841-713285B4158D}"/>
              </a:ext>
            </a:extLst>
          </p:cNvPr>
          <p:cNvCxnSpPr>
            <a:cxnSpLocks/>
          </p:cNvCxnSpPr>
          <p:nvPr/>
        </p:nvCxnSpPr>
        <p:spPr>
          <a:xfrm flipH="1">
            <a:off x="6165517" y="5066011"/>
            <a:ext cx="903923" cy="1"/>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31C4346C-BFCF-43C6-8AD7-041DD13F46B7}"/>
              </a:ext>
            </a:extLst>
          </p:cNvPr>
          <p:cNvCxnSpPr>
            <a:cxnSpLocks/>
          </p:cNvCxnSpPr>
          <p:nvPr/>
        </p:nvCxnSpPr>
        <p:spPr>
          <a:xfrm>
            <a:off x="6144604" y="5206060"/>
            <a:ext cx="924836" cy="0"/>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76450576-8090-409B-A573-30D1CCBB545A}"/>
              </a:ext>
            </a:extLst>
          </p:cNvPr>
          <p:cNvSpPr txBox="1"/>
          <p:nvPr/>
        </p:nvSpPr>
        <p:spPr>
          <a:xfrm>
            <a:off x="5299520" y="4595526"/>
            <a:ext cx="2055669" cy="276999"/>
          </a:xfrm>
          <a:prstGeom prst="rect">
            <a:avLst/>
          </a:prstGeom>
          <a:noFill/>
        </p:spPr>
        <p:txBody>
          <a:bodyPr wrap="square" rtlCol="0">
            <a:spAutoFit/>
          </a:bodyPr>
          <a:lstStyle/>
          <a:p>
            <a:r>
              <a:rPr lang="en-US" sz="1200" dirty="0"/>
              <a:t>(1) Attestation request, nonce</a:t>
            </a:r>
          </a:p>
        </p:txBody>
      </p:sp>
      <p:sp>
        <p:nvSpPr>
          <p:cNvPr id="74" name="TextBox 73">
            <a:extLst>
              <a:ext uri="{FF2B5EF4-FFF2-40B4-BE49-F238E27FC236}">
                <a16:creationId xmlns:a16="http://schemas.microsoft.com/office/drawing/2014/main" id="{EC81578D-88E1-47D2-89A5-564B5C500074}"/>
              </a:ext>
            </a:extLst>
          </p:cNvPr>
          <p:cNvSpPr txBox="1"/>
          <p:nvPr/>
        </p:nvSpPr>
        <p:spPr>
          <a:xfrm>
            <a:off x="5767167" y="5366731"/>
            <a:ext cx="2055669" cy="276999"/>
          </a:xfrm>
          <a:prstGeom prst="rect">
            <a:avLst/>
          </a:prstGeom>
          <a:noFill/>
        </p:spPr>
        <p:txBody>
          <a:bodyPr wrap="square" rtlCol="0">
            <a:spAutoFit/>
          </a:bodyPr>
          <a:lstStyle/>
          <a:p>
            <a:r>
              <a:rPr lang="en-US" sz="1200" dirty="0"/>
              <a:t>(2) Evidence, nonce</a:t>
            </a:r>
          </a:p>
        </p:txBody>
      </p:sp>
      <p:cxnSp>
        <p:nvCxnSpPr>
          <p:cNvPr id="76" name="Straight Arrow Connector 75">
            <a:extLst>
              <a:ext uri="{FF2B5EF4-FFF2-40B4-BE49-F238E27FC236}">
                <a16:creationId xmlns:a16="http://schemas.microsoft.com/office/drawing/2014/main" id="{33413A8B-7C77-4D0C-AC53-A3C5351B0B93}"/>
              </a:ext>
            </a:extLst>
          </p:cNvPr>
          <p:cNvCxnSpPr>
            <a:cxnSpLocks/>
          </p:cNvCxnSpPr>
          <p:nvPr/>
        </p:nvCxnSpPr>
        <p:spPr>
          <a:xfrm flipV="1">
            <a:off x="7471029" y="3738123"/>
            <a:ext cx="627690" cy="1237586"/>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E020DC6E-EF7C-493B-9DBE-B31A5D8B6494}"/>
              </a:ext>
            </a:extLst>
          </p:cNvPr>
          <p:cNvCxnSpPr>
            <a:cxnSpLocks/>
          </p:cNvCxnSpPr>
          <p:nvPr/>
        </p:nvCxnSpPr>
        <p:spPr>
          <a:xfrm flipV="1">
            <a:off x="7822836" y="3767375"/>
            <a:ext cx="1337035" cy="1201003"/>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5DBF329C-BFC7-4EE8-8FBB-5F97EF7B3708}"/>
              </a:ext>
            </a:extLst>
          </p:cNvPr>
          <p:cNvSpPr txBox="1"/>
          <p:nvPr/>
        </p:nvSpPr>
        <p:spPr>
          <a:xfrm>
            <a:off x="7070883" y="3970636"/>
            <a:ext cx="2055669" cy="276999"/>
          </a:xfrm>
          <a:prstGeom prst="rect">
            <a:avLst/>
          </a:prstGeom>
          <a:noFill/>
        </p:spPr>
        <p:txBody>
          <a:bodyPr wrap="square" rtlCol="0">
            <a:spAutoFit/>
          </a:bodyPr>
          <a:lstStyle/>
          <a:p>
            <a:r>
              <a:rPr lang="en-US" sz="1200" dirty="0"/>
              <a:t>(3) Evidence, nonce</a:t>
            </a:r>
          </a:p>
        </p:txBody>
      </p:sp>
      <p:cxnSp>
        <p:nvCxnSpPr>
          <p:cNvPr id="82" name="Straight Arrow Connector 81">
            <a:extLst>
              <a:ext uri="{FF2B5EF4-FFF2-40B4-BE49-F238E27FC236}">
                <a16:creationId xmlns:a16="http://schemas.microsoft.com/office/drawing/2014/main" id="{040A3FF0-31C4-4C6B-AFC3-4359B0A02F5B}"/>
              </a:ext>
            </a:extLst>
          </p:cNvPr>
          <p:cNvCxnSpPr>
            <a:cxnSpLocks/>
          </p:cNvCxnSpPr>
          <p:nvPr/>
        </p:nvCxnSpPr>
        <p:spPr>
          <a:xfrm flipH="1">
            <a:off x="7532812" y="3760153"/>
            <a:ext cx="690892" cy="1258823"/>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E487667B-6027-4235-8784-88C3AD9E2950}"/>
              </a:ext>
            </a:extLst>
          </p:cNvPr>
          <p:cNvCxnSpPr>
            <a:cxnSpLocks/>
          </p:cNvCxnSpPr>
          <p:nvPr/>
        </p:nvCxnSpPr>
        <p:spPr>
          <a:xfrm flipH="1">
            <a:off x="7963163" y="3771772"/>
            <a:ext cx="1337035" cy="1201003"/>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59BCAD31-D230-4E08-AE7C-E976B307582A}"/>
              </a:ext>
            </a:extLst>
          </p:cNvPr>
          <p:cNvSpPr txBox="1"/>
          <p:nvPr/>
        </p:nvSpPr>
        <p:spPr>
          <a:xfrm>
            <a:off x="7070883" y="4257891"/>
            <a:ext cx="2055669" cy="276999"/>
          </a:xfrm>
          <a:prstGeom prst="rect">
            <a:avLst/>
          </a:prstGeom>
          <a:noFill/>
        </p:spPr>
        <p:txBody>
          <a:bodyPr wrap="square" rtlCol="0">
            <a:spAutoFit/>
          </a:bodyPr>
          <a:lstStyle/>
          <a:p>
            <a:r>
              <a:rPr lang="en-US" sz="1200" dirty="0"/>
              <a:t>(4) Attestation result</a:t>
            </a:r>
          </a:p>
        </p:txBody>
      </p:sp>
      <p:sp>
        <p:nvSpPr>
          <p:cNvPr id="86" name="Rectangle 85">
            <a:extLst>
              <a:ext uri="{FF2B5EF4-FFF2-40B4-BE49-F238E27FC236}">
                <a16:creationId xmlns:a16="http://schemas.microsoft.com/office/drawing/2014/main" id="{D47EB87F-1125-40F8-A2A7-8BBAE2B4E69D}"/>
              </a:ext>
            </a:extLst>
          </p:cNvPr>
          <p:cNvSpPr/>
          <p:nvPr/>
        </p:nvSpPr>
        <p:spPr>
          <a:xfrm>
            <a:off x="6670757" y="3419783"/>
            <a:ext cx="814691" cy="3091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DPU 4</a:t>
            </a:r>
          </a:p>
          <a:p>
            <a:pPr algn="ctr"/>
            <a:r>
              <a:rPr lang="en-US" sz="900" dirty="0"/>
              <a:t>(</a:t>
            </a:r>
            <a:r>
              <a:rPr lang="en-US" sz="900" dirty="0" err="1"/>
              <a:t>RP&amp;Verifier</a:t>
            </a:r>
            <a:r>
              <a:rPr lang="en-US" sz="900" dirty="0"/>
              <a:t>)</a:t>
            </a:r>
          </a:p>
        </p:txBody>
      </p:sp>
      <p:sp>
        <p:nvSpPr>
          <p:cNvPr id="97" name="TextBox 96">
            <a:extLst>
              <a:ext uri="{FF2B5EF4-FFF2-40B4-BE49-F238E27FC236}">
                <a16:creationId xmlns:a16="http://schemas.microsoft.com/office/drawing/2014/main" id="{A249642A-3042-4398-A48D-F2ECE6C3DE20}"/>
              </a:ext>
            </a:extLst>
          </p:cNvPr>
          <p:cNvSpPr txBox="1"/>
          <p:nvPr/>
        </p:nvSpPr>
        <p:spPr>
          <a:xfrm>
            <a:off x="5328829" y="5981554"/>
            <a:ext cx="6710771" cy="307777"/>
          </a:xfrm>
          <a:prstGeom prst="rect">
            <a:avLst/>
          </a:prstGeom>
          <a:noFill/>
        </p:spPr>
        <p:txBody>
          <a:bodyPr wrap="square" rtlCol="0">
            <a:spAutoFit/>
          </a:bodyPr>
          <a:lstStyle/>
          <a:p>
            <a:r>
              <a:rPr lang="en-US" altLang="en-US" sz="1400" dirty="0">
                <a:solidFill>
                  <a:srgbClr val="212529"/>
                </a:solidFill>
                <a:ea typeface="var(--bs-font-monospace)"/>
              </a:rPr>
              <a:t>Fig. 9 </a:t>
            </a:r>
            <a:r>
              <a:rPr lang="en-US" sz="1400" dirty="0"/>
              <a:t> Handling multiple Verifiers for the attestation in Data Center</a:t>
            </a:r>
          </a:p>
        </p:txBody>
      </p:sp>
      <p:sp>
        <p:nvSpPr>
          <p:cNvPr id="98" name="Content Placeholder 2">
            <a:extLst>
              <a:ext uri="{FF2B5EF4-FFF2-40B4-BE49-F238E27FC236}">
                <a16:creationId xmlns:a16="http://schemas.microsoft.com/office/drawing/2014/main" id="{F722CBAE-723A-47B4-BEB7-9B674D1F0462}"/>
              </a:ext>
            </a:extLst>
          </p:cNvPr>
          <p:cNvSpPr txBox="1">
            <a:spLocks/>
          </p:cNvSpPr>
          <p:nvPr/>
        </p:nvSpPr>
        <p:spPr>
          <a:xfrm>
            <a:off x="4430898" y="2142615"/>
            <a:ext cx="6846404" cy="12999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t>Following our proposal to handle multiple verifiers (Fig. 9)., </a:t>
            </a:r>
          </a:p>
          <a:p>
            <a:r>
              <a:rPr lang="en-US" sz="1800" dirty="0"/>
              <a:t>Resilience to the dysfunction of certain verifiers</a:t>
            </a:r>
          </a:p>
          <a:p>
            <a:r>
              <a:rPr lang="en-US" sz="1800" dirty="0"/>
              <a:t>One evidence is sufficient for verification requirement from </a:t>
            </a:r>
            <a:r>
              <a:rPr lang="en-US" sz="1800" i="1" dirty="0"/>
              <a:t>n</a:t>
            </a:r>
            <a:r>
              <a:rPr lang="en-US" sz="1800" dirty="0"/>
              <a:t> units</a:t>
            </a:r>
          </a:p>
          <a:p>
            <a:pPr marL="0" indent="0">
              <a:buFont typeface="Arial" panose="020B0604020202020204" pitchFamily="34" charset="0"/>
              <a:buNone/>
            </a:pPr>
            <a:endParaRPr lang="en-US" sz="1800" dirty="0"/>
          </a:p>
        </p:txBody>
      </p:sp>
      <p:sp>
        <p:nvSpPr>
          <p:cNvPr id="115" name="Rectangle 114">
            <a:extLst>
              <a:ext uri="{FF2B5EF4-FFF2-40B4-BE49-F238E27FC236}">
                <a16:creationId xmlns:a16="http://schemas.microsoft.com/office/drawing/2014/main" id="{8D23F08C-04D1-48D3-BBDC-F563FD164D12}"/>
              </a:ext>
            </a:extLst>
          </p:cNvPr>
          <p:cNvSpPr/>
          <p:nvPr/>
        </p:nvSpPr>
        <p:spPr>
          <a:xfrm>
            <a:off x="442853" y="5153927"/>
            <a:ext cx="668773" cy="3091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DPU 1 (attester)</a:t>
            </a:r>
          </a:p>
        </p:txBody>
      </p:sp>
      <p:sp>
        <p:nvSpPr>
          <p:cNvPr id="116" name="Rectangle 115">
            <a:extLst>
              <a:ext uri="{FF2B5EF4-FFF2-40B4-BE49-F238E27FC236}">
                <a16:creationId xmlns:a16="http://schemas.microsoft.com/office/drawing/2014/main" id="{37A7E4E8-D1A0-4370-8120-B3540801A51E}"/>
              </a:ext>
            </a:extLst>
          </p:cNvPr>
          <p:cNvSpPr/>
          <p:nvPr/>
        </p:nvSpPr>
        <p:spPr>
          <a:xfrm>
            <a:off x="2102738" y="4975673"/>
            <a:ext cx="792210" cy="35650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DPU 2 (</a:t>
            </a:r>
            <a:r>
              <a:rPr lang="en-US" sz="800" dirty="0" err="1"/>
              <a:t>RP&amp;Verifier</a:t>
            </a:r>
            <a:r>
              <a:rPr lang="en-US" sz="800" dirty="0"/>
              <a:t>)</a:t>
            </a:r>
          </a:p>
        </p:txBody>
      </p:sp>
      <p:sp>
        <p:nvSpPr>
          <p:cNvPr id="117" name="Rectangle 116">
            <a:extLst>
              <a:ext uri="{FF2B5EF4-FFF2-40B4-BE49-F238E27FC236}">
                <a16:creationId xmlns:a16="http://schemas.microsoft.com/office/drawing/2014/main" id="{D6615B48-65C9-4982-A3D9-4970C66A4AD6}"/>
              </a:ext>
            </a:extLst>
          </p:cNvPr>
          <p:cNvSpPr/>
          <p:nvPr/>
        </p:nvSpPr>
        <p:spPr>
          <a:xfrm>
            <a:off x="2122841" y="5572685"/>
            <a:ext cx="792210" cy="309169"/>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CPU 1</a:t>
            </a:r>
          </a:p>
          <a:p>
            <a:pPr algn="ctr"/>
            <a:r>
              <a:rPr lang="en-US" sz="800" dirty="0"/>
              <a:t>(RP &amp;Verifier)</a:t>
            </a:r>
          </a:p>
        </p:txBody>
      </p:sp>
      <p:sp>
        <p:nvSpPr>
          <p:cNvPr id="120" name="Rectangle 119">
            <a:extLst>
              <a:ext uri="{FF2B5EF4-FFF2-40B4-BE49-F238E27FC236}">
                <a16:creationId xmlns:a16="http://schemas.microsoft.com/office/drawing/2014/main" id="{336AC4D5-FF5F-4D3E-978A-271D8A3995A7}"/>
              </a:ext>
            </a:extLst>
          </p:cNvPr>
          <p:cNvSpPr/>
          <p:nvPr/>
        </p:nvSpPr>
        <p:spPr>
          <a:xfrm>
            <a:off x="2172360" y="6043104"/>
            <a:ext cx="781553" cy="309169"/>
          </a:xfrm>
          <a:prstGeom prst="rect">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t>GPU 1 </a:t>
            </a:r>
          </a:p>
          <a:p>
            <a:pPr algn="ctr"/>
            <a:r>
              <a:rPr lang="en-US" sz="800" dirty="0"/>
              <a:t>(RP &amp;Verifier)</a:t>
            </a:r>
          </a:p>
        </p:txBody>
      </p:sp>
      <p:cxnSp>
        <p:nvCxnSpPr>
          <p:cNvPr id="66" name="Straight Arrow Connector 65">
            <a:extLst>
              <a:ext uri="{FF2B5EF4-FFF2-40B4-BE49-F238E27FC236}">
                <a16:creationId xmlns:a16="http://schemas.microsoft.com/office/drawing/2014/main" id="{14859493-A10C-4527-868C-7E8327B377D8}"/>
              </a:ext>
            </a:extLst>
          </p:cNvPr>
          <p:cNvCxnSpPr>
            <a:cxnSpLocks/>
          </p:cNvCxnSpPr>
          <p:nvPr/>
        </p:nvCxnSpPr>
        <p:spPr>
          <a:xfrm flipV="1">
            <a:off x="1179685" y="5062681"/>
            <a:ext cx="820975" cy="1815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5DFDE37F-7CB0-44E6-B9DD-0B4FCB005FEB}"/>
              </a:ext>
            </a:extLst>
          </p:cNvPr>
          <p:cNvCxnSpPr>
            <a:cxnSpLocks/>
          </p:cNvCxnSpPr>
          <p:nvPr/>
        </p:nvCxnSpPr>
        <p:spPr>
          <a:xfrm>
            <a:off x="1228454" y="5308511"/>
            <a:ext cx="840265" cy="389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2119DDBE-FCD8-415E-991B-1EC6A2AAF91A}"/>
              </a:ext>
            </a:extLst>
          </p:cNvPr>
          <p:cNvCxnSpPr>
            <a:cxnSpLocks/>
            <a:endCxn id="120" idx="1"/>
          </p:cNvCxnSpPr>
          <p:nvPr/>
        </p:nvCxnSpPr>
        <p:spPr>
          <a:xfrm>
            <a:off x="1191187" y="5355340"/>
            <a:ext cx="981173" cy="8423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1804A1A9-1613-472D-AEB4-1B7CF42E75C4}"/>
              </a:ext>
            </a:extLst>
          </p:cNvPr>
          <p:cNvSpPr txBox="1"/>
          <p:nvPr/>
        </p:nvSpPr>
        <p:spPr>
          <a:xfrm>
            <a:off x="1249227" y="5136591"/>
            <a:ext cx="1011981" cy="261610"/>
          </a:xfrm>
          <a:prstGeom prst="rect">
            <a:avLst/>
          </a:prstGeom>
          <a:noFill/>
        </p:spPr>
        <p:txBody>
          <a:bodyPr wrap="square" rtlCol="0">
            <a:spAutoFit/>
          </a:bodyPr>
          <a:lstStyle/>
          <a:p>
            <a:r>
              <a:rPr lang="en-US" sz="1100" dirty="0"/>
              <a:t>Appraised by</a:t>
            </a:r>
          </a:p>
        </p:txBody>
      </p:sp>
      <p:sp>
        <p:nvSpPr>
          <p:cNvPr id="129" name="TextBox 128">
            <a:extLst>
              <a:ext uri="{FF2B5EF4-FFF2-40B4-BE49-F238E27FC236}">
                <a16:creationId xmlns:a16="http://schemas.microsoft.com/office/drawing/2014/main" id="{83243E61-4EA5-4101-BF7C-DA6EACEDDE7F}"/>
              </a:ext>
            </a:extLst>
          </p:cNvPr>
          <p:cNvSpPr txBox="1"/>
          <p:nvPr/>
        </p:nvSpPr>
        <p:spPr>
          <a:xfrm>
            <a:off x="356915" y="6456823"/>
            <a:ext cx="3408397" cy="276999"/>
          </a:xfrm>
          <a:prstGeom prst="rect">
            <a:avLst/>
          </a:prstGeom>
          <a:noFill/>
        </p:spPr>
        <p:txBody>
          <a:bodyPr wrap="square" rtlCol="0">
            <a:spAutoFit/>
          </a:bodyPr>
          <a:lstStyle/>
          <a:p>
            <a:r>
              <a:rPr lang="en-US" altLang="en-US" sz="1200" dirty="0">
                <a:solidFill>
                  <a:srgbClr val="212529"/>
                </a:solidFill>
                <a:ea typeface="var(--bs-font-monospace)"/>
              </a:rPr>
              <a:t>Fig. 8 </a:t>
            </a:r>
            <a:r>
              <a:rPr lang="en-US" sz="1200" dirty="0"/>
              <a:t> Attestation between units in Dater Center</a:t>
            </a:r>
          </a:p>
        </p:txBody>
      </p:sp>
      <p:sp>
        <p:nvSpPr>
          <p:cNvPr id="130" name="Rectangle 129">
            <a:extLst>
              <a:ext uri="{FF2B5EF4-FFF2-40B4-BE49-F238E27FC236}">
                <a16:creationId xmlns:a16="http://schemas.microsoft.com/office/drawing/2014/main" id="{FACE9059-2A5B-4B37-A11F-C527A92C850D}"/>
              </a:ext>
            </a:extLst>
          </p:cNvPr>
          <p:cNvSpPr/>
          <p:nvPr/>
        </p:nvSpPr>
        <p:spPr>
          <a:xfrm>
            <a:off x="5475831" y="5016764"/>
            <a:ext cx="668773" cy="3091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DPU 1 (attester)</a:t>
            </a:r>
          </a:p>
        </p:txBody>
      </p:sp>
      <p:sp>
        <p:nvSpPr>
          <p:cNvPr id="131" name="Rectangle 130">
            <a:extLst>
              <a:ext uri="{FF2B5EF4-FFF2-40B4-BE49-F238E27FC236}">
                <a16:creationId xmlns:a16="http://schemas.microsoft.com/office/drawing/2014/main" id="{57C05C95-A8A1-4628-84EF-755889C3A267}"/>
              </a:ext>
            </a:extLst>
          </p:cNvPr>
          <p:cNvSpPr/>
          <p:nvPr/>
        </p:nvSpPr>
        <p:spPr>
          <a:xfrm>
            <a:off x="7065906" y="5014199"/>
            <a:ext cx="792210" cy="35650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DPU 2 (</a:t>
            </a:r>
            <a:r>
              <a:rPr lang="en-US" sz="800" dirty="0" err="1"/>
              <a:t>RP&amp;Verifier</a:t>
            </a:r>
            <a:r>
              <a:rPr lang="en-US" sz="800" dirty="0"/>
              <a:t>)</a:t>
            </a:r>
          </a:p>
        </p:txBody>
      </p:sp>
      <p:sp>
        <p:nvSpPr>
          <p:cNvPr id="132" name="Rectangle 131">
            <a:extLst>
              <a:ext uri="{FF2B5EF4-FFF2-40B4-BE49-F238E27FC236}">
                <a16:creationId xmlns:a16="http://schemas.microsoft.com/office/drawing/2014/main" id="{5330B79F-3DA1-4FC2-B492-63F0103BA6EE}"/>
              </a:ext>
            </a:extLst>
          </p:cNvPr>
          <p:cNvSpPr/>
          <p:nvPr/>
        </p:nvSpPr>
        <p:spPr>
          <a:xfrm>
            <a:off x="7618414" y="3438120"/>
            <a:ext cx="814690" cy="3091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DPU 3</a:t>
            </a:r>
          </a:p>
          <a:p>
            <a:pPr algn="ctr"/>
            <a:r>
              <a:rPr lang="en-US" sz="900" dirty="0"/>
              <a:t>(</a:t>
            </a:r>
            <a:r>
              <a:rPr lang="en-US" sz="900" dirty="0" err="1"/>
              <a:t>RP&amp;Verifier</a:t>
            </a:r>
            <a:r>
              <a:rPr lang="en-US" sz="900" dirty="0"/>
              <a:t>)</a:t>
            </a:r>
          </a:p>
        </p:txBody>
      </p:sp>
      <p:sp>
        <p:nvSpPr>
          <p:cNvPr id="133" name="Rectangle 132">
            <a:extLst>
              <a:ext uri="{FF2B5EF4-FFF2-40B4-BE49-F238E27FC236}">
                <a16:creationId xmlns:a16="http://schemas.microsoft.com/office/drawing/2014/main" id="{9C6D98B6-3CB8-446C-96B7-5C01AB1EDD32}"/>
              </a:ext>
            </a:extLst>
          </p:cNvPr>
          <p:cNvSpPr/>
          <p:nvPr/>
        </p:nvSpPr>
        <p:spPr>
          <a:xfrm>
            <a:off x="8659457" y="3462276"/>
            <a:ext cx="792210" cy="309169"/>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CPU 1</a:t>
            </a:r>
          </a:p>
          <a:p>
            <a:pPr algn="ctr"/>
            <a:r>
              <a:rPr lang="en-US" sz="800" dirty="0"/>
              <a:t>(</a:t>
            </a:r>
            <a:r>
              <a:rPr lang="en-US" sz="800" dirty="0" err="1"/>
              <a:t>RP&amp;Verifier</a:t>
            </a:r>
            <a:r>
              <a:rPr lang="en-US" sz="800" dirty="0"/>
              <a:t>)</a:t>
            </a:r>
          </a:p>
        </p:txBody>
      </p:sp>
      <p:sp>
        <p:nvSpPr>
          <p:cNvPr id="134" name="Rectangle 133">
            <a:extLst>
              <a:ext uri="{FF2B5EF4-FFF2-40B4-BE49-F238E27FC236}">
                <a16:creationId xmlns:a16="http://schemas.microsoft.com/office/drawing/2014/main" id="{350B5480-AB47-4B6A-8F78-3D84E3ECD96F}"/>
              </a:ext>
            </a:extLst>
          </p:cNvPr>
          <p:cNvSpPr/>
          <p:nvPr/>
        </p:nvSpPr>
        <p:spPr>
          <a:xfrm>
            <a:off x="9730549" y="3473232"/>
            <a:ext cx="781553" cy="309169"/>
          </a:xfrm>
          <a:prstGeom prst="rect">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t>GPU 1 </a:t>
            </a:r>
          </a:p>
          <a:p>
            <a:pPr algn="ctr"/>
            <a:r>
              <a:rPr lang="en-US" sz="800" dirty="0"/>
              <a:t>(</a:t>
            </a:r>
            <a:r>
              <a:rPr lang="en-US" sz="800" dirty="0" err="1"/>
              <a:t>RP&amp;Verifier</a:t>
            </a:r>
            <a:r>
              <a:rPr lang="en-US" sz="800" dirty="0"/>
              <a:t>)</a:t>
            </a:r>
          </a:p>
        </p:txBody>
      </p:sp>
      <p:cxnSp>
        <p:nvCxnSpPr>
          <p:cNvPr id="137" name="Straight Arrow Connector 136">
            <a:extLst>
              <a:ext uri="{FF2B5EF4-FFF2-40B4-BE49-F238E27FC236}">
                <a16:creationId xmlns:a16="http://schemas.microsoft.com/office/drawing/2014/main" id="{D8D86D50-9257-4B54-ADE0-C55DC4F8DBA1}"/>
              </a:ext>
            </a:extLst>
          </p:cNvPr>
          <p:cNvCxnSpPr>
            <a:cxnSpLocks/>
          </p:cNvCxnSpPr>
          <p:nvPr/>
        </p:nvCxnSpPr>
        <p:spPr>
          <a:xfrm flipV="1">
            <a:off x="7998443" y="3831943"/>
            <a:ext cx="2030739" cy="1191430"/>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60AF5967-99E2-4BE6-BBAC-46933AC21271}"/>
              </a:ext>
            </a:extLst>
          </p:cNvPr>
          <p:cNvCxnSpPr>
            <a:cxnSpLocks/>
          </p:cNvCxnSpPr>
          <p:nvPr/>
        </p:nvCxnSpPr>
        <p:spPr>
          <a:xfrm flipH="1">
            <a:off x="8033724" y="3928570"/>
            <a:ext cx="2044939" cy="1153889"/>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8A36BCBA-7CDE-4C08-8D3C-EFFFCABE93B6}"/>
              </a:ext>
            </a:extLst>
          </p:cNvPr>
          <p:cNvCxnSpPr>
            <a:cxnSpLocks/>
          </p:cNvCxnSpPr>
          <p:nvPr/>
        </p:nvCxnSpPr>
        <p:spPr>
          <a:xfrm flipH="1" flipV="1">
            <a:off x="6956855" y="3719433"/>
            <a:ext cx="386384" cy="1285588"/>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CF950E72-6C33-4E8F-9F2A-4FD2E20DBE3F}"/>
              </a:ext>
            </a:extLst>
          </p:cNvPr>
          <p:cNvCxnSpPr>
            <a:cxnSpLocks/>
            <a:stCxn id="86" idx="2"/>
            <a:endCxn id="131" idx="0"/>
          </p:cNvCxnSpPr>
          <p:nvPr/>
        </p:nvCxnSpPr>
        <p:spPr>
          <a:xfrm>
            <a:off x="7078103" y="3728952"/>
            <a:ext cx="383908" cy="1285247"/>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50" name="Content Placeholder 2">
            <a:extLst>
              <a:ext uri="{FF2B5EF4-FFF2-40B4-BE49-F238E27FC236}">
                <a16:creationId xmlns:a16="http://schemas.microsoft.com/office/drawing/2014/main" id="{90D520C4-E2B9-495C-84F6-7C71EE7EEEE3}"/>
              </a:ext>
            </a:extLst>
          </p:cNvPr>
          <p:cNvSpPr txBox="1">
            <a:spLocks/>
          </p:cNvSpPr>
          <p:nvPr/>
        </p:nvSpPr>
        <p:spPr>
          <a:xfrm>
            <a:off x="4507396" y="888406"/>
            <a:ext cx="6846404" cy="858367"/>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t>Two challenges to address</a:t>
            </a:r>
          </a:p>
          <a:p>
            <a:r>
              <a:rPr lang="en-US" sz="1800" b="1" dirty="0"/>
              <a:t>Handle the case when some Verifiers do not work </a:t>
            </a:r>
            <a:r>
              <a:rPr lang="en-US" sz="1800" dirty="0"/>
              <a:t>(not available, compromised)</a:t>
            </a:r>
          </a:p>
          <a:p>
            <a:r>
              <a:rPr lang="en-US" sz="1800" b="1" dirty="0"/>
              <a:t>Reduce the number of evidence to generate</a:t>
            </a:r>
            <a:endParaRPr lang="en-US" sz="1800" dirty="0"/>
          </a:p>
          <a:p>
            <a:pPr marL="0" indent="0">
              <a:buFont typeface="Arial" panose="020B0604020202020204" pitchFamily="34" charset="0"/>
              <a:buNone/>
            </a:pPr>
            <a:endParaRPr lang="en-US" sz="1800" dirty="0"/>
          </a:p>
        </p:txBody>
      </p:sp>
      <p:sp>
        <p:nvSpPr>
          <p:cNvPr id="151" name="TextBox 150">
            <a:extLst>
              <a:ext uri="{FF2B5EF4-FFF2-40B4-BE49-F238E27FC236}">
                <a16:creationId xmlns:a16="http://schemas.microsoft.com/office/drawing/2014/main" id="{4CE9FA6F-771B-4806-B81F-D1D6A15019C2}"/>
              </a:ext>
            </a:extLst>
          </p:cNvPr>
          <p:cNvSpPr txBox="1"/>
          <p:nvPr/>
        </p:nvSpPr>
        <p:spPr>
          <a:xfrm>
            <a:off x="8477169" y="4765374"/>
            <a:ext cx="2484007" cy="276999"/>
          </a:xfrm>
          <a:prstGeom prst="rect">
            <a:avLst/>
          </a:prstGeom>
          <a:noFill/>
        </p:spPr>
        <p:txBody>
          <a:bodyPr wrap="square" rtlCol="0">
            <a:spAutoFit/>
          </a:bodyPr>
          <a:lstStyle/>
          <a:p>
            <a:r>
              <a:rPr lang="en-US" sz="1200" dirty="0"/>
              <a:t>(5) (Aggregated) Attestation Result</a:t>
            </a:r>
          </a:p>
        </p:txBody>
      </p:sp>
      <p:cxnSp>
        <p:nvCxnSpPr>
          <p:cNvPr id="152" name="Straight Arrow Connector 151">
            <a:extLst>
              <a:ext uri="{FF2B5EF4-FFF2-40B4-BE49-F238E27FC236}">
                <a16:creationId xmlns:a16="http://schemas.microsoft.com/office/drawing/2014/main" id="{F6F5254A-5F3C-4641-A6DB-5DE2DC4EDA4E}"/>
              </a:ext>
            </a:extLst>
          </p:cNvPr>
          <p:cNvCxnSpPr>
            <a:cxnSpLocks/>
          </p:cNvCxnSpPr>
          <p:nvPr/>
        </p:nvCxnSpPr>
        <p:spPr>
          <a:xfrm flipH="1" flipV="1">
            <a:off x="6874775" y="3737785"/>
            <a:ext cx="386384" cy="1285588"/>
          </a:xfrm>
          <a:prstGeom prst="straightConnector1">
            <a:avLst/>
          </a:prstGeom>
          <a:ln>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D3302667-89AD-45C8-AB84-3142BF7D66F1}"/>
              </a:ext>
            </a:extLst>
          </p:cNvPr>
          <p:cNvCxnSpPr>
            <a:cxnSpLocks/>
          </p:cNvCxnSpPr>
          <p:nvPr/>
        </p:nvCxnSpPr>
        <p:spPr>
          <a:xfrm flipV="1">
            <a:off x="7676643" y="3737785"/>
            <a:ext cx="674400" cy="1276414"/>
          </a:xfrm>
          <a:prstGeom prst="straightConnector1">
            <a:avLst/>
          </a:prstGeom>
          <a:ln>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4EBEC8DD-D27B-4297-BB5E-42D0D03DB963}"/>
              </a:ext>
            </a:extLst>
          </p:cNvPr>
          <p:cNvCxnSpPr>
            <a:cxnSpLocks/>
          </p:cNvCxnSpPr>
          <p:nvPr/>
        </p:nvCxnSpPr>
        <p:spPr>
          <a:xfrm flipV="1">
            <a:off x="7717610" y="3785751"/>
            <a:ext cx="1215774" cy="1127082"/>
          </a:xfrm>
          <a:prstGeom prst="straightConnector1">
            <a:avLst/>
          </a:prstGeom>
          <a:ln>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42AD4F62-C9EB-4FBB-AF8E-9877F2BA2651}"/>
              </a:ext>
            </a:extLst>
          </p:cNvPr>
          <p:cNvCxnSpPr>
            <a:cxnSpLocks/>
          </p:cNvCxnSpPr>
          <p:nvPr/>
        </p:nvCxnSpPr>
        <p:spPr>
          <a:xfrm flipV="1">
            <a:off x="7948962" y="3796380"/>
            <a:ext cx="1841565" cy="1153053"/>
          </a:xfrm>
          <a:prstGeom prst="straightConnector1">
            <a:avLst/>
          </a:prstGeom>
          <a:ln>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4829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A64E3-2F0A-46F4-BDD4-78E91C425698}"/>
              </a:ext>
            </a:extLst>
          </p:cNvPr>
          <p:cNvSpPr>
            <a:spLocks noGrp="1"/>
          </p:cNvSpPr>
          <p:nvPr>
            <p:ph type="title"/>
          </p:nvPr>
        </p:nvSpPr>
        <p:spPr/>
        <p:txBody>
          <a:bodyPr/>
          <a:lstStyle/>
          <a:p>
            <a:r>
              <a:rPr lang="en-US" dirty="0"/>
              <a:t>Thank you</a:t>
            </a:r>
          </a:p>
        </p:txBody>
      </p:sp>
      <p:sp>
        <p:nvSpPr>
          <p:cNvPr id="4" name="Slide Number Placeholder 3">
            <a:extLst>
              <a:ext uri="{FF2B5EF4-FFF2-40B4-BE49-F238E27FC236}">
                <a16:creationId xmlns:a16="http://schemas.microsoft.com/office/drawing/2014/main" id="{E129651B-7EAB-4DAB-92F4-1B2F24FA8957}"/>
              </a:ext>
            </a:extLst>
          </p:cNvPr>
          <p:cNvSpPr>
            <a:spLocks noGrp="1"/>
          </p:cNvSpPr>
          <p:nvPr>
            <p:ph type="sldNum" sz="quarter" idx="12"/>
          </p:nvPr>
        </p:nvSpPr>
        <p:spPr/>
        <p:txBody>
          <a:bodyPr/>
          <a:lstStyle/>
          <a:p>
            <a:fld id="{86637765-A440-4BD6-850B-81793A0B501A}" type="slidenum">
              <a:rPr lang="en-US" smtClean="0"/>
              <a:t>8</a:t>
            </a:fld>
            <a:endParaRPr lang="en-US"/>
          </a:p>
        </p:txBody>
      </p:sp>
    </p:spTree>
    <p:extLst>
      <p:ext uri="{BB962C8B-B14F-4D97-AF65-F5344CB8AC3E}">
        <p14:creationId xmlns:p14="http://schemas.microsoft.com/office/powerpoint/2010/main" val="19921738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20728</TotalTime>
  <Words>949</Words>
  <Application>Microsoft Office PowerPoint</Application>
  <PresentationFormat>Widescreen</PresentationFormat>
  <Paragraphs>167</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 Unicode MS</vt:lpstr>
      <vt:lpstr>DengXian</vt:lpstr>
      <vt:lpstr>var(--bs-font-monospace)</vt:lpstr>
      <vt:lpstr>Arial</vt:lpstr>
      <vt:lpstr>Calibri</vt:lpstr>
      <vt:lpstr>Calibri Light</vt:lpstr>
      <vt:lpstr>Office Theme</vt:lpstr>
      <vt:lpstr>Handling multiple verifiers in RATS architecture draft-zhang-rats-multiverifiers-00</vt:lpstr>
      <vt:lpstr>Motivation</vt:lpstr>
      <vt:lpstr>Possible issues to handle multiple verifiers in current RATS architecture </vt:lpstr>
      <vt:lpstr>Handling multiple verifiers Extension of background-check model</vt:lpstr>
      <vt:lpstr>Verifier manager</vt:lpstr>
      <vt:lpstr>Use case 1: Node Attestation for Trusted Routing</vt:lpstr>
      <vt:lpstr>Use case 2: Attestation in Data Centers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 multi-verifier in RATS</dc:title>
  <dc:creator>junzhang</dc:creator>
  <cp:lastModifiedBy>junzhang</cp:lastModifiedBy>
  <cp:revision>106</cp:revision>
  <dcterms:created xsi:type="dcterms:W3CDTF">2024-05-16T09:02:08Z</dcterms:created>
  <dcterms:modified xsi:type="dcterms:W3CDTF">2024-09-27T09:09:33Z</dcterms:modified>
</cp:coreProperties>
</file>